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9" r:id="rId3"/>
    <p:sldId id="329" r:id="rId4"/>
    <p:sldId id="334" r:id="rId5"/>
    <p:sldId id="304" r:id="rId6"/>
    <p:sldId id="602" r:id="rId7"/>
    <p:sldId id="337" r:id="rId8"/>
    <p:sldId id="299" r:id="rId9"/>
    <p:sldId id="1303" r:id="rId10"/>
    <p:sldId id="338" r:id="rId11"/>
    <p:sldId id="1295" r:id="rId12"/>
    <p:sldId id="342" r:id="rId13"/>
    <p:sldId id="597" r:id="rId14"/>
    <p:sldId id="615" r:id="rId15"/>
    <p:sldId id="339" r:id="rId16"/>
    <p:sldId id="340" r:id="rId17"/>
    <p:sldId id="598" r:id="rId18"/>
    <p:sldId id="601" r:id="rId19"/>
    <p:sldId id="618" r:id="rId20"/>
    <p:sldId id="833" r:id="rId21"/>
    <p:sldId id="877" r:id="rId22"/>
    <p:sldId id="1299" r:id="rId23"/>
    <p:sldId id="1300" r:id="rId24"/>
    <p:sldId id="1302" r:id="rId25"/>
    <p:sldId id="1301" r:id="rId26"/>
    <p:sldId id="1298" r:id="rId27"/>
    <p:sldId id="1293" r:id="rId28"/>
    <p:sldId id="1294" r:id="rId29"/>
    <p:sldId id="878" r:id="rId30"/>
    <p:sldId id="933" r:id="rId31"/>
    <p:sldId id="929" r:id="rId32"/>
    <p:sldId id="30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88112" autoAdjust="0"/>
  </p:normalViewPr>
  <p:slideViewPr>
    <p:cSldViewPr>
      <p:cViewPr varScale="1">
        <p:scale>
          <a:sx n="109" d="100"/>
          <a:sy n="109" d="100"/>
        </p:scale>
        <p:origin x="19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A </a:t>
            </a:r>
            <a:r>
              <a:rPr lang="en-US" sz="1200" b="1" dirty="0"/>
              <a:t>program </a:t>
            </a:r>
            <a:r>
              <a:rPr lang="en-US" sz="1200" dirty="0"/>
              <a:t>is a sequence of instructions that specifies how to perform a computation, in a language that a computer can execute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photo: Dorothy Vaughan, computer at Nasa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D0FA56A-3847-C547-A413-74B8391A8493}" type="datetime1">
              <a:rPr lang="en-US" smtClean="0"/>
              <a:t>2/11/26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19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Example arrays were allocated in successive blocks. </a:t>
            </a:r>
            <a:r>
              <a:rPr lang="en-US" dirty="0">
                <a:latin typeface="Calibri" pitchFamily="-96" charset="0"/>
              </a:rPr>
              <a:t>Not guaranteed to happen in general</a:t>
            </a:r>
          </a:p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40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done on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54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20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Example arrays were allocated in successive blocks. </a:t>
            </a:r>
            <a:r>
              <a:rPr lang="en-US" dirty="0">
                <a:latin typeface="Calibri" pitchFamily="-96" charset="0"/>
              </a:rPr>
              <a:t>Not guaranteed to happen in general</a:t>
            </a:r>
          </a:p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43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4231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done on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776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0xAB</a:t>
            </a:r>
          </a:p>
          <a:p>
            <a:pPr marL="228600" indent="-228600">
              <a:buAutoNum type="arabicPeriod"/>
            </a:pPr>
            <a:r>
              <a:rPr lang="en-US" dirty="0"/>
              <a:t>0X47</a:t>
            </a:r>
          </a:p>
          <a:p>
            <a:pPr marL="228600" indent="-228600">
              <a:buAutoNum type="arabicPeriod"/>
            </a:pPr>
            <a:r>
              <a:rPr lang="en-US" dirty="0"/>
              <a:t>0x13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73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79522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1551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467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M-x </a:t>
            </a:r>
            <a:r>
              <a:rPr lang="en-US" dirty="0" err="1"/>
              <a:t>hexl</a:t>
            </a:r>
            <a:r>
              <a:rPr lang="en-US" dirty="0"/>
              <a:t>-mode to view files in binary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20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done on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50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4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31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21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182880"/>
            <a:r>
              <a:rPr lang="en-US" dirty="0">
                <a:latin typeface="Courier" pitchFamily="2" charset="0"/>
              </a:rPr>
              <a:t>long temp1 = *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;</a:t>
            </a:r>
          </a:p>
          <a:p>
            <a:pPr indent="-182880"/>
            <a:r>
              <a:rPr lang="en-US" dirty="0">
                <a:latin typeface="Courier" pitchFamily="2" charset="0"/>
              </a:rPr>
              <a:t>long temp2 = *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;</a:t>
            </a:r>
          </a:p>
          <a:p>
            <a:pPr indent="-182880"/>
            <a:r>
              <a:rPr lang="en-US" dirty="0">
                <a:latin typeface="Courier" pitchFamily="2" charset="0"/>
              </a:rPr>
              <a:t>*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 = temp1;</a:t>
            </a:r>
          </a:p>
          <a:p>
            <a:pPr indent="-182880"/>
            <a:r>
              <a:rPr lang="en-US" dirty="0">
                <a:latin typeface="Courier" pitchFamily="2" charset="0"/>
              </a:rPr>
              <a:t>*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 = temp2;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14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757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54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7B1C-3054-1E49-986D-EC47FFBC4418}" type="datetime1">
              <a:rPr lang="en-US" smtClean="0"/>
              <a:t>2/11/26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E36F-A419-AE47-BDE0-C38F2DD9DAF8}" type="datetime1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073D-8D25-6342-8D3A-70C4D455EF9C}" type="datetime1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663E4-13E4-9F41-A93C-8FCD76C4579A}" type="datetime1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7818-DD3A-FF42-96D5-CA4C9C5FC014}" type="datetime1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1598-1DE5-1147-BF14-22A6C4061A75}" type="datetime1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BEEC-FD5D-2D46-B098-89A126090733}" type="datetime1">
              <a:rPr lang="en-US" smtClean="0"/>
              <a:t>2/11/26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D5533-1F85-3C44-A75F-BDD88D7B75C0}" type="datetime1">
              <a:rPr lang="en-US" smtClean="0"/>
              <a:t>2/11/26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7B7F-9FB7-FF49-BA0D-6DF224206578}" type="datetime1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D34D-4970-C04F-8DC9-E354378DC99C}" type="datetime1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712243-A3C0-7D48-8630-85CE58EB08A4}" type="datetime1">
              <a:rPr lang="en-US" smtClean="0"/>
              <a:t>2/11/26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          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/>
              <a:t>Lecture 5: </a:t>
            </a:r>
            <a:r>
              <a:rPr lang="en-US" sz="3200" dirty="0"/>
              <a:t>Introduction to Assembly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BE0C-239D-5446-97ED-0794AEA0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Movement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9DC7B-9823-D049-8D94-8E6C36A5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source, </a:t>
            </a:r>
            <a:r>
              <a:rPr lang="en-US" dirty="0" err="1"/>
              <a:t>dest</a:t>
            </a:r>
            <a:r>
              <a:rPr lang="en-US" dirty="0"/>
              <a:t>		Moves data source-&gt;</a:t>
            </a:r>
            <a:r>
              <a:rPr lang="en-US" dirty="0" err="1"/>
              <a:t>dest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>
                <a:latin typeface="Courier" pitchFamily="2" charset="0"/>
              </a:rPr>
              <a:t>dest</a:t>
            </a:r>
            <a:r>
              <a:rPr lang="en-US" dirty="0">
                <a:latin typeface="Courier" pitchFamily="2" charset="0"/>
              </a:rPr>
              <a:t> =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2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ACE1-EC14-9244-8DE0-F8C9F284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Operand Forms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D2CBF-C35E-5145-AC6B-B0BBAEE4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9372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Immediate:</a:t>
            </a:r>
          </a:p>
          <a:p>
            <a:pPr lvl="1"/>
            <a:r>
              <a:rPr lang="en-US" dirty="0"/>
              <a:t>Syntax: $c	        Ex: $47 	        Val: c		C </a:t>
            </a:r>
            <a:r>
              <a:rPr lang="en-US" dirty="0" err="1"/>
              <a:t>Equiv</a:t>
            </a:r>
            <a:r>
              <a:rPr lang="en-US" dirty="0"/>
              <a:t>: 47</a:t>
            </a:r>
          </a:p>
          <a:p>
            <a:pPr lvl="1"/>
            <a:endParaRPr lang="en-US" dirty="0"/>
          </a:p>
          <a:p>
            <a:r>
              <a:rPr lang="en-US" dirty="0"/>
              <a:t>Register:</a:t>
            </a:r>
          </a:p>
          <a:p>
            <a:pPr lvl="1"/>
            <a:r>
              <a:rPr lang="en-US" dirty="0"/>
              <a:t>Syntax: r	        Ex: %</a:t>
            </a:r>
            <a:r>
              <a:rPr lang="en-US" dirty="0" err="1"/>
              <a:t>rdi</a:t>
            </a:r>
            <a:r>
              <a:rPr lang="en-US" dirty="0"/>
              <a:t> 	        Val: Reg[r]		C </a:t>
            </a:r>
            <a:r>
              <a:rPr lang="en-US" dirty="0" err="1"/>
              <a:t>Equiv</a:t>
            </a:r>
            <a:r>
              <a:rPr lang="en-US" dirty="0"/>
              <a:t>: x	</a:t>
            </a:r>
          </a:p>
          <a:p>
            <a:pPr lvl="1"/>
            <a:endParaRPr lang="en-US" dirty="0"/>
          </a:p>
          <a:p>
            <a:r>
              <a:rPr lang="en-US" dirty="0"/>
              <a:t>Memory (Absolute):</a:t>
            </a:r>
          </a:p>
          <a:p>
            <a:pPr lvl="1"/>
            <a:r>
              <a:rPr lang="en-US" dirty="0"/>
              <a:t>Syntax: </a:t>
            </a:r>
            <a:r>
              <a:rPr lang="en-US" dirty="0" err="1"/>
              <a:t>addr</a:t>
            </a:r>
            <a:r>
              <a:rPr lang="en-US" dirty="0"/>
              <a:t>	        Ex: 0x4050 	        Val: Mem[</a:t>
            </a:r>
            <a:r>
              <a:rPr lang="en-US" dirty="0" err="1"/>
              <a:t>addr</a:t>
            </a:r>
            <a:r>
              <a:rPr lang="en-US" dirty="0"/>
              <a:t>]	    	C </a:t>
            </a:r>
            <a:r>
              <a:rPr lang="en-US" dirty="0" err="1"/>
              <a:t>Equiv</a:t>
            </a:r>
            <a:r>
              <a:rPr lang="en-US" dirty="0"/>
              <a:t>: *0x60201a</a:t>
            </a:r>
          </a:p>
          <a:p>
            <a:pPr lvl="1"/>
            <a:endParaRPr lang="en-US" dirty="0"/>
          </a:p>
          <a:p>
            <a:r>
              <a:rPr lang="en-US" dirty="0"/>
              <a:t>Memory (Indirect):</a:t>
            </a:r>
          </a:p>
          <a:p>
            <a:pPr lvl="1"/>
            <a:r>
              <a:rPr lang="en-US" dirty="0"/>
              <a:t>Syntax: (r)	        Ex: (%</a:t>
            </a:r>
            <a:r>
              <a:rPr lang="en-US" dirty="0" err="1"/>
              <a:t>rsp</a:t>
            </a:r>
            <a:r>
              <a:rPr lang="en-US" dirty="0"/>
              <a:t>) 	        Val: Mem[Reg[r]]	C </a:t>
            </a:r>
            <a:r>
              <a:rPr lang="en-US" dirty="0" err="1"/>
              <a:t>Equiv</a:t>
            </a:r>
            <a:r>
              <a:rPr lang="en-US" dirty="0"/>
              <a:t>: *x</a:t>
            </a:r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  </a:t>
            </a:r>
          </a:p>
          <a:p>
            <a:pPr marL="274320" lvl="1" indent="0">
              <a:buNone/>
            </a:pPr>
            <a:r>
              <a:rPr lang="en-US" dirty="0"/>
              <a:t>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 </a:t>
            </a:r>
          </a:p>
          <a:p>
            <a:pPr marL="274320" lvl="1" indent="0">
              <a:buNone/>
            </a:pP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CE36C9-1981-EAE9-3212-15425C297C3A}"/>
              </a:ext>
            </a:extLst>
          </p:cNvPr>
          <p:cNvCxnSpPr/>
          <p:nvPr/>
        </p:nvCxnSpPr>
        <p:spPr>
          <a:xfrm>
            <a:off x="6858000" y="3581400"/>
            <a:ext cx="1981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91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AC80-996F-CC4B-B566-E89350D5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Operands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3120-4C71-BB48-B4C9-3258F035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95600"/>
          </a:xfrm>
        </p:spPr>
        <p:txBody>
          <a:bodyPr/>
          <a:lstStyle/>
          <a:p>
            <a:r>
              <a:rPr lang="en-US" dirty="0"/>
              <a:t>What are the values of the following operands (assuming register and memory state shown above)?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0x104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$0x102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576F67-7019-DD4A-8241-0EF996182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805363"/>
              </p:ext>
            </p:extLst>
          </p:nvPr>
        </p:nvGraphicFramePr>
        <p:xfrm>
          <a:off x="914400" y="1600200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rcx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2C3E270-242B-6342-B6F4-0CB51158F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13260"/>
              </p:ext>
            </p:extLst>
          </p:nvPr>
        </p:nvGraphicFramePr>
        <p:xfrm>
          <a:off x="5038846" y="861414"/>
          <a:ext cx="3200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6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04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3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0x2F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47236"/>
                  </a:ext>
                </a:extLst>
              </a:tr>
            </a:tbl>
          </a:graphicData>
        </a:graphic>
      </p:graphicFrame>
      <p:sp>
        <p:nvSpPr>
          <p:cNvPr id="6" name="Text Box 15">
            <a:extLst>
              <a:ext uri="{FF2B5EF4-FFF2-40B4-BE49-F238E27FC236}">
                <a16:creationId xmlns:a16="http://schemas.microsoft.com/office/drawing/2014/main" id="{88D69E7C-0633-8CA4-7E73-820AB39C1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4349871"/>
            <a:ext cx="8899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0x100</a:t>
            </a: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31478394-E2FE-9513-E485-C314CEB06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47244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0xAB</a:t>
            </a: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345C7AD8-F9E3-2B0B-0C3D-81CE68A97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5105400"/>
            <a:ext cx="8899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0x102</a:t>
            </a:r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5F68B207-7E94-C7E6-4193-121E475BD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54864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52304B-9DF7-68A5-A7BD-EEC9C1831EEC}"/>
              </a:ext>
            </a:extLst>
          </p:cNvPr>
          <p:cNvSpPr/>
          <p:nvPr/>
        </p:nvSpPr>
        <p:spPr>
          <a:xfrm>
            <a:off x="2514600" y="4419600"/>
            <a:ext cx="2057400" cy="175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urier New" pitchFamily="49" charset="0"/>
              </a:rPr>
              <a:t>mov</a:t>
            </a:r>
            <a:r>
              <a:rPr lang="en-US" dirty="0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1650" y="5939135"/>
            <a:ext cx="8140700" cy="533400"/>
          </a:xfrm>
          <a:noFill/>
        </p:spPr>
        <p:txBody>
          <a:bodyPr lIns="0" tIns="0" rIns="0" bIns="0">
            <a:normAutofit fontScale="925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1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73770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ourier New" pitchFamily="49" charset="0"/>
              </a:rPr>
              <a:t>mov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95C1EC2-3E5D-144E-8CCA-F3ED3E7DC86F}"/>
              </a:ext>
            </a:extLst>
          </p:cNvPr>
          <p:cNvGrpSpPr/>
          <p:nvPr/>
        </p:nvGrpSpPr>
        <p:grpSpPr>
          <a:xfrm>
            <a:off x="1600200" y="4914900"/>
            <a:ext cx="1885088" cy="461665"/>
            <a:chOff x="1600200" y="4914900"/>
            <a:chExt cx="1885088" cy="461665"/>
          </a:xfrm>
        </p:grpSpPr>
        <p:sp>
          <p:nvSpPr>
            <p:cNvPr id="157703" name="Text Box 7"/>
            <p:cNvSpPr txBox="1">
              <a:spLocks noChangeArrowheads="1"/>
            </p:cNvSpPr>
            <p:nvPr/>
          </p:nvSpPr>
          <p:spPr bwMode="auto">
            <a:xfrm>
              <a:off x="1600200" y="4914900"/>
              <a:ext cx="876300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Mem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08" name="Text Box 12"/>
            <p:cNvSpPr txBox="1">
              <a:spLocks noChangeArrowheads="1"/>
            </p:cNvSpPr>
            <p:nvPr/>
          </p:nvSpPr>
          <p:spPr bwMode="auto">
            <a:xfrm>
              <a:off x="2819400" y="4914900"/>
              <a:ext cx="665888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Reg</a:t>
              </a:r>
              <a:endParaRPr lang="en-US" sz="2400" i="1" dirty="0">
                <a:latin typeface="Calibri" pitchFamily="34" charset="0"/>
              </a:endParaRPr>
            </a:p>
          </p:txBody>
        </p:sp>
      </p:grp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50FD569-B715-7648-8FCE-99176881653F}"/>
              </a:ext>
            </a:extLst>
          </p:cNvPr>
          <p:cNvGrpSpPr/>
          <p:nvPr/>
        </p:nvGrpSpPr>
        <p:grpSpPr>
          <a:xfrm>
            <a:off x="1600200" y="2476500"/>
            <a:ext cx="2095500" cy="914400"/>
            <a:chOff x="1600200" y="2476500"/>
            <a:chExt cx="2095500" cy="914400"/>
          </a:xfrm>
        </p:grpSpPr>
        <p:sp>
          <p:nvSpPr>
            <p:cNvPr id="157701" name="Text Box 5"/>
            <p:cNvSpPr txBox="1">
              <a:spLocks noChangeArrowheads="1"/>
            </p:cNvSpPr>
            <p:nvPr/>
          </p:nvSpPr>
          <p:spPr bwMode="auto">
            <a:xfrm>
              <a:off x="1600200" y="2705100"/>
              <a:ext cx="760144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Imm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04" name="Text Box 8"/>
            <p:cNvSpPr txBox="1">
              <a:spLocks noChangeArrowheads="1"/>
            </p:cNvSpPr>
            <p:nvPr/>
          </p:nvSpPr>
          <p:spPr bwMode="auto">
            <a:xfrm>
              <a:off x="2819400" y="2476500"/>
              <a:ext cx="665888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Reg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05" name="Text Box 9"/>
            <p:cNvSpPr txBox="1">
              <a:spLocks noChangeArrowheads="1"/>
            </p:cNvSpPr>
            <p:nvPr/>
          </p:nvSpPr>
          <p:spPr bwMode="auto">
            <a:xfrm>
              <a:off x="2819400" y="2933700"/>
              <a:ext cx="876300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Mem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17" name="AutoShape 21"/>
            <p:cNvSpPr>
              <a:spLocks/>
            </p:cNvSpPr>
            <p:nvPr/>
          </p:nvSpPr>
          <p:spPr bwMode="auto">
            <a:xfrm>
              <a:off x="2514600" y="2552700"/>
              <a:ext cx="304800" cy="762000"/>
            </a:xfrm>
            <a:prstGeom prst="leftBrace">
              <a:avLst>
                <a:gd name="adj1" fmla="val 20833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47C2C3D-FDB4-3E41-8730-0FDEBF33C17D}"/>
              </a:ext>
            </a:extLst>
          </p:cNvPr>
          <p:cNvGrpSpPr/>
          <p:nvPr/>
        </p:nvGrpSpPr>
        <p:grpSpPr>
          <a:xfrm>
            <a:off x="1600200" y="3619500"/>
            <a:ext cx="2095500" cy="903288"/>
            <a:chOff x="1600200" y="3619500"/>
            <a:chExt cx="2095500" cy="903288"/>
          </a:xfrm>
        </p:grpSpPr>
        <p:sp>
          <p:nvSpPr>
            <p:cNvPr id="157702" name="Text Box 6"/>
            <p:cNvSpPr txBox="1">
              <a:spLocks noChangeArrowheads="1"/>
            </p:cNvSpPr>
            <p:nvPr/>
          </p:nvSpPr>
          <p:spPr bwMode="auto">
            <a:xfrm>
              <a:off x="1600200" y="3771900"/>
              <a:ext cx="665888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Reg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06" name="Text Box 10"/>
            <p:cNvSpPr txBox="1">
              <a:spLocks noChangeArrowheads="1"/>
            </p:cNvSpPr>
            <p:nvPr/>
          </p:nvSpPr>
          <p:spPr bwMode="auto">
            <a:xfrm>
              <a:off x="2819400" y="3619500"/>
              <a:ext cx="665888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Reg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07" name="Text Box 11"/>
            <p:cNvSpPr txBox="1">
              <a:spLocks noChangeArrowheads="1"/>
            </p:cNvSpPr>
            <p:nvPr/>
          </p:nvSpPr>
          <p:spPr bwMode="auto">
            <a:xfrm>
              <a:off x="2819400" y="4065588"/>
              <a:ext cx="876300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i="1" dirty="0" err="1">
                  <a:latin typeface="Calibri" pitchFamily="34" charset="0"/>
                </a:rPr>
                <a:t>Mem</a:t>
              </a:r>
              <a:endParaRPr lang="en-US" sz="2400" i="1" dirty="0">
                <a:latin typeface="Calibri" pitchFamily="34" charset="0"/>
              </a:endParaRPr>
            </a:p>
          </p:txBody>
        </p:sp>
        <p:sp>
          <p:nvSpPr>
            <p:cNvPr id="157718" name="AutoShape 22"/>
            <p:cNvSpPr>
              <a:spLocks/>
            </p:cNvSpPr>
            <p:nvPr/>
          </p:nvSpPr>
          <p:spPr bwMode="auto">
            <a:xfrm>
              <a:off x="2514600" y="3695700"/>
              <a:ext cx="304800" cy="762000"/>
            </a:xfrm>
            <a:prstGeom prst="leftBrace">
              <a:avLst>
                <a:gd name="adj1" fmla="val 20833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4111506" y="2506663"/>
            <a:ext cx="201850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mov $0x4,%rax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862891" y="2506663"/>
            <a:ext cx="103105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x = 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4111506" y="2963863"/>
            <a:ext cx="244169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mov $-147,(%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862891" y="2963863"/>
            <a:ext cx="159530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4111506" y="3649663"/>
            <a:ext cx="201850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mov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rcx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862891" y="3649663"/>
            <a:ext cx="103105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y = x;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4111506" y="4095750"/>
            <a:ext cx="230063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mov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862891" y="4095750"/>
            <a:ext cx="11721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*p = x;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4111506" y="4945063"/>
            <a:ext cx="230063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mov 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),%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862891" y="4945063"/>
            <a:ext cx="11721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x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82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8EB8F-ADFD-D240-BEA6-BFF7A0062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Moving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0B7BC-55C4-4849-A59B-25D60C3FF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of the following move instructions, write an equivalent C assignment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mov $0x40604a,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mov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mov $47, 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/>
          </a:p>
          <a:p>
            <a:pPr marL="73152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0E9D1A46-547B-E2AA-6C06-375824F70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606" y="2362200"/>
            <a:ext cx="18774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0x40604a</a:t>
            </a:r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53DF5ECC-6820-69AC-EF70-C8162F584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606" y="2736729"/>
            <a:ext cx="8899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 = x</a:t>
            </a: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18229193-9B95-E039-62BC-040540D92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606" y="3117729"/>
            <a:ext cx="11721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*y = 47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8B1BA7-1404-B7F2-B749-01354B25D25A}"/>
              </a:ext>
            </a:extLst>
          </p:cNvPr>
          <p:cNvSpPr/>
          <p:nvPr/>
        </p:nvSpPr>
        <p:spPr>
          <a:xfrm>
            <a:off x="4216892" y="2362200"/>
            <a:ext cx="2717307" cy="175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1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CA24-4528-6144-B127-21F2748C6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Sizes of C Data Types in x86-64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0F83FA5-E66D-BE4A-A304-2C5E4F022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395087"/>
              </p:ext>
            </p:extLst>
          </p:nvPr>
        </p:nvGraphicFramePr>
        <p:xfrm>
          <a:off x="457200" y="2057400"/>
          <a:ext cx="8001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>
                  <a:extLst>
                    <a:ext uri="{9D8B030D-6E8A-4147-A177-3AD203B41FA5}">
                      <a16:colId xmlns:a16="http://schemas.microsoft.com/office/drawing/2014/main" val="1611646305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4144920259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062520244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1377651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 declaration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 (bytes)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 data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Assembly suffix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262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301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817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 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62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Quad 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873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char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Quad 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313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 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719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 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766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632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BE0C-239D-5446-97ED-0794AEA0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Movement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9DC7B-9823-D049-8D94-8E6C36A5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source, </a:t>
            </a:r>
            <a:r>
              <a:rPr lang="en-US" dirty="0" err="1"/>
              <a:t>dest</a:t>
            </a:r>
            <a:r>
              <a:rPr lang="en-US" dirty="0"/>
              <a:t>		Move data source-&gt;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movb</a:t>
            </a:r>
            <a:r>
              <a:rPr lang="en-US" dirty="0"/>
              <a:t>			Move 1 byte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US" dirty="0"/>
              <a:t>			Move 2 bytes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US" dirty="0"/>
              <a:t>			Move 4 bytes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/>
              <a:t>			Move 8 bytes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10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X86-64 Integer Registers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10" name="Rectangle 6"/>
          <p:cNvSpPr>
            <a:spLocks/>
          </p:cNvSpPr>
          <p:nvPr/>
        </p:nvSpPr>
        <p:spPr bwMode="auto">
          <a:xfrm>
            <a:off x="2552700" y="163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2552700" y="2247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552700" y="2857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2552700" y="3467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14" name="Rectangle 10"/>
          <p:cNvSpPr>
            <a:spLocks/>
          </p:cNvSpPr>
          <p:nvPr/>
        </p:nvSpPr>
        <p:spPr bwMode="auto">
          <a:xfrm>
            <a:off x="2552700" y="4076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2552700" y="4686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16" name="Rectangle 12"/>
          <p:cNvSpPr>
            <a:spLocks/>
          </p:cNvSpPr>
          <p:nvPr/>
        </p:nvSpPr>
        <p:spPr bwMode="auto">
          <a:xfrm>
            <a:off x="2552700" y="5295900"/>
            <a:ext cx="1752600" cy="4445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17" name="Rectangle 13"/>
          <p:cNvSpPr>
            <a:spLocks/>
          </p:cNvSpPr>
          <p:nvPr/>
        </p:nvSpPr>
        <p:spPr bwMode="auto">
          <a:xfrm>
            <a:off x="2552700" y="58928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6515100" y="163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19" name="Rectangle 15"/>
          <p:cNvSpPr>
            <a:spLocks/>
          </p:cNvSpPr>
          <p:nvPr/>
        </p:nvSpPr>
        <p:spPr bwMode="auto">
          <a:xfrm>
            <a:off x="6515100" y="2247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0" name="Rectangle 16"/>
          <p:cNvSpPr>
            <a:spLocks/>
          </p:cNvSpPr>
          <p:nvPr/>
        </p:nvSpPr>
        <p:spPr bwMode="auto">
          <a:xfrm>
            <a:off x="6515100" y="2857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1" name="Rectangle 17"/>
          <p:cNvSpPr>
            <a:spLocks/>
          </p:cNvSpPr>
          <p:nvPr/>
        </p:nvSpPr>
        <p:spPr bwMode="auto">
          <a:xfrm>
            <a:off x="6515100" y="3467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2" name="Rectangle 18"/>
          <p:cNvSpPr>
            <a:spLocks/>
          </p:cNvSpPr>
          <p:nvPr/>
        </p:nvSpPr>
        <p:spPr bwMode="auto">
          <a:xfrm>
            <a:off x="6515100" y="4076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3" name="Rectangle 19"/>
          <p:cNvSpPr>
            <a:spLocks/>
          </p:cNvSpPr>
          <p:nvPr/>
        </p:nvSpPr>
        <p:spPr bwMode="auto">
          <a:xfrm>
            <a:off x="6515100" y="4686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4" name="Rectangle 20"/>
          <p:cNvSpPr>
            <a:spLocks/>
          </p:cNvSpPr>
          <p:nvPr/>
        </p:nvSpPr>
        <p:spPr bwMode="auto">
          <a:xfrm>
            <a:off x="6515100" y="5295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5" name="Rectangle 21"/>
          <p:cNvSpPr>
            <a:spLocks/>
          </p:cNvSpPr>
          <p:nvPr/>
        </p:nvSpPr>
        <p:spPr bwMode="auto">
          <a:xfrm>
            <a:off x="6515100" y="5905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41" name="Rectangle 6">
            <a:extLst>
              <a:ext uri="{FF2B5EF4-FFF2-40B4-BE49-F238E27FC236}">
                <a16:creationId xmlns:a16="http://schemas.microsoft.com/office/drawing/2014/main" id="{4F91C6F0-1338-1C4E-9E8E-12561EC01E3F}"/>
              </a:ext>
            </a:extLst>
          </p:cNvPr>
          <p:cNvSpPr>
            <a:spLocks/>
          </p:cNvSpPr>
          <p:nvPr/>
        </p:nvSpPr>
        <p:spPr bwMode="auto">
          <a:xfrm>
            <a:off x="3276600" y="163746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%ax</a:t>
            </a:r>
          </a:p>
        </p:txBody>
      </p:sp>
      <p:sp>
        <p:nvSpPr>
          <p:cNvPr id="42" name="Rectangle 6">
            <a:extLst>
              <a:ext uri="{FF2B5EF4-FFF2-40B4-BE49-F238E27FC236}">
                <a16:creationId xmlns:a16="http://schemas.microsoft.com/office/drawing/2014/main" id="{52910CCE-D506-434B-9D68-395A7BC8FD07}"/>
              </a:ext>
            </a:extLst>
          </p:cNvPr>
          <p:cNvSpPr>
            <a:spLocks/>
          </p:cNvSpPr>
          <p:nvPr/>
        </p:nvSpPr>
        <p:spPr bwMode="auto">
          <a:xfrm>
            <a:off x="3798237" y="1638300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43" name="Rectangle 6">
            <a:extLst>
              <a:ext uri="{FF2B5EF4-FFF2-40B4-BE49-F238E27FC236}">
                <a16:creationId xmlns:a16="http://schemas.microsoft.com/office/drawing/2014/main" id="{DB0E4792-2DA7-5D40-B617-B57AA54BA5AA}"/>
              </a:ext>
            </a:extLst>
          </p:cNvPr>
          <p:cNvSpPr>
            <a:spLocks/>
          </p:cNvSpPr>
          <p:nvPr/>
        </p:nvSpPr>
        <p:spPr bwMode="auto">
          <a:xfrm>
            <a:off x="3277433" y="2249773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" name="Rectangle 6">
            <a:extLst>
              <a:ext uri="{FF2B5EF4-FFF2-40B4-BE49-F238E27FC236}">
                <a16:creationId xmlns:a16="http://schemas.microsoft.com/office/drawing/2014/main" id="{20C9491D-A631-E249-B7B4-46EFC58AF2CE}"/>
              </a:ext>
            </a:extLst>
          </p:cNvPr>
          <p:cNvSpPr>
            <a:spLocks/>
          </p:cNvSpPr>
          <p:nvPr/>
        </p:nvSpPr>
        <p:spPr bwMode="auto">
          <a:xfrm>
            <a:off x="3799070" y="2250606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5" name="Rectangle 6">
            <a:extLst>
              <a:ext uri="{FF2B5EF4-FFF2-40B4-BE49-F238E27FC236}">
                <a16:creationId xmlns:a16="http://schemas.microsoft.com/office/drawing/2014/main" id="{511F4862-70C5-C749-8B53-226A062DE92C}"/>
              </a:ext>
            </a:extLst>
          </p:cNvPr>
          <p:cNvSpPr>
            <a:spLocks/>
          </p:cNvSpPr>
          <p:nvPr/>
        </p:nvSpPr>
        <p:spPr bwMode="auto">
          <a:xfrm>
            <a:off x="3276600" y="2873956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%cx</a:t>
            </a: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5F39B74E-88B2-3144-936C-99601B0CA256}"/>
              </a:ext>
            </a:extLst>
          </p:cNvPr>
          <p:cNvSpPr>
            <a:spLocks/>
          </p:cNvSpPr>
          <p:nvPr/>
        </p:nvSpPr>
        <p:spPr bwMode="auto">
          <a:xfrm>
            <a:off x="3798237" y="2874789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47" name="Rectangle 6">
            <a:extLst>
              <a:ext uri="{FF2B5EF4-FFF2-40B4-BE49-F238E27FC236}">
                <a16:creationId xmlns:a16="http://schemas.microsoft.com/office/drawing/2014/main" id="{8D3A2CBF-253D-834C-8BB4-0E808BB7B27B}"/>
              </a:ext>
            </a:extLst>
          </p:cNvPr>
          <p:cNvSpPr>
            <a:spLocks/>
          </p:cNvSpPr>
          <p:nvPr/>
        </p:nvSpPr>
        <p:spPr bwMode="auto">
          <a:xfrm>
            <a:off x="3276600" y="346626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%dx</a:t>
            </a:r>
          </a:p>
        </p:txBody>
      </p:sp>
      <p:sp>
        <p:nvSpPr>
          <p:cNvPr id="48" name="Rectangle 6">
            <a:extLst>
              <a:ext uri="{FF2B5EF4-FFF2-40B4-BE49-F238E27FC236}">
                <a16:creationId xmlns:a16="http://schemas.microsoft.com/office/drawing/2014/main" id="{D3DDA0F0-7D3A-F145-BB45-94174874E34C}"/>
              </a:ext>
            </a:extLst>
          </p:cNvPr>
          <p:cNvSpPr>
            <a:spLocks/>
          </p:cNvSpPr>
          <p:nvPr/>
        </p:nvSpPr>
        <p:spPr bwMode="auto">
          <a:xfrm>
            <a:off x="3798237" y="3467100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49" name="Rectangle 6">
            <a:extLst>
              <a:ext uri="{FF2B5EF4-FFF2-40B4-BE49-F238E27FC236}">
                <a16:creationId xmlns:a16="http://schemas.microsoft.com/office/drawing/2014/main" id="{B5184BB6-D3AF-7345-89CB-AC5AF6910A40}"/>
              </a:ext>
            </a:extLst>
          </p:cNvPr>
          <p:cNvSpPr>
            <a:spLocks/>
          </p:cNvSpPr>
          <p:nvPr/>
        </p:nvSpPr>
        <p:spPr bwMode="auto">
          <a:xfrm>
            <a:off x="3277433" y="4078165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" name="Rectangle 6">
            <a:extLst>
              <a:ext uri="{FF2B5EF4-FFF2-40B4-BE49-F238E27FC236}">
                <a16:creationId xmlns:a16="http://schemas.microsoft.com/office/drawing/2014/main" id="{7F7244EC-8883-114F-89F0-98C701D4849B}"/>
              </a:ext>
            </a:extLst>
          </p:cNvPr>
          <p:cNvSpPr>
            <a:spLocks/>
          </p:cNvSpPr>
          <p:nvPr/>
        </p:nvSpPr>
        <p:spPr bwMode="auto">
          <a:xfrm>
            <a:off x="3782830" y="4078998"/>
            <a:ext cx="52247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1" name="Rectangle 6">
            <a:extLst>
              <a:ext uri="{FF2B5EF4-FFF2-40B4-BE49-F238E27FC236}">
                <a16:creationId xmlns:a16="http://schemas.microsoft.com/office/drawing/2014/main" id="{2F720875-325D-AB48-A1BC-DCE010880FE8}"/>
              </a:ext>
            </a:extLst>
          </p:cNvPr>
          <p:cNvSpPr>
            <a:spLocks/>
          </p:cNvSpPr>
          <p:nvPr/>
        </p:nvSpPr>
        <p:spPr bwMode="auto">
          <a:xfrm>
            <a:off x="3276600" y="469410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%di</a:t>
            </a:r>
          </a:p>
        </p:txBody>
      </p:sp>
      <p:sp>
        <p:nvSpPr>
          <p:cNvPr id="52" name="Rectangle 6">
            <a:extLst>
              <a:ext uri="{FF2B5EF4-FFF2-40B4-BE49-F238E27FC236}">
                <a16:creationId xmlns:a16="http://schemas.microsoft.com/office/drawing/2014/main" id="{D61B4522-A4F9-A748-960F-34AE50AF24F6}"/>
              </a:ext>
            </a:extLst>
          </p:cNvPr>
          <p:cNvSpPr>
            <a:spLocks/>
          </p:cNvSpPr>
          <p:nvPr/>
        </p:nvSpPr>
        <p:spPr bwMode="auto">
          <a:xfrm>
            <a:off x="3798236" y="4694940"/>
            <a:ext cx="507065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3" name="Rectangle 6">
            <a:extLst>
              <a:ext uri="{FF2B5EF4-FFF2-40B4-BE49-F238E27FC236}">
                <a16:creationId xmlns:a16="http://schemas.microsoft.com/office/drawing/2014/main" id="{1F54BAC4-8BF9-4145-9A15-9F0FA3160AA1}"/>
              </a:ext>
            </a:extLst>
          </p:cNvPr>
          <p:cNvSpPr>
            <a:spLocks/>
          </p:cNvSpPr>
          <p:nvPr/>
        </p:nvSpPr>
        <p:spPr bwMode="auto">
          <a:xfrm>
            <a:off x="3276600" y="530370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4" name="Rectangle 6">
            <a:extLst>
              <a:ext uri="{FF2B5EF4-FFF2-40B4-BE49-F238E27FC236}">
                <a16:creationId xmlns:a16="http://schemas.microsoft.com/office/drawing/2014/main" id="{F4564FC6-E4B9-2549-9E48-457B60C143D6}"/>
              </a:ext>
            </a:extLst>
          </p:cNvPr>
          <p:cNvSpPr>
            <a:spLocks/>
          </p:cNvSpPr>
          <p:nvPr/>
        </p:nvSpPr>
        <p:spPr bwMode="auto">
          <a:xfrm>
            <a:off x="3798237" y="5304540"/>
            <a:ext cx="507064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bsl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42793C96-405A-174C-B14E-65764EFEEA62}"/>
              </a:ext>
            </a:extLst>
          </p:cNvPr>
          <p:cNvSpPr>
            <a:spLocks/>
          </p:cNvSpPr>
          <p:nvPr/>
        </p:nvSpPr>
        <p:spPr bwMode="auto">
          <a:xfrm>
            <a:off x="3288363" y="590466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6" name="Rectangle 6">
            <a:extLst>
              <a:ext uri="{FF2B5EF4-FFF2-40B4-BE49-F238E27FC236}">
                <a16:creationId xmlns:a16="http://schemas.microsoft.com/office/drawing/2014/main" id="{769F7D74-7A8A-8D41-8D5F-E8578B9E709D}"/>
              </a:ext>
            </a:extLst>
          </p:cNvPr>
          <p:cNvSpPr>
            <a:spLocks/>
          </p:cNvSpPr>
          <p:nvPr/>
        </p:nvSpPr>
        <p:spPr bwMode="auto">
          <a:xfrm>
            <a:off x="3810000" y="5905500"/>
            <a:ext cx="507063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9" name="Rectangle 6">
            <a:extLst>
              <a:ext uri="{FF2B5EF4-FFF2-40B4-BE49-F238E27FC236}">
                <a16:creationId xmlns:a16="http://schemas.microsoft.com/office/drawing/2014/main" id="{9B0B1D8F-D405-4949-8508-6ACCCB4FD60E}"/>
              </a:ext>
            </a:extLst>
          </p:cNvPr>
          <p:cNvSpPr>
            <a:spLocks/>
          </p:cNvSpPr>
          <p:nvPr/>
        </p:nvSpPr>
        <p:spPr bwMode="auto">
          <a:xfrm>
            <a:off x="7238998" y="164204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0" name="Rectangle 6">
            <a:extLst>
              <a:ext uri="{FF2B5EF4-FFF2-40B4-BE49-F238E27FC236}">
                <a16:creationId xmlns:a16="http://schemas.microsoft.com/office/drawing/2014/main" id="{4E1D7A39-CD18-2B45-8A3D-2606EF42516E}"/>
              </a:ext>
            </a:extLst>
          </p:cNvPr>
          <p:cNvSpPr>
            <a:spLocks/>
          </p:cNvSpPr>
          <p:nvPr/>
        </p:nvSpPr>
        <p:spPr bwMode="auto">
          <a:xfrm>
            <a:off x="7760635" y="1642880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1" name="Rectangle 6">
            <a:extLst>
              <a:ext uri="{FF2B5EF4-FFF2-40B4-BE49-F238E27FC236}">
                <a16:creationId xmlns:a16="http://schemas.microsoft.com/office/drawing/2014/main" id="{9009D285-7DD2-8C46-BBDE-DA2AD6A4407C}"/>
              </a:ext>
            </a:extLst>
          </p:cNvPr>
          <p:cNvSpPr>
            <a:spLocks/>
          </p:cNvSpPr>
          <p:nvPr/>
        </p:nvSpPr>
        <p:spPr bwMode="auto">
          <a:xfrm>
            <a:off x="7239831" y="2254353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" name="Rectangle 6">
            <a:extLst>
              <a:ext uri="{FF2B5EF4-FFF2-40B4-BE49-F238E27FC236}">
                <a16:creationId xmlns:a16="http://schemas.microsoft.com/office/drawing/2014/main" id="{DF1908A4-B2F8-2C40-9F93-2C0C9676E374}"/>
              </a:ext>
            </a:extLst>
          </p:cNvPr>
          <p:cNvSpPr>
            <a:spLocks/>
          </p:cNvSpPr>
          <p:nvPr/>
        </p:nvSpPr>
        <p:spPr bwMode="auto">
          <a:xfrm>
            <a:off x="7761468" y="2255186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" name="Rectangle 6">
            <a:extLst>
              <a:ext uri="{FF2B5EF4-FFF2-40B4-BE49-F238E27FC236}">
                <a16:creationId xmlns:a16="http://schemas.microsoft.com/office/drawing/2014/main" id="{B29905A3-C879-1E4F-AD23-A4C663650198}"/>
              </a:ext>
            </a:extLst>
          </p:cNvPr>
          <p:cNvSpPr>
            <a:spLocks/>
          </p:cNvSpPr>
          <p:nvPr/>
        </p:nvSpPr>
        <p:spPr bwMode="auto">
          <a:xfrm>
            <a:off x="7238998" y="2878536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4" name="Rectangle 6">
            <a:extLst>
              <a:ext uri="{FF2B5EF4-FFF2-40B4-BE49-F238E27FC236}">
                <a16:creationId xmlns:a16="http://schemas.microsoft.com/office/drawing/2014/main" id="{B90CB0BF-10B7-D940-AC84-2A834AF141B8}"/>
              </a:ext>
            </a:extLst>
          </p:cNvPr>
          <p:cNvSpPr>
            <a:spLocks/>
          </p:cNvSpPr>
          <p:nvPr/>
        </p:nvSpPr>
        <p:spPr bwMode="auto">
          <a:xfrm>
            <a:off x="7760635" y="2879369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" name="Rectangle 6">
            <a:extLst>
              <a:ext uri="{FF2B5EF4-FFF2-40B4-BE49-F238E27FC236}">
                <a16:creationId xmlns:a16="http://schemas.microsoft.com/office/drawing/2014/main" id="{EBB27DE1-6F16-324A-9FC5-33E132A21D88}"/>
              </a:ext>
            </a:extLst>
          </p:cNvPr>
          <p:cNvSpPr>
            <a:spLocks/>
          </p:cNvSpPr>
          <p:nvPr/>
        </p:nvSpPr>
        <p:spPr bwMode="auto">
          <a:xfrm>
            <a:off x="7238998" y="347084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" name="Rectangle 6">
            <a:extLst>
              <a:ext uri="{FF2B5EF4-FFF2-40B4-BE49-F238E27FC236}">
                <a16:creationId xmlns:a16="http://schemas.microsoft.com/office/drawing/2014/main" id="{CB3D6F0F-E495-804F-9206-E8D733D7B5D0}"/>
              </a:ext>
            </a:extLst>
          </p:cNvPr>
          <p:cNvSpPr>
            <a:spLocks/>
          </p:cNvSpPr>
          <p:nvPr/>
        </p:nvSpPr>
        <p:spPr bwMode="auto">
          <a:xfrm>
            <a:off x="7760635" y="3471680"/>
            <a:ext cx="4953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" name="Rectangle 6">
            <a:extLst>
              <a:ext uri="{FF2B5EF4-FFF2-40B4-BE49-F238E27FC236}">
                <a16:creationId xmlns:a16="http://schemas.microsoft.com/office/drawing/2014/main" id="{4977141D-E68E-B043-919A-C39E0D88DB45}"/>
              </a:ext>
            </a:extLst>
          </p:cNvPr>
          <p:cNvSpPr>
            <a:spLocks/>
          </p:cNvSpPr>
          <p:nvPr/>
        </p:nvSpPr>
        <p:spPr bwMode="auto">
          <a:xfrm>
            <a:off x="7239831" y="4082745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" name="Rectangle 6">
            <a:extLst>
              <a:ext uri="{FF2B5EF4-FFF2-40B4-BE49-F238E27FC236}">
                <a16:creationId xmlns:a16="http://schemas.microsoft.com/office/drawing/2014/main" id="{81247758-9822-E744-994D-BDA645A7C0C0}"/>
              </a:ext>
            </a:extLst>
          </p:cNvPr>
          <p:cNvSpPr>
            <a:spLocks/>
          </p:cNvSpPr>
          <p:nvPr/>
        </p:nvSpPr>
        <p:spPr bwMode="auto">
          <a:xfrm>
            <a:off x="7745228" y="4083578"/>
            <a:ext cx="507065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9" name="Rectangle 6">
            <a:extLst>
              <a:ext uri="{FF2B5EF4-FFF2-40B4-BE49-F238E27FC236}">
                <a16:creationId xmlns:a16="http://schemas.microsoft.com/office/drawing/2014/main" id="{0647875B-A41B-8049-9C19-24F4D2F858D8}"/>
              </a:ext>
            </a:extLst>
          </p:cNvPr>
          <p:cNvSpPr>
            <a:spLocks/>
          </p:cNvSpPr>
          <p:nvPr/>
        </p:nvSpPr>
        <p:spPr bwMode="auto">
          <a:xfrm>
            <a:off x="7238998" y="469868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0" name="Rectangle 6">
            <a:extLst>
              <a:ext uri="{FF2B5EF4-FFF2-40B4-BE49-F238E27FC236}">
                <a16:creationId xmlns:a16="http://schemas.microsoft.com/office/drawing/2014/main" id="{FB31C158-43AA-1849-9F39-2615DD720907}"/>
              </a:ext>
            </a:extLst>
          </p:cNvPr>
          <p:cNvSpPr>
            <a:spLocks/>
          </p:cNvSpPr>
          <p:nvPr/>
        </p:nvSpPr>
        <p:spPr bwMode="auto">
          <a:xfrm>
            <a:off x="7760634" y="4699520"/>
            <a:ext cx="479897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1" name="Rectangle 6">
            <a:extLst>
              <a:ext uri="{FF2B5EF4-FFF2-40B4-BE49-F238E27FC236}">
                <a16:creationId xmlns:a16="http://schemas.microsoft.com/office/drawing/2014/main" id="{4BC2E0B5-1B02-E14B-9AEC-4F8BB089D1D4}"/>
              </a:ext>
            </a:extLst>
          </p:cNvPr>
          <p:cNvSpPr>
            <a:spLocks/>
          </p:cNvSpPr>
          <p:nvPr/>
        </p:nvSpPr>
        <p:spPr bwMode="auto">
          <a:xfrm>
            <a:off x="7238998" y="530828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2" name="Rectangle 6">
            <a:extLst>
              <a:ext uri="{FF2B5EF4-FFF2-40B4-BE49-F238E27FC236}">
                <a16:creationId xmlns:a16="http://schemas.microsoft.com/office/drawing/2014/main" id="{252A8BD7-702E-4A44-B939-B05B7753C2F4}"/>
              </a:ext>
            </a:extLst>
          </p:cNvPr>
          <p:cNvSpPr>
            <a:spLocks/>
          </p:cNvSpPr>
          <p:nvPr/>
        </p:nvSpPr>
        <p:spPr bwMode="auto">
          <a:xfrm>
            <a:off x="7760635" y="5309120"/>
            <a:ext cx="479896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3" name="Rectangle 6">
            <a:extLst>
              <a:ext uri="{FF2B5EF4-FFF2-40B4-BE49-F238E27FC236}">
                <a16:creationId xmlns:a16="http://schemas.microsoft.com/office/drawing/2014/main" id="{6DBEEFB2-65B0-E941-8EDF-D7458AF212DF}"/>
              </a:ext>
            </a:extLst>
          </p:cNvPr>
          <p:cNvSpPr>
            <a:spLocks/>
          </p:cNvSpPr>
          <p:nvPr/>
        </p:nvSpPr>
        <p:spPr bwMode="auto">
          <a:xfrm>
            <a:off x="7250761" y="5909247"/>
            <a:ext cx="1028700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4" name="Rectangle 6">
            <a:extLst>
              <a:ext uri="{FF2B5EF4-FFF2-40B4-BE49-F238E27FC236}">
                <a16:creationId xmlns:a16="http://schemas.microsoft.com/office/drawing/2014/main" id="{7667EC0A-9279-134B-A40A-0C8282F8BB07}"/>
              </a:ext>
            </a:extLst>
          </p:cNvPr>
          <p:cNvSpPr>
            <a:spLocks/>
          </p:cNvSpPr>
          <p:nvPr/>
        </p:nvSpPr>
        <p:spPr bwMode="auto">
          <a:xfrm>
            <a:off x="7772398" y="5910080"/>
            <a:ext cx="479895" cy="44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8100" tIns="38100" rIns="38100" bIns="38100" anchor="ctr"/>
          <a:lstStyle/>
          <a:p>
            <a:pPr algn="l"/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44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X86-64 Integer Registers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EFBF1A-7782-3246-944D-076811A62432}"/>
              </a:ext>
            </a:extLst>
          </p:cNvPr>
          <p:cNvSpPr/>
          <p:nvPr/>
        </p:nvSpPr>
        <p:spPr>
          <a:xfrm>
            <a:off x="1632857" y="4082927"/>
            <a:ext cx="303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(second argument) </a:t>
            </a:r>
            <a:endParaRPr lang="en-US" sz="24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ABDACDC-E929-124F-BF7A-CF8349929399}"/>
              </a:ext>
            </a:extLst>
          </p:cNvPr>
          <p:cNvSpPr/>
          <p:nvPr/>
        </p:nvSpPr>
        <p:spPr>
          <a:xfrm>
            <a:off x="1632855" y="4669972"/>
            <a:ext cx="2726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(first argument) </a:t>
            </a:r>
            <a:endParaRPr lang="en-US" sz="24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05CF258-083C-AD4D-A883-480D54CB9B5C}"/>
              </a:ext>
            </a:extLst>
          </p:cNvPr>
          <p:cNvSpPr/>
          <p:nvPr/>
        </p:nvSpPr>
        <p:spPr>
          <a:xfrm>
            <a:off x="1632855" y="5279572"/>
            <a:ext cx="2561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(stack pointer) </a:t>
            </a:r>
            <a:endParaRPr lang="en-US" sz="2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4198FD6-F91D-DE4E-A691-6B09616DA051}"/>
              </a:ext>
            </a:extLst>
          </p:cNvPr>
          <p:cNvSpPr/>
          <p:nvPr/>
        </p:nvSpPr>
        <p:spPr>
          <a:xfrm>
            <a:off x="1632856" y="3473327"/>
            <a:ext cx="2834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(third argument) </a:t>
            </a:r>
            <a:endParaRPr lang="en-US" sz="24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8729B67-817B-444E-B127-777481F08DBA}"/>
              </a:ext>
            </a:extLst>
          </p:cNvPr>
          <p:cNvSpPr/>
          <p:nvPr/>
        </p:nvSpPr>
        <p:spPr>
          <a:xfrm>
            <a:off x="1632856" y="286372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(fourth argument) </a:t>
            </a:r>
            <a:endParaRPr lang="en-US" sz="24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8304DF9-D3D3-5945-A83E-95BCA1235E28}"/>
              </a:ext>
            </a:extLst>
          </p:cNvPr>
          <p:cNvSpPr/>
          <p:nvPr/>
        </p:nvSpPr>
        <p:spPr>
          <a:xfrm>
            <a:off x="1652127" y="1621973"/>
            <a:ext cx="2796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(function result) </a:t>
            </a:r>
            <a:endParaRPr lang="en-US" sz="2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050236-E445-1345-93D5-33982BFE74D9}"/>
              </a:ext>
            </a:extLst>
          </p:cNvPr>
          <p:cNvSpPr/>
          <p:nvPr/>
        </p:nvSpPr>
        <p:spPr>
          <a:xfrm>
            <a:off x="5498572" y="16360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(fifth argument) </a:t>
            </a:r>
            <a:endParaRPr lang="en-US" sz="24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A6333-BCEB-9143-9837-9E4F5FC6EE52}"/>
              </a:ext>
            </a:extLst>
          </p:cNvPr>
          <p:cNvSpPr/>
          <p:nvPr/>
        </p:nvSpPr>
        <p:spPr>
          <a:xfrm>
            <a:off x="5498572" y="22456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(sixth argument)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854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77" grpId="0"/>
      <p:bldP spid="77" grpId="1"/>
      <p:bldP spid="79" grpId="0"/>
      <p:bldP spid="80" grpId="0"/>
      <p:bldP spid="82" grpId="0"/>
      <p:bldP spid="41" grpId="0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AE420-AEB3-BA41-AA7D-808B89ADF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Translating Assembly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E704B6-1F39-7242-A84A-A0EB67A9B7CA}"/>
              </a:ext>
            </a:extLst>
          </p:cNvPr>
          <p:cNvSpPr/>
          <p:nvPr/>
        </p:nvSpPr>
        <p:spPr>
          <a:xfrm>
            <a:off x="97436" y="2743200"/>
            <a:ext cx="4322164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decode:</a:t>
            </a: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rcx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rcx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(%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</a:t>
            </a:r>
          </a:p>
          <a:p>
            <a:pPr indent="-182880"/>
            <a:endParaRPr lang="en-US" dirty="0">
              <a:latin typeface="Courier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D35BD5-F3E4-E345-8B5B-C9C4E37D23AF}"/>
              </a:ext>
            </a:extLst>
          </p:cNvPr>
          <p:cNvSpPr/>
          <p:nvPr/>
        </p:nvSpPr>
        <p:spPr>
          <a:xfrm>
            <a:off x="4419600" y="2745698"/>
            <a:ext cx="4626964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decode(long*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yp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long temp1 = *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xp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long temp2 = *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yp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*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yp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temp1;</a:t>
            </a:r>
          </a:p>
          <a:p>
            <a:pPr indent="-182880"/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*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xp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temp2;</a:t>
            </a: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8C5981-E272-3F4F-B773-D2771D8C1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551332"/>
              </p:ext>
            </p:extLst>
          </p:nvPr>
        </p:nvGraphicFramePr>
        <p:xfrm>
          <a:off x="5698680" y="562802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xp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yp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141D40-B27C-7549-9B6E-D2C951370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763000" cy="990600"/>
          </a:xfrm>
        </p:spPr>
        <p:txBody>
          <a:bodyPr/>
          <a:lstStyle/>
          <a:p>
            <a:r>
              <a:rPr lang="en-US" dirty="0"/>
              <a:t>Write a C function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decode1(long*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yp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dirty="0"/>
              <a:t>that will do the same thing as the following assembly code:</a:t>
            </a:r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C68B7D8-7296-C148-B57D-3739725F5AA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7630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68FACF-93F7-754C-7D6C-6C32F3ECF00A}"/>
              </a:ext>
            </a:extLst>
          </p:cNvPr>
          <p:cNvSpPr/>
          <p:nvPr/>
        </p:nvSpPr>
        <p:spPr>
          <a:xfrm>
            <a:off x="4419600" y="2743200"/>
            <a:ext cx="4626964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void decode(long*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long*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yp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indent="-18288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0368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id="{A2EE6AC4-2C0B-B947-8107-0C0C585BF4B4}"/>
              </a:ext>
            </a:extLst>
          </p:cNvPr>
          <p:cNvSpPr>
            <a:spLocks/>
          </p:cNvSpPr>
          <p:nvPr/>
        </p:nvSpPr>
        <p:spPr bwMode="auto">
          <a:xfrm>
            <a:off x="457200" y="1688594"/>
            <a:ext cx="3964281" cy="45598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#include&lt;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stdio.h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&gt;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main(int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argc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   char**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argv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printf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("Hello world!\n");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return 0;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63A1D38-4062-2E4C-8B86-A95F646B1648}"/>
              </a:ext>
            </a:extLst>
          </p:cNvPr>
          <p:cNvSpPr>
            <a:spLocks/>
          </p:cNvSpPr>
          <p:nvPr/>
        </p:nvSpPr>
        <p:spPr bwMode="auto">
          <a:xfrm>
            <a:off x="4722520" y="1688593"/>
            <a:ext cx="3964282" cy="4559807"/>
          </a:xfrm>
          <a:prstGeom prst="rect">
            <a:avLst/>
          </a:prstGeom>
          <a:solidFill>
            <a:schemeClr val="bg1"/>
          </a:solidFill>
          <a:ln w="6350" cap="flat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55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48 89 e5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48 83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8d 05 25 00 00 00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c7 45 fc 00 00 00 00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89 7d f8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75 f0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c7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b0 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e8 00 00 00 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31 c9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89 45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89 c8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83 c4 20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c3</a:t>
            </a:r>
          </a:p>
        </p:txBody>
      </p:sp>
    </p:spTree>
    <p:extLst>
      <p:ext uri="{BB962C8B-B14F-4D97-AF65-F5344CB8AC3E}">
        <p14:creationId xmlns:p14="http://schemas.microsoft.com/office/powerpoint/2010/main" val="351717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DD5A12-04FB-1749-8FAD-F37E0BF53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Review: Array Allocation</a:t>
            </a:r>
            <a:endParaRPr lang="en-US" dirty="0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537" y="1443737"/>
            <a:ext cx="8307388" cy="1616075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Basic Principle 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  <a:p>
            <a:pPr lvl="1"/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3216374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3265586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409733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4144963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50578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51260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21353" y="6019800"/>
            <a:ext cx="154241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char* 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6088802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7508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Exercise: 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" pitchFamily="-96" charset="0"/>
              </a:rPr>
              <a:t>Basic Principle 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  <a:p>
            <a:pPr lvl="1"/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 	 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&amp;(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[2])</a:t>
            </a:r>
            <a:r>
              <a:rPr lang="en-US" sz="1800" b="1" dirty="0">
                <a:latin typeface="Calibri" pitchFamily="-96" charset="0"/>
              </a:rPr>
              <a:t>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3163887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3211511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744538" cy="3792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0x40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0x44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0x48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0x4c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0x50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0x54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ext Box 15">
            <a:extLst>
              <a:ext uri="{FF2B5EF4-FFF2-40B4-BE49-F238E27FC236}">
                <a16:creationId xmlns:a16="http://schemas.microsoft.com/office/drawing/2014/main" id="{DABB65A8-31EA-021F-4211-370127B85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878" y="4513894"/>
            <a:ext cx="217239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		</a:t>
            </a:r>
            <a:r>
              <a:rPr lang="en-US" sz="2000" dirty="0">
                <a:solidFill>
                  <a:schemeClr val="accent1"/>
                </a:solidFill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434219BB-0594-A910-3FB8-8DBDF47D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7736" y="4819590"/>
            <a:ext cx="259558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int* 		0x40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C95E85F5-70A6-DE13-A4F9-1D2B699EE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489" y="5088493"/>
            <a:ext cx="259558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int* 		0x44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6E95F13B-0F49-D33E-9ECA-4A2140215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489" y="5410200"/>
            <a:ext cx="259558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int* 		0x48</a:t>
            </a: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2F90B683-6C3B-FDFB-CDA7-759E552E1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7736" y="5735048"/>
            <a:ext cx="245932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		</a:t>
            </a:r>
            <a:r>
              <a:rPr lang="en-US" sz="2000" dirty="0">
                <a:solidFill>
                  <a:schemeClr val="accent1"/>
                </a:solidFill>
                <a:cs typeface="Consolas" panose="020B0609020204030204" pitchFamily="49" charset="0"/>
              </a:rPr>
              <a:t>???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ABE51AF1-828C-26F7-DC4E-C6327495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816" y="6037689"/>
            <a:ext cx="217239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		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939B8A-F810-851E-D645-2A262153F7FC}"/>
              </a:ext>
            </a:extLst>
          </p:cNvPr>
          <p:cNvSpPr/>
          <p:nvPr/>
        </p:nvSpPr>
        <p:spPr>
          <a:xfrm>
            <a:off x="2327065" y="4537825"/>
            <a:ext cx="2803735" cy="189997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4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Array Example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-152399" y="5723569"/>
            <a:ext cx="27179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caltech</a:t>
            </a:r>
            <a:r>
              <a:rPr lang="en-US" sz="1800" dirty="0">
                <a:latin typeface="Courier New" pitchFamily="-96" charset="0"/>
              </a:rPr>
              <a:t>[ZLEN];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86000" y="5771194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2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5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-26943" y="4876800"/>
            <a:ext cx="25417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pomona</a:t>
            </a:r>
            <a:r>
              <a:rPr lang="en-US" sz="1800" dirty="0">
                <a:latin typeface="Courier New" pitchFamily="-96" charset="0"/>
              </a:rPr>
              <a:t>[ZLEN];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86000" y="4924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Rectangle 4">
            <a:extLst>
              <a:ext uri="{FF2B5EF4-FFF2-40B4-BE49-F238E27FC236}">
                <a16:creationId xmlns:a16="http://schemas.microsoft.com/office/drawing/2014/main" id="{DB3120A6-3A3D-B08D-9AC3-0068E8AFA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88" y="1413960"/>
            <a:ext cx="4358276" cy="28905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Courier New" pitchFamily="-96" charset="0"/>
              </a:rPr>
              <a:t>#define ZLEN 5</a:t>
            </a: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int </a:t>
            </a:r>
            <a:r>
              <a:rPr lang="en-US" sz="1400" b="1" dirty="0" err="1">
                <a:latin typeface="Courier New" pitchFamily="-96" charset="0"/>
              </a:rPr>
              <a:t>pomona</a:t>
            </a:r>
            <a:r>
              <a:rPr lang="en-US" sz="1400" b="1" dirty="0">
                <a:latin typeface="Courier New" pitchFamily="-96" charset="0"/>
              </a:rPr>
              <a:t>[ZLEN]  = { 9, 1, 7, 1, 1 };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int </a:t>
            </a:r>
            <a:r>
              <a:rPr lang="en-US" sz="1400" b="1" dirty="0" err="1">
                <a:latin typeface="Courier New" pitchFamily="-96" charset="0"/>
              </a:rPr>
              <a:t>caltech</a:t>
            </a:r>
            <a:r>
              <a:rPr lang="en-US" sz="1400" b="1" dirty="0">
                <a:latin typeface="Courier New" pitchFamily="-96" charset="0"/>
              </a:rPr>
              <a:t>[ZLEN] = { 9, 1, 1, 2, 5 };</a:t>
            </a: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void </a:t>
            </a:r>
            <a:r>
              <a:rPr lang="en-US" sz="1400" b="1" dirty="0" err="1">
                <a:latin typeface="Courier New" pitchFamily="-96" charset="0"/>
              </a:rPr>
              <a:t>cycle_digits</a:t>
            </a:r>
            <a:r>
              <a:rPr lang="en-US" sz="1400" b="1" dirty="0">
                <a:latin typeface="Courier New" pitchFamily="-96" charset="0"/>
              </a:rPr>
              <a:t>(int*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){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int temp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[0];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[0]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[1];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[1]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[2];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[2]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[3];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[3]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[4];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[4] = temp;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}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2E67F3-B8A1-750B-E928-03FD98403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324" y="1413959"/>
            <a:ext cx="4358276" cy="28905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algn="ctr" eaLnBrk="0" hangingPunct="0"/>
            <a:r>
              <a:rPr lang="en-US" sz="1400" b="1" dirty="0">
                <a:latin typeface="Courier New" pitchFamily="-96" charset="0"/>
              </a:rPr>
              <a:t>???</a:t>
            </a: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C863EB-4AF4-EE61-8C96-FACE2FEBB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575708"/>
              </p:ext>
            </p:extLst>
          </p:nvPr>
        </p:nvGraphicFramePr>
        <p:xfrm>
          <a:off x="5791200" y="0"/>
          <a:ext cx="3352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zipcode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49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ACE1-EC14-9244-8DE0-F8C9F284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Operand Forms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D2CBF-C35E-5145-AC6B-B0BBAEE4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9372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Immediate:</a:t>
            </a:r>
          </a:p>
          <a:p>
            <a:pPr lvl="1"/>
            <a:r>
              <a:rPr lang="en-US" dirty="0"/>
              <a:t>Syntax: $c	        Ex: $47 	        Val: c		C </a:t>
            </a:r>
            <a:r>
              <a:rPr lang="en-US" dirty="0" err="1"/>
              <a:t>Equiv</a:t>
            </a:r>
            <a:r>
              <a:rPr lang="en-US" dirty="0"/>
              <a:t>: 47</a:t>
            </a:r>
          </a:p>
          <a:p>
            <a:pPr lvl="1"/>
            <a:endParaRPr lang="en-US" dirty="0"/>
          </a:p>
          <a:p>
            <a:r>
              <a:rPr lang="en-US" dirty="0"/>
              <a:t>Register:</a:t>
            </a:r>
          </a:p>
          <a:p>
            <a:pPr lvl="1"/>
            <a:r>
              <a:rPr lang="en-US" dirty="0"/>
              <a:t>Syntax: r	        Ex: %</a:t>
            </a:r>
            <a:r>
              <a:rPr lang="en-US" dirty="0" err="1"/>
              <a:t>rbp</a:t>
            </a:r>
            <a:r>
              <a:rPr lang="en-US" dirty="0"/>
              <a:t> 	        Val: Reg[r]		C </a:t>
            </a:r>
            <a:r>
              <a:rPr lang="en-US" dirty="0" err="1"/>
              <a:t>Equiv</a:t>
            </a:r>
            <a:r>
              <a:rPr lang="en-US" dirty="0"/>
              <a:t>: x	</a:t>
            </a:r>
          </a:p>
          <a:p>
            <a:pPr lvl="1"/>
            <a:endParaRPr lang="en-US" dirty="0"/>
          </a:p>
          <a:p>
            <a:r>
              <a:rPr lang="en-US" dirty="0"/>
              <a:t>Memory (Absolute):</a:t>
            </a:r>
          </a:p>
          <a:p>
            <a:pPr lvl="1"/>
            <a:r>
              <a:rPr lang="en-US" dirty="0"/>
              <a:t>Syntax: </a:t>
            </a:r>
            <a:r>
              <a:rPr lang="en-US" dirty="0" err="1"/>
              <a:t>addr</a:t>
            </a:r>
            <a:r>
              <a:rPr lang="en-US" dirty="0"/>
              <a:t>	        Ex: 0x4050 	        Val: Mem[</a:t>
            </a:r>
            <a:r>
              <a:rPr lang="en-US" dirty="0" err="1"/>
              <a:t>addr</a:t>
            </a:r>
            <a:r>
              <a:rPr lang="en-US" dirty="0"/>
              <a:t>]	    	C </a:t>
            </a:r>
            <a:r>
              <a:rPr lang="en-US" dirty="0" err="1"/>
              <a:t>Equiv</a:t>
            </a:r>
            <a:r>
              <a:rPr lang="en-US" dirty="0"/>
              <a:t>: *0x60201a</a:t>
            </a:r>
          </a:p>
          <a:p>
            <a:pPr lvl="1"/>
            <a:endParaRPr lang="en-US" dirty="0"/>
          </a:p>
          <a:p>
            <a:r>
              <a:rPr lang="en-US" dirty="0"/>
              <a:t>Memory (Indirect):</a:t>
            </a:r>
          </a:p>
          <a:p>
            <a:pPr lvl="1"/>
            <a:r>
              <a:rPr lang="en-US" dirty="0"/>
              <a:t>Syntax: (r)	        Ex: (%</a:t>
            </a:r>
            <a:r>
              <a:rPr lang="en-US" dirty="0" err="1"/>
              <a:t>rsp</a:t>
            </a:r>
            <a:r>
              <a:rPr lang="en-US" dirty="0"/>
              <a:t>) 	        Val: Mem[Reg[r]]	C </a:t>
            </a:r>
            <a:r>
              <a:rPr lang="en-US" dirty="0" err="1"/>
              <a:t>Equiv</a:t>
            </a:r>
            <a:r>
              <a:rPr lang="en-US" dirty="0"/>
              <a:t>: *x</a:t>
            </a:r>
          </a:p>
          <a:p>
            <a:pPr lvl="1"/>
            <a:endParaRPr lang="en-US" dirty="0"/>
          </a:p>
          <a:p>
            <a:r>
              <a:rPr lang="en-US" dirty="0"/>
              <a:t>Memory (</a:t>
            </a:r>
            <a:r>
              <a:rPr lang="en-US" dirty="0" err="1"/>
              <a:t>Base+displacement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Syntax: c(r)	        Ex: 12(%</a:t>
            </a:r>
            <a:r>
              <a:rPr lang="en-US" dirty="0" err="1"/>
              <a:t>rsp</a:t>
            </a:r>
            <a:r>
              <a:rPr lang="en-US" dirty="0"/>
              <a:t>) 	        Val: Mem[Reg[r]+c]	C </a:t>
            </a:r>
            <a:r>
              <a:rPr lang="en-US" dirty="0" err="1"/>
              <a:t>Equiv</a:t>
            </a:r>
            <a:r>
              <a:rPr lang="en-US" dirty="0"/>
              <a:t>: *(x+12)	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r>
              <a:rPr lang="en-US" dirty="0"/>
              <a:t> </a:t>
            </a:r>
          </a:p>
          <a:p>
            <a:pPr marL="27432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575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AC80-996F-CC4B-B566-E89350D5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Operands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3120-4C71-BB48-B4C9-3258F035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95600"/>
          </a:xfrm>
        </p:spPr>
        <p:txBody>
          <a:bodyPr/>
          <a:lstStyle/>
          <a:p>
            <a:r>
              <a:rPr lang="en-US" dirty="0"/>
              <a:t>What are the values of the following operands (assuming register and memory state shown above)?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urier" pitchFamily="2" charset="0"/>
              </a:rPr>
              <a:t>(%</a:t>
            </a:r>
            <a:r>
              <a:rPr lang="en-US" dirty="0" err="1">
                <a:latin typeface="Courier" pitchFamily="2" charset="0"/>
              </a:rPr>
              <a:t>rax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urier" pitchFamily="2" charset="0"/>
              </a:rPr>
              <a:t>1(%</a:t>
            </a:r>
            <a:r>
              <a:rPr lang="en-US" dirty="0" err="1">
                <a:latin typeface="Courier" pitchFamily="2" charset="0"/>
              </a:rPr>
              <a:t>rax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urier" pitchFamily="2" charset="0"/>
              </a:rPr>
              <a:t>4(%</a:t>
            </a:r>
            <a:r>
              <a:rPr lang="en-US" dirty="0" err="1">
                <a:latin typeface="Courier" pitchFamily="2" charset="0"/>
              </a:rPr>
              <a:t>rax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576F67-7019-DD4A-8241-0EF996182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49021"/>
              </p:ext>
            </p:extLst>
          </p:nvPr>
        </p:nvGraphicFramePr>
        <p:xfrm>
          <a:off x="914400" y="1600200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212193-B362-9773-88D1-1192900BE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420724"/>
              </p:ext>
            </p:extLst>
          </p:nvPr>
        </p:nvGraphicFramePr>
        <p:xfrm>
          <a:off x="5038846" y="861414"/>
          <a:ext cx="3200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6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04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3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0x10d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0x2F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47236"/>
                  </a:ext>
                </a:extLst>
              </a:tr>
            </a:tbl>
          </a:graphicData>
        </a:graphic>
      </p:graphicFrame>
      <p:sp>
        <p:nvSpPr>
          <p:cNvPr id="7" name="Text Box 15">
            <a:extLst>
              <a:ext uri="{FF2B5EF4-FFF2-40B4-BE49-F238E27FC236}">
                <a16:creationId xmlns:a16="http://schemas.microsoft.com/office/drawing/2014/main" id="{5F275901-B6C5-D42A-D897-1A016EE5A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4349871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0xFF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15389110-7F4E-E173-4C7A-60C25B47F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47244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0x47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9CCE99A3-C80A-DC4D-134D-957F0ED5A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345" y="51054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0xAB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351A7E-2009-727D-5B74-0ED9E471811E}"/>
              </a:ext>
            </a:extLst>
          </p:cNvPr>
          <p:cNvSpPr/>
          <p:nvPr/>
        </p:nvSpPr>
        <p:spPr>
          <a:xfrm>
            <a:off x="2740568" y="4349871"/>
            <a:ext cx="2057400" cy="175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1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Array Example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-152399" y="5723569"/>
            <a:ext cx="27179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caltech</a:t>
            </a:r>
            <a:r>
              <a:rPr lang="en-US" sz="1800" dirty="0">
                <a:latin typeface="Courier New" pitchFamily="-96" charset="0"/>
              </a:rPr>
              <a:t>[ZLEN];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86000" y="5771194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5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-26943" y="4876800"/>
            <a:ext cx="25417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pomona</a:t>
            </a:r>
            <a:r>
              <a:rPr lang="en-US" sz="1800" dirty="0">
                <a:latin typeface="Courier New" pitchFamily="-96" charset="0"/>
              </a:rPr>
              <a:t>[ZLEN];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86000" y="4924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Rectangle 4">
            <a:extLst>
              <a:ext uri="{FF2B5EF4-FFF2-40B4-BE49-F238E27FC236}">
                <a16:creationId xmlns:a16="http://schemas.microsoft.com/office/drawing/2014/main" id="{DB3120A6-3A3D-B08D-9AC3-0068E8AFA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88" y="1413960"/>
            <a:ext cx="4358276" cy="28905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Courier New" pitchFamily="-96" charset="0"/>
              </a:rPr>
              <a:t>#define ZLEN 5</a:t>
            </a: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int </a:t>
            </a:r>
            <a:r>
              <a:rPr lang="en-US" sz="1400" b="1" dirty="0" err="1">
                <a:latin typeface="Courier New" pitchFamily="-96" charset="0"/>
              </a:rPr>
              <a:t>pomona</a:t>
            </a:r>
            <a:r>
              <a:rPr lang="en-US" sz="1400" b="1" dirty="0">
                <a:latin typeface="Courier New" pitchFamily="-96" charset="0"/>
              </a:rPr>
              <a:t>[ZLEN]  = { 9, 1, 7, 1, 1 };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int </a:t>
            </a:r>
            <a:r>
              <a:rPr lang="en-US" sz="1400" b="1" dirty="0" err="1">
                <a:latin typeface="Courier New" pitchFamily="-96" charset="0"/>
              </a:rPr>
              <a:t>caltech</a:t>
            </a:r>
            <a:r>
              <a:rPr lang="en-US" sz="1400" b="1" dirty="0">
                <a:latin typeface="Courier New" pitchFamily="-96" charset="0"/>
              </a:rPr>
              <a:t>[ZLEN] = { 9, 1, 1, 2, 5 };</a:t>
            </a: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void </a:t>
            </a:r>
            <a:r>
              <a:rPr lang="en-US" sz="1400" b="1" dirty="0" err="1">
                <a:latin typeface="Courier New" pitchFamily="-96" charset="0"/>
              </a:rPr>
              <a:t>cycle_digits</a:t>
            </a:r>
            <a:r>
              <a:rPr lang="en-US" sz="1400" b="1" dirty="0">
                <a:latin typeface="Courier New" pitchFamily="-96" charset="0"/>
              </a:rPr>
              <a:t>(int*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){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int temp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[0];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[0]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[1];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[1]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[2];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[2]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[3];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[3] =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[4];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    </a:t>
            </a:r>
            <a:r>
              <a:rPr lang="en-US" sz="1400" b="1" dirty="0" err="1">
                <a:latin typeface="Courier New" pitchFamily="-96" charset="0"/>
              </a:rPr>
              <a:t>zipcode</a:t>
            </a:r>
            <a:r>
              <a:rPr lang="en-US" sz="1400" b="1" dirty="0">
                <a:latin typeface="Courier New" pitchFamily="-96" charset="0"/>
              </a:rPr>
              <a:t>[4] = temp;</a:t>
            </a:r>
          </a:p>
          <a:p>
            <a:pPr eaLnBrk="0" hangingPunct="0"/>
            <a:r>
              <a:rPr lang="en-US" sz="1400" b="1" dirty="0">
                <a:latin typeface="Courier New" pitchFamily="-96" charset="0"/>
              </a:rPr>
              <a:t>}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2E67F3-B8A1-750B-E928-03FD98403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324" y="1413959"/>
            <a:ext cx="4358276" cy="28905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), %</a:t>
            </a:r>
            <a:r>
              <a:rPr lang="en-US" sz="1400" b="1" dirty="0" err="1">
                <a:latin typeface="Courier New" pitchFamily="-96" charset="0"/>
              </a:rPr>
              <a:t>rdx</a:t>
            </a:r>
            <a:r>
              <a:rPr lang="en-US" sz="1400" b="1" dirty="0">
                <a:latin typeface="Courier New" pitchFamily="-96" charset="0"/>
              </a:rPr>
              <a:t>	</a:t>
            </a: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4(%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),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r>
              <a:rPr lang="en-US" sz="1400" b="1" dirty="0">
                <a:latin typeface="Courier New" pitchFamily="-96" charset="0"/>
              </a:rPr>
              <a:t>, 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8(%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),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r>
              <a:rPr lang="en-US" sz="1400" b="1" dirty="0">
                <a:latin typeface="Courier New" pitchFamily="-96" charset="0"/>
              </a:rPr>
              <a:t>, 4(%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12(%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),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r>
              <a:rPr lang="en-US" sz="1400" b="1" dirty="0">
                <a:latin typeface="Courier New" pitchFamily="-96" charset="0"/>
              </a:rPr>
              <a:t>, 8(%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16(%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),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endParaRPr lang="en-US" sz="1400" b="1" dirty="0">
              <a:latin typeface="Courier New" pitchFamily="-96" charset="0"/>
            </a:endParaRP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%</a:t>
            </a:r>
            <a:r>
              <a:rPr lang="en-US" sz="1400" b="1" dirty="0" err="1">
                <a:latin typeface="Courier New" pitchFamily="-96" charset="0"/>
              </a:rPr>
              <a:t>rcx</a:t>
            </a:r>
            <a:r>
              <a:rPr lang="en-US" sz="1400" b="1" dirty="0">
                <a:latin typeface="Courier New" pitchFamily="-96" charset="0"/>
              </a:rPr>
              <a:t>, 12(%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400" b="1" dirty="0" err="1">
                <a:latin typeface="Courier New" pitchFamily="-96" charset="0"/>
              </a:rPr>
              <a:t>movl</a:t>
            </a:r>
            <a:r>
              <a:rPr lang="en-US" sz="1400" b="1" dirty="0">
                <a:latin typeface="Courier New" pitchFamily="-96" charset="0"/>
              </a:rPr>
              <a:t> %</a:t>
            </a:r>
            <a:r>
              <a:rPr lang="en-US" sz="1400" b="1" dirty="0" err="1">
                <a:latin typeface="Courier New" pitchFamily="-96" charset="0"/>
              </a:rPr>
              <a:t>rdx</a:t>
            </a:r>
            <a:r>
              <a:rPr lang="en-US" sz="1400" b="1" dirty="0">
                <a:latin typeface="Courier New" pitchFamily="-96" charset="0"/>
              </a:rPr>
              <a:t>, 16(%</a:t>
            </a:r>
            <a:r>
              <a:rPr lang="en-US" sz="1400" b="1" dirty="0" err="1">
                <a:latin typeface="Courier New" pitchFamily="-96" charset="0"/>
              </a:rPr>
              <a:t>rdi</a:t>
            </a:r>
            <a:r>
              <a:rPr lang="en-US" sz="1400" b="1" dirty="0">
                <a:latin typeface="Courier New" pitchFamily="-96" charset="0"/>
              </a:rPr>
              <a:t>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C863EB-4AF4-EE61-8C96-FACE2FEBB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500530"/>
              </p:ext>
            </p:extLst>
          </p:nvPr>
        </p:nvGraphicFramePr>
        <p:xfrm>
          <a:off x="5791200" y="0"/>
          <a:ext cx="3352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zipcode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82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 Accessing Example</a:t>
            </a: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1427162" y="2752297"/>
            <a:ext cx="6864350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get_digit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int digit){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[digit];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1432158" y="3900433"/>
            <a:ext cx="6859354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ctr" eaLnBrk="0" hangingPunct="0">
              <a:tabLst>
                <a:tab pos="342900" algn="l"/>
                <a:tab pos="2628900" algn="l"/>
              </a:tabLst>
            </a:pP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76201" y="1841081"/>
            <a:ext cx="2479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zip_code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pomona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888706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9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7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EFDC59-820F-115A-E54D-D83004E32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940914"/>
              </p:ext>
            </p:extLst>
          </p:nvPr>
        </p:nvGraphicFramePr>
        <p:xfrm>
          <a:off x="5791200" y="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zipcode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ACE1-EC14-9244-8DE0-F8C9F284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Operand Forms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D2CBF-C35E-5145-AC6B-B0BBAEE4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9372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Immediate:</a:t>
            </a:r>
          </a:p>
          <a:p>
            <a:pPr lvl="1"/>
            <a:r>
              <a:rPr lang="en-US" dirty="0"/>
              <a:t>Syntax: $c	        Ex: $47 	        Val: c		C </a:t>
            </a:r>
            <a:r>
              <a:rPr lang="en-US" dirty="0" err="1"/>
              <a:t>Equiv</a:t>
            </a:r>
            <a:r>
              <a:rPr lang="en-US" dirty="0"/>
              <a:t>: 47</a:t>
            </a:r>
          </a:p>
          <a:p>
            <a:pPr lvl="1"/>
            <a:endParaRPr lang="en-US" dirty="0"/>
          </a:p>
          <a:p>
            <a:r>
              <a:rPr lang="en-US" dirty="0"/>
              <a:t>Register:</a:t>
            </a:r>
          </a:p>
          <a:p>
            <a:pPr lvl="1"/>
            <a:r>
              <a:rPr lang="en-US" dirty="0"/>
              <a:t>Syntax: r	        Ex: %</a:t>
            </a:r>
            <a:r>
              <a:rPr lang="en-US" dirty="0" err="1"/>
              <a:t>rbp</a:t>
            </a:r>
            <a:r>
              <a:rPr lang="en-US" dirty="0"/>
              <a:t> 	        Val: Reg[r]		C </a:t>
            </a:r>
            <a:r>
              <a:rPr lang="en-US" dirty="0" err="1"/>
              <a:t>Equiv</a:t>
            </a:r>
            <a:r>
              <a:rPr lang="en-US" dirty="0"/>
              <a:t>: x	</a:t>
            </a:r>
          </a:p>
          <a:p>
            <a:pPr lvl="1"/>
            <a:endParaRPr lang="en-US" dirty="0"/>
          </a:p>
          <a:p>
            <a:r>
              <a:rPr lang="en-US" dirty="0"/>
              <a:t>Memory (Absolute):</a:t>
            </a:r>
          </a:p>
          <a:p>
            <a:pPr lvl="1"/>
            <a:r>
              <a:rPr lang="en-US" dirty="0"/>
              <a:t>Syntax: </a:t>
            </a:r>
            <a:r>
              <a:rPr lang="en-US" dirty="0" err="1"/>
              <a:t>addr</a:t>
            </a:r>
            <a:r>
              <a:rPr lang="en-US" dirty="0"/>
              <a:t>	        Ex: 0x4050 	        Val: Mem[</a:t>
            </a:r>
            <a:r>
              <a:rPr lang="en-US" dirty="0" err="1"/>
              <a:t>addr</a:t>
            </a:r>
            <a:r>
              <a:rPr lang="en-US" dirty="0"/>
              <a:t>]	    	C </a:t>
            </a:r>
            <a:r>
              <a:rPr lang="en-US" dirty="0" err="1"/>
              <a:t>Equiv</a:t>
            </a:r>
            <a:r>
              <a:rPr lang="en-US" dirty="0"/>
              <a:t>: *0x60201a</a:t>
            </a:r>
          </a:p>
          <a:p>
            <a:pPr lvl="1"/>
            <a:endParaRPr lang="en-US" dirty="0"/>
          </a:p>
          <a:p>
            <a:r>
              <a:rPr lang="en-US" dirty="0"/>
              <a:t>Memory (Indirect):</a:t>
            </a:r>
          </a:p>
          <a:p>
            <a:pPr lvl="1"/>
            <a:r>
              <a:rPr lang="en-US" dirty="0"/>
              <a:t>Syntax: (r)	        Ex: (%</a:t>
            </a:r>
            <a:r>
              <a:rPr lang="en-US" dirty="0" err="1"/>
              <a:t>rsp</a:t>
            </a:r>
            <a:r>
              <a:rPr lang="en-US" dirty="0"/>
              <a:t>) 	        Val: Mem[Reg[r]]	C </a:t>
            </a:r>
            <a:r>
              <a:rPr lang="en-US" dirty="0" err="1"/>
              <a:t>Equiv</a:t>
            </a:r>
            <a:r>
              <a:rPr lang="en-US" dirty="0"/>
              <a:t>: *x</a:t>
            </a:r>
          </a:p>
          <a:p>
            <a:pPr lvl="1"/>
            <a:endParaRPr lang="en-US" dirty="0"/>
          </a:p>
          <a:p>
            <a:r>
              <a:rPr lang="en-US" dirty="0"/>
              <a:t>Memory (</a:t>
            </a:r>
            <a:r>
              <a:rPr lang="en-US" dirty="0" err="1"/>
              <a:t>Base+displacement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Syntax: c(r)	        Ex: 12(%</a:t>
            </a:r>
            <a:r>
              <a:rPr lang="en-US" dirty="0" err="1"/>
              <a:t>rsp</a:t>
            </a:r>
            <a:r>
              <a:rPr lang="en-US" dirty="0"/>
              <a:t>) 	        Val: Mem[Reg[r]+c]	C </a:t>
            </a:r>
            <a:r>
              <a:rPr lang="en-US" dirty="0" err="1"/>
              <a:t>Equiv</a:t>
            </a:r>
            <a:r>
              <a:rPr lang="en-US" dirty="0"/>
              <a:t>: *(x+12)	</a:t>
            </a:r>
          </a:p>
          <a:p>
            <a:endParaRPr lang="en-US" dirty="0"/>
          </a:p>
          <a:p>
            <a:r>
              <a:rPr lang="en-US" dirty="0"/>
              <a:t>Memory (Scaled indexed):</a:t>
            </a:r>
          </a:p>
          <a:p>
            <a:pPr lvl="1"/>
            <a:r>
              <a:rPr lang="en-US" dirty="0"/>
              <a:t>Syntax: (r1,r2,s)      Ex: (%rdx,%rsi,4)       Val: Mem[Reg[r1]+Reg[r2]*s]    C: r1[r2]</a:t>
            </a:r>
          </a:p>
          <a:p>
            <a:pPr lvl="1"/>
            <a:endParaRPr lang="en-US" dirty="0"/>
          </a:p>
          <a:p>
            <a:r>
              <a:rPr lang="en-US" dirty="0"/>
              <a:t>Memory (Scaled indexed w/ displacement):</a:t>
            </a:r>
          </a:p>
          <a:p>
            <a:pPr lvl="1"/>
            <a:r>
              <a:rPr lang="en-US" dirty="0"/>
              <a:t>Syntax: c(r1,r2,s)     Ex: 8(%rdx,%rsi,4)    Val: Mem[Reg[r1]+Reg[r2]*</a:t>
            </a:r>
            <a:r>
              <a:rPr lang="en-US" dirty="0" err="1"/>
              <a:t>s+c</a:t>
            </a:r>
            <a:r>
              <a:rPr lang="en-US" dirty="0"/>
              <a:t>] C: (r1+8)[r2]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4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AC80-996F-CC4B-B566-E89350D5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Operands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3120-4C71-BB48-B4C9-3258F035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95600"/>
          </a:xfrm>
        </p:spPr>
        <p:txBody>
          <a:bodyPr/>
          <a:lstStyle/>
          <a:p>
            <a:r>
              <a:rPr lang="en-US" dirty="0"/>
              <a:t>What are the values of the following operands (assuming register and memory state shown above)?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(%rax,%rcx,4)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(%rax,%rdx,4)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8(%rax,%rcx,4)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576F67-7019-DD4A-8241-0EF996182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76204"/>
              </p:ext>
            </p:extLst>
          </p:nvPr>
        </p:nvGraphicFramePr>
        <p:xfrm>
          <a:off x="914400" y="1600200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rcx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2C3E270-242B-6342-B6F4-0CB51158F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179878"/>
              </p:ext>
            </p:extLst>
          </p:nvPr>
        </p:nvGraphicFramePr>
        <p:xfrm>
          <a:off x="4038600" y="1600200"/>
          <a:ext cx="3200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6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613956"/>
                  </a:ext>
                </a:extLst>
              </a:tr>
            </a:tbl>
          </a:graphicData>
        </a:graphic>
      </p:graphicFrame>
      <p:sp>
        <p:nvSpPr>
          <p:cNvPr id="6" name="Text Box 15">
            <a:extLst>
              <a:ext uri="{FF2B5EF4-FFF2-40B4-BE49-F238E27FC236}">
                <a16:creationId xmlns:a16="http://schemas.microsoft.com/office/drawing/2014/main" id="{F0995E44-1DC2-937D-8230-2DCB3F162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43815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0xAB</a:t>
            </a: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CF9C0EE3-6360-D899-FC84-03FE7D123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4756029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0x47</a:t>
            </a: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57FCE135-1575-03F6-DC13-D5A455E2A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5137029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0x47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47694E-6A6B-DA33-3209-0D133589916F}"/>
              </a:ext>
            </a:extLst>
          </p:cNvPr>
          <p:cNvSpPr/>
          <p:nvPr/>
        </p:nvSpPr>
        <p:spPr>
          <a:xfrm>
            <a:off x="3276600" y="4381500"/>
            <a:ext cx="2057400" cy="175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615601"/>
            <a:ext cx="8229600" cy="1958322"/>
          </a:xfrm>
        </p:spPr>
        <p:txBody>
          <a:bodyPr>
            <a:normAutofit/>
          </a:bodyPr>
          <a:lstStyle/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alibri" pitchFamily="-96" charset="0"/>
              </a:rPr>
              <a:t>contains array index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digit</a:t>
            </a: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Desired digit at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+ 4*%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(%rdi,%rsi,4)</a:t>
            </a: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1427162" y="2752297"/>
            <a:ext cx="6864350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get_digit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int digit){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[digit];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1432158" y="3900433"/>
            <a:ext cx="6859354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cs-CZ" sz="1800" dirty="0">
                <a:latin typeface="Consolas" panose="020B0609020204030204" pitchFamily="49" charset="0"/>
                <a:cs typeface="Consolas" panose="020B0609020204030204" pitchFamily="49" charset="0"/>
              </a:rPr>
              <a:t> (%rdi,%rsi,4), %</a:t>
            </a: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# ret =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[digit]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76201" y="1841081"/>
            <a:ext cx="2479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zip_code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pomona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888706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EFDC59-820F-115A-E54D-D83004E32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578944"/>
              </p:ext>
            </p:extLst>
          </p:nvPr>
        </p:nvGraphicFramePr>
        <p:xfrm>
          <a:off x="5791200" y="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zipcode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25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45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FDB48-2EF1-6C49-BE5C-260F25416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5549C4-8D5C-D149-9EDD-7F0849FA100E}"/>
              </a:ext>
            </a:extLst>
          </p:cNvPr>
          <p:cNvGrpSpPr/>
          <p:nvPr/>
        </p:nvGrpSpPr>
        <p:grpSpPr>
          <a:xfrm>
            <a:off x="415925" y="1905000"/>
            <a:ext cx="8270875" cy="1768475"/>
            <a:chOff x="0" y="30163"/>
            <a:chExt cx="8270875" cy="1768475"/>
          </a:xfrm>
        </p:grpSpPr>
        <p:sp>
          <p:nvSpPr>
            <p:cNvPr id="4" name="Rectangle 379">
              <a:extLst>
                <a:ext uri="{FF2B5EF4-FFF2-40B4-BE49-F238E27FC236}">
                  <a16:creationId xmlns:a16="http://schemas.microsoft.com/office/drawing/2014/main" id="{EDB64972-64F2-CC49-BDBF-95812DDF3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350838"/>
              <a:ext cx="914400" cy="838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sz="1400"/>
                <a:t>Pre-</a:t>
              </a:r>
            </a:p>
            <a:p>
              <a:r>
                <a:rPr lang="en-US" sz="1400"/>
                <a:t>processor</a:t>
              </a:r>
            </a:p>
            <a:p>
              <a:r>
                <a:rPr lang="en-US" sz="1400"/>
                <a:t>(</a:t>
              </a:r>
              <a:r>
                <a:rPr lang="en-US" sz="1400">
                  <a:latin typeface="Courier New" charset="0"/>
                </a:rPr>
                <a:t>cpp</a:t>
              </a:r>
              <a:r>
                <a:rPr lang="en-US" sz="1400"/>
                <a:t>)</a:t>
              </a:r>
            </a:p>
          </p:txBody>
        </p:sp>
        <p:sp>
          <p:nvSpPr>
            <p:cNvPr id="5" name="Line 382">
              <a:extLst>
                <a:ext uri="{FF2B5EF4-FFF2-40B4-BE49-F238E27FC236}">
                  <a16:creationId xmlns:a16="http://schemas.microsoft.com/office/drawing/2014/main" id="{BEB3F0C3-217E-874D-9218-BB7DCA964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808038"/>
              <a:ext cx="91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383">
              <a:extLst>
                <a:ext uri="{FF2B5EF4-FFF2-40B4-BE49-F238E27FC236}">
                  <a16:creationId xmlns:a16="http://schemas.microsoft.com/office/drawing/2014/main" id="{3CFC263C-CAB7-E14A-A27C-7DB30C1E8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532220"/>
              <a:ext cx="92845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Courier New" charset="0"/>
                </a:rPr>
                <a:t>demo05.i</a:t>
              </a:r>
            </a:p>
          </p:txBody>
        </p:sp>
        <p:sp>
          <p:nvSpPr>
            <p:cNvPr id="7" name="Rectangle 390">
              <a:extLst>
                <a:ext uri="{FF2B5EF4-FFF2-40B4-BE49-F238E27FC236}">
                  <a16:creationId xmlns:a16="http://schemas.microsoft.com/office/drawing/2014/main" id="{26F4B81B-676B-3D45-8341-5A2D6898B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350838"/>
              <a:ext cx="914400" cy="838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sz="1400"/>
                <a:t> Compiler</a:t>
              </a:r>
            </a:p>
            <a:p>
              <a:r>
                <a:rPr lang="en-US" sz="1400"/>
                <a:t>(</a:t>
              </a:r>
              <a:r>
                <a:rPr lang="en-US" sz="1400">
                  <a:latin typeface="Courier New" charset="0"/>
                </a:rPr>
                <a:t>cc1</a:t>
              </a:r>
              <a:r>
                <a:rPr lang="en-US" sz="1400"/>
                <a:t>)</a:t>
              </a:r>
            </a:p>
          </p:txBody>
        </p:sp>
        <p:sp>
          <p:nvSpPr>
            <p:cNvPr id="8" name="Line 391">
              <a:extLst>
                <a:ext uri="{FF2B5EF4-FFF2-40B4-BE49-F238E27FC236}">
                  <a16:creationId xmlns:a16="http://schemas.microsoft.com/office/drawing/2014/main" id="{CB41A81D-FAAB-7048-96BF-BD1AFF5AD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7600" y="808038"/>
              <a:ext cx="91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392">
              <a:extLst>
                <a:ext uri="{FF2B5EF4-FFF2-40B4-BE49-F238E27FC236}">
                  <a16:creationId xmlns:a16="http://schemas.microsoft.com/office/drawing/2014/main" id="{87E90A1C-585D-AF40-806B-563F713D6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532220"/>
              <a:ext cx="92845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Courier New" charset="0"/>
                </a:rPr>
                <a:t>demo05.s</a:t>
              </a:r>
            </a:p>
          </p:txBody>
        </p:sp>
        <p:sp>
          <p:nvSpPr>
            <p:cNvPr id="10" name="Rectangle 393">
              <a:extLst>
                <a:ext uri="{FF2B5EF4-FFF2-40B4-BE49-F238E27FC236}">
                  <a16:creationId xmlns:a16="http://schemas.microsoft.com/office/drawing/2014/main" id="{A3DBBFF2-E820-CF4E-9FB4-2354A31B4E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50838"/>
              <a:ext cx="914400" cy="838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sz="1400"/>
                <a:t>Assembler</a:t>
              </a:r>
            </a:p>
            <a:p>
              <a:r>
                <a:rPr lang="en-US" sz="1400"/>
                <a:t>(</a:t>
              </a:r>
              <a:r>
                <a:rPr lang="en-US" sz="1400">
                  <a:latin typeface="Courier New" charset="0"/>
                </a:rPr>
                <a:t>as</a:t>
              </a:r>
              <a:r>
                <a:rPr lang="en-US" sz="1400"/>
                <a:t>)</a:t>
              </a:r>
            </a:p>
          </p:txBody>
        </p:sp>
        <p:sp>
          <p:nvSpPr>
            <p:cNvPr id="11" name="Line 394">
              <a:extLst>
                <a:ext uri="{FF2B5EF4-FFF2-40B4-BE49-F238E27FC236}">
                  <a16:creationId xmlns:a16="http://schemas.microsoft.com/office/drawing/2014/main" id="{7CB26367-7B56-7441-B271-A52B1A72D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86400" y="808038"/>
              <a:ext cx="91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395">
              <a:extLst>
                <a:ext uri="{FF2B5EF4-FFF2-40B4-BE49-F238E27FC236}">
                  <a16:creationId xmlns:a16="http://schemas.microsoft.com/office/drawing/2014/main" id="{778D2184-5A3C-664D-94FF-62A0E3E7F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532220"/>
              <a:ext cx="92845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Courier New" charset="0"/>
                </a:rPr>
                <a:t>demo05.o</a:t>
              </a:r>
            </a:p>
          </p:txBody>
        </p:sp>
        <p:sp>
          <p:nvSpPr>
            <p:cNvPr id="13" name="Rectangle 396">
              <a:extLst>
                <a:ext uri="{FF2B5EF4-FFF2-40B4-BE49-F238E27FC236}">
                  <a16:creationId xmlns:a16="http://schemas.microsoft.com/office/drawing/2014/main" id="{E53215CB-CFDF-5646-AE4A-BA82ED8F4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350838"/>
              <a:ext cx="914400" cy="838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sz="1400"/>
                <a:t>Linker</a:t>
              </a:r>
            </a:p>
            <a:p>
              <a:r>
                <a:rPr lang="en-US" sz="1400"/>
                <a:t>(</a:t>
              </a:r>
              <a:r>
                <a:rPr lang="en-US" sz="1400">
                  <a:latin typeface="Courier New" charset="0"/>
                </a:rPr>
                <a:t>ld</a:t>
              </a:r>
              <a:r>
                <a:rPr lang="en-US" sz="1400"/>
                <a:t>)</a:t>
              </a:r>
            </a:p>
          </p:txBody>
        </p:sp>
        <p:sp>
          <p:nvSpPr>
            <p:cNvPr id="14" name="Line 397">
              <a:extLst>
                <a:ext uri="{FF2B5EF4-FFF2-40B4-BE49-F238E27FC236}">
                  <a16:creationId xmlns:a16="http://schemas.microsoft.com/office/drawing/2014/main" id="{8BC133F7-06E1-ED43-B1C9-0E10B96891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5200" y="808038"/>
              <a:ext cx="91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398">
              <a:extLst>
                <a:ext uri="{FF2B5EF4-FFF2-40B4-BE49-F238E27FC236}">
                  <a16:creationId xmlns:a16="http://schemas.microsoft.com/office/drawing/2014/main" id="{A3E4D02E-AA62-1C4D-B37D-511CA6008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7275" y="532220"/>
              <a:ext cx="74251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Courier New" charset="0"/>
                </a:rPr>
                <a:t>demo05</a:t>
              </a:r>
            </a:p>
          </p:txBody>
        </p:sp>
        <p:sp>
          <p:nvSpPr>
            <p:cNvPr id="16" name="Line 399">
              <a:extLst>
                <a:ext uri="{FF2B5EF4-FFF2-40B4-BE49-F238E27FC236}">
                  <a16:creationId xmlns:a16="http://schemas.microsoft.com/office/drawing/2014/main" id="{73C2B683-79EB-544D-8193-DAB817FFB3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808038"/>
              <a:ext cx="914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400">
              <a:extLst>
                <a:ext uri="{FF2B5EF4-FFF2-40B4-BE49-F238E27FC236}">
                  <a16:creationId xmlns:a16="http://schemas.microsoft.com/office/drawing/2014/main" id="{211BCFFF-0206-5643-BCD6-E0CBAF2A8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32220"/>
              <a:ext cx="92845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Courier New" charset="0"/>
                </a:rPr>
                <a:t>demo05.c</a:t>
              </a:r>
            </a:p>
          </p:txBody>
        </p:sp>
        <p:sp>
          <p:nvSpPr>
            <p:cNvPr id="18" name="Text Box 401">
              <a:extLst>
                <a:ext uri="{FF2B5EF4-FFF2-40B4-BE49-F238E27FC236}">
                  <a16:creationId xmlns:a16="http://schemas.microsoft.com/office/drawing/2014/main" id="{44007AC7-3225-B64A-A0A7-FC4FE9E663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8" y="960438"/>
              <a:ext cx="749300" cy="639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i="1" dirty="0"/>
                <a:t>Source</a:t>
              </a:r>
            </a:p>
            <a:p>
              <a:r>
                <a:rPr lang="en-US" sz="1200" i="1" dirty="0"/>
                <a:t>program</a:t>
              </a:r>
            </a:p>
            <a:p>
              <a:r>
                <a:rPr lang="en-US" sz="1200" i="1" dirty="0"/>
                <a:t>(text)</a:t>
              </a:r>
            </a:p>
          </p:txBody>
        </p:sp>
        <p:sp>
          <p:nvSpPr>
            <p:cNvPr id="19" name="Text Box 402">
              <a:extLst>
                <a:ext uri="{FF2B5EF4-FFF2-40B4-BE49-F238E27FC236}">
                  <a16:creationId xmlns:a16="http://schemas.microsoft.com/office/drawing/2014/main" id="{CACBE534-7F16-E149-A038-259486B74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976313"/>
              <a:ext cx="757238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i="1"/>
                <a:t>Modified</a:t>
              </a:r>
            </a:p>
            <a:p>
              <a:r>
                <a:rPr lang="en-US" sz="1200" i="1"/>
                <a:t>source</a:t>
              </a:r>
            </a:p>
            <a:p>
              <a:r>
                <a:rPr lang="en-US" sz="1200" i="1"/>
                <a:t>program</a:t>
              </a:r>
            </a:p>
            <a:p>
              <a:r>
                <a:rPr lang="en-US" sz="1200" i="1"/>
                <a:t>(text)</a:t>
              </a:r>
            </a:p>
          </p:txBody>
        </p:sp>
        <p:sp>
          <p:nvSpPr>
            <p:cNvPr id="20" name="Text Box 403">
              <a:extLst>
                <a:ext uri="{FF2B5EF4-FFF2-40B4-BE49-F238E27FC236}">
                  <a16:creationId xmlns:a16="http://schemas.microsoft.com/office/drawing/2014/main" id="{55A0964C-7C29-4B40-9D46-F777C53017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9350" y="960438"/>
              <a:ext cx="842963" cy="639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i="1"/>
                <a:t>Assembly</a:t>
              </a:r>
            </a:p>
            <a:p>
              <a:r>
                <a:rPr lang="en-US" sz="1200" i="1"/>
                <a:t>program</a:t>
              </a:r>
            </a:p>
            <a:p>
              <a:r>
                <a:rPr lang="en-US" sz="1200" i="1"/>
                <a:t>(text)</a:t>
              </a:r>
            </a:p>
          </p:txBody>
        </p:sp>
        <p:sp>
          <p:nvSpPr>
            <p:cNvPr id="21" name="Text Box 404">
              <a:extLst>
                <a:ext uri="{FF2B5EF4-FFF2-40B4-BE49-F238E27FC236}">
                  <a16:creationId xmlns:a16="http://schemas.microsoft.com/office/drawing/2014/main" id="{8DC1F575-717E-844F-B1FD-D7CABEF5C5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4813" y="976313"/>
              <a:ext cx="984250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i="1"/>
                <a:t>Relocatable</a:t>
              </a:r>
            </a:p>
            <a:p>
              <a:r>
                <a:rPr lang="en-US" sz="1200" i="1"/>
                <a:t>object</a:t>
              </a:r>
            </a:p>
            <a:p>
              <a:r>
                <a:rPr lang="en-US" sz="1200" i="1"/>
                <a:t>programs</a:t>
              </a:r>
            </a:p>
            <a:p>
              <a:r>
                <a:rPr lang="en-US" sz="1200" i="1"/>
                <a:t>(binary)</a:t>
              </a:r>
            </a:p>
          </p:txBody>
        </p:sp>
        <p:sp>
          <p:nvSpPr>
            <p:cNvPr id="22" name="Text Box 405">
              <a:extLst>
                <a:ext uri="{FF2B5EF4-FFF2-40B4-BE49-F238E27FC236}">
                  <a16:creationId xmlns:a16="http://schemas.microsoft.com/office/drawing/2014/main" id="{4EDD2B69-0357-EA47-B5F7-3E92A1F5C0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35838" y="976313"/>
              <a:ext cx="935037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 i="1"/>
                <a:t>Executable</a:t>
              </a:r>
            </a:p>
            <a:p>
              <a:r>
                <a:rPr lang="en-US" sz="1200" i="1"/>
                <a:t>object</a:t>
              </a:r>
            </a:p>
            <a:p>
              <a:r>
                <a:rPr lang="en-US" sz="1200" i="1"/>
                <a:t>program</a:t>
              </a:r>
            </a:p>
            <a:p>
              <a:r>
                <a:rPr lang="en-US" sz="1200" i="1"/>
                <a:t>(binary)</a:t>
              </a:r>
            </a:p>
          </p:txBody>
        </p:sp>
        <p:sp>
          <p:nvSpPr>
            <p:cNvPr id="23" name="Line 406">
              <a:extLst>
                <a:ext uri="{FF2B5EF4-FFF2-40B4-BE49-F238E27FC236}">
                  <a16:creationId xmlns:a16="http://schemas.microsoft.com/office/drawing/2014/main" id="{6271401F-88AD-274E-9B47-BC5F28BE32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67400" y="53340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407">
              <a:extLst>
                <a:ext uri="{FF2B5EF4-FFF2-40B4-BE49-F238E27FC236}">
                  <a16:creationId xmlns:a16="http://schemas.microsoft.com/office/drawing/2014/main" id="{36087E20-EA76-F44A-AB71-DD60A707BD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0200" y="30163"/>
              <a:ext cx="92075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200">
                  <a:latin typeface="Courier New" charset="0"/>
                </a:rPr>
                <a:t>printf.o</a:t>
              </a:r>
            </a:p>
          </p:txBody>
        </p:sp>
        <p:sp>
          <p:nvSpPr>
            <p:cNvPr id="25" name="Line 406">
              <a:extLst>
                <a:ext uri="{FF2B5EF4-FFF2-40B4-BE49-F238E27FC236}">
                  <a16:creationId xmlns:a16="http://schemas.microsoft.com/office/drawing/2014/main" id="{D5B1B4A4-642B-2D4A-97B8-F8BC5C4CFB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67400" y="30480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Rectangle 4">
            <a:extLst>
              <a:ext uri="{FF2B5EF4-FFF2-40B4-BE49-F238E27FC236}">
                <a16:creationId xmlns:a16="http://schemas.microsoft.com/office/drawing/2014/main" id="{F5BDEF74-B1B9-C140-9AF3-0A12AA0A1E6E}"/>
              </a:ext>
            </a:extLst>
          </p:cNvPr>
          <p:cNvSpPr>
            <a:spLocks/>
          </p:cNvSpPr>
          <p:nvPr/>
        </p:nvSpPr>
        <p:spPr bwMode="auto">
          <a:xfrm>
            <a:off x="76200" y="3943762"/>
            <a:ext cx="2197906" cy="2748333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#include&lt;</a:t>
            </a:r>
            <a:r>
              <a:rPr lang="en-US" sz="11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stdio.h</a:t>
            </a: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&gt;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100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main(</a:t>
            </a:r>
            <a:r>
              <a:rPr lang="en-US" sz="11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1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argc</a:t>
            </a: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   char ** </a:t>
            </a:r>
            <a:r>
              <a:rPr lang="en-US" sz="11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argv</a:t>
            </a: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1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printf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("Hello   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        world!\n");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return 0;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C8A2A16B-B936-5749-AE97-C439D0D2AA6A}"/>
              </a:ext>
            </a:extLst>
          </p:cNvPr>
          <p:cNvSpPr>
            <a:spLocks/>
          </p:cNvSpPr>
          <p:nvPr/>
        </p:nvSpPr>
        <p:spPr bwMode="auto">
          <a:xfrm>
            <a:off x="2323105" y="3957264"/>
            <a:ext cx="2197906" cy="2748336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…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 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restrict, 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...) __attribute__((__format__ (__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__, 1, 2)));</a:t>
            </a:r>
            <a:endParaRPr lang="en-US" sz="1100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…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main(</a:t>
            </a: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argc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       char ** </a:t>
            </a: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argv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100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100" b="1" dirty="0" err="1">
                <a:latin typeface="Courier New"/>
                <a:ea typeface="Monaco" charset="0"/>
                <a:cs typeface="Courier New"/>
                <a:sym typeface="Monaco" charset="0"/>
              </a:rPr>
              <a:t>printf</a:t>
            </a: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("Hello    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        world!\n");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  return 0;</a:t>
            </a:r>
          </a:p>
          <a:p>
            <a:pPr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100" b="1" dirty="0"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4F334DD4-5F19-0D43-A5E0-532542A550CC}"/>
              </a:ext>
            </a:extLst>
          </p:cNvPr>
          <p:cNvSpPr>
            <a:spLocks/>
          </p:cNvSpPr>
          <p:nvPr/>
        </p:nvSpPr>
        <p:spPr bwMode="auto">
          <a:xfrm>
            <a:off x="4573184" y="3957264"/>
            <a:ext cx="2197907" cy="2748328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$32,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L_.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(%rip),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$0, -4(%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-8(%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-16(%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movb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$0, %al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ecx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ecx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-20(%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ecx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$32,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93495C8A-EF94-A241-96DE-CD032256CB2B}"/>
              </a:ext>
            </a:extLst>
          </p:cNvPr>
          <p:cNvSpPr>
            <a:spLocks/>
          </p:cNvSpPr>
          <p:nvPr/>
        </p:nvSpPr>
        <p:spPr bwMode="auto">
          <a:xfrm>
            <a:off x="6820659" y="3943764"/>
            <a:ext cx="2197906" cy="2748328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55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48 89 e5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48 83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20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8d 05 25 00 00 00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c7 45 fc 00 00 00 00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89 7d f8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75 f0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89 c7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b0 00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e8 00 00 00 00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31 c9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89 45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89 c8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48 83 c4 20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5d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c3</a:t>
            </a:r>
          </a:p>
        </p:txBody>
      </p:sp>
    </p:spTree>
    <p:extLst>
      <p:ext uri="{BB962C8B-B14F-4D97-AF65-F5344CB8AC3E}">
        <p14:creationId xmlns:p14="http://schemas.microsoft.com/office/powerpoint/2010/main" val="389369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3468706"/>
            <a:ext cx="8229600" cy="3008294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2179052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83968" y="1377346"/>
            <a:ext cx="3953321" cy="1611991"/>
            <a:chOff x="4283968" y="1024921"/>
            <a:chExt cx="3953321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1130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nsolas" panose="020B0609020204030204" pitchFamily="49" charset="0"/>
                  <a:cs typeface="Consolas" panose="020B0609020204030204" pitchFamily="49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33120" y="1401964"/>
            <a:ext cx="3296295" cy="11977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struct node {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int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[5];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struct node* next;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96460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2027237" y="5617024"/>
            <a:ext cx="5089525" cy="9207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# n in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24(%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1477748" y="4435304"/>
            <a:ext cx="6188502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struct node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next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(struct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n){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-&gt;next;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Accessing Fields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2959516"/>
            <a:ext cx="8229600" cy="147017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Accessing a field in a struct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7056862" y="1740809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6904462" y="1359809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 + 24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2161515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 dirty="0" err="1">
                <a:latin typeface="Courier New" pitchFamily="49" charset="0"/>
              </a:rPr>
              <a:t>zipcode</a:t>
            </a:r>
            <a:endParaRPr lang="en-US" sz="2000" dirty="0"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83968" y="1359809"/>
            <a:ext cx="3953321" cy="1611991"/>
            <a:chOff x="4283968" y="1024921"/>
            <a:chExt cx="3953321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1130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nsolas" panose="020B0609020204030204" pitchFamily="49" charset="0"/>
                  <a:cs typeface="Consolas" panose="020B0609020204030204" pitchFamily="49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2CD01F6C-D465-CD90-B774-DED66CD8D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120" y="1401964"/>
            <a:ext cx="3296295" cy="11977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struct node {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int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[5];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struct node* next;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96F2B9-74C2-8FE1-A9D6-709FD5350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714205"/>
              </p:ext>
            </p:extLst>
          </p:nvPr>
        </p:nvGraphicFramePr>
        <p:xfrm>
          <a:off x="5791200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7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is close to Machine Language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t:</a:t>
            </a:r>
            <a:r>
              <a:rPr lang="en-US" b="1" dirty="0"/>
              <a:t>	</a:t>
            </a:r>
            <a:r>
              <a:rPr lang="en-US" dirty="0"/>
              <a:t>Register	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dirty="0"/>
              <a:t>	Register	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endParaRPr lang="en-US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dirty="0"/>
              <a:t>	Memory	</a:t>
            </a:r>
            <a:r>
              <a:rPr lang="en-US" b="1" dirty="0"/>
              <a:t>M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[%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at address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0x40059e</a:t>
            </a:r>
          </a:p>
          <a:p>
            <a:endParaRPr lang="en-US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33400" y="1747838"/>
            <a:ext cx="3883025" cy="376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= t;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30225" y="2721767"/>
            <a:ext cx="3886200" cy="376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(%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2648" y="5181600"/>
            <a:ext cx="3886200" cy="3762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0x40059e:  48 89 03</a:t>
            </a:r>
          </a:p>
        </p:txBody>
      </p:sp>
    </p:spTree>
    <p:extLst>
      <p:ext uri="{BB962C8B-B14F-4D97-AF65-F5344CB8AC3E}">
        <p14:creationId xmlns:p14="http://schemas.microsoft.com/office/powerpoint/2010/main" val="387794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B7296-93C2-A043-93CA-69D00C890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/>
              <a:t> Option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C1FFC-3ADE-7549-B7FA-9F223F56611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Output options</a:t>
            </a:r>
          </a:p>
          <a:p>
            <a:pPr lvl="1"/>
            <a:r>
              <a:rPr lang="en-US" dirty="0"/>
              <a:t>Default 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-o &lt;filename&gt;</a:t>
            </a:r>
            <a:r>
              <a:rPr lang="en-US" dirty="0"/>
              <a:t>, output goes to the named file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-c</a:t>
            </a:r>
            <a:r>
              <a:rPr lang="en-US" dirty="0"/>
              <a:t>, compile but do not link; output goes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program.o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-S</a:t>
            </a:r>
            <a:r>
              <a:rPr lang="en-US" dirty="0"/>
              <a:t>, assemble only; output goes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program.s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-E</a:t>
            </a:r>
            <a:r>
              <a:rPr lang="en-US" dirty="0"/>
              <a:t>, pre-process only; output goes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program.i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  <a:p>
            <a:r>
              <a:rPr lang="en-US" sz="2400" dirty="0"/>
              <a:t>Optimization options (uppercase “Oh,” not zero!)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-O,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–O1</a:t>
            </a:r>
            <a:r>
              <a:rPr lang="en-US" dirty="0"/>
              <a:t>, 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–O2,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–O3, -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Og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-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/>
              <a:t>Debugging option: 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-g</a:t>
            </a:r>
            <a:r>
              <a:rPr lang="en-US" sz="2000" dirty="0"/>
              <a:t>, include symbolic debugging information</a:t>
            </a:r>
          </a:p>
          <a:p>
            <a:pPr lvl="1"/>
            <a:endParaRPr lang="en-US" sz="2000" dirty="0"/>
          </a:p>
          <a:p>
            <a:r>
              <a:rPr lang="en-US" sz="2400" dirty="0"/>
              <a:t>Warning option example: 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en-US" sz="2400" dirty="0"/>
              <a:t>Library option example: 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-lm</a:t>
            </a:r>
            <a:r>
              <a:rPr lang="en-US" sz="2000" dirty="0"/>
              <a:t>, link with the math library</a:t>
            </a:r>
          </a:p>
        </p:txBody>
      </p:sp>
    </p:spTree>
    <p:extLst>
      <p:ext uri="{BB962C8B-B14F-4D97-AF65-F5344CB8AC3E}">
        <p14:creationId xmlns:p14="http://schemas.microsoft.com/office/powerpoint/2010/main" val="29997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x86-64 Assembly Language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Evolutionary design, going back to 8086 in 1978</a:t>
            </a:r>
          </a:p>
          <a:p>
            <a:pPr lvl="1"/>
            <a:r>
              <a:rPr lang="en-US" dirty="0"/>
              <a:t>Basis for original IBM Personal Computer, 16-bits</a:t>
            </a:r>
          </a:p>
          <a:p>
            <a:pPr lvl="1"/>
            <a:endParaRPr lang="en-US" dirty="0"/>
          </a:p>
          <a:p>
            <a:r>
              <a:rPr lang="en-US" dirty="0"/>
              <a:t>Intel Pentium 4E (2004): 64 bit instruction set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High-level languages are translated into x86 instructions and then executed on the CPU</a:t>
            </a:r>
          </a:p>
          <a:p>
            <a:pPr lvl="1"/>
            <a:r>
              <a:rPr lang="en-US" dirty="0"/>
              <a:t>Actual instructions are sequences of bytes</a:t>
            </a:r>
          </a:p>
          <a:p>
            <a:pPr lvl="1"/>
            <a:r>
              <a:rPr lang="en-US" dirty="0"/>
              <a:t>We give them mnemonic names</a:t>
            </a:r>
          </a:p>
        </p:txBody>
      </p:sp>
    </p:spTree>
    <p:extLst>
      <p:ext uri="{BB962C8B-B14F-4D97-AF65-F5344CB8AC3E}">
        <p14:creationId xmlns:p14="http://schemas.microsoft.com/office/powerpoint/2010/main" val="289185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B36633-99E1-0D47-B3BF-55C09CAFE6B2}"/>
              </a:ext>
            </a:extLst>
          </p:cNvPr>
          <p:cNvGrpSpPr/>
          <p:nvPr/>
        </p:nvGrpSpPr>
        <p:grpSpPr>
          <a:xfrm>
            <a:off x="5905500" y="1355599"/>
            <a:ext cx="2806885" cy="3064001"/>
            <a:chOff x="5905500" y="1355599"/>
            <a:chExt cx="2806885" cy="306400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88BE9E-C947-0C45-9A2D-5AFDB1728FE2}"/>
                </a:ext>
              </a:extLst>
            </p:cNvPr>
            <p:cNvSpPr/>
            <p:nvPr/>
          </p:nvSpPr>
          <p:spPr>
            <a:xfrm>
              <a:off x="5905500" y="1676400"/>
              <a:ext cx="1752600" cy="252360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00CC0A5-CCF8-5848-A36E-DE4CDCE90A4C}"/>
                </a:ext>
              </a:extLst>
            </p:cNvPr>
            <p:cNvSpPr txBox="1"/>
            <p:nvPr/>
          </p:nvSpPr>
          <p:spPr>
            <a:xfrm>
              <a:off x="6272686" y="1355599"/>
              <a:ext cx="10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A0AF753-99D3-424C-A2E0-8F644C9FD7AF}"/>
                </a:ext>
              </a:extLst>
            </p:cNvPr>
            <p:cNvSpPr txBox="1"/>
            <p:nvPr/>
          </p:nvSpPr>
          <p:spPr>
            <a:xfrm>
              <a:off x="7732630" y="1522359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0x7FFF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5A3DCFA-2C50-7A45-B084-03F32EC552EA}"/>
                </a:ext>
              </a:extLst>
            </p:cNvPr>
            <p:cNvSpPr txBox="1"/>
            <p:nvPr/>
          </p:nvSpPr>
          <p:spPr>
            <a:xfrm>
              <a:off x="7732630" y="4050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6006668-E5C5-6B4E-8CEB-085D03A810F0}"/>
              </a:ext>
            </a:extLst>
          </p:cNvPr>
          <p:cNvGrpSpPr/>
          <p:nvPr/>
        </p:nvGrpSpPr>
        <p:grpSpPr>
          <a:xfrm>
            <a:off x="727264" y="1676401"/>
            <a:ext cx="3423761" cy="2523598"/>
            <a:chOff x="727264" y="1676401"/>
            <a:chExt cx="3423761" cy="252359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4C59931-B94E-5E42-BF58-BDD4B19EF9E1}"/>
                </a:ext>
              </a:extLst>
            </p:cNvPr>
            <p:cNvSpPr/>
            <p:nvPr/>
          </p:nvSpPr>
          <p:spPr>
            <a:xfrm>
              <a:off x="727264" y="1676401"/>
              <a:ext cx="3310216" cy="252359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DFBE34E-9032-8140-BED6-2946287E8555}"/>
                </a:ext>
              </a:extLst>
            </p:cNvPr>
            <p:cNvSpPr txBox="1"/>
            <p:nvPr/>
          </p:nvSpPr>
          <p:spPr>
            <a:xfrm>
              <a:off x="727265" y="1688068"/>
              <a:ext cx="3423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Central Processing Unit (CPU)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/>
              <a:t>Assembly/Machine Code View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4571999"/>
            <a:ext cx="4852987" cy="193290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-227013" defTabSz="895350">
              <a:buFont typeface="Wingdings 3"/>
              <a:buNone/>
              <a:tabLst>
                <a:tab pos="1371600" algn="l"/>
                <a:tab pos="4572000" algn="l"/>
              </a:tabLst>
            </a:pPr>
            <a:r>
              <a:rPr lang="en-US" sz="2400" dirty="0">
                <a:latin typeface="+mn-lt"/>
              </a:rPr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PC: Program counter (%rip)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Register file: 16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Float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Condition codes</a:t>
            </a:r>
          </a:p>
        </p:txBody>
      </p:sp>
      <p:sp>
        <p:nvSpPr>
          <p:cNvPr id="18" name="Rectangle 17"/>
          <p:cNvSpPr txBox="1">
            <a:spLocks noChangeArrowheads="1"/>
          </p:cNvSpPr>
          <p:nvPr/>
        </p:nvSpPr>
        <p:spPr>
          <a:xfrm>
            <a:off x="5067300" y="4591050"/>
            <a:ext cx="3619500" cy="195576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2" indent="0">
              <a:buNone/>
            </a:pPr>
            <a:r>
              <a:rPr lang="en-US" sz="2400" dirty="0"/>
              <a:t>Memory</a:t>
            </a:r>
          </a:p>
          <a:p>
            <a:pPr marL="571500" lvl="2" indent="-165100"/>
            <a:r>
              <a:rPr lang="en-US" dirty="0"/>
              <a:t>Byte addressable array</a:t>
            </a:r>
          </a:p>
          <a:p>
            <a:pPr marL="571500" lvl="2" indent="-165100"/>
            <a:r>
              <a:rPr lang="en-US" dirty="0"/>
              <a:t>Code and user data</a:t>
            </a:r>
          </a:p>
          <a:p>
            <a:pPr marL="571500" lvl="2" indent="-165100"/>
            <a:r>
              <a:rPr lang="en-US" dirty="0"/>
              <a:t>Stack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C20C37A-C923-944F-BD1E-C1B68E80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683" y="2138099"/>
            <a:ext cx="8001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39FA864-9D78-C44A-9FB5-61E11FAAABF4}"/>
              </a:ext>
            </a:extLst>
          </p:cNvPr>
          <p:cNvGrpSpPr/>
          <p:nvPr/>
        </p:nvGrpSpPr>
        <p:grpSpPr>
          <a:xfrm>
            <a:off x="4114800" y="3603200"/>
            <a:ext cx="1788824" cy="816400"/>
            <a:chOff x="4114800" y="3641055"/>
            <a:chExt cx="1788824" cy="816400"/>
          </a:xfrm>
        </p:grpSpPr>
        <p:sp>
          <p:nvSpPr>
            <p:cNvPr id="22" name="Line 9">
              <a:extLst>
                <a:ext uri="{FF2B5EF4-FFF2-40B4-BE49-F238E27FC236}">
                  <a16:creationId xmlns:a16="http://schemas.microsoft.com/office/drawing/2014/main" id="{55B10E0E-78FC-9A49-A429-67B3762CD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399140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11">
              <a:extLst>
                <a:ext uri="{FF2B5EF4-FFF2-40B4-BE49-F238E27FC236}">
                  <a16:creationId xmlns:a16="http://schemas.microsoft.com/office/drawing/2014/main" id="{A16E1308-C9F3-764E-A288-3DE9C8AC5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413611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4360257F-E52E-9B4A-9C8D-9E20FBB23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1024" y="3641055"/>
              <a:ext cx="17526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Addresses</a:t>
              </a:r>
            </a:p>
          </p:txBody>
        </p:sp>
        <p:sp>
          <p:nvSpPr>
            <p:cNvPr id="27" name="Text Box 14">
              <a:extLst>
                <a:ext uri="{FF2B5EF4-FFF2-40B4-BE49-F238E27FC236}">
                  <a16:creationId xmlns:a16="http://schemas.microsoft.com/office/drawing/2014/main" id="{53BAEF4F-37A4-7948-B7C7-D9BFF8B04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2900" y="4059910"/>
              <a:ext cx="16764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Instructions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D8EADC3-5446-9B47-BA8E-AF22922ED895}"/>
              </a:ext>
            </a:extLst>
          </p:cNvPr>
          <p:cNvGrpSpPr/>
          <p:nvPr/>
        </p:nvGrpSpPr>
        <p:grpSpPr>
          <a:xfrm>
            <a:off x="5905500" y="1676400"/>
            <a:ext cx="1752601" cy="2523601"/>
            <a:chOff x="5905500" y="1676400"/>
            <a:chExt cx="1752601" cy="252360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DA38AEA-2056-DE43-AF69-3BA9804ACEA0}"/>
                </a:ext>
              </a:extLst>
            </p:cNvPr>
            <p:cNvSpPr/>
            <p:nvPr/>
          </p:nvSpPr>
          <p:spPr>
            <a:xfrm>
              <a:off x="5905500" y="3870817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00D2EAF-8B7E-1B4A-919F-EB736C1FFD19}"/>
                </a:ext>
              </a:extLst>
            </p:cNvPr>
            <p:cNvSpPr/>
            <p:nvPr/>
          </p:nvSpPr>
          <p:spPr>
            <a:xfrm>
              <a:off x="5905500" y="3541633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508102D-98BF-5640-AA6D-044F16A936DE}"/>
                </a:ext>
              </a:extLst>
            </p:cNvPr>
            <p:cNvSpPr/>
            <p:nvPr/>
          </p:nvSpPr>
          <p:spPr>
            <a:xfrm>
              <a:off x="5905501" y="1676400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Stack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ADEB02-D80E-C443-A6D8-34DB783C4FC4}"/>
                </a:ext>
              </a:extLst>
            </p:cNvPr>
            <p:cNvSpPr/>
            <p:nvPr/>
          </p:nvSpPr>
          <p:spPr>
            <a:xfrm>
              <a:off x="5905500" y="3024705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Heap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6244FF0-8C8C-334D-9559-2049DCD4C279}"/>
                </a:ext>
              </a:extLst>
            </p:cNvPr>
            <p:cNvCxnSpPr>
              <a:stCxn id="34" idx="0"/>
            </p:cNvCxnSpPr>
            <p:nvPr/>
          </p:nvCxnSpPr>
          <p:spPr>
            <a:xfrm flipH="1" flipV="1">
              <a:off x="6781799" y="2732568"/>
              <a:ext cx="1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9E53B77-836B-4444-AC53-B686CDBDFE01}"/>
                </a:ext>
              </a:extLst>
            </p:cNvPr>
            <p:cNvCxnSpPr>
              <a:cxnSpLocks/>
              <a:stCxn id="32" idx="2"/>
            </p:cNvCxnSpPr>
            <p:nvPr/>
          </p:nvCxnSpPr>
          <p:spPr>
            <a:xfrm>
              <a:off x="6781801" y="2184400"/>
              <a:ext cx="0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B1C4E88-BE5F-F645-8764-919FD7664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133600"/>
            <a:ext cx="1676400" cy="64603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BA7F21-F5C7-2C47-84BD-6F40D28B6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300" y="3276600"/>
            <a:ext cx="1066800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F968EC6-80A6-4E47-864D-2630553EA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883033"/>
            <a:ext cx="1676400" cy="2948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Float registers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3603CD3-5A92-8841-37F1-A06357FA7896}"/>
              </a:ext>
            </a:extLst>
          </p:cNvPr>
          <p:cNvGrpSpPr/>
          <p:nvPr/>
        </p:nvGrpSpPr>
        <p:grpSpPr>
          <a:xfrm>
            <a:off x="785956" y="3273687"/>
            <a:ext cx="1576244" cy="866934"/>
            <a:chOff x="785956" y="3273687"/>
            <a:chExt cx="1576244" cy="866934"/>
          </a:xfrm>
        </p:grpSpPr>
        <p:pic>
          <p:nvPicPr>
            <p:cNvPr id="3" name="Picture 2" descr="A close up of a clock&#10;&#10;Description automatically generated">
              <a:extLst>
                <a:ext uri="{FF2B5EF4-FFF2-40B4-BE49-F238E27FC236}">
                  <a16:creationId xmlns:a16="http://schemas.microsoft.com/office/drawing/2014/main" id="{962F0388-59B3-F159-7160-B2A574E63F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956" y="3273687"/>
              <a:ext cx="1576244" cy="86693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6BF0AB-3707-D29A-FB03-D9F97B52AD38}"/>
                </a:ext>
              </a:extLst>
            </p:cNvPr>
            <p:cNvSpPr txBox="1"/>
            <p:nvPr/>
          </p:nvSpPr>
          <p:spPr>
            <a:xfrm>
              <a:off x="1272613" y="3532705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ALU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983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8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5E750-EB83-8E41-8BF6-752AF22E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Counter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4F3CC-FC72-FE47-B3B0-E196491C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Stores the address of the next instruction to execute</a:t>
            </a:r>
          </a:p>
          <a:p>
            <a:endParaRPr lang="en-US" dirty="0"/>
          </a:p>
          <a:p>
            <a:pPr defTabSz="895350">
              <a:tabLst>
                <a:tab pos="1371600" algn="l"/>
                <a:tab pos="4572000" algn="l"/>
              </a:tabLst>
            </a:pPr>
            <a:r>
              <a:rPr lang="en-US" dirty="0"/>
              <a:t>Repeat forever:</a:t>
            </a:r>
          </a:p>
          <a:p>
            <a:pPr lvl="1" defTabSz="895350">
              <a:tabLst>
                <a:tab pos="1371600" algn="l"/>
                <a:tab pos="4572000" algn="l"/>
              </a:tabLst>
            </a:pPr>
            <a:r>
              <a:rPr lang="en-US" sz="2100" dirty="0"/>
              <a:t>Fetch instruction at address in PC</a:t>
            </a:r>
          </a:p>
          <a:p>
            <a:pPr lvl="1" defTabSz="895350">
              <a:tabLst>
                <a:tab pos="1371600" algn="l"/>
                <a:tab pos="4572000" algn="l"/>
              </a:tabLst>
            </a:pPr>
            <a:r>
              <a:rPr lang="en-US" sz="2100" dirty="0"/>
              <a:t>Execute the instruction</a:t>
            </a:r>
          </a:p>
          <a:p>
            <a:pPr lvl="1" defTabSz="895350">
              <a:tabLst>
                <a:tab pos="1371600" algn="l"/>
                <a:tab pos="4572000" algn="l"/>
              </a:tabLst>
            </a:pPr>
            <a:r>
              <a:rPr lang="en-US" sz="2100" dirty="0"/>
              <a:t>Update PC</a:t>
            </a:r>
            <a:endParaRPr lang="en-US" sz="17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04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/>
              <a:t>Assembly Characteristics: Instructions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Transfer 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pPr lvl="1"/>
            <a:endParaRPr lang="en-US" dirty="0"/>
          </a:p>
          <a:p>
            <a:r>
              <a:rPr lang="en-US" dirty="0"/>
              <a:t>Perform arithmetic operations on register or memory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Transfer control</a:t>
            </a:r>
          </a:p>
          <a:p>
            <a:pPr lvl="1"/>
            <a:r>
              <a:rPr lang="en-US" dirty="0"/>
              <a:t>Unconditional jumps to/from functions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  <p:extLst>
      <p:ext uri="{BB962C8B-B14F-4D97-AF65-F5344CB8AC3E}">
        <p14:creationId xmlns:p14="http://schemas.microsoft.com/office/powerpoint/2010/main" val="3729306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X86-64 Integer Registers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2879259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15313</TotalTime>
  <Words>3075</Words>
  <Application>Microsoft Macintosh PowerPoint</Application>
  <PresentationFormat>On-screen Show (4:3)</PresentationFormat>
  <Paragraphs>845</Paragraphs>
  <Slides>32</Slides>
  <Notes>19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Calibri</vt:lpstr>
      <vt:lpstr>Consolas</vt:lpstr>
      <vt:lpstr>Courier</vt:lpstr>
      <vt:lpstr>Courier New</vt:lpstr>
      <vt:lpstr>Courier New Bold</vt:lpstr>
      <vt:lpstr>Times New Roman</vt:lpstr>
      <vt:lpstr>Wingdings</vt:lpstr>
      <vt:lpstr>Wingdings 3</vt:lpstr>
      <vt:lpstr>Clarity</vt:lpstr>
      <vt:lpstr>Lecture 5: Introduction to Assembly</vt:lpstr>
      <vt:lpstr>Programs</vt:lpstr>
      <vt:lpstr>Compilation</vt:lpstr>
      <vt:lpstr>gcc Option Summary</vt:lpstr>
      <vt:lpstr>x86-64 Assembly Language</vt:lpstr>
      <vt:lpstr>Assembly/Machine Code View</vt:lpstr>
      <vt:lpstr>Program Counter</vt:lpstr>
      <vt:lpstr>Assembly Characteristics: Instructions</vt:lpstr>
      <vt:lpstr>X86-64 Integer Registers</vt:lpstr>
      <vt:lpstr>Data Movement Instructions</vt:lpstr>
      <vt:lpstr>Operand Forms</vt:lpstr>
      <vt:lpstr>Exercise: Operands</vt:lpstr>
      <vt:lpstr>mov Operand Combinations</vt:lpstr>
      <vt:lpstr>Exercise: Moving Data</vt:lpstr>
      <vt:lpstr>Sizes of C Data Types in x86-64</vt:lpstr>
      <vt:lpstr>Data Movement Instructions</vt:lpstr>
      <vt:lpstr>X86-64 Integer Registers</vt:lpstr>
      <vt:lpstr>X86-64 Integer Registers</vt:lpstr>
      <vt:lpstr>Exercise: Translating Assembly</vt:lpstr>
      <vt:lpstr>Review: Array Allocation</vt:lpstr>
      <vt:lpstr>Exercise: Array Access</vt:lpstr>
      <vt:lpstr>Array Example</vt:lpstr>
      <vt:lpstr>Operand Forms</vt:lpstr>
      <vt:lpstr>Exercise: Operands</vt:lpstr>
      <vt:lpstr>Array Example</vt:lpstr>
      <vt:lpstr>Array Accessing Example</vt:lpstr>
      <vt:lpstr>Operand Forms</vt:lpstr>
      <vt:lpstr>Exercise: Operands</vt:lpstr>
      <vt:lpstr>Array Accessing Example</vt:lpstr>
      <vt:lpstr>Structure Representation</vt:lpstr>
      <vt:lpstr>Accessing Fields</vt:lpstr>
      <vt:lpstr>C is close to Machine Language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Introduction to Assembly</dc:title>
  <dc:creator>Eleanor  Birrell</dc:creator>
  <cp:lastModifiedBy>Sam Thomas</cp:lastModifiedBy>
  <cp:revision>218</cp:revision>
  <cp:lastPrinted>2024-09-08T23:23:50Z</cp:lastPrinted>
  <dcterms:created xsi:type="dcterms:W3CDTF">2019-02-04T02:29:09Z</dcterms:created>
  <dcterms:modified xsi:type="dcterms:W3CDTF">2026-02-11T22:13:56Z</dcterms:modified>
</cp:coreProperties>
</file>