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6.xml" ContentType="application/vnd.openxmlformats-officedocument.theme+xml"/>
  <Override PartName="/ppt/theme/_rels/theme4.xml.rels" ContentType="application/vnd.openxmlformats-package.relationships+xml"/>
  <Override PartName="/ppt/theme/_rels/theme13.xml.rels" ContentType="application/vnd.openxmlformats-package.relationships+xml"/>
  <Override PartName="/ppt/theme/_rels/theme3.xml.rels" ContentType="application/vnd.openxmlformats-package.relationships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9.xml.rels" ContentType="application/vnd.openxmlformats-package.relationships+xml"/>
  <Override PartName="/ppt/theme/_rels/theme8.xml.rels" ContentType="application/vnd.openxmlformats-package.relationships+xml"/>
  <Override PartName="/ppt/theme/_rels/theme16.xml.rels" ContentType="application/vnd.openxmlformats-package.relationships+xml"/>
  <Override PartName="/ppt/theme/_rels/theme7.xml.rels" ContentType="application/vnd.openxmlformats-package.relationships+xml"/>
  <Override PartName="/ppt/theme/_rels/theme15.xml.rels" ContentType="application/vnd.openxmlformats-package.relationships+xml"/>
  <Override PartName="/ppt/theme/_rels/theme6.xml.rels" ContentType="application/vnd.openxmlformats-package.relationships+xml"/>
  <Override PartName="/ppt/theme/_rels/theme14.xml.rels" ContentType="application/vnd.openxmlformats-package.relationships+xml"/>
  <Override PartName="/ppt/theme/_rels/theme5.xml.rels" ContentType="application/vnd.openxmlformats-package.relationships+xml"/>
  <Override PartName="/ppt/theme/_rels/theme11.xml.rels" ContentType="application/vnd.openxmlformats-package.relationships+xml"/>
  <Override PartName="/ppt/theme/_rels/theme2.xml.rels" ContentType="application/vnd.openxmlformats-package.relationships+xml"/>
  <Override PartName="/ppt/theme/_rels/theme12.xml.rels" ContentType="application/vnd.openxmlformats-package.relationships+xml"/>
  <Override PartName="/ppt/theme/theme15.xml" ContentType="application/vnd.openxmlformats-officedocument.theme+xml"/>
  <Override PartName="/ppt/theme/theme5.xml" ContentType="application/vnd.openxmlformats-officedocument.theme+xml"/>
  <Override PartName="/ppt/theme/theme14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gif" ContentType="image/gif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8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4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5.xml.rels" ContentType="application/vnd.openxmlformats-package.relationships+xml"/>
  <Override PartName="/ppt/slides/_rels/slide22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1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26.xml" ContentType="application/vnd.openxmlformats-officedocument.presentationml.slide+xml"/>
  <Override PartName="/ppt/notesSlides/_rels/notesSlide2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7.xml.rels" ContentType="application/vnd.openxmlformats-package.relationships+xml"/>
  <Override PartName="/ppt/notesSlides/notesSlide2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5" r:id="rId13"/>
    <p:sldMasterId id="2147483677" r:id="rId14"/>
    <p:sldMasterId id="2147483679" r:id="rId15"/>
    <p:sldMasterId id="2147483681" r:id="rId16"/>
    <p:sldMasterId id="2147483683" r:id="rId17"/>
  </p:sldMasterIdLst>
  <p:notesMasterIdLst>
    <p:notesMasterId r:id="rId18"/>
  </p:notesMasterIdLst>
  <p:sldIdLst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notesMaster" Target="notesMasters/notesMaster1.xml"/><Relationship Id="rId19" Type="http://schemas.openxmlformats.org/officeDocument/2006/relationships/slide" Target="slides/slide1.xml"/><Relationship Id="rId20" Type="http://schemas.openxmlformats.org/officeDocument/2006/relationships/slide" Target="slides/slide2.xml"/><Relationship Id="rId21" Type="http://schemas.openxmlformats.org/officeDocument/2006/relationships/slide" Target="slides/slide3.xml"/><Relationship Id="rId22" Type="http://schemas.openxmlformats.org/officeDocument/2006/relationships/slide" Target="slides/slide4.xml"/><Relationship Id="rId23" Type="http://schemas.openxmlformats.org/officeDocument/2006/relationships/slide" Target="slides/slide5.xml"/><Relationship Id="rId24" Type="http://schemas.openxmlformats.org/officeDocument/2006/relationships/slide" Target="slides/slide6.xml"/><Relationship Id="rId25" Type="http://schemas.openxmlformats.org/officeDocument/2006/relationships/slide" Target="slides/slide7.xml"/><Relationship Id="rId26" Type="http://schemas.openxmlformats.org/officeDocument/2006/relationships/slide" Target="slides/slide8.xml"/><Relationship Id="rId27" Type="http://schemas.openxmlformats.org/officeDocument/2006/relationships/slide" Target="slides/slide9.xml"/><Relationship Id="rId28" Type="http://schemas.openxmlformats.org/officeDocument/2006/relationships/slide" Target="slides/slide10.xml"/><Relationship Id="rId29" Type="http://schemas.openxmlformats.org/officeDocument/2006/relationships/slide" Target="slides/slide11.xml"/><Relationship Id="rId30" Type="http://schemas.openxmlformats.org/officeDocument/2006/relationships/slide" Target="slides/slide12.xml"/><Relationship Id="rId31" Type="http://schemas.openxmlformats.org/officeDocument/2006/relationships/slide" Target="slides/slide13.xml"/><Relationship Id="rId32" Type="http://schemas.openxmlformats.org/officeDocument/2006/relationships/slide" Target="slides/slide14.xml"/><Relationship Id="rId33" Type="http://schemas.openxmlformats.org/officeDocument/2006/relationships/slide" Target="slides/slide15.xml"/><Relationship Id="rId34" Type="http://schemas.openxmlformats.org/officeDocument/2006/relationships/slide" Target="slides/slide16.xml"/><Relationship Id="rId35" Type="http://schemas.openxmlformats.org/officeDocument/2006/relationships/slide" Target="slides/slide17.xml"/><Relationship Id="rId36" Type="http://schemas.openxmlformats.org/officeDocument/2006/relationships/slide" Target="slides/slide18.xml"/><Relationship Id="rId37" Type="http://schemas.openxmlformats.org/officeDocument/2006/relationships/slide" Target="slides/slide19.xml"/><Relationship Id="rId38" Type="http://schemas.openxmlformats.org/officeDocument/2006/relationships/slide" Target="slides/slide20.xml"/><Relationship Id="rId39" Type="http://schemas.openxmlformats.org/officeDocument/2006/relationships/slide" Target="slides/slide21.xml"/><Relationship Id="rId40" Type="http://schemas.openxmlformats.org/officeDocument/2006/relationships/slide" Target="slides/slide22.xml"/><Relationship Id="rId41" Type="http://schemas.openxmlformats.org/officeDocument/2006/relationships/slide" Target="slides/slide23.xml"/><Relationship Id="rId42" Type="http://schemas.openxmlformats.org/officeDocument/2006/relationships/slide" Target="slides/slide24.xml"/><Relationship Id="rId43" Type="http://schemas.openxmlformats.org/officeDocument/2006/relationships/slide" Target="slides/slide25.xml"/><Relationship Id="rId44" Type="http://schemas.openxmlformats.org/officeDocument/2006/relationships/slide" Target="slides/slide26.xml"/><Relationship Id="rId45" Type="http://schemas.openxmlformats.org/officeDocument/2006/relationships/slide" Target="slides/slide27.xml"/><Relationship Id="rId46" Type="http://schemas.openxmlformats.org/officeDocument/2006/relationships/slide" Target="slides/slide28.xml"/><Relationship Id="rId47" Type="http://schemas.openxmlformats.org/officeDocument/2006/relationships/slide" Target="slides/slide29.xml"/><Relationship Id="rId48" Type="http://schemas.openxmlformats.org/officeDocument/2006/relationships/slide" Target="slides/slide30.xml"/><Relationship Id="rId49" Type="http://schemas.openxmlformats.org/officeDocument/2006/relationships/slide" Target="slides/slide31.xml"/><Relationship Id="rId50" Type="http://schemas.openxmlformats.org/officeDocument/2006/relationships/slide" Target="slides/slide32.xml"/><Relationship Id="rId51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move the slide</a:t>
            </a: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dt" idx="48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ftr" idx="49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sldNum" idx="50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B51F09AB-9649-4CFA-B1A0-EF80082AB1E0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5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done on board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54" name="PlaceHolder 3"/>
          <p:cNvSpPr>
            <a:spLocks noGrp="1"/>
          </p:cNvSpPr>
          <p:nvPr>
            <p:ph type="sldNum" idx="53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88F2AE1-C6E4-4179-9857-AA9A01027587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5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57" name="PlaceHolder 3"/>
          <p:cNvSpPr>
            <a:spLocks noGrp="1"/>
          </p:cNvSpPr>
          <p:nvPr>
            <p:ph type="sldNum" idx="54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728515D-B24E-47E5-8124-C2E22452BFC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5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60" name="PlaceHolder 3"/>
          <p:cNvSpPr>
            <a:spLocks noGrp="1"/>
          </p:cNvSpPr>
          <p:nvPr>
            <p:ph type="sldNum" idx="55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261343E-8071-4AFF-8A67-D191378CE5A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long temp1 = *xp;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long temp2 = *yp;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*yp = temp1;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*xp = temp2;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63" name="PlaceHolder 3"/>
          <p:cNvSpPr>
            <a:spLocks noGrp="1"/>
          </p:cNvSpPr>
          <p:nvPr>
            <p:ph type="sldNum" idx="56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EBECF25-6747-4703-8771-97E3EA440C3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4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 </a:t>
            </a:r>
            <a:r>
              <a:rPr b="1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program </a:t>
            </a:r>
            <a:r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is a sequence of instructions that specifies how to perform a computation, in a language that a computer can execute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photo: Dorothy Vaughan, computer at Nasa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48" name="PlaceHolder 3"/>
          <p:cNvSpPr>
            <a:spLocks noGrp="1"/>
          </p:cNvSpPr>
          <p:nvPr>
            <p:ph type="dt" idx="51"/>
          </p:nvPr>
        </p:nvSpPr>
        <p:spPr>
          <a:xfrm>
            <a:off x="3884760" y="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anchorCtr="1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F0B652D-FA13-4158-8DD5-9494A3850327}" type="datetime1"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02/06/2025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Example arrays were allocated in successive blocks. Not guaranteed to happen in general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done on board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68" name="PlaceHolder 3"/>
          <p:cNvSpPr>
            <a:spLocks noGrp="1"/>
          </p:cNvSpPr>
          <p:nvPr>
            <p:ph type="sldNum" idx="57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2D58C8F-810E-4CA3-BD20-44A1E0F07C0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1" name="PlaceHolder 3"/>
          <p:cNvSpPr>
            <a:spLocks noGrp="1"/>
          </p:cNvSpPr>
          <p:nvPr>
            <p:ph type="sldNum" idx="58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8384C3A-70C6-43A9-8DCA-5EA1310BB90A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Example arrays were allocated in successive blocks. Not guaranteed to happen in general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6" name="PlaceHolder 3"/>
          <p:cNvSpPr>
            <a:spLocks noGrp="1"/>
          </p:cNvSpPr>
          <p:nvPr>
            <p:ph type="sldNum" idx="59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F7778A8-1817-4A73-A926-A9835C19289F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7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done on board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9" name="PlaceHolder 3"/>
          <p:cNvSpPr>
            <a:spLocks noGrp="1"/>
          </p:cNvSpPr>
          <p:nvPr>
            <p:ph type="sldNum" idx="60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9D818D2-D42F-4A84-A3CB-8D75343547C9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0xAB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0X47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0x13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82" name="PlaceHolder 3"/>
          <p:cNvSpPr>
            <a:spLocks noGrp="1"/>
          </p:cNvSpPr>
          <p:nvPr>
            <p:ph type="sldNum" idx="61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4A928B2-B42E-455D-BC05-D511C456CCD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85" name="PlaceHolder 3"/>
          <p:cNvSpPr>
            <a:spLocks noGrp="1"/>
          </p:cNvSpPr>
          <p:nvPr>
            <p:ph type="sldNum" idx="62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5EB727A-2996-46EA-A26B-314DC0285A7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65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M-x hexl-mode to view files in binary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51" name="PlaceHolder 3"/>
          <p:cNvSpPr>
            <a:spLocks noGrp="1"/>
          </p:cNvSpPr>
          <p:nvPr>
            <p:ph type="sldNum" idx="52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7A2E0DB-B1D4-4FDD-9281-20B372FCC3E3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419A80-A894-4368-8B6B-F532E769DDE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6B69FF67-2F11-4FA8-ADFD-22389F7A13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289B7F2F-E2A1-4881-BAD9-5D2F29BA50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196992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F8AD9932-B588-415C-B40F-18E2DA3D7A2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26B0FB83-AB6E-4BF9-B73B-8B66C787EB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4F3AF601-C080-4545-BC66-6F494C42718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730EB765-42B1-4F46-B91B-98CB369D1C9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96120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467000" y="1673280"/>
            <a:ext cx="96120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3486CB48-212B-4E00-A513-18A5A88E7E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C189D49E-B09F-4DA1-8BAE-689DDF4F6BAF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7"/>
          </p:nvPr>
        </p:nvSpPr>
        <p:spPr/>
        <p:txBody>
          <a:bodyPr/>
          <a:p>
            <a:fld id="{2777FF12-76CC-4DEC-9BD2-17ADF479157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0"/>
          </p:nvPr>
        </p:nvSpPr>
        <p:spPr/>
        <p:txBody>
          <a:bodyPr/>
          <a:p>
            <a:fld id="{0CE715D9-DB8A-41FE-A0E8-667E4DB32F6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4DFFCE6-DB61-49F6-B259-BD3E02190E1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3"/>
          </p:nvPr>
        </p:nvSpPr>
        <p:spPr/>
        <p:txBody>
          <a:bodyPr/>
          <a:p>
            <a:fld id="{C0BECC43-2306-40CF-98AC-724A9602601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6"/>
          </p:nvPr>
        </p:nvSpPr>
        <p:spPr/>
        <p:txBody>
          <a:bodyPr/>
          <a:p>
            <a:fld id="{C680617B-AE59-40E7-A2AC-25A6E3CDDD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39DC879-ABC5-4EE9-A7C2-D8C31951C38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196992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D2E59EF9-DE9F-46F9-AE35-C138D6631E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9FD4729-6845-4A43-9465-C095A3D699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ED097DC2-6552-442A-9AF1-3463218F108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196992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60D7C3AE-CD10-4339-9A7C-353E0FBCBAA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6B451C6E-FD85-40C6-87FA-8740E2F9978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EDFCA1A9-0045-4EC4-95A1-F11510B912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7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8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9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20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2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9080" cy="21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2EEE643F-1922-400A-828E-60C85E12C21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3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 to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edit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the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title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text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mat</a:t>
            </a: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1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AB986DD-87E7-475F-AD40-17D64B3A8A7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5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196992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 lnSpcReduction="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2526480" y="1673280"/>
            <a:ext cx="196992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 lnSpcReduction="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CD104B72-47FE-4A3C-950F-5207502F3E8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6"/>
          <p:cNvSpPr>
            <a:spLocks noGrp="1"/>
          </p:cNvSpPr>
          <p:nvPr>
            <p:ph type="dt" idx="33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80" name="Straight Connector 10"/>
          <p:cNvCxnSpPr/>
          <p:nvPr/>
        </p:nvCxnSpPr>
        <p:spPr>
          <a:xfrm flipH="1">
            <a:off x="4572000" y="1691640"/>
            <a:ext cx="1440" cy="470988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81" name="PlaceHolder 1"/>
          <p:cNvSpPr>
            <a:spLocks noGrp="1"/>
          </p:cNvSpPr>
          <p:nvPr>
            <p:ph type="ftr" idx="34"/>
          </p:nvPr>
        </p:nvSpPr>
        <p:spPr>
          <a:xfrm>
            <a:off x="457200" y="18360"/>
            <a:ext cx="70858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ldNum" idx="35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7656E39C-B03D-4557-828F-3A5CF6E7A662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ftr" idx="36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sldNum" idx="37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769B3B7-4EFC-4023-BA80-C128D9D14BA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38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2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1"/>
          <p:cNvSpPr>
            <a:spLocks noGrp="1"/>
          </p:cNvSpPr>
          <p:nvPr>
            <p:ph type="ftr" idx="39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ldNum" idx="40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B539D4F-2379-42EF-9CF3-E5C9A08F1D7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dt" idx="41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7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98" name="Straight Connector 8"/>
          <p:cNvCxnSpPr/>
          <p:nvPr/>
        </p:nvCxnSpPr>
        <p:spPr>
          <a:xfrm flipH="1">
            <a:off x="2774880" y="792000"/>
            <a:ext cx="2160" cy="55785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99" name="PlaceHolder 1"/>
          <p:cNvSpPr>
            <a:spLocks noGrp="1"/>
          </p:cNvSpPr>
          <p:nvPr>
            <p:ph type="ftr" idx="42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ldNum" idx="43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8E47AF60-3A58-48D0-B2F1-0EF97BF05CD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dt" idx="44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3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4" name="PlaceHolder 1"/>
          <p:cNvSpPr>
            <a:spLocks noGrp="1"/>
          </p:cNvSpPr>
          <p:nvPr>
            <p:ph type="ftr" idx="45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ldNum" idx="46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7C70963A-6BCD-4E47-B4B6-4D843FF20A2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dt" idx="47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ftr" idx="4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ldNum" idx="5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59C1246B-6FAE-4E59-9D93-0711FDE36C0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6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1"/>
          <p:cNvSpPr>
            <a:spLocks noGrp="1"/>
          </p:cNvSpPr>
          <p:nvPr>
            <p:ph type="ftr" idx="7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ldNum" idx="8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891612A1-371B-4EB7-9198-B8FDED3D2C6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dt" idx="9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 to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edit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the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title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text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form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776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ftr" idx="10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sldNum" idx="11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34D3DE7C-D75B-4651-98EF-6DB6914AEB3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dt" idx="12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8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9" name="Straight Connector 6"/>
          <p:cNvCxnSpPr/>
          <p:nvPr/>
        </p:nvCxnSpPr>
        <p:spPr>
          <a:xfrm>
            <a:off x="731520" y="4599360"/>
            <a:ext cx="7849080" cy="21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0" name="PlaceHolder 1"/>
          <p:cNvSpPr>
            <a:spLocks noGrp="1"/>
          </p:cNvSpPr>
          <p:nvPr>
            <p:ph type="ftr" idx="13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ldNum" idx="14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3947E4BD-23E6-490F-B213-E57C8120239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15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ftr" idx="16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sldNum" idx="17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3C3D1DC1-F43D-4DB3-98ED-F3092FF4044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dt" idx="18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1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7760" cy="471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 idx="19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42F78EC0-D515-4361-9DE1-E398701A795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0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1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3348E5B9-9992-4C95-914B-9088548A1087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5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1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21265AD4-D11D-44C2-9ECD-4EFCADF9782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3960" cy="608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000" cy="63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4: Introduction to Assembly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5" name="Title 1"/>
          <p:cNvSpPr/>
          <p:nvPr/>
        </p:nvSpPr>
        <p:spPr>
          <a:xfrm>
            <a:off x="685800" y="4643280"/>
            <a:ext cx="784800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Data Movement Instructions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 source, dest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Moves data source-&gt;dest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dest = source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1" dur="indefinite" restart="never" nodeType="tmRoot">
          <p:childTnLst>
            <p:seq>
              <p:cTn id="92" dur="indefinite" nodeType="mainSeq">
                <p:childTnLst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Operand Forms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371880" cy="540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Immediate: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$c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$47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%rdi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Reg[r]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(Absolute):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addr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0x4050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Mem[addr]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*0x60201a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(Indirect):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206" name="Straight Connector 3"/>
          <p:cNvCxnSpPr/>
          <p:nvPr/>
        </p:nvCxnSpPr>
        <p:spPr>
          <a:xfrm>
            <a:off x="6858000" y="3581280"/>
            <a:ext cx="1981800" cy="720"/>
          </a:xfrm>
          <a:prstGeom prst="straightConnector1">
            <a:avLst/>
          </a:prstGeom>
          <a:ln w="0">
            <a:solidFill>
              <a:srgbClr val="521b92"/>
            </a:solidFill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Operands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457200" y="3581280"/>
            <a:ext cx="8228880" cy="2894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are the values of the following operands (assuming register and memory state shown above)?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%rax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0x104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$0x102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(%rax)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09" name="Table 3"/>
          <p:cNvGraphicFramePr/>
          <p:nvPr/>
        </p:nvGraphicFramePr>
        <p:xfrm>
          <a:off x="914400" y="1600200"/>
          <a:ext cx="2285640" cy="1483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%rcx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0x03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0" name="Table 4"/>
          <p:cNvGraphicFramePr/>
          <p:nvPr/>
        </p:nvGraphicFramePr>
        <p:xfrm>
          <a:off x="5038920" y="861480"/>
          <a:ext cx="3199680" cy="2595600"/>
        </p:xfrm>
        <a:graphic>
          <a:graphicData uri="http://schemas.openxmlformats.org/drawingml/2006/table">
            <a:tbl>
              <a:tblPr/>
              <a:tblGrid>
                <a:gridCol w="2080080"/>
                <a:gridCol w="11199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Memory Address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0xFF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0xE1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0xAB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0x105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1" name="Text Box 15"/>
          <p:cNvSpPr/>
          <p:nvPr/>
        </p:nvSpPr>
        <p:spPr>
          <a:xfrm>
            <a:off x="3020400" y="4349880"/>
            <a:ext cx="946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0x100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2" name="Text Box 16"/>
          <p:cNvSpPr/>
          <p:nvPr/>
        </p:nvSpPr>
        <p:spPr>
          <a:xfrm>
            <a:off x="3020400" y="472428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0xAB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3" name="Text Box 17"/>
          <p:cNvSpPr/>
          <p:nvPr/>
        </p:nvSpPr>
        <p:spPr>
          <a:xfrm>
            <a:off x="3020400" y="5105520"/>
            <a:ext cx="946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0x102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4" name="Text Box 18"/>
          <p:cNvSpPr/>
          <p:nvPr/>
        </p:nvSpPr>
        <p:spPr>
          <a:xfrm>
            <a:off x="3020400" y="548640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0XFF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Rectangle 9"/>
          <p:cNvSpPr/>
          <p:nvPr/>
        </p:nvSpPr>
        <p:spPr>
          <a:xfrm>
            <a:off x="2514600" y="4419720"/>
            <a:ext cx="2056680" cy="1751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304920" y="685800"/>
            <a:ext cx="716508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19999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mov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Operand Combinations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501480" y="5939280"/>
            <a:ext cx="8139960" cy="53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9999"/>
          </a:bodyPr>
          <a:p>
            <a:pPr indent="0" algn="ctr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Cannot do memory-memory transfer with a single instruction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8" name="Text Box 4"/>
          <p:cNvSpPr/>
          <p:nvPr/>
        </p:nvSpPr>
        <p:spPr>
          <a:xfrm>
            <a:off x="228600" y="3772080"/>
            <a:ext cx="729000" cy="4622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19" name="Group 3"/>
          <p:cNvGrpSpPr/>
          <p:nvPr/>
        </p:nvGrpSpPr>
        <p:grpSpPr>
          <a:xfrm>
            <a:off x="1600200" y="4915080"/>
            <a:ext cx="1861920" cy="462240"/>
            <a:chOff x="1600200" y="4915080"/>
            <a:chExt cx="1861920" cy="462240"/>
          </a:xfrm>
        </p:grpSpPr>
        <p:sp>
          <p:nvSpPr>
            <p:cNvPr id="220" name="Text Box 7"/>
            <p:cNvSpPr/>
            <p:nvPr/>
          </p:nvSpPr>
          <p:spPr>
            <a:xfrm>
              <a:off x="1600200" y="4915080"/>
              <a:ext cx="827640" cy="457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Mem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1" name="Text Box 12"/>
            <p:cNvSpPr/>
            <p:nvPr/>
          </p:nvSpPr>
          <p:spPr>
            <a:xfrm>
              <a:off x="2819520" y="4915080"/>
              <a:ext cx="642600" cy="46224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Reg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22" name="Text Box 13"/>
          <p:cNvSpPr/>
          <p:nvPr/>
        </p:nvSpPr>
        <p:spPr>
          <a:xfrm>
            <a:off x="1447920" y="1752480"/>
            <a:ext cx="1023480" cy="4622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Source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3" name="Text Box 14"/>
          <p:cNvSpPr/>
          <p:nvPr/>
        </p:nvSpPr>
        <p:spPr>
          <a:xfrm>
            <a:off x="2819520" y="1752480"/>
            <a:ext cx="737280" cy="4622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Dest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4" name="AutoShape 20"/>
          <p:cNvSpPr/>
          <p:nvPr/>
        </p:nvSpPr>
        <p:spPr>
          <a:xfrm>
            <a:off x="1295280" y="2629080"/>
            <a:ext cx="304200" cy="274248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grpSp>
        <p:nvGrpSpPr>
          <p:cNvPr id="225" name="Group 1"/>
          <p:cNvGrpSpPr/>
          <p:nvPr/>
        </p:nvGrpSpPr>
        <p:grpSpPr>
          <a:xfrm>
            <a:off x="1600200" y="2476440"/>
            <a:ext cx="2046960" cy="915120"/>
            <a:chOff x="1600200" y="2476440"/>
            <a:chExt cx="2046960" cy="915120"/>
          </a:xfrm>
        </p:grpSpPr>
        <p:sp>
          <p:nvSpPr>
            <p:cNvPr id="226" name="Text Box 5"/>
            <p:cNvSpPr/>
            <p:nvPr/>
          </p:nvSpPr>
          <p:spPr>
            <a:xfrm>
              <a:off x="1600200" y="2705040"/>
              <a:ext cx="739440" cy="46224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Imm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7" name="Text Box 8"/>
            <p:cNvSpPr/>
            <p:nvPr/>
          </p:nvSpPr>
          <p:spPr>
            <a:xfrm>
              <a:off x="2819520" y="2476440"/>
              <a:ext cx="642600" cy="46224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Reg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8" name="Text Box 9"/>
            <p:cNvSpPr/>
            <p:nvPr/>
          </p:nvSpPr>
          <p:spPr>
            <a:xfrm>
              <a:off x="2819520" y="2933640"/>
              <a:ext cx="827640" cy="457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Mem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9" name="AutoShape 21"/>
            <p:cNvSpPr/>
            <p:nvPr/>
          </p:nvSpPr>
          <p:spPr>
            <a:xfrm>
              <a:off x="2514600" y="2552760"/>
              <a:ext cx="304200" cy="76140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  <p:grpSp>
        <p:nvGrpSpPr>
          <p:cNvPr id="230" name="Group 2"/>
          <p:cNvGrpSpPr/>
          <p:nvPr/>
        </p:nvGrpSpPr>
        <p:grpSpPr>
          <a:xfrm>
            <a:off x="1600200" y="3619440"/>
            <a:ext cx="2046960" cy="903960"/>
            <a:chOff x="1600200" y="3619440"/>
            <a:chExt cx="2046960" cy="903960"/>
          </a:xfrm>
        </p:grpSpPr>
        <p:sp>
          <p:nvSpPr>
            <p:cNvPr id="231" name="Text Box 6"/>
            <p:cNvSpPr/>
            <p:nvPr/>
          </p:nvSpPr>
          <p:spPr>
            <a:xfrm>
              <a:off x="1600200" y="3772080"/>
              <a:ext cx="642600" cy="46224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Reg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2" name="Text Box 10"/>
            <p:cNvSpPr/>
            <p:nvPr/>
          </p:nvSpPr>
          <p:spPr>
            <a:xfrm>
              <a:off x="2819520" y="3619440"/>
              <a:ext cx="642600" cy="46224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Reg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3" name="Text Box 11"/>
            <p:cNvSpPr/>
            <p:nvPr/>
          </p:nvSpPr>
          <p:spPr>
            <a:xfrm>
              <a:off x="2819520" y="4065480"/>
              <a:ext cx="827640" cy="4579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Mem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4" name="AutoShape 22"/>
            <p:cNvSpPr/>
            <p:nvPr/>
          </p:nvSpPr>
          <p:spPr>
            <a:xfrm>
              <a:off x="2514600" y="3695760"/>
              <a:ext cx="304200" cy="76140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  <p:sp>
        <p:nvSpPr>
          <p:cNvPr id="235" name="Text Box 23"/>
          <p:cNvSpPr/>
          <p:nvPr/>
        </p:nvSpPr>
        <p:spPr>
          <a:xfrm>
            <a:off x="6858000" y="1752480"/>
            <a:ext cx="1268280" cy="4622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 Analog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6" name="Text Box 15"/>
          <p:cNvSpPr/>
          <p:nvPr/>
        </p:nvSpPr>
        <p:spPr>
          <a:xfrm>
            <a:off x="4111560" y="2506680"/>
            <a:ext cx="21718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$0x4,%rax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7" name="Text Box 24"/>
          <p:cNvSpPr/>
          <p:nvPr/>
        </p:nvSpPr>
        <p:spPr>
          <a:xfrm>
            <a:off x="6863040" y="2506680"/>
            <a:ext cx="10994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x = 4;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8" name="Text Box 16"/>
          <p:cNvSpPr/>
          <p:nvPr/>
        </p:nvSpPr>
        <p:spPr>
          <a:xfrm>
            <a:off x="4111560" y="2963880"/>
            <a:ext cx="263160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$-147,(%rdx)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9" name="Text Box 25"/>
          <p:cNvSpPr/>
          <p:nvPr/>
        </p:nvSpPr>
        <p:spPr>
          <a:xfrm>
            <a:off x="6863040" y="2963880"/>
            <a:ext cx="171216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*p = -147;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0" name="Text Box 17"/>
          <p:cNvSpPr/>
          <p:nvPr/>
        </p:nvSpPr>
        <p:spPr>
          <a:xfrm>
            <a:off x="4111560" y="3649680"/>
            <a:ext cx="21718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%rax,%rcx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1" name="Text Box 26"/>
          <p:cNvSpPr/>
          <p:nvPr/>
        </p:nvSpPr>
        <p:spPr>
          <a:xfrm>
            <a:off x="6863040" y="3649680"/>
            <a:ext cx="10994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y = x;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2" name="Text Box 18"/>
          <p:cNvSpPr/>
          <p:nvPr/>
        </p:nvSpPr>
        <p:spPr>
          <a:xfrm>
            <a:off x="4111560" y="4095720"/>
            <a:ext cx="24782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%rax,(%rdx)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3" name="Text Box 27"/>
          <p:cNvSpPr/>
          <p:nvPr/>
        </p:nvSpPr>
        <p:spPr>
          <a:xfrm>
            <a:off x="6863040" y="4095720"/>
            <a:ext cx="12524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*p = x;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4" name="Text Box 19"/>
          <p:cNvSpPr/>
          <p:nvPr/>
        </p:nvSpPr>
        <p:spPr>
          <a:xfrm>
            <a:off x="4111560" y="4944960"/>
            <a:ext cx="24782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(%rdx),%rax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5" name="Text Box 28"/>
          <p:cNvSpPr/>
          <p:nvPr/>
        </p:nvSpPr>
        <p:spPr>
          <a:xfrm>
            <a:off x="6863040" y="4944960"/>
            <a:ext cx="12524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x = *p;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6" name="Text Box 29"/>
          <p:cNvSpPr/>
          <p:nvPr/>
        </p:nvSpPr>
        <p:spPr>
          <a:xfrm>
            <a:off x="4572000" y="1752480"/>
            <a:ext cx="1184040" cy="4622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Src,Dest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9" dur="indefinite" restart="never" nodeType="tmRoot">
          <p:childTnLst>
            <p:seq>
              <p:cTn id="150" dur="indefinite" nodeType="mainSeq">
                <p:childTnLst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Moving Data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 each of the following move instructions, write an equivalent C assignment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$0x40604a, %rbx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%rbx, %rax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 $47, (%rax)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9" name="Text Box 15"/>
          <p:cNvSpPr/>
          <p:nvPr/>
        </p:nvSpPr>
        <p:spPr>
          <a:xfrm>
            <a:off x="4355640" y="2362320"/>
            <a:ext cx="20188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x = 0x40604a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0" name="Text Box 16"/>
          <p:cNvSpPr/>
          <p:nvPr/>
        </p:nvSpPr>
        <p:spPr>
          <a:xfrm>
            <a:off x="4355640" y="2736720"/>
            <a:ext cx="946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y = 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1" name="Text Box 17"/>
          <p:cNvSpPr/>
          <p:nvPr/>
        </p:nvSpPr>
        <p:spPr>
          <a:xfrm>
            <a:off x="4355640" y="3117600"/>
            <a:ext cx="12524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*y = 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2" name="Rectangle 7"/>
          <p:cNvSpPr/>
          <p:nvPr/>
        </p:nvSpPr>
        <p:spPr>
          <a:xfrm>
            <a:off x="4217040" y="2362320"/>
            <a:ext cx="2716560" cy="1751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7" dur="indefinite" restart="never" nodeType="tmRoot">
          <p:childTnLst>
            <p:seq>
              <p:cTn id="208" dur="indefinite" nodeType="mainSeq"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Sizes of C Data Types in x86-64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54" name="Content Placeholder 3"/>
          <p:cNvGraphicFramePr/>
          <p:nvPr/>
        </p:nvGraphicFramePr>
        <p:xfrm>
          <a:off x="457200" y="2057400"/>
          <a:ext cx="8000280" cy="2966400"/>
        </p:xfrm>
        <a:graphic>
          <a:graphicData uri="http://schemas.openxmlformats.org/drawingml/2006/table">
            <a:tbl>
              <a:tblPr/>
              <a:tblGrid>
                <a:gridCol w="2000160"/>
                <a:gridCol w="2000160"/>
                <a:gridCol w="2000160"/>
                <a:gridCol w="20001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 declaration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Size (bytes)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Intel data type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Assembly suffix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char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Byte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short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Word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w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int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Double word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long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Quad word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q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char *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Quad word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q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float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Single precision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double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Double precision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Data Movement Instructions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 source, dest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data source-&gt;dest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movb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1 byte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movw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2 bytes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movl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4 bytes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8 bytes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X86-64 Integer Registers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8" name="Rectangle 1"/>
          <p:cNvSpPr/>
          <p:nvPr/>
        </p:nvSpPr>
        <p:spPr>
          <a:xfrm>
            <a:off x="762120" y="52578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9" name="Rectangle 6"/>
          <p:cNvSpPr/>
          <p:nvPr/>
        </p:nvSpPr>
        <p:spPr>
          <a:xfrm>
            <a:off x="2552760" y="163836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0" name="Rectangle 7"/>
          <p:cNvSpPr/>
          <p:nvPr/>
        </p:nvSpPr>
        <p:spPr>
          <a:xfrm>
            <a:off x="2552760" y="224784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1" name="Rectangle 8"/>
          <p:cNvSpPr/>
          <p:nvPr/>
        </p:nvSpPr>
        <p:spPr>
          <a:xfrm>
            <a:off x="2552760" y="285768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%ecx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2" name="Rectangle 9"/>
          <p:cNvSpPr/>
          <p:nvPr/>
        </p:nvSpPr>
        <p:spPr>
          <a:xfrm>
            <a:off x="2552760" y="346716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3" name="Rectangle 10"/>
          <p:cNvSpPr/>
          <p:nvPr/>
        </p:nvSpPr>
        <p:spPr>
          <a:xfrm>
            <a:off x="2552760" y="407664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4" name="Rectangle 11"/>
          <p:cNvSpPr/>
          <p:nvPr/>
        </p:nvSpPr>
        <p:spPr>
          <a:xfrm>
            <a:off x="2552760" y="468648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5" name="Rectangle 12"/>
          <p:cNvSpPr/>
          <p:nvPr/>
        </p:nvSpPr>
        <p:spPr>
          <a:xfrm>
            <a:off x="2552760" y="5295960"/>
            <a:ext cx="1751760" cy="443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6" name="Rectangle 13"/>
          <p:cNvSpPr/>
          <p:nvPr/>
        </p:nvSpPr>
        <p:spPr>
          <a:xfrm>
            <a:off x="2552760" y="589284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%ebp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7" name="Rectangle 14"/>
          <p:cNvSpPr/>
          <p:nvPr/>
        </p:nvSpPr>
        <p:spPr>
          <a:xfrm>
            <a:off x="6515280" y="163836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%r8d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8" name="Rectangle 15"/>
          <p:cNvSpPr/>
          <p:nvPr/>
        </p:nvSpPr>
        <p:spPr>
          <a:xfrm>
            <a:off x="6515280" y="224784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%r9d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9" name="Rectangle 16"/>
          <p:cNvSpPr/>
          <p:nvPr/>
        </p:nvSpPr>
        <p:spPr>
          <a:xfrm>
            <a:off x="6515280" y="285768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%r10d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0" name="Rectangle 17"/>
          <p:cNvSpPr/>
          <p:nvPr/>
        </p:nvSpPr>
        <p:spPr>
          <a:xfrm>
            <a:off x="6515280" y="346716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%r11d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1" name="Rectangle 18"/>
          <p:cNvSpPr/>
          <p:nvPr/>
        </p:nvSpPr>
        <p:spPr>
          <a:xfrm>
            <a:off x="6515280" y="407664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%r12d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2" name="Rectangle 19"/>
          <p:cNvSpPr/>
          <p:nvPr/>
        </p:nvSpPr>
        <p:spPr>
          <a:xfrm>
            <a:off x="6515280" y="468648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%r13d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3" name="Rectangle 20"/>
          <p:cNvSpPr/>
          <p:nvPr/>
        </p:nvSpPr>
        <p:spPr>
          <a:xfrm>
            <a:off x="6515280" y="529596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%r14d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4" name="Rectangle 21"/>
          <p:cNvSpPr/>
          <p:nvPr/>
        </p:nvSpPr>
        <p:spPr>
          <a:xfrm>
            <a:off x="6515280" y="5905440"/>
            <a:ext cx="1764720" cy="44388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%r15d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5" name="Rectangle 22"/>
          <p:cNvSpPr/>
          <p:nvPr/>
        </p:nvSpPr>
        <p:spPr>
          <a:xfrm>
            <a:off x="4724280" y="16002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6" name="Rectangle 23"/>
          <p:cNvSpPr/>
          <p:nvPr/>
        </p:nvSpPr>
        <p:spPr>
          <a:xfrm>
            <a:off x="4724280" y="22096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%r9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7" name="Rectangle 24"/>
          <p:cNvSpPr/>
          <p:nvPr/>
        </p:nvSpPr>
        <p:spPr>
          <a:xfrm>
            <a:off x="4724280" y="28195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8" name="Rectangle 25"/>
          <p:cNvSpPr/>
          <p:nvPr/>
        </p:nvSpPr>
        <p:spPr>
          <a:xfrm>
            <a:off x="4724280" y="34290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9" name="Rectangle 26"/>
          <p:cNvSpPr/>
          <p:nvPr/>
        </p:nvSpPr>
        <p:spPr>
          <a:xfrm>
            <a:off x="4724280" y="40384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0" name="Rectangle 27"/>
          <p:cNvSpPr/>
          <p:nvPr/>
        </p:nvSpPr>
        <p:spPr>
          <a:xfrm>
            <a:off x="4724280" y="46483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1" name="Rectangle 28"/>
          <p:cNvSpPr/>
          <p:nvPr/>
        </p:nvSpPr>
        <p:spPr>
          <a:xfrm>
            <a:off x="4724280" y="52578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2" name="Rectangle 29"/>
          <p:cNvSpPr/>
          <p:nvPr/>
        </p:nvSpPr>
        <p:spPr>
          <a:xfrm>
            <a:off x="4724280" y="58672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3" name="Rectangle 30"/>
          <p:cNvSpPr/>
          <p:nvPr/>
        </p:nvSpPr>
        <p:spPr>
          <a:xfrm>
            <a:off x="762120" y="16002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%rax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4" name="Rectangle 31"/>
          <p:cNvSpPr/>
          <p:nvPr/>
        </p:nvSpPr>
        <p:spPr>
          <a:xfrm>
            <a:off x="762120" y="22096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5" name="Rectangle 32"/>
          <p:cNvSpPr/>
          <p:nvPr/>
        </p:nvSpPr>
        <p:spPr>
          <a:xfrm>
            <a:off x="762120" y="28195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%rcx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6" name="Rectangle 33"/>
          <p:cNvSpPr/>
          <p:nvPr/>
        </p:nvSpPr>
        <p:spPr>
          <a:xfrm>
            <a:off x="762120" y="34290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7" name="Rectangle 34"/>
          <p:cNvSpPr/>
          <p:nvPr/>
        </p:nvSpPr>
        <p:spPr>
          <a:xfrm>
            <a:off x="762120" y="40384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8" name="Rectangle 35"/>
          <p:cNvSpPr/>
          <p:nvPr/>
        </p:nvSpPr>
        <p:spPr>
          <a:xfrm>
            <a:off x="762120" y="46483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9" name="Rectangle 36"/>
          <p:cNvSpPr/>
          <p:nvPr/>
        </p:nvSpPr>
        <p:spPr>
          <a:xfrm>
            <a:off x="762120" y="58672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0" name="Rectangle 6"/>
          <p:cNvSpPr/>
          <p:nvPr/>
        </p:nvSpPr>
        <p:spPr>
          <a:xfrm>
            <a:off x="3276720" y="163764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1" name="Rectangle 6"/>
          <p:cNvSpPr/>
          <p:nvPr/>
        </p:nvSpPr>
        <p:spPr>
          <a:xfrm>
            <a:off x="3798360" y="163836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%al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2" name="Rectangle 6"/>
          <p:cNvSpPr/>
          <p:nvPr/>
        </p:nvSpPr>
        <p:spPr>
          <a:xfrm>
            <a:off x="3277440" y="224964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3" name="Rectangle 6"/>
          <p:cNvSpPr/>
          <p:nvPr/>
        </p:nvSpPr>
        <p:spPr>
          <a:xfrm>
            <a:off x="3799080" y="225072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%bl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Rectangle 6"/>
          <p:cNvSpPr/>
          <p:nvPr/>
        </p:nvSpPr>
        <p:spPr>
          <a:xfrm>
            <a:off x="3276720" y="287388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%cx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5" name="Rectangle 6"/>
          <p:cNvSpPr/>
          <p:nvPr/>
        </p:nvSpPr>
        <p:spPr>
          <a:xfrm>
            <a:off x="3798360" y="287496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%cl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6" name="Rectangle 6"/>
          <p:cNvSpPr/>
          <p:nvPr/>
        </p:nvSpPr>
        <p:spPr>
          <a:xfrm>
            <a:off x="3276720" y="346644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7" name="Rectangle 6"/>
          <p:cNvSpPr/>
          <p:nvPr/>
        </p:nvSpPr>
        <p:spPr>
          <a:xfrm>
            <a:off x="3798360" y="346716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%dl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8" name="Rectangle 6"/>
          <p:cNvSpPr/>
          <p:nvPr/>
        </p:nvSpPr>
        <p:spPr>
          <a:xfrm>
            <a:off x="3277440" y="407808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9" name="Rectangle 6"/>
          <p:cNvSpPr/>
          <p:nvPr/>
        </p:nvSpPr>
        <p:spPr>
          <a:xfrm>
            <a:off x="3782880" y="4079160"/>
            <a:ext cx="521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%sil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0" name="Rectangle 6"/>
          <p:cNvSpPr/>
          <p:nvPr/>
        </p:nvSpPr>
        <p:spPr>
          <a:xfrm>
            <a:off x="3276720" y="469404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1" name="Rectangle 6"/>
          <p:cNvSpPr/>
          <p:nvPr/>
        </p:nvSpPr>
        <p:spPr>
          <a:xfrm>
            <a:off x="3798360" y="4695120"/>
            <a:ext cx="50652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%dil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2" name="Rectangle 6"/>
          <p:cNvSpPr/>
          <p:nvPr/>
        </p:nvSpPr>
        <p:spPr>
          <a:xfrm>
            <a:off x="3276720" y="530388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3" name="Rectangle 6"/>
          <p:cNvSpPr/>
          <p:nvPr/>
        </p:nvSpPr>
        <p:spPr>
          <a:xfrm>
            <a:off x="3798360" y="5304600"/>
            <a:ext cx="50652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%bsl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4" name="Rectangle 6"/>
          <p:cNvSpPr/>
          <p:nvPr/>
        </p:nvSpPr>
        <p:spPr>
          <a:xfrm>
            <a:off x="3288240" y="590472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%bp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5" name="Rectangle 6"/>
          <p:cNvSpPr/>
          <p:nvPr/>
        </p:nvSpPr>
        <p:spPr>
          <a:xfrm>
            <a:off x="3809880" y="5905440"/>
            <a:ext cx="50652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%bpl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6" name="Rectangle 6"/>
          <p:cNvSpPr/>
          <p:nvPr/>
        </p:nvSpPr>
        <p:spPr>
          <a:xfrm>
            <a:off x="7238880" y="164196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07" name="Rectangle 6"/>
          <p:cNvSpPr/>
          <p:nvPr/>
        </p:nvSpPr>
        <p:spPr>
          <a:xfrm>
            <a:off x="7760520" y="164304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08" name="Rectangle 6"/>
          <p:cNvSpPr/>
          <p:nvPr/>
        </p:nvSpPr>
        <p:spPr>
          <a:xfrm>
            <a:off x="7239960" y="225432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09" name="Rectangle 6"/>
          <p:cNvSpPr/>
          <p:nvPr/>
        </p:nvSpPr>
        <p:spPr>
          <a:xfrm>
            <a:off x="7761600" y="225504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0" name="Rectangle 6"/>
          <p:cNvSpPr/>
          <p:nvPr/>
        </p:nvSpPr>
        <p:spPr>
          <a:xfrm>
            <a:off x="7238880" y="287856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1" name="Rectangle 6"/>
          <p:cNvSpPr/>
          <p:nvPr/>
        </p:nvSpPr>
        <p:spPr>
          <a:xfrm>
            <a:off x="7760520" y="287928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2" name="Rectangle 6"/>
          <p:cNvSpPr/>
          <p:nvPr/>
        </p:nvSpPr>
        <p:spPr>
          <a:xfrm>
            <a:off x="7238880" y="347076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3" name="Rectangle 6"/>
          <p:cNvSpPr/>
          <p:nvPr/>
        </p:nvSpPr>
        <p:spPr>
          <a:xfrm>
            <a:off x="7760520" y="3471840"/>
            <a:ext cx="49464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4" name="Rectangle 6"/>
          <p:cNvSpPr/>
          <p:nvPr/>
        </p:nvSpPr>
        <p:spPr>
          <a:xfrm>
            <a:off x="7239960" y="408276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5" name="Rectangle 6"/>
          <p:cNvSpPr/>
          <p:nvPr/>
        </p:nvSpPr>
        <p:spPr>
          <a:xfrm>
            <a:off x="7745400" y="4083480"/>
            <a:ext cx="50652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6" name="Rectangle 6"/>
          <p:cNvSpPr/>
          <p:nvPr/>
        </p:nvSpPr>
        <p:spPr>
          <a:xfrm>
            <a:off x="7238880" y="469872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7" name="Rectangle 6"/>
          <p:cNvSpPr/>
          <p:nvPr/>
        </p:nvSpPr>
        <p:spPr>
          <a:xfrm>
            <a:off x="7760520" y="4699440"/>
            <a:ext cx="47916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8" name="Rectangle 6"/>
          <p:cNvSpPr/>
          <p:nvPr/>
        </p:nvSpPr>
        <p:spPr>
          <a:xfrm>
            <a:off x="7238880" y="530820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19" name="Rectangle 6"/>
          <p:cNvSpPr/>
          <p:nvPr/>
        </p:nvSpPr>
        <p:spPr>
          <a:xfrm>
            <a:off x="7760520" y="5309280"/>
            <a:ext cx="47916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20" name="Rectangle 6"/>
          <p:cNvSpPr/>
          <p:nvPr/>
        </p:nvSpPr>
        <p:spPr>
          <a:xfrm>
            <a:off x="7250760" y="5909400"/>
            <a:ext cx="1028160" cy="4438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  <p:sp>
        <p:nvSpPr>
          <p:cNvPr id="321" name="Rectangle 6"/>
          <p:cNvSpPr/>
          <p:nvPr/>
        </p:nvSpPr>
        <p:spPr>
          <a:xfrm>
            <a:off x="7772400" y="5910120"/>
            <a:ext cx="479160" cy="443880"/>
          </a:xfrm>
          <a:prstGeom prst="rect">
            <a:avLst/>
          </a:prstGeom>
          <a:gradFill rotWithShape="0">
            <a:gsLst>
              <a:gs pos="0">
                <a:srgbClr val="d8d2ee"/>
              </a:gs>
              <a:gs pos="45000">
                <a:srgbClr val="e7e1ff"/>
              </a:gs>
              <a:gs pos="100000">
                <a:srgbClr val="f1eeff"/>
              </a:gs>
            </a:gsLst>
            <a:path path="circle">
              <a:fillToRect l="50000" t="50000" r="50000" b="50000"/>
            </a:path>
          </a:gradFill>
          <a:ln>
            <a:solidFill>
              <a:srgbClr val="d1c7f6"/>
            </a:solidFill>
            <a:rou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urier New 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5" dur="indefinite" restart="never" nodeType="tmRoot">
          <p:childTnLst>
            <p:seq>
              <p:cTn id="226" dur="indefinite" nodeType="mainSeq">
                <p:childTnLst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X86-64 Integer Registers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3" name="Rectangle 1"/>
          <p:cNvSpPr/>
          <p:nvPr/>
        </p:nvSpPr>
        <p:spPr>
          <a:xfrm>
            <a:off x="762120" y="52578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4" name="Rectangle 22"/>
          <p:cNvSpPr/>
          <p:nvPr/>
        </p:nvSpPr>
        <p:spPr>
          <a:xfrm>
            <a:off x="4724280" y="16002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5" name="Rectangle 23"/>
          <p:cNvSpPr/>
          <p:nvPr/>
        </p:nvSpPr>
        <p:spPr>
          <a:xfrm>
            <a:off x="4724280" y="22096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%r9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6" name="Rectangle 24"/>
          <p:cNvSpPr/>
          <p:nvPr/>
        </p:nvSpPr>
        <p:spPr>
          <a:xfrm>
            <a:off x="4724280" y="28195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7" name="Rectangle 25"/>
          <p:cNvSpPr/>
          <p:nvPr/>
        </p:nvSpPr>
        <p:spPr>
          <a:xfrm>
            <a:off x="4724280" y="34290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8" name="Rectangle 26"/>
          <p:cNvSpPr/>
          <p:nvPr/>
        </p:nvSpPr>
        <p:spPr>
          <a:xfrm>
            <a:off x="4724280" y="40384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9" name="Rectangle 27"/>
          <p:cNvSpPr/>
          <p:nvPr/>
        </p:nvSpPr>
        <p:spPr>
          <a:xfrm>
            <a:off x="4724280" y="46483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0" name="Rectangle 28"/>
          <p:cNvSpPr/>
          <p:nvPr/>
        </p:nvSpPr>
        <p:spPr>
          <a:xfrm>
            <a:off x="4724280" y="52578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1" name="Rectangle 29"/>
          <p:cNvSpPr/>
          <p:nvPr/>
        </p:nvSpPr>
        <p:spPr>
          <a:xfrm>
            <a:off x="4724280" y="58672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2" name="Rectangle 30"/>
          <p:cNvSpPr/>
          <p:nvPr/>
        </p:nvSpPr>
        <p:spPr>
          <a:xfrm>
            <a:off x="762120" y="16002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%rax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3" name="Rectangle 31"/>
          <p:cNvSpPr/>
          <p:nvPr/>
        </p:nvSpPr>
        <p:spPr>
          <a:xfrm>
            <a:off x="762120" y="22096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4" name="Rectangle 32"/>
          <p:cNvSpPr/>
          <p:nvPr/>
        </p:nvSpPr>
        <p:spPr>
          <a:xfrm>
            <a:off x="762120" y="28195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%rcx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5" name="Rectangle 33"/>
          <p:cNvSpPr/>
          <p:nvPr/>
        </p:nvSpPr>
        <p:spPr>
          <a:xfrm>
            <a:off x="762120" y="34290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6" name="Rectangle 34"/>
          <p:cNvSpPr/>
          <p:nvPr/>
        </p:nvSpPr>
        <p:spPr>
          <a:xfrm>
            <a:off x="762120" y="40384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7" name="Rectangle 35"/>
          <p:cNvSpPr/>
          <p:nvPr/>
        </p:nvSpPr>
        <p:spPr>
          <a:xfrm>
            <a:off x="762120" y="46483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8" name="Rectangle 36"/>
          <p:cNvSpPr/>
          <p:nvPr/>
        </p:nvSpPr>
        <p:spPr>
          <a:xfrm>
            <a:off x="762120" y="58672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9" name="Rectangle 74"/>
          <p:cNvSpPr/>
          <p:nvPr/>
        </p:nvSpPr>
        <p:spPr>
          <a:xfrm>
            <a:off x="1632960" y="4082760"/>
            <a:ext cx="3008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(second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0" name="Rectangle 75"/>
          <p:cNvSpPr/>
          <p:nvPr/>
        </p:nvSpPr>
        <p:spPr>
          <a:xfrm>
            <a:off x="1632960" y="4669920"/>
            <a:ext cx="272520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(first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1" name="Rectangle 76"/>
          <p:cNvSpPr/>
          <p:nvPr/>
        </p:nvSpPr>
        <p:spPr>
          <a:xfrm>
            <a:off x="1632960" y="5279400"/>
            <a:ext cx="25603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(stack pointer)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2" name="Rectangle 78"/>
          <p:cNvSpPr/>
          <p:nvPr/>
        </p:nvSpPr>
        <p:spPr>
          <a:xfrm>
            <a:off x="1632960" y="3473280"/>
            <a:ext cx="283356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(third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3" name="Rectangle 79"/>
          <p:cNvSpPr/>
          <p:nvPr/>
        </p:nvSpPr>
        <p:spPr>
          <a:xfrm>
            <a:off x="1632960" y="286380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(fourth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4" name="Rectangle 81"/>
          <p:cNvSpPr/>
          <p:nvPr/>
        </p:nvSpPr>
        <p:spPr>
          <a:xfrm>
            <a:off x="1652040" y="1621800"/>
            <a:ext cx="279576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(function result)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5" name="Rectangle 40"/>
          <p:cNvSpPr/>
          <p:nvPr/>
        </p:nvSpPr>
        <p:spPr>
          <a:xfrm>
            <a:off x="5498640" y="163620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(fifth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6" name="Rectangle 41"/>
          <p:cNvSpPr/>
          <p:nvPr/>
        </p:nvSpPr>
        <p:spPr>
          <a:xfrm>
            <a:off x="5498640" y="224568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(sixth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9" dur="indefinite" restart="never" nodeType="tmRoot">
          <p:childTnLst>
            <p:seq>
              <p:cTn id="330" dur="indefinite" nodeType="mainSeq">
                <p:childTnLst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indefinite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7" dur="indefinite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Translating Assembly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8" name="Rectangle 3"/>
          <p:cNvSpPr/>
          <p:nvPr/>
        </p:nvSpPr>
        <p:spPr>
          <a:xfrm>
            <a:off x="97560" y="2743200"/>
            <a:ext cx="4321440" cy="23090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decode: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 (%rdi),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 (%rsi), %rcx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 %rax, (%rsi)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 %rcx, (%rdi)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9" name="Rectangle 4"/>
          <p:cNvSpPr/>
          <p:nvPr/>
        </p:nvSpPr>
        <p:spPr>
          <a:xfrm>
            <a:off x="4419720" y="2745720"/>
            <a:ext cx="4626360" cy="2309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void decode(long* xp, long* yp){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    long temp1 = *xp;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    long temp2 = *yp;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    *yp = temp1;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    *xp = temp2;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350" name="Table 5"/>
          <p:cNvGraphicFramePr/>
          <p:nvPr/>
        </p:nvGraphicFramePr>
        <p:xfrm>
          <a:off x="5698800" y="5627880"/>
          <a:ext cx="3351960" cy="114264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Argument </a:t>
                      </a: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xp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alibri"/>
                        </a:rPr>
                        <a:t>Argument </a:t>
                      </a: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yp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76240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 a C function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void decode1(long* xp, long* yp)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that will do the same thing as the following assembly code: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2" name="Content Placeholder 2"/>
          <p:cNvSpPr/>
          <p:nvPr/>
        </p:nvSpPr>
        <p:spPr>
          <a:xfrm>
            <a:off x="457200" y="1600200"/>
            <a:ext cx="8762400" cy="487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3" name="Rectangle 2"/>
          <p:cNvSpPr/>
          <p:nvPr/>
        </p:nvSpPr>
        <p:spPr>
          <a:xfrm>
            <a:off x="4419720" y="2743200"/>
            <a:ext cx="4626360" cy="2309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void decode(long* xp, long* yp){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8" dur="indefinite" restart="never" nodeType="tmRoot">
          <p:childTnLst>
            <p:seq>
              <p:cTn id="359" dur="indefinite" nodeType="mainSeq"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4"/>
          <p:cNvSpPr/>
          <p:nvPr/>
        </p:nvSpPr>
        <p:spPr>
          <a:xfrm>
            <a:off x="457200" y="1688760"/>
            <a:ext cx="3963600" cy="4559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#include&lt;stdio.h&gt;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int main(int argc,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char** argv){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printf("Hello world!\n");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return 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Programs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8" name="Rectangle 4"/>
          <p:cNvSpPr/>
          <p:nvPr/>
        </p:nvSpPr>
        <p:spPr>
          <a:xfrm>
            <a:off x="4722480" y="1688760"/>
            <a:ext cx="3963600" cy="4559040"/>
          </a:xfrm>
          <a:prstGeom prst="rect">
            <a:avLst/>
          </a:prstGeom>
          <a:solidFill>
            <a:schemeClr val="bg1"/>
          </a:solidFill>
          <a:ln w="6350">
            <a:solidFill>
              <a:srgbClr val="521b92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55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48 89 e5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83 ec 20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8d 05 25 00 00 00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c7 45 fc 00 00 00 00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7d f8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75 f0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c7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b0 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e8 00 00 00 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31 c9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45 ec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c8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83 c4 20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5d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Review: Array Allocation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/>
          </p:nvPr>
        </p:nvSpPr>
        <p:spPr>
          <a:xfrm>
            <a:off x="490680" y="1443600"/>
            <a:ext cx="8306640" cy="1615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Basic Principle 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A[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];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Array of data type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and length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Contiguously allocated region of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*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sizeof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(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bytes in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Identifier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can be used as a pointer to array element 0: Type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T*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6" name="Text Box 5"/>
          <p:cNvSpPr/>
          <p:nvPr/>
        </p:nvSpPr>
        <p:spPr>
          <a:xfrm>
            <a:off x="36360" y="3216240"/>
            <a:ext cx="2126520" cy="337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char string[12];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57" name="Group 98"/>
          <p:cNvGrpSpPr/>
          <p:nvPr/>
        </p:nvGrpSpPr>
        <p:grpSpPr>
          <a:xfrm>
            <a:off x="2057400" y="3265560"/>
            <a:ext cx="3504600" cy="732600"/>
            <a:chOff x="2057400" y="3265560"/>
            <a:chExt cx="3504600" cy="732600"/>
          </a:xfrm>
        </p:grpSpPr>
        <p:grpSp>
          <p:nvGrpSpPr>
            <p:cNvPr id="358" name="Group 7"/>
            <p:cNvGrpSpPr/>
            <p:nvPr/>
          </p:nvGrpSpPr>
          <p:grpSpPr>
            <a:xfrm>
              <a:off x="2286000" y="3265560"/>
              <a:ext cx="2742480" cy="227880"/>
              <a:chOff x="2286000" y="3265560"/>
              <a:chExt cx="2742480" cy="227880"/>
            </a:xfrm>
          </p:grpSpPr>
          <p:sp>
            <p:nvSpPr>
              <p:cNvPr id="359" name="Rectangle 8"/>
              <p:cNvSpPr/>
              <p:nvPr/>
            </p:nvSpPr>
            <p:spPr>
              <a:xfrm>
                <a:off x="22860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0" name="Rectangle 9"/>
              <p:cNvSpPr/>
              <p:nvPr/>
            </p:nvSpPr>
            <p:spPr>
              <a:xfrm>
                <a:off x="25146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1" name="Rectangle 10"/>
              <p:cNvSpPr/>
              <p:nvPr/>
            </p:nvSpPr>
            <p:spPr>
              <a:xfrm>
                <a:off x="27432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2" name="Rectangle 11"/>
              <p:cNvSpPr/>
              <p:nvPr/>
            </p:nvSpPr>
            <p:spPr>
              <a:xfrm>
                <a:off x="29718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3" name="Rectangle 12"/>
              <p:cNvSpPr/>
              <p:nvPr/>
            </p:nvSpPr>
            <p:spPr>
              <a:xfrm>
                <a:off x="32004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4" name="Rectangle 13"/>
              <p:cNvSpPr/>
              <p:nvPr/>
            </p:nvSpPr>
            <p:spPr>
              <a:xfrm>
                <a:off x="34290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5" name="Rectangle 14"/>
              <p:cNvSpPr/>
              <p:nvPr/>
            </p:nvSpPr>
            <p:spPr>
              <a:xfrm>
                <a:off x="36576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6" name="Rectangle 15"/>
              <p:cNvSpPr/>
              <p:nvPr/>
            </p:nvSpPr>
            <p:spPr>
              <a:xfrm>
                <a:off x="38862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7" name="Rectangle 16"/>
              <p:cNvSpPr/>
              <p:nvPr/>
            </p:nvSpPr>
            <p:spPr>
              <a:xfrm>
                <a:off x="41148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8" name="Rectangle 17"/>
              <p:cNvSpPr/>
              <p:nvPr/>
            </p:nvSpPr>
            <p:spPr>
              <a:xfrm>
                <a:off x="43434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69" name="Rectangle 18"/>
              <p:cNvSpPr/>
              <p:nvPr/>
            </p:nvSpPr>
            <p:spPr>
              <a:xfrm>
                <a:off x="45720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70" name="Rectangle 19"/>
              <p:cNvSpPr/>
              <p:nvPr/>
            </p:nvSpPr>
            <p:spPr>
              <a:xfrm>
                <a:off x="4800600" y="3265560"/>
                <a:ext cx="2278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</p:grpSp>
        <p:sp>
          <p:nvSpPr>
            <p:cNvPr id="371" name="Text Box 20"/>
            <p:cNvSpPr/>
            <p:nvPr/>
          </p:nvSpPr>
          <p:spPr>
            <a:xfrm>
              <a:off x="2057400" y="3660840"/>
              <a:ext cx="39600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2" name="Text Box 21"/>
            <p:cNvSpPr/>
            <p:nvPr/>
          </p:nvSpPr>
          <p:spPr>
            <a:xfrm>
              <a:off x="4572000" y="3660840"/>
              <a:ext cx="99000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+ 12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3" name="Line 22"/>
            <p:cNvSpPr/>
            <p:nvPr/>
          </p:nvSpPr>
          <p:spPr>
            <a:xfrm flipV="1">
              <a:off x="2286000" y="349380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4" name="Line 23"/>
            <p:cNvSpPr/>
            <p:nvPr/>
          </p:nvSpPr>
          <p:spPr>
            <a:xfrm flipV="1">
              <a:off x="5029200" y="349380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75" name="Text Box 31"/>
          <p:cNvSpPr/>
          <p:nvPr/>
        </p:nvSpPr>
        <p:spPr>
          <a:xfrm>
            <a:off x="644760" y="4097160"/>
            <a:ext cx="1518480" cy="337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val[5];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76" name="Group 97"/>
          <p:cNvGrpSpPr/>
          <p:nvPr/>
        </p:nvGrpSpPr>
        <p:grpSpPr>
          <a:xfrm>
            <a:off x="2057400" y="4145040"/>
            <a:ext cx="5333400" cy="731880"/>
            <a:chOff x="2057400" y="4145040"/>
            <a:chExt cx="5333400" cy="731880"/>
          </a:xfrm>
        </p:grpSpPr>
        <p:grpSp>
          <p:nvGrpSpPr>
            <p:cNvPr id="377" name="Group 25"/>
            <p:cNvGrpSpPr/>
            <p:nvPr/>
          </p:nvGrpSpPr>
          <p:grpSpPr>
            <a:xfrm>
              <a:off x="2286000" y="4145040"/>
              <a:ext cx="4571280" cy="228240"/>
              <a:chOff x="2286000" y="4145040"/>
              <a:chExt cx="4571280" cy="228240"/>
            </a:xfrm>
          </p:grpSpPr>
          <p:sp>
            <p:nvSpPr>
              <p:cNvPr id="378" name="Rectangle 26"/>
              <p:cNvSpPr/>
              <p:nvPr/>
            </p:nvSpPr>
            <p:spPr>
              <a:xfrm>
                <a:off x="2286000" y="4145040"/>
                <a:ext cx="913680" cy="2282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79" name="Rectangle 27"/>
              <p:cNvSpPr/>
              <p:nvPr/>
            </p:nvSpPr>
            <p:spPr>
              <a:xfrm>
                <a:off x="3200400" y="4145040"/>
                <a:ext cx="913680" cy="2282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80" name="Rectangle 28"/>
              <p:cNvSpPr/>
              <p:nvPr/>
            </p:nvSpPr>
            <p:spPr>
              <a:xfrm>
                <a:off x="4114800" y="4145040"/>
                <a:ext cx="913680" cy="2282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81" name="Rectangle 29"/>
              <p:cNvSpPr/>
              <p:nvPr/>
            </p:nvSpPr>
            <p:spPr>
              <a:xfrm>
                <a:off x="5029200" y="4145040"/>
                <a:ext cx="913680" cy="2282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82" name="Rectangle 30"/>
              <p:cNvSpPr/>
              <p:nvPr/>
            </p:nvSpPr>
            <p:spPr>
              <a:xfrm>
                <a:off x="5943600" y="4145040"/>
                <a:ext cx="913680" cy="2282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</p:grpSp>
        <p:sp>
          <p:nvSpPr>
            <p:cNvPr id="383" name="Text Box 32"/>
            <p:cNvSpPr/>
            <p:nvPr/>
          </p:nvSpPr>
          <p:spPr>
            <a:xfrm>
              <a:off x="2057400" y="4525920"/>
              <a:ext cx="396000" cy="3366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4" name="Text Box 33"/>
            <p:cNvSpPr/>
            <p:nvPr/>
          </p:nvSpPr>
          <p:spPr>
            <a:xfrm>
              <a:off x="2725560" y="4540320"/>
              <a:ext cx="990000" cy="3366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5" name="Line 34"/>
            <p:cNvSpPr/>
            <p:nvPr/>
          </p:nvSpPr>
          <p:spPr>
            <a:xfrm flipV="1">
              <a:off x="2286000" y="4359600"/>
              <a:ext cx="360" cy="2289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6" name="Line 35"/>
            <p:cNvSpPr/>
            <p:nvPr/>
          </p:nvSpPr>
          <p:spPr>
            <a:xfrm flipV="1">
              <a:off x="3200400" y="4373640"/>
              <a:ext cx="360" cy="2289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7" name="Text Box 36"/>
            <p:cNvSpPr/>
            <p:nvPr/>
          </p:nvSpPr>
          <p:spPr>
            <a:xfrm>
              <a:off x="3639960" y="4540320"/>
              <a:ext cx="990000" cy="3366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+ 8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8" name="Line 37"/>
            <p:cNvSpPr/>
            <p:nvPr/>
          </p:nvSpPr>
          <p:spPr>
            <a:xfrm flipV="1">
              <a:off x="4114800" y="4373640"/>
              <a:ext cx="360" cy="2289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9" name="Text Box 38"/>
            <p:cNvSpPr/>
            <p:nvPr/>
          </p:nvSpPr>
          <p:spPr>
            <a:xfrm>
              <a:off x="4572000" y="4540320"/>
              <a:ext cx="990000" cy="3366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+ 12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0" name="Line 39"/>
            <p:cNvSpPr/>
            <p:nvPr/>
          </p:nvSpPr>
          <p:spPr>
            <a:xfrm flipV="1">
              <a:off x="5029200" y="4373640"/>
              <a:ext cx="360" cy="2289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1" name="Text Box 40"/>
            <p:cNvSpPr/>
            <p:nvPr/>
          </p:nvSpPr>
          <p:spPr>
            <a:xfrm>
              <a:off x="5486400" y="4540320"/>
              <a:ext cx="990000" cy="3366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2" name="Line 41"/>
            <p:cNvSpPr/>
            <p:nvPr/>
          </p:nvSpPr>
          <p:spPr>
            <a:xfrm flipV="1">
              <a:off x="5943600" y="4373640"/>
              <a:ext cx="360" cy="2289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3" name="Text Box 42"/>
            <p:cNvSpPr/>
            <p:nvPr/>
          </p:nvSpPr>
          <p:spPr>
            <a:xfrm>
              <a:off x="6400800" y="4540320"/>
              <a:ext cx="990000" cy="3366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+ 20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4" name="Line 43"/>
            <p:cNvSpPr/>
            <p:nvPr/>
          </p:nvSpPr>
          <p:spPr>
            <a:xfrm flipV="1">
              <a:off x="6858000" y="4373640"/>
              <a:ext cx="360" cy="2289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95" name="Text Box 45"/>
          <p:cNvSpPr/>
          <p:nvPr/>
        </p:nvSpPr>
        <p:spPr>
          <a:xfrm>
            <a:off x="523080" y="5057640"/>
            <a:ext cx="1639800" cy="337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double a[3];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96" name="Group 96"/>
          <p:cNvGrpSpPr/>
          <p:nvPr/>
        </p:nvGrpSpPr>
        <p:grpSpPr>
          <a:xfrm>
            <a:off x="2057400" y="5126040"/>
            <a:ext cx="6398280" cy="748440"/>
            <a:chOff x="2057400" y="5126040"/>
            <a:chExt cx="6398280" cy="748440"/>
          </a:xfrm>
        </p:grpSpPr>
        <p:grpSp>
          <p:nvGrpSpPr>
            <p:cNvPr id="397" name="Group 47"/>
            <p:cNvGrpSpPr/>
            <p:nvPr/>
          </p:nvGrpSpPr>
          <p:grpSpPr>
            <a:xfrm>
              <a:off x="2290680" y="5126040"/>
              <a:ext cx="5612040" cy="227880"/>
              <a:chOff x="2290680" y="5126040"/>
              <a:chExt cx="5612040" cy="227880"/>
            </a:xfrm>
          </p:grpSpPr>
          <p:sp>
            <p:nvSpPr>
              <p:cNvPr id="398" name="Rectangle 48"/>
              <p:cNvSpPr/>
              <p:nvPr/>
            </p:nvSpPr>
            <p:spPr>
              <a:xfrm>
                <a:off x="2290680" y="5126040"/>
                <a:ext cx="187020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399" name="Rectangle 49"/>
              <p:cNvSpPr/>
              <p:nvPr/>
            </p:nvSpPr>
            <p:spPr>
              <a:xfrm>
                <a:off x="4161600" y="5126040"/>
                <a:ext cx="187020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400" name="Rectangle 50"/>
              <p:cNvSpPr/>
              <p:nvPr/>
            </p:nvSpPr>
            <p:spPr>
              <a:xfrm>
                <a:off x="6032520" y="5126040"/>
                <a:ext cx="187020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</p:grpSp>
        <p:sp>
          <p:nvSpPr>
            <p:cNvPr id="401" name="Line 52"/>
            <p:cNvSpPr/>
            <p:nvPr/>
          </p:nvSpPr>
          <p:spPr>
            <a:xfrm flipV="1">
              <a:off x="7924320" y="536724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2" name="Text Box 55"/>
            <p:cNvSpPr/>
            <p:nvPr/>
          </p:nvSpPr>
          <p:spPr>
            <a:xfrm>
              <a:off x="7443720" y="5506920"/>
              <a:ext cx="1011960" cy="3675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+ 24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3" name="Text Box 56"/>
            <p:cNvSpPr/>
            <p:nvPr/>
          </p:nvSpPr>
          <p:spPr>
            <a:xfrm>
              <a:off x="2057400" y="5492880"/>
              <a:ext cx="40572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4" name="Line 57"/>
            <p:cNvSpPr/>
            <p:nvPr/>
          </p:nvSpPr>
          <p:spPr>
            <a:xfrm flipV="1">
              <a:off x="2291040" y="535284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5" name="Text Box 58"/>
            <p:cNvSpPr/>
            <p:nvPr/>
          </p:nvSpPr>
          <p:spPr>
            <a:xfrm>
              <a:off x="3656160" y="5506920"/>
              <a:ext cx="101376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+ 8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6" name="Line 59"/>
            <p:cNvSpPr/>
            <p:nvPr/>
          </p:nvSpPr>
          <p:spPr>
            <a:xfrm flipV="1">
              <a:off x="4161960" y="536724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7" name="Text Box 60"/>
            <p:cNvSpPr/>
            <p:nvPr/>
          </p:nvSpPr>
          <p:spPr>
            <a:xfrm>
              <a:off x="5538960" y="5506920"/>
              <a:ext cx="101196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8" name="Line 61"/>
            <p:cNvSpPr/>
            <p:nvPr/>
          </p:nvSpPr>
          <p:spPr>
            <a:xfrm flipV="1">
              <a:off x="6032880" y="536724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09" name="Text Box 62"/>
          <p:cNvSpPr/>
          <p:nvPr/>
        </p:nvSpPr>
        <p:spPr>
          <a:xfrm>
            <a:off x="644400" y="6019920"/>
            <a:ext cx="1518480" cy="3391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char* p[3];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10" name="Group 94"/>
          <p:cNvGrpSpPr/>
          <p:nvPr/>
        </p:nvGrpSpPr>
        <p:grpSpPr>
          <a:xfrm>
            <a:off x="2040480" y="6088680"/>
            <a:ext cx="6247800" cy="732600"/>
            <a:chOff x="2040480" y="6088680"/>
            <a:chExt cx="6247800" cy="732600"/>
          </a:xfrm>
        </p:grpSpPr>
        <p:grpSp>
          <p:nvGrpSpPr>
            <p:cNvPr id="411" name="Group 92"/>
            <p:cNvGrpSpPr/>
            <p:nvPr/>
          </p:nvGrpSpPr>
          <p:grpSpPr>
            <a:xfrm>
              <a:off x="2269080" y="6088680"/>
              <a:ext cx="5485680" cy="227880"/>
              <a:chOff x="2269080" y="6088680"/>
              <a:chExt cx="5485680" cy="227880"/>
            </a:xfrm>
          </p:grpSpPr>
          <p:sp>
            <p:nvSpPr>
              <p:cNvPr id="412" name="Rectangle 78"/>
              <p:cNvSpPr/>
              <p:nvPr/>
            </p:nvSpPr>
            <p:spPr>
              <a:xfrm>
                <a:off x="2269080" y="6088680"/>
                <a:ext cx="18280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413" name="Rectangle 79"/>
              <p:cNvSpPr/>
              <p:nvPr/>
            </p:nvSpPr>
            <p:spPr>
              <a:xfrm>
                <a:off x="4097880" y="6088680"/>
                <a:ext cx="18280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414" name="Rectangle 80"/>
              <p:cNvSpPr/>
              <p:nvPr/>
            </p:nvSpPr>
            <p:spPr>
              <a:xfrm>
                <a:off x="5926680" y="6088680"/>
                <a:ext cx="1828080" cy="227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endPara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</p:grpSp>
        <p:sp>
          <p:nvSpPr>
            <p:cNvPr id="415" name="Text Box 86"/>
            <p:cNvSpPr/>
            <p:nvPr/>
          </p:nvSpPr>
          <p:spPr>
            <a:xfrm>
              <a:off x="2040480" y="6455520"/>
              <a:ext cx="39600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6" name="Line 87"/>
            <p:cNvSpPr/>
            <p:nvPr/>
          </p:nvSpPr>
          <p:spPr>
            <a:xfrm flipV="1">
              <a:off x="2269080" y="628848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7" name="Text Box 88"/>
            <p:cNvSpPr/>
            <p:nvPr/>
          </p:nvSpPr>
          <p:spPr>
            <a:xfrm>
              <a:off x="3640680" y="6469920"/>
              <a:ext cx="99000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+ 8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8" name="Line 89"/>
            <p:cNvSpPr/>
            <p:nvPr/>
          </p:nvSpPr>
          <p:spPr>
            <a:xfrm flipV="1">
              <a:off x="4097880" y="6302880"/>
              <a:ext cx="360" cy="2282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19" name="Text Box 90"/>
            <p:cNvSpPr/>
            <p:nvPr/>
          </p:nvSpPr>
          <p:spPr>
            <a:xfrm>
              <a:off x="5469480" y="6469920"/>
              <a:ext cx="99000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0" name="Line 91"/>
            <p:cNvSpPr/>
            <p:nvPr/>
          </p:nvSpPr>
          <p:spPr>
            <a:xfrm flipV="1">
              <a:off x="5926680" y="6302880"/>
              <a:ext cx="360" cy="2282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1" name="Line 102"/>
            <p:cNvSpPr/>
            <p:nvPr/>
          </p:nvSpPr>
          <p:spPr>
            <a:xfrm flipV="1">
              <a:off x="7755480" y="6316920"/>
              <a:ext cx="360" cy="228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2" name="Text Box 105"/>
            <p:cNvSpPr/>
            <p:nvPr/>
          </p:nvSpPr>
          <p:spPr>
            <a:xfrm>
              <a:off x="7298280" y="6483960"/>
              <a:ext cx="990000" cy="33732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x 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+ 24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Exercise: Array Access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Basic Principle 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A[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];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Array of data type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and length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Contiguously allocated region of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*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sizeof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(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bytes in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Identifier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can be used as a pointer to array element 0: Type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T*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89532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89532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23920" indent="-223920" defTabSz="89532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23920" indent="-223920" defTabSz="89532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943280"/>
                <a:tab algn="l" pos="366084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Reference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Type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Value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val[4]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val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val+1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&amp;(val[2])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val[5]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*(val+1)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5" name="Text Box 31"/>
          <p:cNvSpPr/>
          <p:nvPr/>
        </p:nvSpPr>
        <p:spPr>
          <a:xfrm>
            <a:off x="1017720" y="3164040"/>
            <a:ext cx="1701000" cy="36756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val[5];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26" name="Group 24"/>
          <p:cNvGrpSpPr/>
          <p:nvPr/>
        </p:nvGrpSpPr>
        <p:grpSpPr>
          <a:xfrm>
            <a:off x="2616120" y="3211560"/>
            <a:ext cx="5333400" cy="761400"/>
            <a:chOff x="2616120" y="3211560"/>
            <a:chExt cx="5333400" cy="761400"/>
          </a:xfrm>
        </p:grpSpPr>
        <p:grpSp>
          <p:nvGrpSpPr>
            <p:cNvPr id="427" name="Group 25"/>
            <p:cNvGrpSpPr/>
            <p:nvPr/>
          </p:nvGrpSpPr>
          <p:grpSpPr>
            <a:xfrm>
              <a:off x="2844720" y="3211560"/>
              <a:ext cx="4571280" cy="221760"/>
              <a:chOff x="2844720" y="3211560"/>
              <a:chExt cx="4571280" cy="221760"/>
            </a:xfrm>
          </p:grpSpPr>
          <p:sp>
            <p:nvSpPr>
              <p:cNvPr id="428" name="Rectangle 26"/>
              <p:cNvSpPr/>
              <p:nvPr/>
            </p:nvSpPr>
            <p:spPr>
              <a:xfrm>
                <a:off x="2844720" y="3211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9" name="Rectangle 27"/>
              <p:cNvSpPr/>
              <p:nvPr/>
            </p:nvSpPr>
            <p:spPr>
              <a:xfrm>
                <a:off x="3759120" y="3211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0" name="Rectangle 28"/>
              <p:cNvSpPr/>
              <p:nvPr/>
            </p:nvSpPr>
            <p:spPr>
              <a:xfrm>
                <a:off x="4673520" y="3211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1" name="Rectangle 29"/>
              <p:cNvSpPr/>
              <p:nvPr/>
            </p:nvSpPr>
            <p:spPr>
              <a:xfrm>
                <a:off x="5587920" y="3211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2" name="Rectangle 30"/>
              <p:cNvSpPr/>
              <p:nvPr/>
            </p:nvSpPr>
            <p:spPr>
              <a:xfrm>
                <a:off x="6502320" y="3211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433" name="Text Box 32"/>
            <p:cNvSpPr/>
            <p:nvPr/>
          </p:nvSpPr>
          <p:spPr>
            <a:xfrm>
              <a:off x="2616120" y="3583080"/>
              <a:ext cx="743760" cy="3801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0x40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4" name="Text Box 33"/>
            <p:cNvSpPr/>
            <p:nvPr/>
          </p:nvSpPr>
          <p:spPr>
            <a:xfrm>
              <a:off x="3284640" y="35956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0x44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5" name="Line 34"/>
            <p:cNvSpPr/>
            <p:nvPr/>
          </p:nvSpPr>
          <p:spPr>
            <a:xfrm flipV="1">
              <a:off x="2844720" y="342000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6" name="Line 35"/>
            <p:cNvSpPr/>
            <p:nvPr/>
          </p:nvSpPr>
          <p:spPr>
            <a:xfrm flipV="1">
              <a:off x="3759120" y="3434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7" name="Text Box 36"/>
            <p:cNvSpPr/>
            <p:nvPr/>
          </p:nvSpPr>
          <p:spPr>
            <a:xfrm>
              <a:off x="4199040" y="35956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0x48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8" name="Line 37"/>
            <p:cNvSpPr/>
            <p:nvPr/>
          </p:nvSpPr>
          <p:spPr>
            <a:xfrm flipV="1">
              <a:off x="4673520" y="3434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9" name="Text Box 38"/>
            <p:cNvSpPr/>
            <p:nvPr/>
          </p:nvSpPr>
          <p:spPr>
            <a:xfrm>
              <a:off x="5130720" y="35956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0x4c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0" name="Line 39"/>
            <p:cNvSpPr/>
            <p:nvPr/>
          </p:nvSpPr>
          <p:spPr>
            <a:xfrm flipV="1">
              <a:off x="5587920" y="3434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1" name="Text Box 40"/>
            <p:cNvSpPr/>
            <p:nvPr/>
          </p:nvSpPr>
          <p:spPr>
            <a:xfrm>
              <a:off x="6045120" y="35956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0x50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2" name="Line 41"/>
            <p:cNvSpPr/>
            <p:nvPr/>
          </p:nvSpPr>
          <p:spPr>
            <a:xfrm flipV="1">
              <a:off x="6502320" y="3434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3" name="Text Box 42"/>
            <p:cNvSpPr/>
            <p:nvPr/>
          </p:nvSpPr>
          <p:spPr>
            <a:xfrm>
              <a:off x="6959520" y="35956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0x54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4" name="Line 43"/>
            <p:cNvSpPr/>
            <p:nvPr/>
          </p:nvSpPr>
          <p:spPr>
            <a:xfrm flipV="1">
              <a:off x="7416720" y="3434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45" name="Text Box 15"/>
          <p:cNvSpPr/>
          <p:nvPr/>
        </p:nvSpPr>
        <p:spPr>
          <a:xfrm>
            <a:off x="2403720" y="4514040"/>
            <a:ext cx="215064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int 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3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6" name="Text Box 15"/>
          <p:cNvSpPr/>
          <p:nvPr/>
        </p:nvSpPr>
        <p:spPr>
          <a:xfrm>
            <a:off x="2407680" y="4819680"/>
            <a:ext cx="26218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int* 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0x40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7" name="Text Box 15"/>
          <p:cNvSpPr/>
          <p:nvPr/>
        </p:nvSpPr>
        <p:spPr>
          <a:xfrm>
            <a:off x="2393640" y="5088600"/>
            <a:ext cx="26218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int* 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0x44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8" name="Text Box 15"/>
          <p:cNvSpPr/>
          <p:nvPr/>
        </p:nvSpPr>
        <p:spPr>
          <a:xfrm>
            <a:off x="2393640" y="5410080"/>
            <a:ext cx="26218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int* 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0x48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9" name="Text Box 15"/>
          <p:cNvSpPr/>
          <p:nvPr/>
        </p:nvSpPr>
        <p:spPr>
          <a:xfrm>
            <a:off x="2407680" y="5735160"/>
            <a:ext cx="243396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int 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???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0" name="Text Box 15"/>
          <p:cNvSpPr/>
          <p:nvPr/>
        </p:nvSpPr>
        <p:spPr>
          <a:xfrm>
            <a:off x="2411640" y="6037560"/>
            <a:ext cx="216252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int 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	</a:t>
            </a: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5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1" name="Rectangle 4"/>
          <p:cNvSpPr/>
          <p:nvPr/>
        </p:nvSpPr>
        <p:spPr>
          <a:xfrm>
            <a:off x="2327040" y="4537800"/>
            <a:ext cx="2802960" cy="1899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0" dur="indefinite" restart="never" nodeType="tmRoot">
          <p:childTnLst>
            <p:seq>
              <p:cTn id="381" dur="indefinite" nodeType="mainSeq"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Array Example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3" name="Text Box 31"/>
          <p:cNvSpPr/>
          <p:nvPr/>
        </p:nvSpPr>
        <p:spPr>
          <a:xfrm>
            <a:off x="-152280" y="5723640"/>
            <a:ext cx="2717280" cy="370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caltech[ZLEN];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54" name="Group 24"/>
          <p:cNvGrpSpPr/>
          <p:nvPr/>
        </p:nvGrpSpPr>
        <p:grpSpPr>
          <a:xfrm>
            <a:off x="2286000" y="5771160"/>
            <a:ext cx="5434920" cy="761400"/>
            <a:chOff x="2286000" y="5771160"/>
            <a:chExt cx="5434920" cy="761400"/>
          </a:xfrm>
        </p:grpSpPr>
        <p:grpSp>
          <p:nvGrpSpPr>
            <p:cNvPr id="455" name="Group 25"/>
            <p:cNvGrpSpPr/>
            <p:nvPr/>
          </p:nvGrpSpPr>
          <p:grpSpPr>
            <a:xfrm>
              <a:off x="2616480" y="5771160"/>
              <a:ext cx="4570920" cy="221760"/>
              <a:chOff x="2616480" y="5771160"/>
              <a:chExt cx="4570920" cy="221760"/>
            </a:xfrm>
          </p:grpSpPr>
          <p:sp>
            <p:nvSpPr>
              <p:cNvPr id="456" name="Rectangle 26"/>
              <p:cNvSpPr/>
              <p:nvPr/>
            </p:nvSpPr>
            <p:spPr>
              <a:xfrm>
                <a:off x="26164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7" name="Rectangle 27"/>
              <p:cNvSpPr/>
              <p:nvPr/>
            </p:nvSpPr>
            <p:spPr>
              <a:xfrm>
                <a:off x="35308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8" name="Rectangle 28"/>
              <p:cNvSpPr/>
              <p:nvPr/>
            </p:nvSpPr>
            <p:spPr>
              <a:xfrm>
                <a:off x="44452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9" name="Rectangle 29"/>
              <p:cNvSpPr/>
              <p:nvPr/>
            </p:nvSpPr>
            <p:spPr>
              <a:xfrm>
                <a:off x="53596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0" name="Rectangle 30"/>
              <p:cNvSpPr/>
              <p:nvPr/>
            </p:nvSpPr>
            <p:spPr>
              <a:xfrm>
                <a:off x="627372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461" name="Text Box 32"/>
            <p:cNvSpPr/>
            <p:nvPr/>
          </p:nvSpPr>
          <p:spPr>
            <a:xfrm>
              <a:off x="2286000" y="6142680"/>
              <a:ext cx="66744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2" name="Text Box 33"/>
            <p:cNvSpPr/>
            <p:nvPr/>
          </p:nvSpPr>
          <p:spPr>
            <a:xfrm>
              <a:off x="305604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3" name="Line 34"/>
            <p:cNvSpPr/>
            <p:nvPr/>
          </p:nvSpPr>
          <p:spPr>
            <a:xfrm flipV="1">
              <a:off x="2616120" y="597960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4" name="Line 35"/>
            <p:cNvSpPr/>
            <p:nvPr/>
          </p:nvSpPr>
          <p:spPr>
            <a:xfrm flipV="1">
              <a:off x="35305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5" name="Text Box 36"/>
            <p:cNvSpPr/>
            <p:nvPr/>
          </p:nvSpPr>
          <p:spPr>
            <a:xfrm>
              <a:off x="397044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6" name="Line 37"/>
            <p:cNvSpPr/>
            <p:nvPr/>
          </p:nvSpPr>
          <p:spPr>
            <a:xfrm flipV="1">
              <a:off x="44449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7" name="Text Box 38"/>
            <p:cNvSpPr/>
            <p:nvPr/>
          </p:nvSpPr>
          <p:spPr>
            <a:xfrm>
              <a:off x="490212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8" name="Line 39"/>
            <p:cNvSpPr/>
            <p:nvPr/>
          </p:nvSpPr>
          <p:spPr>
            <a:xfrm flipV="1">
              <a:off x="53593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69" name="Text Box 40"/>
            <p:cNvSpPr/>
            <p:nvPr/>
          </p:nvSpPr>
          <p:spPr>
            <a:xfrm>
              <a:off x="581652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0" name="Line 41"/>
            <p:cNvSpPr/>
            <p:nvPr/>
          </p:nvSpPr>
          <p:spPr>
            <a:xfrm flipV="1">
              <a:off x="62737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1" name="Text Box 42"/>
            <p:cNvSpPr/>
            <p:nvPr/>
          </p:nvSpPr>
          <p:spPr>
            <a:xfrm>
              <a:off x="673092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72" name="Line 43"/>
            <p:cNvSpPr/>
            <p:nvPr/>
          </p:nvSpPr>
          <p:spPr>
            <a:xfrm flipV="1">
              <a:off x="71881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73" name="Text Box 31"/>
          <p:cNvSpPr/>
          <p:nvPr/>
        </p:nvSpPr>
        <p:spPr>
          <a:xfrm>
            <a:off x="-27000" y="4876920"/>
            <a:ext cx="2540880" cy="370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pomona[ZLEN];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74" name="Group 24"/>
          <p:cNvGrpSpPr/>
          <p:nvPr/>
        </p:nvGrpSpPr>
        <p:grpSpPr>
          <a:xfrm>
            <a:off x="2286000" y="4924440"/>
            <a:ext cx="5434920" cy="761400"/>
            <a:chOff x="2286000" y="4924440"/>
            <a:chExt cx="5434920" cy="761400"/>
          </a:xfrm>
        </p:grpSpPr>
        <p:grpSp>
          <p:nvGrpSpPr>
            <p:cNvPr id="475" name="Group 25"/>
            <p:cNvGrpSpPr/>
            <p:nvPr/>
          </p:nvGrpSpPr>
          <p:grpSpPr>
            <a:xfrm>
              <a:off x="2616480" y="4924440"/>
              <a:ext cx="4570920" cy="221760"/>
              <a:chOff x="2616480" y="4924440"/>
              <a:chExt cx="4570920" cy="221760"/>
            </a:xfrm>
          </p:grpSpPr>
          <p:sp>
            <p:nvSpPr>
              <p:cNvPr id="476" name="Rectangle 26"/>
              <p:cNvSpPr/>
              <p:nvPr/>
            </p:nvSpPr>
            <p:spPr>
              <a:xfrm>
                <a:off x="26164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7" name="Rectangle 27"/>
              <p:cNvSpPr/>
              <p:nvPr/>
            </p:nvSpPr>
            <p:spPr>
              <a:xfrm>
                <a:off x="35308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8" name="Rectangle 28"/>
              <p:cNvSpPr/>
              <p:nvPr/>
            </p:nvSpPr>
            <p:spPr>
              <a:xfrm>
                <a:off x="44452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9" name="Rectangle 29"/>
              <p:cNvSpPr/>
              <p:nvPr/>
            </p:nvSpPr>
            <p:spPr>
              <a:xfrm>
                <a:off x="53596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80" name="Rectangle 30"/>
              <p:cNvSpPr/>
              <p:nvPr/>
            </p:nvSpPr>
            <p:spPr>
              <a:xfrm>
                <a:off x="627372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481" name="Text Box 32"/>
            <p:cNvSpPr/>
            <p:nvPr/>
          </p:nvSpPr>
          <p:spPr>
            <a:xfrm>
              <a:off x="2286000" y="5295960"/>
              <a:ext cx="66744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2" name="Text Box 33"/>
            <p:cNvSpPr/>
            <p:nvPr/>
          </p:nvSpPr>
          <p:spPr>
            <a:xfrm>
              <a:off x="305604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3" name="Line 34"/>
            <p:cNvSpPr/>
            <p:nvPr/>
          </p:nvSpPr>
          <p:spPr>
            <a:xfrm flipV="1">
              <a:off x="2616120" y="513288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4" name="Line 35"/>
            <p:cNvSpPr/>
            <p:nvPr/>
          </p:nvSpPr>
          <p:spPr>
            <a:xfrm flipV="1">
              <a:off x="35305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5" name="Text Box 36"/>
            <p:cNvSpPr/>
            <p:nvPr/>
          </p:nvSpPr>
          <p:spPr>
            <a:xfrm>
              <a:off x="397044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6" name="Line 37"/>
            <p:cNvSpPr/>
            <p:nvPr/>
          </p:nvSpPr>
          <p:spPr>
            <a:xfrm flipV="1">
              <a:off x="44449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7" name="Text Box 38"/>
            <p:cNvSpPr/>
            <p:nvPr/>
          </p:nvSpPr>
          <p:spPr>
            <a:xfrm>
              <a:off x="490212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8" name="Line 39"/>
            <p:cNvSpPr/>
            <p:nvPr/>
          </p:nvSpPr>
          <p:spPr>
            <a:xfrm flipV="1">
              <a:off x="53593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9" name="Text Box 40"/>
            <p:cNvSpPr/>
            <p:nvPr/>
          </p:nvSpPr>
          <p:spPr>
            <a:xfrm>
              <a:off x="581652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0" name="Line 41"/>
            <p:cNvSpPr/>
            <p:nvPr/>
          </p:nvSpPr>
          <p:spPr>
            <a:xfrm flipV="1">
              <a:off x="62737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1" name="Text Box 42"/>
            <p:cNvSpPr/>
            <p:nvPr/>
          </p:nvSpPr>
          <p:spPr>
            <a:xfrm>
              <a:off x="673092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2" name="Line 43"/>
            <p:cNvSpPr/>
            <p:nvPr/>
          </p:nvSpPr>
          <p:spPr>
            <a:xfrm flipV="1">
              <a:off x="71881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93" name="Rectangle 4"/>
          <p:cNvSpPr/>
          <p:nvPr/>
        </p:nvSpPr>
        <p:spPr>
          <a:xfrm>
            <a:off x="218880" y="1414080"/>
            <a:ext cx="4357440" cy="289116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#define ZLEN 5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pomona[ZLEN]  = { 9, 1, 7, 1, 1 };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caltech[ZLEN] = { 9, 1, 1, 2, 5 };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cycle_digits(int* zipcode){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int temp = zipcode[0];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zipcode[0] = zipcode[1];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zipcode[1] = zipcode[2];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zipcode[2] = zipcode[3];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zipcode[3] = zipcode[4];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zipcode[4] = temp;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4" name="Rectangle 4"/>
          <p:cNvSpPr/>
          <p:nvPr/>
        </p:nvSpPr>
        <p:spPr>
          <a:xfrm>
            <a:off x="4633200" y="1414080"/>
            <a:ext cx="4357440" cy="289116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???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95" name="Table 4"/>
          <p:cNvGraphicFramePr/>
          <p:nvPr/>
        </p:nvGraphicFramePr>
        <p:xfrm>
          <a:off x="5791320" y="0"/>
          <a:ext cx="3351960" cy="76176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0" dur="indefinite" restart="never" nodeType="tmRoot">
          <p:childTnLst>
            <p:seq>
              <p:cTn id="411" dur="indefinite" nodeType="mainSeq">
                <p:childTnLst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Operand Forms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371880" cy="540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Immediate: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$c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$47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%rbp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Reg[r]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(Absolute):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addr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0x4050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Mem[addr]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*0x60201a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(Indirect):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(Base+displacement):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c(r)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12(%rsp)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Mem[Reg[r]+c]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*(x+12)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0" dur="indefinite" restart="never" nodeType="tmRoot">
          <p:childTnLst>
            <p:seq>
              <p:cTn id="421" dur="indefinite" nodeType="mainSeq">
                <p:childTnLst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Operands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9" name="PlaceHolder 2"/>
          <p:cNvSpPr>
            <a:spLocks noGrp="1"/>
          </p:cNvSpPr>
          <p:nvPr>
            <p:ph/>
          </p:nvPr>
        </p:nvSpPr>
        <p:spPr>
          <a:xfrm>
            <a:off x="457200" y="3581280"/>
            <a:ext cx="8228880" cy="2894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are the values of the following operands (assuming register and memory state shown above)?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(%rax)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1(%rax)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4(%rax)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500" name="Table 3"/>
          <p:cNvGraphicFramePr/>
          <p:nvPr/>
        </p:nvGraphicFramePr>
        <p:xfrm>
          <a:off x="914400" y="1600200"/>
          <a:ext cx="2285640" cy="1483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%rcx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%rdx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0x03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1" name="Table 5"/>
          <p:cNvGraphicFramePr/>
          <p:nvPr/>
        </p:nvGraphicFramePr>
        <p:xfrm>
          <a:off x="5038920" y="861480"/>
          <a:ext cx="3199680" cy="2595600"/>
        </p:xfrm>
        <a:graphic>
          <a:graphicData uri="http://schemas.openxmlformats.org/drawingml/2006/table">
            <a:tbl>
              <a:tblPr/>
              <a:tblGrid>
                <a:gridCol w="2080080"/>
                <a:gridCol w="11199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Memory Address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0xFF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0x109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0x10a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0xE1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0x10c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0xAB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0x10d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0x2F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2" name="Text Box 15"/>
          <p:cNvSpPr/>
          <p:nvPr/>
        </p:nvSpPr>
        <p:spPr>
          <a:xfrm>
            <a:off x="3020400" y="434988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0xFF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3" name="Text Box 16"/>
          <p:cNvSpPr/>
          <p:nvPr/>
        </p:nvSpPr>
        <p:spPr>
          <a:xfrm>
            <a:off x="3020400" y="472428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4" name="Text Box 17"/>
          <p:cNvSpPr/>
          <p:nvPr/>
        </p:nvSpPr>
        <p:spPr>
          <a:xfrm>
            <a:off x="3020400" y="510552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0xAB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5" name="Rectangle 10"/>
          <p:cNvSpPr/>
          <p:nvPr/>
        </p:nvSpPr>
        <p:spPr>
          <a:xfrm>
            <a:off x="2740680" y="4349880"/>
            <a:ext cx="2056680" cy="1751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8" dur="indefinite" restart="never" nodeType="tmRoot">
          <p:childTnLst>
            <p:seq>
              <p:cTn id="429" dur="indefinite" nodeType="mainSeq">
                <p:childTnLst>
                  <p:par>
                    <p:cTn id="430" fill="hold">
                      <p:stCondLst>
                        <p:cond delay="0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Array Example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7" name="Text Box 31"/>
          <p:cNvSpPr/>
          <p:nvPr/>
        </p:nvSpPr>
        <p:spPr>
          <a:xfrm>
            <a:off x="-152280" y="5723640"/>
            <a:ext cx="2717280" cy="370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caltech[ZLEN];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08" name="Group 24"/>
          <p:cNvGrpSpPr/>
          <p:nvPr/>
        </p:nvGrpSpPr>
        <p:grpSpPr>
          <a:xfrm>
            <a:off x="2286000" y="5771160"/>
            <a:ext cx="5434920" cy="761400"/>
            <a:chOff x="2286000" y="5771160"/>
            <a:chExt cx="5434920" cy="761400"/>
          </a:xfrm>
        </p:grpSpPr>
        <p:grpSp>
          <p:nvGrpSpPr>
            <p:cNvPr id="509" name="Group 25"/>
            <p:cNvGrpSpPr/>
            <p:nvPr/>
          </p:nvGrpSpPr>
          <p:grpSpPr>
            <a:xfrm>
              <a:off x="2616480" y="5771160"/>
              <a:ext cx="4570920" cy="221760"/>
              <a:chOff x="2616480" y="5771160"/>
              <a:chExt cx="4570920" cy="221760"/>
            </a:xfrm>
          </p:grpSpPr>
          <p:sp>
            <p:nvSpPr>
              <p:cNvPr id="510" name="Rectangle 26"/>
              <p:cNvSpPr/>
              <p:nvPr/>
            </p:nvSpPr>
            <p:spPr>
              <a:xfrm>
                <a:off x="26164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1" name="Rectangle 27"/>
              <p:cNvSpPr/>
              <p:nvPr/>
            </p:nvSpPr>
            <p:spPr>
              <a:xfrm>
                <a:off x="35308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2" name="Rectangle 28"/>
              <p:cNvSpPr/>
              <p:nvPr/>
            </p:nvSpPr>
            <p:spPr>
              <a:xfrm>
                <a:off x="44452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3" name="Rectangle 29"/>
              <p:cNvSpPr/>
              <p:nvPr/>
            </p:nvSpPr>
            <p:spPr>
              <a:xfrm>
                <a:off x="535968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4" name="Rectangle 30"/>
              <p:cNvSpPr/>
              <p:nvPr/>
            </p:nvSpPr>
            <p:spPr>
              <a:xfrm>
                <a:off x="6273720" y="57711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515" name="Text Box 32"/>
            <p:cNvSpPr/>
            <p:nvPr/>
          </p:nvSpPr>
          <p:spPr>
            <a:xfrm>
              <a:off x="2286000" y="6142680"/>
              <a:ext cx="66744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6" name="Text Box 33"/>
            <p:cNvSpPr/>
            <p:nvPr/>
          </p:nvSpPr>
          <p:spPr>
            <a:xfrm>
              <a:off x="305604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7" name="Line 34"/>
            <p:cNvSpPr/>
            <p:nvPr/>
          </p:nvSpPr>
          <p:spPr>
            <a:xfrm flipV="1">
              <a:off x="2616120" y="597960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8" name="Line 35"/>
            <p:cNvSpPr/>
            <p:nvPr/>
          </p:nvSpPr>
          <p:spPr>
            <a:xfrm flipV="1">
              <a:off x="35305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19" name="Text Box 36"/>
            <p:cNvSpPr/>
            <p:nvPr/>
          </p:nvSpPr>
          <p:spPr>
            <a:xfrm>
              <a:off x="397044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0" name="Line 37"/>
            <p:cNvSpPr/>
            <p:nvPr/>
          </p:nvSpPr>
          <p:spPr>
            <a:xfrm flipV="1">
              <a:off x="44449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1" name="Text Box 38"/>
            <p:cNvSpPr/>
            <p:nvPr/>
          </p:nvSpPr>
          <p:spPr>
            <a:xfrm>
              <a:off x="490212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2" name="Line 39"/>
            <p:cNvSpPr/>
            <p:nvPr/>
          </p:nvSpPr>
          <p:spPr>
            <a:xfrm flipV="1">
              <a:off x="53593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3" name="Text Box 40"/>
            <p:cNvSpPr/>
            <p:nvPr/>
          </p:nvSpPr>
          <p:spPr>
            <a:xfrm>
              <a:off x="581652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4" name="Line 41"/>
            <p:cNvSpPr/>
            <p:nvPr/>
          </p:nvSpPr>
          <p:spPr>
            <a:xfrm flipV="1">
              <a:off x="62737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5" name="Text Box 42"/>
            <p:cNvSpPr/>
            <p:nvPr/>
          </p:nvSpPr>
          <p:spPr>
            <a:xfrm>
              <a:off x="6730920" y="61552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6" name="Line 43"/>
            <p:cNvSpPr/>
            <p:nvPr/>
          </p:nvSpPr>
          <p:spPr>
            <a:xfrm flipV="1">
              <a:off x="7188120" y="59936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527" name="Text Box 31"/>
          <p:cNvSpPr/>
          <p:nvPr/>
        </p:nvSpPr>
        <p:spPr>
          <a:xfrm>
            <a:off x="-27000" y="4876920"/>
            <a:ext cx="2540880" cy="370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pomona[ZLEN];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28" name="Group 24"/>
          <p:cNvGrpSpPr/>
          <p:nvPr/>
        </p:nvGrpSpPr>
        <p:grpSpPr>
          <a:xfrm>
            <a:off x="2286000" y="4924440"/>
            <a:ext cx="5434920" cy="761400"/>
            <a:chOff x="2286000" y="4924440"/>
            <a:chExt cx="5434920" cy="761400"/>
          </a:xfrm>
        </p:grpSpPr>
        <p:grpSp>
          <p:nvGrpSpPr>
            <p:cNvPr id="529" name="Group 25"/>
            <p:cNvGrpSpPr/>
            <p:nvPr/>
          </p:nvGrpSpPr>
          <p:grpSpPr>
            <a:xfrm>
              <a:off x="2616480" y="4924440"/>
              <a:ext cx="4570920" cy="221760"/>
              <a:chOff x="2616480" y="4924440"/>
              <a:chExt cx="4570920" cy="221760"/>
            </a:xfrm>
          </p:grpSpPr>
          <p:sp>
            <p:nvSpPr>
              <p:cNvPr id="530" name="Rectangle 26"/>
              <p:cNvSpPr/>
              <p:nvPr/>
            </p:nvSpPr>
            <p:spPr>
              <a:xfrm>
                <a:off x="26164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1" name="Rectangle 27"/>
              <p:cNvSpPr/>
              <p:nvPr/>
            </p:nvSpPr>
            <p:spPr>
              <a:xfrm>
                <a:off x="35308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2" name="Rectangle 28"/>
              <p:cNvSpPr/>
              <p:nvPr/>
            </p:nvSpPr>
            <p:spPr>
              <a:xfrm>
                <a:off x="44452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3" name="Rectangle 29"/>
              <p:cNvSpPr/>
              <p:nvPr/>
            </p:nvSpPr>
            <p:spPr>
              <a:xfrm>
                <a:off x="535968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4" name="Rectangle 30"/>
              <p:cNvSpPr/>
              <p:nvPr/>
            </p:nvSpPr>
            <p:spPr>
              <a:xfrm>
                <a:off x="6273720" y="492444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535" name="Text Box 32"/>
            <p:cNvSpPr/>
            <p:nvPr/>
          </p:nvSpPr>
          <p:spPr>
            <a:xfrm>
              <a:off x="2286000" y="5295960"/>
              <a:ext cx="66744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6" name="Text Box 33"/>
            <p:cNvSpPr/>
            <p:nvPr/>
          </p:nvSpPr>
          <p:spPr>
            <a:xfrm>
              <a:off x="305604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7" name="Line 34"/>
            <p:cNvSpPr/>
            <p:nvPr/>
          </p:nvSpPr>
          <p:spPr>
            <a:xfrm flipV="1">
              <a:off x="2616120" y="513288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8" name="Line 35"/>
            <p:cNvSpPr/>
            <p:nvPr/>
          </p:nvSpPr>
          <p:spPr>
            <a:xfrm flipV="1">
              <a:off x="35305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9" name="Text Box 36"/>
            <p:cNvSpPr/>
            <p:nvPr/>
          </p:nvSpPr>
          <p:spPr>
            <a:xfrm>
              <a:off x="397044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0" name="Line 37"/>
            <p:cNvSpPr/>
            <p:nvPr/>
          </p:nvSpPr>
          <p:spPr>
            <a:xfrm flipV="1">
              <a:off x="44449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1" name="Text Box 38"/>
            <p:cNvSpPr/>
            <p:nvPr/>
          </p:nvSpPr>
          <p:spPr>
            <a:xfrm>
              <a:off x="490212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2" name="Line 39"/>
            <p:cNvSpPr/>
            <p:nvPr/>
          </p:nvSpPr>
          <p:spPr>
            <a:xfrm flipV="1">
              <a:off x="53593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3" name="Text Box 40"/>
            <p:cNvSpPr/>
            <p:nvPr/>
          </p:nvSpPr>
          <p:spPr>
            <a:xfrm>
              <a:off x="581652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4" name="Line 41"/>
            <p:cNvSpPr/>
            <p:nvPr/>
          </p:nvSpPr>
          <p:spPr>
            <a:xfrm flipV="1">
              <a:off x="62737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5" name="Text Box 42"/>
            <p:cNvSpPr/>
            <p:nvPr/>
          </p:nvSpPr>
          <p:spPr>
            <a:xfrm>
              <a:off x="6730920" y="530856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6" name="Line 43"/>
            <p:cNvSpPr/>
            <p:nvPr/>
          </p:nvSpPr>
          <p:spPr>
            <a:xfrm flipV="1">
              <a:off x="7188120" y="514692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547" name="Rectangle 4"/>
          <p:cNvSpPr/>
          <p:nvPr/>
        </p:nvSpPr>
        <p:spPr>
          <a:xfrm>
            <a:off x="218880" y="1414080"/>
            <a:ext cx="4357440" cy="289116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#define ZLEN 5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pomona[ZLEN]  = { 9, 1, 7, 1, 1 };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caltech[ZLEN] = { 9, 1, 1, 2, 5 };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cycle_digits(int* zipcode){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int temp = zipcode[0];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zipcode[0] = zipcode[1];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zipcode[1] = zipcode[2];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zipcode[2] = zipcode[3];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zipcode[3] = zipcode[4];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zipcode[4] = temp;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8" name="Rectangle 4"/>
          <p:cNvSpPr/>
          <p:nvPr/>
        </p:nvSpPr>
        <p:spPr>
          <a:xfrm>
            <a:off x="4633200" y="1414080"/>
            <a:ext cx="4357440" cy="289116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(%rdi), %rdx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4(%rdi), %rcx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%rcx, (%rdi)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8(%rdi), %rcx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%rcx, 4(%rdi)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12(%rdi), %rcx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%rcx, 8(%rdi)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16(%rdi), %rcx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%rcx, 12(%rdi)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 %rdx, 16(%rdi)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549" name="Table 4"/>
          <p:cNvGraphicFramePr/>
          <p:nvPr/>
        </p:nvGraphicFramePr>
        <p:xfrm>
          <a:off x="5791320" y="0"/>
          <a:ext cx="3351960" cy="76176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46" dur="indefinite" restart="never" nodeType="tmRoot">
          <p:childTnLst>
            <p:seq>
              <p:cTn id="447" dur="indefinite" nodeType="mainSeq">
                <p:childTnLst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Array Accessing Example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1" name="Rectangle 4"/>
          <p:cNvSpPr/>
          <p:nvPr/>
        </p:nvSpPr>
        <p:spPr>
          <a:xfrm>
            <a:off x="1427040" y="2752200"/>
            <a:ext cx="6863760" cy="92160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int get_digit(int* zipcode, int digit){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z[digit];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2" name="Rectangle 5"/>
          <p:cNvSpPr/>
          <p:nvPr/>
        </p:nvSpPr>
        <p:spPr>
          <a:xfrm>
            <a:off x="1432080" y="3900600"/>
            <a:ext cx="6858720" cy="367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343080"/>
                <a:tab algn="l" pos="262908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???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3" name="Text Box 31"/>
          <p:cNvSpPr/>
          <p:nvPr/>
        </p:nvSpPr>
        <p:spPr>
          <a:xfrm>
            <a:off x="76320" y="1841040"/>
            <a:ext cx="2478960" cy="370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zip_code pomona;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54" name="Group 24"/>
          <p:cNvGrpSpPr/>
          <p:nvPr/>
        </p:nvGrpSpPr>
        <p:grpSpPr>
          <a:xfrm>
            <a:off x="2184480" y="1888560"/>
            <a:ext cx="5434920" cy="761760"/>
            <a:chOff x="2184480" y="1888560"/>
            <a:chExt cx="5434920" cy="761760"/>
          </a:xfrm>
        </p:grpSpPr>
        <p:grpSp>
          <p:nvGrpSpPr>
            <p:cNvPr id="555" name="Group 25"/>
            <p:cNvGrpSpPr/>
            <p:nvPr/>
          </p:nvGrpSpPr>
          <p:grpSpPr>
            <a:xfrm>
              <a:off x="2514960" y="1888560"/>
              <a:ext cx="4570920" cy="221760"/>
              <a:chOff x="2514960" y="1888560"/>
              <a:chExt cx="4570920" cy="221760"/>
            </a:xfrm>
          </p:grpSpPr>
          <p:sp>
            <p:nvSpPr>
              <p:cNvPr id="556" name="Rectangle 26"/>
              <p:cNvSpPr/>
              <p:nvPr/>
            </p:nvSpPr>
            <p:spPr>
              <a:xfrm>
                <a:off x="251496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57" name="Rectangle 27"/>
              <p:cNvSpPr/>
              <p:nvPr/>
            </p:nvSpPr>
            <p:spPr>
              <a:xfrm>
                <a:off x="342936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58" name="Rectangle 28"/>
              <p:cNvSpPr/>
              <p:nvPr/>
            </p:nvSpPr>
            <p:spPr>
              <a:xfrm>
                <a:off x="434340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59" name="Rectangle 29"/>
              <p:cNvSpPr/>
              <p:nvPr/>
            </p:nvSpPr>
            <p:spPr>
              <a:xfrm>
                <a:off x="525780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60" name="Rectangle 30"/>
              <p:cNvSpPr/>
              <p:nvPr/>
            </p:nvSpPr>
            <p:spPr>
              <a:xfrm>
                <a:off x="617220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nsolas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561" name="Text Box 32"/>
            <p:cNvSpPr/>
            <p:nvPr/>
          </p:nvSpPr>
          <p:spPr>
            <a:xfrm>
              <a:off x="2184480" y="2260080"/>
              <a:ext cx="66744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16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2" name="Text Box 33"/>
            <p:cNvSpPr/>
            <p:nvPr/>
          </p:nvSpPr>
          <p:spPr>
            <a:xfrm>
              <a:off x="295416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3" name="Line 34"/>
            <p:cNvSpPr/>
            <p:nvPr/>
          </p:nvSpPr>
          <p:spPr>
            <a:xfrm flipV="1">
              <a:off x="2514600" y="209736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564" name="Line 35"/>
            <p:cNvSpPr/>
            <p:nvPr/>
          </p:nvSpPr>
          <p:spPr>
            <a:xfrm flipV="1">
              <a:off x="34290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565" name="Text Box 36"/>
            <p:cNvSpPr/>
            <p:nvPr/>
          </p:nvSpPr>
          <p:spPr>
            <a:xfrm>
              <a:off x="386856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6" name="Line 37"/>
            <p:cNvSpPr/>
            <p:nvPr/>
          </p:nvSpPr>
          <p:spPr>
            <a:xfrm flipV="1">
              <a:off x="43434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567" name="Text Box 38"/>
            <p:cNvSpPr/>
            <p:nvPr/>
          </p:nvSpPr>
          <p:spPr>
            <a:xfrm>
              <a:off x="480060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68" name="Line 39"/>
            <p:cNvSpPr/>
            <p:nvPr/>
          </p:nvSpPr>
          <p:spPr>
            <a:xfrm flipV="1">
              <a:off x="52578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569" name="Text Box 40"/>
            <p:cNvSpPr/>
            <p:nvPr/>
          </p:nvSpPr>
          <p:spPr>
            <a:xfrm>
              <a:off x="571500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0" name="Line 41"/>
            <p:cNvSpPr/>
            <p:nvPr/>
          </p:nvSpPr>
          <p:spPr>
            <a:xfrm flipV="1">
              <a:off x="61722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571" name="Text Box 42"/>
            <p:cNvSpPr/>
            <p:nvPr/>
          </p:nvSpPr>
          <p:spPr>
            <a:xfrm>
              <a:off x="662940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72" name="Line 43"/>
            <p:cNvSpPr/>
            <p:nvPr/>
          </p:nvSpPr>
          <p:spPr>
            <a:xfrm flipV="1">
              <a:off x="70866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</p:grpSp>
      <p:graphicFrame>
        <p:nvGraphicFramePr>
          <p:cNvPr id="573" name="Table 1"/>
          <p:cNvGraphicFramePr/>
          <p:nvPr/>
        </p:nvGraphicFramePr>
        <p:xfrm>
          <a:off x="5791320" y="0"/>
          <a:ext cx="3351960" cy="152352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digit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return val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84" dur="indefinite" restart="never" nodeType="tmRoot">
          <p:childTnLst>
            <p:seq>
              <p:cTn id="485" dur="indefinite" nodeType="mainSeq">
                <p:childTnLst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Operand Forms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9371880" cy="540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Immediate: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$c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$47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%rbp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Reg[r]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(Absolute):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addr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0x4050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Mem[addr]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*0x60201a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(Indirect):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(Base+displacement):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c(r)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Ex: 12(%rsp)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Val: Mem[Reg[r]+c]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Equiv: *(x+12)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(Scaled indexed):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(r1,r2,s)      Ex: (%rdx,%rsi,4)       Val: Mem[Reg[r1]+Reg[r2]*s]    C: r1[r2]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(Scaled indexed w/ displacement):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Syntax: c(r1,r2,s)     Ex: 8(%rdx,%rsi,4)    Val: Mem[Reg[r1]+Reg[r2]*s+c] C: (r1+8)[r2]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4" dur="indefinite" restart="never" nodeType="tmRoot">
          <p:childTnLst>
            <p:seq>
              <p:cTn id="495" dur="indefinite" nodeType="mainSeq">
                <p:childTnLst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Operands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7" name="PlaceHolder 2"/>
          <p:cNvSpPr>
            <a:spLocks noGrp="1"/>
          </p:cNvSpPr>
          <p:nvPr>
            <p:ph/>
          </p:nvPr>
        </p:nvSpPr>
        <p:spPr>
          <a:xfrm>
            <a:off x="457200" y="3581280"/>
            <a:ext cx="8228880" cy="2894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are the values of the following operands (assuming register and memory state shown above)?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(%rax,%rcx,4)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(%rax,%rdx,4)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8(%rax,%rcx,4)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578" name="Table 3"/>
          <p:cNvGraphicFramePr/>
          <p:nvPr/>
        </p:nvGraphicFramePr>
        <p:xfrm>
          <a:off x="914400" y="1600200"/>
          <a:ext cx="2285640" cy="1483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%rcx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0x03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9" name="Table 4"/>
          <p:cNvGraphicFramePr/>
          <p:nvPr/>
        </p:nvGraphicFramePr>
        <p:xfrm>
          <a:off x="4038480" y="1600200"/>
          <a:ext cx="3199680" cy="1854000"/>
        </p:xfrm>
        <a:graphic>
          <a:graphicData uri="http://schemas.openxmlformats.org/drawingml/2006/table">
            <a:tbl>
              <a:tblPr/>
              <a:tblGrid>
                <a:gridCol w="2080080"/>
                <a:gridCol w="111996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Memory Address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Value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0xFF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0xAB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0x13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0x10C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0x47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80" name="Text Box 15"/>
          <p:cNvSpPr/>
          <p:nvPr/>
        </p:nvSpPr>
        <p:spPr>
          <a:xfrm>
            <a:off x="3632400" y="438156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0xAB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1" name="Text Box 16"/>
          <p:cNvSpPr/>
          <p:nvPr/>
        </p:nvSpPr>
        <p:spPr>
          <a:xfrm>
            <a:off x="3632400" y="475596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2" name="Text Box 17"/>
          <p:cNvSpPr/>
          <p:nvPr/>
        </p:nvSpPr>
        <p:spPr>
          <a:xfrm>
            <a:off x="3632400" y="5137200"/>
            <a:ext cx="793080" cy="4006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Consolas"/>
              </a:rPr>
              <a:t>0x47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3" name="Rectangle 8"/>
          <p:cNvSpPr/>
          <p:nvPr/>
        </p:nvSpPr>
        <p:spPr>
          <a:xfrm>
            <a:off x="3276720" y="4381560"/>
            <a:ext cx="2056680" cy="1751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8" dur="indefinite" restart="never" nodeType="tmRoot">
          <p:childTnLst>
            <p:seq>
              <p:cTn id="509" dur="indefinite" nodeType="mainSeq"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Array Accessing Example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5" name="PlaceHolder 2"/>
          <p:cNvSpPr>
            <a:spLocks noGrp="1"/>
          </p:cNvSpPr>
          <p:nvPr>
            <p:ph/>
          </p:nvPr>
        </p:nvSpPr>
        <p:spPr>
          <a:xfrm>
            <a:off x="457200" y="4615560"/>
            <a:ext cx="8228880" cy="1957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Register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contains starting address of array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zipcode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Register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%rsi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contains array index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digit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Desired digit at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%rdi + 4*%rsi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98600" indent="-343080" defTabSz="914400">
              <a:lnSpc>
                <a:spcPct val="100000"/>
              </a:lnSpc>
              <a:spcBef>
                <a:spcPts val="499"/>
              </a:spcBef>
              <a:buClr>
                <a:srgbClr val="0432ff"/>
              </a:buClr>
              <a:buSzPct val="7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Use memory reference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(%rdi,%rsi,4)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6" name="Rectangle 4"/>
          <p:cNvSpPr/>
          <p:nvPr/>
        </p:nvSpPr>
        <p:spPr>
          <a:xfrm>
            <a:off x="1427040" y="2752200"/>
            <a:ext cx="6863760" cy="92160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int get_digit(int* zipcode, int digit){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z[digit];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7" name="Rectangle 5"/>
          <p:cNvSpPr/>
          <p:nvPr/>
        </p:nvSpPr>
        <p:spPr>
          <a:xfrm>
            <a:off x="1432080" y="3900600"/>
            <a:ext cx="6858720" cy="367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343080"/>
                <a:tab algn="l" pos="2629080"/>
              </a:tabLst>
            </a:pPr>
            <a:r>
              <a:rPr b="0" lang="cs-CZ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movl (%rdi,%rsi,4), %eax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# ret = z[digit]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8" name="Text Box 31"/>
          <p:cNvSpPr/>
          <p:nvPr/>
        </p:nvSpPr>
        <p:spPr>
          <a:xfrm>
            <a:off x="76320" y="1841040"/>
            <a:ext cx="2478960" cy="370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zip_code pomona;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89" name="Group 24"/>
          <p:cNvGrpSpPr/>
          <p:nvPr/>
        </p:nvGrpSpPr>
        <p:grpSpPr>
          <a:xfrm>
            <a:off x="2184480" y="1888560"/>
            <a:ext cx="5434920" cy="761760"/>
            <a:chOff x="2184480" y="1888560"/>
            <a:chExt cx="5434920" cy="761760"/>
          </a:xfrm>
        </p:grpSpPr>
        <p:grpSp>
          <p:nvGrpSpPr>
            <p:cNvPr id="590" name="Group 25"/>
            <p:cNvGrpSpPr/>
            <p:nvPr/>
          </p:nvGrpSpPr>
          <p:grpSpPr>
            <a:xfrm>
              <a:off x="2514960" y="1888560"/>
              <a:ext cx="4570920" cy="221760"/>
              <a:chOff x="2514960" y="1888560"/>
              <a:chExt cx="4570920" cy="221760"/>
            </a:xfrm>
          </p:grpSpPr>
          <p:sp>
            <p:nvSpPr>
              <p:cNvPr id="591" name="Rectangle 26"/>
              <p:cNvSpPr/>
              <p:nvPr/>
            </p:nvSpPr>
            <p:spPr>
              <a:xfrm>
                <a:off x="251496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92" name="Rectangle 27"/>
              <p:cNvSpPr/>
              <p:nvPr/>
            </p:nvSpPr>
            <p:spPr>
              <a:xfrm>
                <a:off x="342936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93" name="Rectangle 28"/>
              <p:cNvSpPr/>
              <p:nvPr/>
            </p:nvSpPr>
            <p:spPr>
              <a:xfrm>
                <a:off x="434340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94" name="Rectangle 29"/>
              <p:cNvSpPr/>
              <p:nvPr/>
            </p:nvSpPr>
            <p:spPr>
              <a:xfrm>
                <a:off x="525780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95" name="Rectangle 30"/>
              <p:cNvSpPr/>
              <p:nvPr/>
            </p:nvSpPr>
            <p:spPr>
              <a:xfrm>
                <a:off x="6172200" y="18885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596" name="Text Box 32"/>
            <p:cNvSpPr/>
            <p:nvPr/>
          </p:nvSpPr>
          <p:spPr>
            <a:xfrm>
              <a:off x="2184480" y="2260080"/>
              <a:ext cx="66744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7" name="Text Box 33"/>
            <p:cNvSpPr/>
            <p:nvPr/>
          </p:nvSpPr>
          <p:spPr>
            <a:xfrm>
              <a:off x="295416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8" name="Line 34"/>
            <p:cNvSpPr/>
            <p:nvPr/>
          </p:nvSpPr>
          <p:spPr>
            <a:xfrm flipV="1">
              <a:off x="2514600" y="209736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99" name="Line 35"/>
            <p:cNvSpPr/>
            <p:nvPr/>
          </p:nvSpPr>
          <p:spPr>
            <a:xfrm flipV="1">
              <a:off x="34290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0" name="Text Box 36"/>
            <p:cNvSpPr/>
            <p:nvPr/>
          </p:nvSpPr>
          <p:spPr>
            <a:xfrm>
              <a:off x="386856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1" name="Line 37"/>
            <p:cNvSpPr/>
            <p:nvPr/>
          </p:nvSpPr>
          <p:spPr>
            <a:xfrm flipV="1">
              <a:off x="43434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2" name="Text Box 38"/>
            <p:cNvSpPr/>
            <p:nvPr/>
          </p:nvSpPr>
          <p:spPr>
            <a:xfrm>
              <a:off x="480060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3" name="Line 39"/>
            <p:cNvSpPr/>
            <p:nvPr/>
          </p:nvSpPr>
          <p:spPr>
            <a:xfrm flipV="1">
              <a:off x="52578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4" name="Text Box 40"/>
            <p:cNvSpPr/>
            <p:nvPr/>
          </p:nvSpPr>
          <p:spPr>
            <a:xfrm>
              <a:off x="571500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5" name="Line 41"/>
            <p:cNvSpPr/>
            <p:nvPr/>
          </p:nvSpPr>
          <p:spPr>
            <a:xfrm flipV="1">
              <a:off x="61722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6" name="Text Box 42"/>
            <p:cNvSpPr/>
            <p:nvPr/>
          </p:nvSpPr>
          <p:spPr>
            <a:xfrm>
              <a:off x="6629400" y="227304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07" name="Line 43"/>
            <p:cNvSpPr/>
            <p:nvPr/>
          </p:nvSpPr>
          <p:spPr>
            <a:xfrm flipV="1">
              <a:off x="7086600" y="211104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aphicFrame>
        <p:nvGraphicFramePr>
          <p:cNvPr id="608" name="Table 1"/>
          <p:cNvGraphicFramePr/>
          <p:nvPr/>
        </p:nvGraphicFramePr>
        <p:xfrm>
          <a:off x="5791320" y="0"/>
          <a:ext cx="3351960" cy="152352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z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%rsi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digit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return val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6" dur="indefinite" restart="never" nodeType="tmRoot">
          <p:childTnLst>
            <p:seq>
              <p:cTn id="527" dur="indefinite" nodeType="mainSeq">
                <p:childTnLst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Compilation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20" name="Group 25"/>
          <p:cNvGrpSpPr/>
          <p:nvPr/>
        </p:nvGrpSpPr>
        <p:grpSpPr>
          <a:xfrm>
            <a:off x="415800" y="1907280"/>
            <a:ext cx="8270280" cy="1768320"/>
            <a:chOff x="415800" y="1907280"/>
            <a:chExt cx="8270280" cy="1768320"/>
          </a:xfrm>
        </p:grpSpPr>
        <p:sp>
          <p:nvSpPr>
            <p:cNvPr id="121" name="Rectangle 379"/>
            <p:cNvSpPr/>
            <p:nvPr/>
          </p:nvSpPr>
          <p:spPr>
            <a:xfrm>
              <a:off x="1330200" y="2225520"/>
              <a:ext cx="913680" cy="8373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Pre-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processor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cpp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2" name="Line 382"/>
            <p:cNvSpPr/>
            <p:nvPr/>
          </p:nvSpPr>
          <p:spPr>
            <a:xfrm>
              <a:off x="2244600" y="2682720"/>
              <a:ext cx="914400" cy="36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3" name="Text Box 383"/>
            <p:cNvSpPr/>
            <p:nvPr/>
          </p:nvSpPr>
          <p:spPr>
            <a:xfrm>
              <a:off x="2244600" y="2411280"/>
              <a:ext cx="911880" cy="27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Courier New"/>
                  <a:ea typeface="ＭＳ Ｐゴシック"/>
                </a:rPr>
                <a:t>demo05.i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4" name="Rectangle 390"/>
            <p:cNvSpPr/>
            <p:nvPr/>
          </p:nvSpPr>
          <p:spPr>
            <a:xfrm>
              <a:off x="3159000" y="2225520"/>
              <a:ext cx="913680" cy="8373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Compiler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cc1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5" name="Line 391"/>
            <p:cNvSpPr/>
            <p:nvPr/>
          </p:nvSpPr>
          <p:spPr>
            <a:xfrm>
              <a:off x="4073400" y="2682720"/>
              <a:ext cx="914400" cy="36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6" name="Text Box 392"/>
            <p:cNvSpPr/>
            <p:nvPr/>
          </p:nvSpPr>
          <p:spPr>
            <a:xfrm>
              <a:off x="4073400" y="2411280"/>
              <a:ext cx="911880" cy="27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Courier New"/>
                  <a:ea typeface="ＭＳ Ｐゴシック"/>
                </a:rPr>
                <a:t>demo05.s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7" name="Rectangle 393"/>
            <p:cNvSpPr/>
            <p:nvPr/>
          </p:nvSpPr>
          <p:spPr>
            <a:xfrm>
              <a:off x="4987800" y="2225520"/>
              <a:ext cx="913680" cy="8373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Assembler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as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8" name="Line 394"/>
            <p:cNvSpPr/>
            <p:nvPr/>
          </p:nvSpPr>
          <p:spPr>
            <a:xfrm>
              <a:off x="5902200" y="2682720"/>
              <a:ext cx="914400" cy="36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9" name="Text Box 395"/>
            <p:cNvSpPr/>
            <p:nvPr/>
          </p:nvSpPr>
          <p:spPr>
            <a:xfrm>
              <a:off x="5902200" y="2411280"/>
              <a:ext cx="911880" cy="27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Courier New"/>
                  <a:ea typeface="ＭＳ Ｐゴシック"/>
                </a:rPr>
                <a:t>demo05.o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" name="Rectangle 396"/>
            <p:cNvSpPr/>
            <p:nvPr/>
          </p:nvSpPr>
          <p:spPr>
            <a:xfrm>
              <a:off x="6816600" y="2225520"/>
              <a:ext cx="913680" cy="8373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Linker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ld</a:t>
              </a: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" name="Line 397"/>
            <p:cNvSpPr/>
            <p:nvPr/>
          </p:nvSpPr>
          <p:spPr>
            <a:xfrm>
              <a:off x="7731000" y="2682720"/>
              <a:ext cx="914400" cy="36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" name="Text Box 398"/>
            <p:cNvSpPr/>
            <p:nvPr/>
          </p:nvSpPr>
          <p:spPr>
            <a:xfrm>
              <a:off x="7823160" y="2411280"/>
              <a:ext cx="729000" cy="27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Courier New"/>
                  <a:ea typeface="ＭＳ Ｐゴシック"/>
                </a:rPr>
                <a:t>demo05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3" name="Line 399"/>
            <p:cNvSpPr/>
            <p:nvPr/>
          </p:nvSpPr>
          <p:spPr>
            <a:xfrm>
              <a:off x="415800" y="2682720"/>
              <a:ext cx="914400" cy="36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" name="Text Box 400"/>
            <p:cNvSpPr/>
            <p:nvPr/>
          </p:nvSpPr>
          <p:spPr>
            <a:xfrm>
              <a:off x="415800" y="2411280"/>
              <a:ext cx="911880" cy="27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Courier New"/>
                  <a:ea typeface="ＭＳ Ｐゴシック"/>
                </a:rPr>
                <a:t>demo05.c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" name="Text Box 401"/>
            <p:cNvSpPr/>
            <p:nvPr/>
          </p:nvSpPr>
          <p:spPr>
            <a:xfrm>
              <a:off x="423720" y="2836800"/>
              <a:ext cx="747360" cy="640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Source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program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(text)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6" name="Text Box 402"/>
            <p:cNvSpPr/>
            <p:nvPr/>
          </p:nvSpPr>
          <p:spPr>
            <a:xfrm>
              <a:off x="2320920" y="2852640"/>
              <a:ext cx="756360" cy="822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Modified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source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program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(text)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7" name="Text Box 403"/>
            <p:cNvSpPr/>
            <p:nvPr/>
          </p:nvSpPr>
          <p:spPr>
            <a:xfrm>
              <a:off x="4105440" y="2836800"/>
              <a:ext cx="840600" cy="640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Assembly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program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(text)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8" name="Text Box 404"/>
            <p:cNvSpPr/>
            <p:nvPr/>
          </p:nvSpPr>
          <p:spPr>
            <a:xfrm>
              <a:off x="5900760" y="2852640"/>
              <a:ext cx="984960" cy="822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Relocatable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object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programs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(binary)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9" name="Text Box 405"/>
            <p:cNvSpPr/>
            <p:nvPr/>
          </p:nvSpPr>
          <p:spPr>
            <a:xfrm>
              <a:off x="7751880" y="2852640"/>
              <a:ext cx="934200" cy="822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Executable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object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program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2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(binary)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0" name="Line 406"/>
            <p:cNvSpPr/>
            <p:nvPr/>
          </p:nvSpPr>
          <p:spPr>
            <a:xfrm>
              <a:off x="6283080" y="2408040"/>
              <a:ext cx="533520" cy="36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1" name="Text Box 407"/>
            <p:cNvSpPr/>
            <p:nvPr/>
          </p:nvSpPr>
          <p:spPr>
            <a:xfrm>
              <a:off x="5826240" y="1907280"/>
              <a:ext cx="911880" cy="27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200" strike="noStrike" u="none">
                  <a:solidFill>
                    <a:schemeClr val="dk1"/>
                  </a:solidFill>
                  <a:effectLst/>
                  <a:uFillTx/>
                  <a:latin typeface="Courier New"/>
                  <a:ea typeface="ＭＳ Ｐゴシック"/>
                </a:rPr>
                <a:t>printf.o</a:t>
              </a:r>
              <a:endParaRPr b="0" lang="en-US" sz="1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2" name="Line 406"/>
            <p:cNvSpPr/>
            <p:nvPr/>
          </p:nvSpPr>
          <p:spPr>
            <a:xfrm>
              <a:off x="6283080" y="2179440"/>
              <a:ext cx="360" cy="22860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43" name="Rectangle 4"/>
          <p:cNvSpPr/>
          <p:nvPr/>
        </p:nvSpPr>
        <p:spPr>
          <a:xfrm>
            <a:off x="76320" y="3943800"/>
            <a:ext cx="2197080" cy="2747520"/>
          </a:xfrm>
          <a:prstGeom prst="rect">
            <a:avLst/>
          </a:prstGeom>
          <a:solidFill>
            <a:srgbClr val="f8f6d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#include&lt;stdio.h&gt;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int main(int argc,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char ** argv){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printf("Hello   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 world!\n");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return 0;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4" name="Rectangle 4"/>
          <p:cNvSpPr/>
          <p:nvPr/>
        </p:nvSpPr>
        <p:spPr>
          <a:xfrm>
            <a:off x="2323080" y="3957120"/>
            <a:ext cx="2197080" cy="2747520"/>
          </a:xfrm>
          <a:prstGeom prst="rect">
            <a:avLst/>
          </a:prstGeom>
          <a:solidFill>
            <a:srgbClr val="f8f6d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…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int printf(const char *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  restrict,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  ...) __attribute__((__format__ (__printf__, 1, 2)));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…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int main(int argc,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char ** argv){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printf("Hello   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 world!\n");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return 0;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" name="Rectangle 4"/>
          <p:cNvSpPr/>
          <p:nvPr/>
        </p:nvSpPr>
        <p:spPr>
          <a:xfrm>
            <a:off x="4573080" y="3957120"/>
            <a:ext cx="2197080" cy="2747520"/>
          </a:xfrm>
          <a:prstGeom prst="rect">
            <a:avLst/>
          </a:prstGeom>
          <a:solidFill>
            <a:srgbClr val="f8f6d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pushq   %rbp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    %rsp, %rbp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subq  $32, %rsp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leaq  L_.str(%rip), %rax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$0, -4(%rbp)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%edi, -8(%rbp)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  %rsi, -16(%rbp)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  %rax, %rdi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movb  $0, %al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callq _printf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xorl  %ecx, %ecx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%eax, -20(%rbp)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%ecx, %eax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addq  $32, %rsp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popq  %rbp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retq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" name="Rectangle 4"/>
          <p:cNvSpPr/>
          <p:nvPr/>
        </p:nvSpPr>
        <p:spPr>
          <a:xfrm>
            <a:off x="6820560" y="3943800"/>
            <a:ext cx="2197080" cy="2747520"/>
          </a:xfrm>
          <a:prstGeom prst="rect">
            <a:avLst/>
          </a:prstGeom>
          <a:solidFill>
            <a:srgbClr val="f8f6d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55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48 89 e5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83 ec 20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8d 05 25 00 00 00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c7 45 fc 00 00 00 00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7d f8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75 f0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c7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b0 00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e8 00 00 00 00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31 c9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45 ec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c8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83 c4 20 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5d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1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c3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Structure Representation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0" name="PlaceHolder 2"/>
          <p:cNvSpPr>
            <a:spLocks noGrp="1"/>
          </p:cNvSpPr>
          <p:nvPr>
            <p:ph/>
          </p:nvPr>
        </p:nvSpPr>
        <p:spPr>
          <a:xfrm>
            <a:off x="457200" y="3468600"/>
            <a:ext cx="8228880" cy="300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Structure represented as block of memory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Big enough to hold all of the fields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Fields ordered according to declaration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Even if another ordering could yield a more compact representation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Compiler determines overall size + positions of fields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Machine-level program has no understanding of the structures in the source code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11" name="Rectangle 11"/>
          <p:cNvSpPr/>
          <p:nvPr/>
        </p:nvSpPr>
        <p:spPr>
          <a:xfrm>
            <a:off x="4428000" y="2179080"/>
            <a:ext cx="1738800" cy="430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z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12" name="Group 1"/>
          <p:cNvGrpSpPr/>
          <p:nvPr/>
        </p:nvGrpSpPr>
        <p:grpSpPr>
          <a:xfrm>
            <a:off x="4284000" y="1377360"/>
            <a:ext cx="3975480" cy="1612440"/>
            <a:chOff x="4284000" y="1377360"/>
            <a:chExt cx="3975480" cy="1612440"/>
          </a:xfrm>
        </p:grpSpPr>
        <p:sp>
          <p:nvSpPr>
            <p:cNvPr id="613" name="Line 16"/>
            <p:cNvSpPr/>
            <p:nvPr/>
          </p:nvSpPr>
          <p:spPr>
            <a:xfrm>
              <a:off x="4436280" y="1758240"/>
              <a:ext cx="360" cy="3808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614" name="Rectangle 17"/>
            <p:cNvSpPr/>
            <p:nvPr/>
          </p:nvSpPr>
          <p:spPr>
            <a:xfrm>
              <a:off x="4284000" y="1377360"/>
              <a:ext cx="317520" cy="3700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5" name="Rectangle 10"/>
            <p:cNvSpPr/>
            <p:nvPr/>
          </p:nvSpPr>
          <p:spPr>
            <a:xfrm>
              <a:off x="6161040" y="2179080"/>
              <a:ext cx="875520" cy="43092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616" name="Rectangle 12"/>
            <p:cNvSpPr/>
            <p:nvPr/>
          </p:nvSpPr>
          <p:spPr>
            <a:xfrm>
              <a:off x="7037280" y="2179080"/>
              <a:ext cx="869400" cy="43092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next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7" name="Rectangle 13"/>
            <p:cNvSpPr/>
            <p:nvPr/>
          </p:nvSpPr>
          <p:spPr>
            <a:xfrm>
              <a:off x="4356000" y="2594880"/>
              <a:ext cx="334080" cy="3945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8" name="Rectangle 14"/>
            <p:cNvSpPr/>
            <p:nvPr/>
          </p:nvSpPr>
          <p:spPr>
            <a:xfrm>
              <a:off x="5886360" y="2591640"/>
              <a:ext cx="487080" cy="3981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19" name="Rectangle 15"/>
            <p:cNvSpPr/>
            <p:nvPr/>
          </p:nvSpPr>
          <p:spPr>
            <a:xfrm>
              <a:off x="6794640" y="2577600"/>
              <a:ext cx="487080" cy="3981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24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20" name="Rectangle 16"/>
            <p:cNvSpPr/>
            <p:nvPr/>
          </p:nvSpPr>
          <p:spPr>
            <a:xfrm>
              <a:off x="7772400" y="2577600"/>
              <a:ext cx="487080" cy="3981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32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21" name="Rectangle 2"/>
          <p:cNvSpPr/>
          <p:nvPr/>
        </p:nvSpPr>
        <p:spPr>
          <a:xfrm>
            <a:off x="533160" y="1401840"/>
            <a:ext cx="3295440" cy="11984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struct node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int z[5];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struct node* next;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0" dur="indefinite" restart="never" nodeType="tmRoot">
          <p:childTnLst>
            <p:seq>
              <p:cTn id="551" dur="indefinite" nodeType="mainSeq">
                <p:childTnLst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Rectangle 3"/>
          <p:cNvSpPr/>
          <p:nvPr/>
        </p:nvSpPr>
        <p:spPr>
          <a:xfrm>
            <a:off x="2027160" y="5617080"/>
            <a:ext cx="5088960" cy="9216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114480"/>
                <a:tab algn="l" pos="1033560"/>
                <a:tab algn="l" pos="326376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# n in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114480"/>
                <a:tab algn="l" pos="1033560"/>
                <a:tab algn="l" pos="326376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movq  24(%rdi),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114480"/>
                <a:tab algn="l" pos="1033560"/>
                <a:tab algn="l" pos="326376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3" name="Rectangle 4"/>
          <p:cNvSpPr/>
          <p:nvPr/>
        </p:nvSpPr>
        <p:spPr>
          <a:xfrm>
            <a:off x="1477800" y="4435200"/>
            <a:ext cx="6187680" cy="92160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struct node* get_next(struct node* n){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 return n-&gt;next;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Accessing Fields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5" name="PlaceHolder 2"/>
          <p:cNvSpPr>
            <a:spLocks noGrp="1"/>
          </p:cNvSpPr>
          <p:nvPr>
            <p:ph/>
          </p:nvPr>
        </p:nvSpPr>
        <p:spPr>
          <a:xfrm>
            <a:off x="457200" y="2959560"/>
            <a:ext cx="822888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Accessing a field in a struct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Offset of each structure member determined at compile time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26" name="Line 14"/>
          <p:cNvSpPr/>
          <p:nvPr/>
        </p:nvSpPr>
        <p:spPr>
          <a:xfrm>
            <a:off x="7056720" y="1740600"/>
            <a:ext cx="360" cy="38088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27" name="Rectangle 15"/>
          <p:cNvSpPr/>
          <p:nvPr/>
        </p:nvSpPr>
        <p:spPr>
          <a:xfrm>
            <a:off x="6904440" y="1359720"/>
            <a:ext cx="1003320" cy="370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 + 24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8" name="Rectangle 11"/>
          <p:cNvSpPr/>
          <p:nvPr/>
        </p:nvSpPr>
        <p:spPr>
          <a:xfrm>
            <a:off x="4428000" y="2161440"/>
            <a:ext cx="1738800" cy="430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z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29" name="Group 1"/>
          <p:cNvGrpSpPr/>
          <p:nvPr/>
        </p:nvGrpSpPr>
        <p:grpSpPr>
          <a:xfrm>
            <a:off x="4284000" y="1359720"/>
            <a:ext cx="3975480" cy="1612800"/>
            <a:chOff x="4284000" y="1359720"/>
            <a:chExt cx="3975480" cy="1612800"/>
          </a:xfrm>
        </p:grpSpPr>
        <p:sp>
          <p:nvSpPr>
            <p:cNvPr id="630" name="Line 16"/>
            <p:cNvSpPr/>
            <p:nvPr/>
          </p:nvSpPr>
          <p:spPr>
            <a:xfrm>
              <a:off x="4436280" y="1740600"/>
              <a:ext cx="360" cy="3808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631" name="Rectangle 17"/>
            <p:cNvSpPr/>
            <p:nvPr/>
          </p:nvSpPr>
          <p:spPr>
            <a:xfrm>
              <a:off x="4284000" y="1359720"/>
              <a:ext cx="317520" cy="3700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2" name="Rectangle 10"/>
            <p:cNvSpPr/>
            <p:nvPr/>
          </p:nvSpPr>
          <p:spPr>
            <a:xfrm>
              <a:off x="6161040" y="2161440"/>
              <a:ext cx="875520" cy="43092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endParaRPr>
            </a:p>
          </p:txBody>
        </p:sp>
        <p:sp>
          <p:nvSpPr>
            <p:cNvPr id="633" name="Rectangle 12"/>
            <p:cNvSpPr/>
            <p:nvPr/>
          </p:nvSpPr>
          <p:spPr>
            <a:xfrm>
              <a:off x="7037280" y="2161440"/>
              <a:ext cx="869400" cy="43092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next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4" name="Rectangle 13"/>
            <p:cNvSpPr/>
            <p:nvPr/>
          </p:nvSpPr>
          <p:spPr>
            <a:xfrm>
              <a:off x="4356000" y="2577600"/>
              <a:ext cx="334080" cy="3945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5" name="Rectangle 14"/>
            <p:cNvSpPr/>
            <p:nvPr/>
          </p:nvSpPr>
          <p:spPr>
            <a:xfrm>
              <a:off x="5886360" y="2574360"/>
              <a:ext cx="487080" cy="3981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20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6" name="Rectangle 15"/>
            <p:cNvSpPr/>
            <p:nvPr/>
          </p:nvSpPr>
          <p:spPr>
            <a:xfrm>
              <a:off x="6794640" y="2559960"/>
              <a:ext cx="487080" cy="3981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24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37" name="Rectangle 16"/>
            <p:cNvSpPr/>
            <p:nvPr/>
          </p:nvSpPr>
          <p:spPr>
            <a:xfrm>
              <a:off x="7772400" y="2559960"/>
              <a:ext cx="487080" cy="3981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nsolas"/>
                </a:rPr>
                <a:t>32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38" name="Rectangle 2"/>
          <p:cNvSpPr/>
          <p:nvPr/>
        </p:nvSpPr>
        <p:spPr>
          <a:xfrm>
            <a:off x="533160" y="1401840"/>
            <a:ext cx="3295440" cy="11984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struct node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int z[5];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  struct node* next;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};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639" name="Table 3"/>
          <p:cNvGraphicFramePr/>
          <p:nvPr/>
        </p:nvGraphicFramePr>
        <p:xfrm>
          <a:off x="5791320" y="0"/>
          <a:ext cx="3351960" cy="1142640"/>
        </p:xfrm>
        <a:graphic>
          <a:graphicData uri="http://schemas.openxmlformats.org/drawingml/2006/table">
            <a:tbl>
              <a:tblPr/>
              <a:tblGrid>
                <a:gridCol w="1676160"/>
                <a:gridCol w="1676160"/>
              </a:tblGrid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Register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Calibri"/>
                        </a:rPr>
                        <a:t>Use(s)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%rdi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n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088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%rax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nsolas"/>
                        </a:rPr>
                        <a:t>return val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8" dur="indefinite" restart="never" nodeType="tmRoot">
          <p:childTnLst>
            <p:seq>
              <p:cTn id="559" dur="indefinite" nodeType="mainSeq">
                <p:childTnLst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 is close to Machine Language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41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4037760" cy="471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42" name="PlaceHolder 3"/>
          <p:cNvSpPr>
            <a:spLocks noGrp="1"/>
          </p:cNvSpPr>
          <p:nvPr>
            <p:ph/>
          </p:nvPr>
        </p:nvSpPr>
        <p:spPr>
          <a:xfrm>
            <a:off x="4648320" y="1673280"/>
            <a:ext cx="4037760" cy="471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5000" lnSpcReduction="19999"/>
          </a:bodyPr>
          <a:p>
            <a:pPr marL="223920" indent="-223920" defTabSz="89532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Code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Store value </a:t>
            </a: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where designated by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dest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223920" indent="-223920" defTabSz="89532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Assembly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8-byte value to memory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839880" indent="-165240" defTabSz="89532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Quad words in x86-64 parlance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Operands: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839880" indent="-165240" defTabSz="89532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t: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%rax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839880" indent="-165240" defTabSz="89532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dest: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%rbx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839880" indent="-165240" defTabSz="89532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*dest: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[%rbx]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23920" indent="-223920" defTabSz="89532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Object Code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3-byte instruction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603440"/>
                <a:tab algn="l" pos="25146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at address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0x40059e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43" name="Rectangle 4"/>
          <p:cNvSpPr/>
          <p:nvPr/>
        </p:nvSpPr>
        <p:spPr>
          <a:xfrm>
            <a:off x="533520" y="1747800"/>
            <a:ext cx="3882240" cy="376920"/>
          </a:xfrm>
          <a:prstGeom prst="rect">
            <a:avLst/>
          </a:prstGeom>
          <a:solidFill>
            <a:srgbClr val="ffffff"/>
          </a:solidFill>
          <a:ln>
            <a:solidFill>
              <a:srgbClr val="7a27d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*dest = 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44" name="Rectangle 5"/>
          <p:cNvSpPr/>
          <p:nvPr/>
        </p:nvSpPr>
        <p:spPr>
          <a:xfrm>
            <a:off x="530280" y="2721600"/>
            <a:ext cx="3885480" cy="376920"/>
          </a:xfrm>
          <a:prstGeom prst="rect">
            <a:avLst/>
          </a:prstGeom>
          <a:solidFill>
            <a:srgbClr val="ffffff"/>
          </a:solidFill>
          <a:ln>
            <a:solidFill>
              <a:srgbClr val="7a27d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  <a:tab algn="l" pos="154944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 %rax, (%rbx)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45" name="Rectangle 6"/>
          <p:cNvSpPr/>
          <p:nvPr/>
        </p:nvSpPr>
        <p:spPr>
          <a:xfrm>
            <a:off x="612720" y="5181480"/>
            <a:ext cx="3885480" cy="376920"/>
          </a:xfrm>
          <a:prstGeom prst="rect">
            <a:avLst/>
          </a:prstGeom>
          <a:solidFill>
            <a:srgbClr val="ffffff"/>
          </a:solidFill>
          <a:ln>
            <a:solidFill>
              <a:srgbClr val="7a27d8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29196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0x40059e:  48 89 03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2" dur="indefinite" restart="never" nodeType="tmRoot">
          <p:childTnLst>
            <p:seq>
              <p:cTn id="573" dur="indefinite" nodeType="mainSeq">
                <p:childTnLst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000" spc="-99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gcc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Option Summary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Output options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Default is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a.out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-o &lt;filename&gt;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output goes to the named file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compile but do not link; output goes to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program.o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-S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assemble only; output goes to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program.s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-E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pre-process only; output goes to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program.i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Optimization options (uppercase “Oh,” not zero!)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-O,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–O1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 </a:t>
            </a: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–O2,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–O3, -Og, -Os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Debugging option: </a:t>
            </a: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-g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include symbolic debugging information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Warning option example: </a:t>
            </a: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-Wall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Library option example: </a:t>
            </a:r>
            <a:r>
              <a:rPr b="1" lang="en-US" sz="2000" strike="noStrike" u="none">
                <a:solidFill>
                  <a:srgbClr val="0070c0"/>
                </a:solidFill>
                <a:effectLst/>
                <a:uFillTx/>
                <a:latin typeface="Courier New"/>
              </a:rPr>
              <a:t>-lm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link with the math library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x86-64 Assembly Language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Evolutionary design, going back to 8086 in 1978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Basis for original IBM Personal Computer, 16-bits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Intel Pentium 4E (2004): 64 bit instruction set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High-level languages are translated into x86 instructions and then executed on the CPU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Actual instructions are sequences of bytes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We give them mnemonic names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oup 7"/>
          <p:cNvGrpSpPr/>
          <p:nvPr/>
        </p:nvGrpSpPr>
        <p:grpSpPr>
          <a:xfrm>
            <a:off x="5905440" y="1355760"/>
            <a:ext cx="2795040" cy="3064680"/>
            <a:chOff x="5905440" y="1355760"/>
            <a:chExt cx="2795040" cy="3064680"/>
          </a:xfrm>
        </p:grpSpPr>
        <p:sp>
          <p:nvSpPr>
            <p:cNvPr id="152" name="Rectangle 32"/>
            <p:cNvSpPr/>
            <p:nvPr/>
          </p:nvSpPr>
          <p:spPr>
            <a:xfrm>
              <a:off x="5905440" y="1676520"/>
              <a:ext cx="1751760" cy="2522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3" name="TextBox 34"/>
            <p:cNvSpPr/>
            <p:nvPr/>
          </p:nvSpPr>
          <p:spPr>
            <a:xfrm>
              <a:off x="6272640" y="1355760"/>
              <a:ext cx="100584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Memory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4" name="TextBox 38"/>
            <p:cNvSpPr/>
            <p:nvPr/>
          </p:nvSpPr>
          <p:spPr>
            <a:xfrm>
              <a:off x="7732800" y="1522440"/>
              <a:ext cx="9676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0x7FFF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5" name="TextBox 39"/>
            <p:cNvSpPr/>
            <p:nvPr/>
          </p:nvSpPr>
          <p:spPr>
            <a:xfrm>
              <a:off x="7732800" y="4050360"/>
              <a:ext cx="93024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0x0000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56" name="Group 3"/>
          <p:cNvGrpSpPr/>
          <p:nvPr/>
        </p:nvGrpSpPr>
        <p:grpSpPr>
          <a:xfrm>
            <a:off x="727200" y="1676520"/>
            <a:ext cx="3422880" cy="2522880"/>
            <a:chOff x="727200" y="1676520"/>
            <a:chExt cx="3422880" cy="2522880"/>
          </a:xfrm>
        </p:grpSpPr>
        <p:sp>
          <p:nvSpPr>
            <p:cNvPr id="157" name="Rectangle 18"/>
            <p:cNvSpPr/>
            <p:nvPr/>
          </p:nvSpPr>
          <p:spPr>
            <a:xfrm>
              <a:off x="727200" y="1676520"/>
              <a:ext cx="3309480" cy="252288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8" name="TextBox 35"/>
            <p:cNvSpPr/>
            <p:nvPr/>
          </p:nvSpPr>
          <p:spPr>
            <a:xfrm>
              <a:off x="727200" y="1688040"/>
              <a:ext cx="34228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Central Processing Unit (CPU)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Assembly/Machine Code View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0" name="Rectangle 3"/>
          <p:cNvSpPr/>
          <p:nvPr/>
        </p:nvSpPr>
        <p:spPr>
          <a:xfrm>
            <a:off x="457200" y="4572000"/>
            <a:ext cx="4852440" cy="193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7160" indent="-227160" defTabSz="89532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Programmer-Visible State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PC: Program counter (%rip)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Register file: 16 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Float 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 codes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1" name="Rectangle 17"/>
          <p:cNvSpPr/>
          <p:nvPr/>
        </p:nvSpPr>
        <p:spPr>
          <a:xfrm>
            <a:off x="5067360" y="4591080"/>
            <a:ext cx="3618720" cy="19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06440" defTabSz="9144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Memory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Byte addressable array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and user 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Stack to support procedures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2" name="Rectangle 19"/>
          <p:cNvSpPr/>
          <p:nvPr/>
        </p:nvSpPr>
        <p:spPr>
          <a:xfrm>
            <a:off x="956520" y="2138040"/>
            <a:ext cx="799560" cy="45648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PC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163" name="Group 10"/>
          <p:cNvGrpSpPr/>
          <p:nvPr/>
        </p:nvGrpSpPr>
        <p:grpSpPr>
          <a:xfrm>
            <a:off x="4114800" y="3603240"/>
            <a:ext cx="1788120" cy="816840"/>
            <a:chOff x="4114800" y="3603240"/>
            <a:chExt cx="1788120" cy="816840"/>
          </a:xfrm>
        </p:grpSpPr>
        <p:sp>
          <p:nvSpPr>
            <p:cNvPr id="164" name="Line 9"/>
            <p:cNvSpPr/>
            <p:nvPr/>
          </p:nvSpPr>
          <p:spPr>
            <a:xfrm>
              <a:off x="4114800" y="3953520"/>
              <a:ext cx="175248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65" name="Line 11"/>
            <p:cNvSpPr/>
            <p:nvPr/>
          </p:nvSpPr>
          <p:spPr>
            <a:xfrm>
              <a:off x="4114800" y="4098240"/>
              <a:ext cx="175248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headEnd len="lg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166" name="Text Box 12"/>
            <p:cNvSpPr/>
            <p:nvPr/>
          </p:nvSpPr>
          <p:spPr>
            <a:xfrm>
              <a:off x="4151160" y="3603240"/>
              <a:ext cx="1751760" cy="398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360" rIns="90360" tIns="44280" bIns="4428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Addresses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7" name="Text Box 14"/>
            <p:cNvSpPr/>
            <p:nvPr/>
          </p:nvSpPr>
          <p:spPr>
            <a:xfrm>
              <a:off x="4152960" y="4021920"/>
              <a:ext cx="1675800" cy="398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360" rIns="90360" tIns="44280" bIns="4428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Instructions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68" name="Group 9"/>
          <p:cNvGrpSpPr/>
          <p:nvPr/>
        </p:nvGrpSpPr>
        <p:grpSpPr>
          <a:xfrm>
            <a:off x="5905440" y="1676520"/>
            <a:ext cx="1751760" cy="2522520"/>
            <a:chOff x="5905440" y="1676520"/>
            <a:chExt cx="1751760" cy="2522520"/>
          </a:xfrm>
        </p:grpSpPr>
        <p:sp>
          <p:nvSpPr>
            <p:cNvPr id="169" name="Rectangle 29"/>
            <p:cNvSpPr/>
            <p:nvPr/>
          </p:nvSpPr>
          <p:spPr>
            <a:xfrm>
              <a:off x="5905440" y="3870720"/>
              <a:ext cx="1751760" cy="32832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0" name="Rectangle 30"/>
            <p:cNvSpPr/>
            <p:nvPr/>
          </p:nvSpPr>
          <p:spPr>
            <a:xfrm>
              <a:off x="5905440" y="3541680"/>
              <a:ext cx="1751760" cy="32832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1" name="Rectangle 31"/>
            <p:cNvSpPr/>
            <p:nvPr/>
          </p:nvSpPr>
          <p:spPr>
            <a:xfrm>
              <a:off x="5905440" y="1676520"/>
              <a:ext cx="1751760" cy="5072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2" name="Rectangle 33"/>
            <p:cNvSpPr/>
            <p:nvPr/>
          </p:nvSpPr>
          <p:spPr>
            <a:xfrm>
              <a:off x="5905440" y="3024720"/>
              <a:ext cx="1751760" cy="5072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173" name="Straight Arrow Connector 36"/>
            <p:cNvCxnSpPr>
              <a:stCxn id="172" idx="0"/>
            </p:cNvCxnSpPr>
            <p:nvPr/>
          </p:nvCxnSpPr>
          <p:spPr>
            <a:xfrm flipV="1">
              <a:off x="6781320" y="2732400"/>
              <a:ext cx="1080" cy="292680"/>
            </a:xfrm>
            <a:prstGeom prst="straightConnector1">
              <a:avLst/>
            </a:prstGeom>
            <a:ln w="0">
              <a:solidFill>
                <a:srgbClr val="7a27d8"/>
              </a:solidFill>
              <a:tailEnd len="med" type="triangle" w="med"/>
            </a:ln>
          </p:spPr>
        </p:cxnSp>
        <p:cxnSp>
          <p:nvCxnSpPr>
            <p:cNvPr id="174" name="Straight Arrow Connector 37"/>
            <p:cNvCxnSpPr>
              <a:stCxn id="171" idx="2"/>
            </p:cNvCxnSpPr>
            <p:nvPr/>
          </p:nvCxnSpPr>
          <p:spPr>
            <a:xfrm>
              <a:off x="6781320" y="2183760"/>
              <a:ext cx="1080" cy="293400"/>
            </a:xfrm>
            <a:prstGeom prst="straightConnector1">
              <a:avLst/>
            </a:prstGeom>
            <a:ln w="0">
              <a:solidFill>
                <a:srgbClr val="7a27d8"/>
              </a:solidFill>
              <a:tailEnd len="med" type="triangle" w="med"/>
            </a:ln>
          </p:spPr>
        </p:cxnSp>
      </p:grpSp>
      <p:sp>
        <p:nvSpPr>
          <p:cNvPr id="175" name="Rectangle 20"/>
          <p:cNvSpPr/>
          <p:nvPr/>
        </p:nvSpPr>
        <p:spPr>
          <a:xfrm>
            <a:off x="2209680" y="2133720"/>
            <a:ext cx="1675800" cy="64548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Registers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6" name="Rectangle 27"/>
          <p:cNvSpPr/>
          <p:nvPr/>
        </p:nvSpPr>
        <p:spPr>
          <a:xfrm>
            <a:off x="2527200" y="3276720"/>
            <a:ext cx="1065960" cy="68508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Condition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Codes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7" name="Rectangle 40"/>
          <p:cNvSpPr/>
          <p:nvPr/>
        </p:nvSpPr>
        <p:spPr>
          <a:xfrm>
            <a:off x="2209680" y="2882880"/>
            <a:ext cx="1675800" cy="29412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Float registers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178" name="Group 6"/>
          <p:cNvGrpSpPr/>
          <p:nvPr/>
        </p:nvGrpSpPr>
        <p:grpSpPr>
          <a:xfrm>
            <a:off x="785880" y="3273840"/>
            <a:ext cx="1575360" cy="866160"/>
            <a:chOff x="785880" y="3273840"/>
            <a:chExt cx="1575360" cy="866160"/>
          </a:xfrm>
        </p:grpSpPr>
        <p:pic>
          <p:nvPicPr>
            <p:cNvPr id="179" name="Picture 2" descr="A close up of a clock&#10;&#10;Description automatically generated"/>
            <p:cNvPicPr/>
            <p:nvPr/>
          </p:nvPicPr>
          <p:blipFill>
            <a:blip r:embed="rId1"/>
            <a:stretch/>
          </p:blipFill>
          <p:spPr>
            <a:xfrm>
              <a:off x="785880" y="3273840"/>
              <a:ext cx="1575360" cy="86616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521b92"/>
              </a:solidFill>
            </a:ln>
          </p:spPr>
        </p:pic>
        <p:sp>
          <p:nvSpPr>
            <p:cNvPr id="180" name="TextBox 4"/>
            <p:cNvSpPr/>
            <p:nvPr/>
          </p:nvSpPr>
          <p:spPr>
            <a:xfrm>
              <a:off x="1272600" y="3532680"/>
              <a:ext cx="62496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ALU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Program Counter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Stores the address of the next instruction to execute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89532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371600"/>
                <a:tab algn="l" pos="457200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Repeat forever: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895320">
              <a:lnSpc>
                <a:spcPct val="100000"/>
              </a:lnSpc>
              <a:spcBef>
                <a:spcPts val="42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371600"/>
                <a:tab algn="l" pos="4572000"/>
              </a:tabLst>
            </a:pPr>
            <a:r>
              <a:rPr b="0" lang="en-US" sz="21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Fetch instruction at address in PC</a:t>
            </a:r>
            <a:endParaRPr b="0" lang="en-US" sz="21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895320">
              <a:lnSpc>
                <a:spcPct val="100000"/>
              </a:lnSpc>
              <a:spcBef>
                <a:spcPts val="42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371600"/>
                <a:tab algn="l" pos="4572000"/>
              </a:tabLst>
            </a:pPr>
            <a:r>
              <a:rPr b="0" lang="en-US" sz="21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Execute the instruction</a:t>
            </a:r>
            <a:endParaRPr b="0" lang="en-US" sz="21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895320">
              <a:lnSpc>
                <a:spcPct val="100000"/>
              </a:lnSpc>
              <a:spcBef>
                <a:spcPts val="42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1371600"/>
                <a:tab algn="l" pos="4572000"/>
              </a:tabLst>
            </a:pPr>
            <a:r>
              <a:rPr b="0" lang="en-US" sz="21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Update PC</a:t>
            </a:r>
            <a:endParaRPr b="0" lang="en-US" sz="21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6860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Assembly Characteristics: Instructions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Transfer data between memory and register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Load data from memory into register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Store register data into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Perform arithmetic operations on register or memory data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Transfer control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Unconditional jumps to/from functions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Conditional branches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X86-64 Integer Registers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6" name="Rectangle 1"/>
          <p:cNvSpPr/>
          <p:nvPr/>
        </p:nvSpPr>
        <p:spPr>
          <a:xfrm>
            <a:off x="762120" y="52578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7" name="Rectangle 22"/>
          <p:cNvSpPr/>
          <p:nvPr/>
        </p:nvSpPr>
        <p:spPr>
          <a:xfrm>
            <a:off x="4724280" y="16002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8" name="Rectangle 23"/>
          <p:cNvSpPr/>
          <p:nvPr/>
        </p:nvSpPr>
        <p:spPr>
          <a:xfrm>
            <a:off x="4724280" y="22096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%r9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9" name="Rectangle 24"/>
          <p:cNvSpPr/>
          <p:nvPr/>
        </p:nvSpPr>
        <p:spPr>
          <a:xfrm>
            <a:off x="4724280" y="28195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0" name="Rectangle 25"/>
          <p:cNvSpPr/>
          <p:nvPr/>
        </p:nvSpPr>
        <p:spPr>
          <a:xfrm>
            <a:off x="4724280" y="34290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1" name="Rectangle 26"/>
          <p:cNvSpPr/>
          <p:nvPr/>
        </p:nvSpPr>
        <p:spPr>
          <a:xfrm>
            <a:off x="4724280" y="40384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2" name="Rectangle 27"/>
          <p:cNvSpPr/>
          <p:nvPr/>
        </p:nvSpPr>
        <p:spPr>
          <a:xfrm>
            <a:off x="4724280" y="46483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3" name="Rectangle 28"/>
          <p:cNvSpPr/>
          <p:nvPr/>
        </p:nvSpPr>
        <p:spPr>
          <a:xfrm>
            <a:off x="4724280" y="52578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4" name="Rectangle 29"/>
          <p:cNvSpPr/>
          <p:nvPr/>
        </p:nvSpPr>
        <p:spPr>
          <a:xfrm>
            <a:off x="4724280" y="58672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5" name="Rectangle 30"/>
          <p:cNvSpPr/>
          <p:nvPr/>
        </p:nvSpPr>
        <p:spPr>
          <a:xfrm>
            <a:off x="762120" y="16002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%rax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6" name="Rectangle 31"/>
          <p:cNvSpPr/>
          <p:nvPr/>
        </p:nvSpPr>
        <p:spPr>
          <a:xfrm>
            <a:off x="762120" y="22096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7" name="Rectangle 32"/>
          <p:cNvSpPr/>
          <p:nvPr/>
        </p:nvSpPr>
        <p:spPr>
          <a:xfrm>
            <a:off x="762120" y="28195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%rcx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8" name="Rectangle 33"/>
          <p:cNvSpPr/>
          <p:nvPr/>
        </p:nvSpPr>
        <p:spPr>
          <a:xfrm>
            <a:off x="762120" y="342900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9" name="Rectangle 34"/>
          <p:cNvSpPr/>
          <p:nvPr/>
        </p:nvSpPr>
        <p:spPr>
          <a:xfrm>
            <a:off x="762120" y="40384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0" name="Rectangle 35"/>
          <p:cNvSpPr/>
          <p:nvPr/>
        </p:nvSpPr>
        <p:spPr>
          <a:xfrm>
            <a:off x="762120" y="464832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1" name="Rectangle 36"/>
          <p:cNvSpPr/>
          <p:nvPr/>
        </p:nvSpPr>
        <p:spPr>
          <a:xfrm>
            <a:off x="762120" y="5867280"/>
            <a:ext cx="35553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14391</TotalTime>
  <Application>LibreOffice/25.2.0.3$Linux_X86_64 LibreOffice_project/e1cf4a87eb02d755bce1a01209907ea5ddc8f069</Application>
  <AppVersion>15.0000</AppVersion>
  <Words>3075</Words>
  <Paragraphs>845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2019-02-04T02:29:09Z</dcterms:created>
  <dc:creator>Eleanor  Birrell</dc:creator>
  <dc:description/>
  <dc:language>en-US</dc:language>
  <cp:lastModifiedBy/>
  <cp:lastPrinted>2024-09-08T23:23:50Z</cp:lastPrinted>
  <dcterms:modified xsi:type="dcterms:W3CDTF">2025-02-06T14:53:27Z</dcterms:modified>
  <cp:revision>207</cp:revision>
  <dc:subject/>
  <dc:title>Lecture 4: Introduction to Assembly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2</vt:i4>
  </property>
  <property fmtid="{D5CDD505-2E9C-101B-9397-08002B2CF9AE}" pid="3" name="Notes">
    <vt:i4>19</vt:i4>
  </property>
  <property fmtid="{D5CDD505-2E9C-101B-9397-08002B2CF9AE}" pid="4" name="PresentationFormat">
    <vt:lpwstr>On-screen Show (4:3)</vt:lpwstr>
  </property>
  <property fmtid="{D5CDD505-2E9C-101B-9397-08002B2CF9AE}" pid="5" name="Slides">
    <vt:i4>32</vt:i4>
  </property>
</Properties>
</file>