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2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6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16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15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1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4.xml.rels" ContentType="application/vnd.openxmlformats-package.relationships+xml"/>
  <Override PartName="/ppt/slideMasters/_rels/slideMaster3.xml.rels" ContentType="application/vnd.openxmlformats-package.relationships+xml"/>
  <Override PartName="/ppt/slideMasters/slideMaster14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presProps.xml" ContentType="application/vnd.openxmlformats-officedocument.presentationml.presProps+xml"/>
  <Override PartName="/ppt/theme/theme10.xml" ContentType="application/vnd.openxmlformats-officedocument.theme+xml"/>
  <Override PartName="/ppt/theme/theme9.xml" ContentType="application/vnd.openxmlformats-officedocument.theme+xml"/>
  <Override PartName="/ppt/theme/theme8.xml" ContentType="application/vnd.openxmlformats-officedocument.theme+xml"/>
  <Override PartName="/ppt/theme/theme7.xml" ContentType="application/vnd.openxmlformats-officedocument.theme+xml"/>
  <Override PartName="/ppt/theme/theme17.xml" ContentType="application/vnd.openxmlformats-officedocument.theme+xml"/>
  <Override PartName="/ppt/theme/theme16.xml" ContentType="application/vnd.openxmlformats-officedocument.theme+xml"/>
  <Override PartName="/ppt/theme/theme6.xml" ContentType="application/vnd.openxmlformats-officedocument.theme+xml"/>
  <Override PartName="/ppt/theme/_rels/theme4.xml.rels" ContentType="application/vnd.openxmlformats-package.relationships+xml"/>
  <Override PartName="/ppt/theme/_rels/theme13.xml.rels" ContentType="application/vnd.openxmlformats-package.relationships+xml"/>
  <Override PartName="/ppt/theme/_rels/theme3.xml.rels" ContentType="application/vnd.openxmlformats-package.relationships+xml"/>
  <Override PartName="/ppt/theme/_rels/theme10.xml.rels" ContentType="application/vnd.openxmlformats-package.relationships+xml"/>
  <Override PartName="/ppt/theme/_rels/theme1.xml.rels" ContentType="application/vnd.openxmlformats-package.relationships+xml"/>
  <Override PartName="/ppt/theme/_rels/theme9.xml.rels" ContentType="application/vnd.openxmlformats-package.relationships+xml"/>
  <Override PartName="/ppt/theme/_rels/theme8.xml.rels" ContentType="application/vnd.openxmlformats-package.relationships+xml"/>
  <Override PartName="/ppt/theme/_rels/theme16.xml.rels" ContentType="application/vnd.openxmlformats-package.relationships+xml"/>
  <Override PartName="/ppt/theme/_rels/theme7.xml.rels" ContentType="application/vnd.openxmlformats-package.relationships+xml"/>
  <Override PartName="/ppt/theme/_rels/theme15.xml.rels" ContentType="application/vnd.openxmlformats-package.relationships+xml"/>
  <Override PartName="/ppt/theme/_rels/theme6.xml.rels" ContentType="application/vnd.openxmlformats-package.relationships+xml"/>
  <Override PartName="/ppt/theme/_rels/theme14.xml.rels" ContentType="application/vnd.openxmlformats-package.relationships+xml"/>
  <Override PartName="/ppt/theme/_rels/theme5.xml.rels" ContentType="application/vnd.openxmlformats-package.relationships+xml"/>
  <Override PartName="/ppt/theme/_rels/theme11.xml.rels" ContentType="application/vnd.openxmlformats-package.relationships+xml"/>
  <Override PartName="/ppt/theme/_rels/theme2.xml.rels" ContentType="application/vnd.openxmlformats-package.relationships+xml"/>
  <Override PartName="/ppt/theme/_rels/theme12.xml.rels" ContentType="application/vnd.openxmlformats-package.relationships+xml"/>
  <Override PartName="/ppt/theme/theme15.xml" ContentType="application/vnd.openxmlformats-officedocument.theme+xml"/>
  <Override PartName="/ppt/theme/theme5.xml" ContentType="application/vnd.openxmlformats-officedocument.theme+xml"/>
  <Override PartName="/ppt/theme/theme14.xml" ContentType="application/vnd.openxmlformats-officedocument.theme+xml"/>
  <Override PartName="/ppt/theme/theme4.xml" ContentType="application/vnd.openxmlformats-officedocument.theme+xml"/>
  <Override PartName="/ppt/theme/theme1.xml" ContentType="application/vnd.openxmlformats-officedocument.theme+xml"/>
  <Override PartName="/ppt/theme/theme11.xml" ContentType="application/vnd.openxmlformats-officedocument.theme+xml"/>
  <Override PartName="/ppt/theme/theme2.xml" ContentType="application/vnd.openxmlformats-officedocument.theme+xml"/>
  <Override PartName="/ppt/theme/theme12.xml" ContentType="application/vnd.openxmlformats-officedocument.theme+xml"/>
  <Override PartName="/ppt/theme/theme3.xml" ContentType="application/vnd.openxmlformats-officedocument.theme+xml"/>
  <Override PartName="/ppt/theme/theme13.xml" ContentType="application/vnd.openxmlformats-officedocument.theme+xml"/>
  <Override PartName="/ppt/_rels/presentation.xml.rels" ContentType="application/vnd.openxmlformats-package.relationships+xml"/>
  <Override PartName="/ppt/media/image1.jpeg" ContentType="image/jpeg"/>
  <Override PartName="/ppt/media/image2.gif" ContentType="image/gif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slideLayout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8.xml.rels" ContentType="application/vnd.openxmlformats-package.relationships+xml"/>
  <Override PartName="/ppt/slideLayouts/slideLayout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_rels/slide26.xml.rels" ContentType="application/vnd.openxmlformats-package.relationships+xml"/>
  <Override PartName="/ppt/slides/_rels/slide9.xml.rels" ContentType="application/vnd.openxmlformats-package.relationships+xml"/>
  <Override PartName="/ppt/slides/_rels/slide14.xml.rels" ContentType="application/vnd.openxmlformats-package.relationships+xml"/>
  <Override PartName="/ppt/slides/_rels/slide32.xml.rels" ContentType="application/vnd.openxmlformats-package.relationships+xml"/>
  <Override PartName="/ppt/slides/_rels/slide31.xml.rels" ContentType="application/vnd.openxmlformats-package.relationships+xml"/>
  <Override PartName="/ppt/slides/_rels/slide29.xml.rels" ContentType="application/vnd.openxmlformats-package.relationships+xml"/>
  <Override PartName="/ppt/slides/_rels/slide5.xml.rels" ContentType="application/vnd.openxmlformats-package.relationships+xml"/>
  <Override PartName="/ppt/slides/_rels/slide22.xml.rels" ContentType="application/vnd.openxmlformats-package.relationships+xml"/>
  <Override PartName="/ppt/slides/_rels/slide19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30.xml.rels" ContentType="application/vnd.openxmlformats-package.relationships+xml"/>
  <Override PartName="/ppt/slides/_rels/slide28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27.xml.rels" ContentType="application/vnd.openxmlformats-package.relationships+xml"/>
  <Override PartName="/ppt/slides/_rels/slide18.xml.rels" ContentType="application/vnd.openxmlformats-package.relationships+xml"/>
  <Override PartName="/ppt/slides/_rels/slide11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17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25.xml.rels" ContentType="application/vnd.openxmlformats-package.relationships+xml"/>
  <Override PartName="/ppt/slides/_rels/slide2.xml.rels" ContentType="application/vnd.openxmlformats-package.relationships+xml"/>
  <Override PartName="/ppt/slides/_rels/slide16.xml.rels" ContentType="application/vnd.openxmlformats-package.relationships+xml"/>
  <Override PartName="/ppt/slides/_rels/slide1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15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1.xml" ContentType="application/vnd.openxmlformats-officedocument.presentationml.slide+xml"/>
  <Override PartName="/ppt/slides/slide19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5.xml" ContentType="application/vnd.openxmlformats-officedocument.presentationml.slide+xml"/>
  <Override PartName="/ppt/slides/slide13.xml" ContentType="application/vnd.openxmlformats-officedocument.presentationml.slide+xml"/>
  <Override PartName="/ppt/slides/slide25.xml" ContentType="application/vnd.openxmlformats-officedocument.presentationml.slide+xml"/>
  <Override PartName="/ppt/slides/slide30.xml" ContentType="application/vnd.openxmlformats-officedocument.presentationml.slide+xml"/>
  <Override PartName="/ppt/slides/slide12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11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16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ppt/slides/slide14.xml" ContentType="application/vnd.openxmlformats-officedocument.presentationml.slide+xml"/>
  <Override PartName="/ppt/slides/slide26.xml" ContentType="application/vnd.openxmlformats-officedocument.presentationml.slide+xml"/>
  <Override PartName="/ppt/notesSlides/_rels/notesSlide2.xml.rels" ContentType="application/vnd.openxmlformats-package.relationships+xml"/>
  <Override PartName="/ppt/notesSlides/_rels/notesSlide28.xml.rels" ContentType="application/vnd.openxmlformats-package.relationships+xml"/>
  <Override PartName="/ppt/notesSlides/_rels/notesSlide29.xml.rels" ContentType="application/vnd.openxmlformats-package.relationships+xml"/>
  <Override PartName="/ppt/notesSlides/_rels/notesSlide3.xml.rels" ContentType="application/vnd.openxmlformats-package.relationships+xml"/>
  <Override PartName="/ppt/notesSlides/_rels/notesSlide22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23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24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26.xml.rels" ContentType="application/vnd.openxmlformats-package.relationships+xml"/>
  <Override PartName="/ppt/notesSlides/_rels/notesSlide19.xml.rels" ContentType="application/vnd.openxmlformats-package.relationships+xml"/>
  <Override PartName="/ppt/notesSlides/_rels/notesSlide25.xml.rels" ContentType="application/vnd.openxmlformats-package.relationships+xml"/>
  <Override PartName="/ppt/notesSlides/_rels/notesSlide27.xml.rels" ContentType="application/vnd.openxmlformats-package.relationships+xml"/>
  <Override PartName="/ppt/notesSlides/notesSlide28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7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75" r:id="rId13"/>
    <p:sldMasterId id="2147483677" r:id="rId14"/>
    <p:sldMasterId id="2147483679" r:id="rId15"/>
    <p:sldMasterId id="2147483681" r:id="rId16"/>
    <p:sldMasterId id="2147483683" r:id="rId17"/>
  </p:sldMasterIdLst>
  <p:notesMasterIdLst>
    <p:notesMasterId r:id="rId18"/>
  </p:notesMasterIdLst>
  <p:sldIdLst>
    <p:sldId id="256" r:id="rId19"/>
    <p:sldId id="257" r:id="rId20"/>
    <p:sldId id="258" r:id="rId21"/>
    <p:sldId id="259" r:id="rId22"/>
    <p:sldId id="260" r:id="rId23"/>
    <p:sldId id="261" r:id="rId24"/>
    <p:sldId id="262" r:id="rId25"/>
    <p:sldId id="263" r:id="rId26"/>
    <p:sldId id="264" r:id="rId27"/>
    <p:sldId id="265" r:id="rId28"/>
    <p:sldId id="266" r:id="rId29"/>
    <p:sldId id="267" r:id="rId30"/>
    <p:sldId id="268" r:id="rId31"/>
    <p:sldId id="269" r:id="rId32"/>
    <p:sldId id="270" r:id="rId33"/>
    <p:sldId id="271" r:id="rId34"/>
    <p:sldId id="272" r:id="rId35"/>
    <p:sldId id="273" r:id="rId36"/>
    <p:sldId id="274" r:id="rId37"/>
    <p:sldId id="275" r:id="rId38"/>
    <p:sldId id="276" r:id="rId39"/>
    <p:sldId id="277" r:id="rId40"/>
    <p:sldId id="278" r:id="rId41"/>
    <p:sldId id="279" r:id="rId42"/>
    <p:sldId id="280" r:id="rId43"/>
    <p:sldId id="281" r:id="rId44"/>
    <p:sldId id="282" r:id="rId45"/>
    <p:sldId id="283" r:id="rId46"/>
    <p:sldId id="284" r:id="rId47"/>
    <p:sldId id="285" r:id="rId48"/>
    <p:sldId id="286" r:id="rId49"/>
    <p:sldId id="287" r:id="rId50"/>
  </p:sldIdLst>
  <p:sldSz cx="9144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slideMaster" Target="slideMasters/slideMaster14.xml"/><Relationship Id="rId16" Type="http://schemas.openxmlformats.org/officeDocument/2006/relationships/slideMaster" Target="slideMasters/slideMaster15.xml"/><Relationship Id="rId17" Type="http://schemas.openxmlformats.org/officeDocument/2006/relationships/slideMaster" Target="slideMasters/slideMaster16.xml"/><Relationship Id="rId18" Type="http://schemas.openxmlformats.org/officeDocument/2006/relationships/notesMaster" Target="notesMasters/notesMaster1.xml"/><Relationship Id="rId19" Type="http://schemas.openxmlformats.org/officeDocument/2006/relationships/slide" Target="slides/slide1.xml"/><Relationship Id="rId20" Type="http://schemas.openxmlformats.org/officeDocument/2006/relationships/slide" Target="slides/slide2.xml"/><Relationship Id="rId21" Type="http://schemas.openxmlformats.org/officeDocument/2006/relationships/slide" Target="slides/slide3.xml"/><Relationship Id="rId22" Type="http://schemas.openxmlformats.org/officeDocument/2006/relationships/slide" Target="slides/slide4.xml"/><Relationship Id="rId23" Type="http://schemas.openxmlformats.org/officeDocument/2006/relationships/slide" Target="slides/slide5.xml"/><Relationship Id="rId24" Type="http://schemas.openxmlformats.org/officeDocument/2006/relationships/slide" Target="slides/slide6.xml"/><Relationship Id="rId25" Type="http://schemas.openxmlformats.org/officeDocument/2006/relationships/slide" Target="slides/slide7.xml"/><Relationship Id="rId26" Type="http://schemas.openxmlformats.org/officeDocument/2006/relationships/slide" Target="slides/slide8.xml"/><Relationship Id="rId27" Type="http://schemas.openxmlformats.org/officeDocument/2006/relationships/slide" Target="slides/slide9.xml"/><Relationship Id="rId28" Type="http://schemas.openxmlformats.org/officeDocument/2006/relationships/slide" Target="slides/slide10.xml"/><Relationship Id="rId29" Type="http://schemas.openxmlformats.org/officeDocument/2006/relationships/slide" Target="slides/slide11.xml"/><Relationship Id="rId30" Type="http://schemas.openxmlformats.org/officeDocument/2006/relationships/slide" Target="slides/slide12.xml"/><Relationship Id="rId31" Type="http://schemas.openxmlformats.org/officeDocument/2006/relationships/slide" Target="slides/slide13.xml"/><Relationship Id="rId32" Type="http://schemas.openxmlformats.org/officeDocument/2006/relationships/slide" Target="slides/slide14.xml"/><Relationship Id="rId33" Type="http://schemas.openxmlformats.org/officeDocument/2006/relationships/slide" Target="slides/slide15.xml"/><Relationship Id="rId34" Type="http://schemas.openxmlformats.org/officeDocument/2006/relationships/slide" Target="slides/slide16.xml"/><Relationship Id="rId35" Type="http://schemas.openxmlformats.org/officeDocument/2006/relationships/slide" Target="slides/slide17.xml"/><Relationship Id="rId36" Type="http://schemas.openxmlformats.org/officeDocument/2006/relationships/slide" Target="slides/slide18.xml"/><Relationship Id="rId37" Type="http://schemas.openxmlformats.org/officeDocument/2006/relationships/slide" Target="slides/slide19.xml"/><Relationship Id="rId38" Type="http://schemas.openxmlformats.org/officeDocument/2006/relationships/slide" Target="slides/slide20.xml"/><Relationship Id="rId39" Type="http://schemas.openxmlformats.org/officeDocument/2006/relationships/slide" Target="slides/slide21.xml"/><Relationship Id="rId40" Type="http://schemas.openxmlformats.org/officeDocument/2006/relationships/slide" Target="slides/slide22.xml"/><Relationship Id="rId41" Type="http://schemas.openxmlformats.org/officeDocument/2006/relationships/slide" Target="slides/slide23.xml"/><Relationship Id="rId42" Type="http://schemas.openxmlformats.org/officeDocument/2006/relationships/slide" Target="slides/slide24.xml"/><Relationship Id="rId43" Type="http://schemas.openxmlformats.org/officeDocument/2006/relationships/slide" Target="slides/slide25.xml"/><Relationship Id="rId44" Type="http://schemas.openxmlformats.org/officeDocument/2006/relationships/slide" Target="slides/slide26.xml"/><Relationship Id="rId45" Type="http://schemas.openxmlformats.org/officeDocument/2006/relationships/slide" Target="slides/slide27.xml"/><Relationship Id="rId46" Type="http://schemas.openxmlformats.org/officeDocument/2006/relationships/slide" Target="slides/slide28.xml"/><Relationship Id="rId47" Type="http://schemas.openxmlformats.org/officeDocument/2006/relationships/slide" Target="slides/slide29.xml"/><Relationship Id="rId48" Type="http://schemas.openxmlformats.org/officeDocument/2006/relationships/slide" Target="slides/slide30.xml"/><Relationship Id="rId49" Type="http://schemas.openxmlformats.org/officeDocument/2006/relationships/slide" Target="slides/slide31.xml"/><Relationship Id="rId50" Type="http://schemas.openxmlformats.org/officeDocument/2006/relationships/slide" Target="slides/slide32.xml"/><Relationship Id="rId51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17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move the slide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notes format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dt" idx="48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ftr" idx="49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 type="sldNum" idx="50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buNone/>
            </a:pPr>
            <a:fld id="{B51F09AB-9649-4CFA-B1A0-EF80082AB1E0}" type="slidenum"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1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22.xml.rels><?xml version="1.0" encoding="UTF-8"?>
<Relationships xmlns="http://schemas.openxmlformats.org/package/2006/relationships"><Relationship Id="rId1" Type="http://schemas.openxmlformats.org/officeDocument/2006/relationships/slide" Target="../slides/slide22.xml"/><Relationship Id="rId2" Type="http://schemas.openxmlformats.org/officeDocument/2006/relationships/notesMaster" Target="../notesMasters/notesMaster1.xml"/>
</Relationships>
</file>

<file path=ppt/notesSlides/_rels/notesSlide23.xml.rels><?xml version="1.0" encoding="UTF-8"?>
<Relationships xmlns="http://schemas.openxmlformats.org/package/2006/relationships"><Relationship Id="rId1" Type="http://schemas.openxmlformats.org/officeDocument/2006/relationships/slide" Target="../slides/slide23.xml"/><Relationship Id="rId2" Type="http://schemas.openxmlformats.org/officeDocument/2006/relationships/notesMaster" Target="../notesMasters/notesMaster1.xml"/>
</Relationships>
</file>

<file path=ppt/notesSlides/_rels/notesSlide24.xml.rels><?xml version="1.0" encoding="UTF-8"?>
<Relationships xmlns="http://schemas.openxmlformats.org/package/2006/relationships"><Relationship Id="rId1" Type="http://schemas.openxmlformats.org/officeDocument/2006/relationships/slide" Target="../slides/slide24.xml"/><Relationship Id="rId2" Type="http://schemas.openxmlformats.org/officeDocument/2006/relationships/notesMaster" Target="../notesMasters/notesMaster1.xml"/>
</Relationships>
</file>

<file path=ppt/notesSlides/_rels/notesSlide25.xml.rels><?xml version="1.0" encoding="UTF-8"?>
<Relationships xmlns="http://schemas.openxmlformats.org/package/2006/relationships"><Relationship Id="rId1" Type="http://schemas.openxmlformats.org/officeDocument/2006/relationships/slide" Target="../slides/slide25.xml"/><Relationship Id="rId2" Type="http://schemas.openxmlformats.org/officeDocument/2006/relationships/notesMaster" Target="../notesMasters/notesMaster1.xml"/>
</Relationships>
</file>

<file path=ppt/notesSlides/_rels/notesSlide26.xml.rels><?xml version="1.0" encoding="UTF-8"?>
<Relationships xmlns="http://schemas.openxmlformats.org/package/2006/relationships"><Relationship Id="rId1" Type="http://schemas.openxmlformats.org/officeDocument/2006/relationships/slide" Target="../slides/slide26.xml"/><Relationship Id="rId2" Type="http://schemas.openxmlformats.org/officeDocument/2006/relationships/notesMaster" Target="../notesMasters/notesMaster1.xml"/>
</Relationships>
</file>

<file path=ppt/notesSlides/_rels/notesSlide27.xml.rels><?xml version="1.0" encoding="UTF-8"?>
<Relationships xmlns="http://schemas.openxmlformats.org/package/2006/relationships"><Relationship Id="rId1" Type="http://schemas.openxmlformats.org/officeDocument/2006/relationships/slide" Target="../slides/slide27.xml"/><Relationship Id="rId2" Type="http://schemas.openxmlformats.org/officeDocument/2006/relationships/notesMaster" Target="../notesMasters/notesMaster1.xml"/>
</Relationships>
</file>

<file path=ppt/notesSlides/_rels/notesSlide28.xml.rels><?xml version="1.0" encoding="UTF-8"?>
<Relationships xmlns="http://schemas.openxmlformats.org/package/2006/relationships"><Relationship Id="rId1" Type="http://schemas.openxmlformats.org/officeDocument/2006/relationships/slide" Target="../slides/slide28.xml"/><Relationship Id="rId2" Type="http://schemas.openxmlformats.org/officeDocument/2006/relationships/notesMaster" Target="../notesMasters/notesMaster1.xml"/>
</Relationships>
</file>

<file path=ppt/notesSlides/_rels/notesSlide29.xml.rels><?xml version="1.0" encoding="UTF-8"?>
<Relationships xmlns="http://schemas.openxmlformats.org/package/2006/relationships"><Relationship Id="rId1" Type="http://schemas.openxmlformats.org/officeDocument/2006/relationships/slide" Target="../slides/slide29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  <a:ln w="0">
            <a:noFill/>
          </a:ln>
        </p:spPr>
      </p:sp>
      <p:sp>
        <p:nvSpPr>
          <p:cNvPr id="653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Note: done on board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54" name="PlaceHolder 3"/>
          <p:cNvSpPr>
            <a:spLocks noGrp="1"/>
          </p:cNvSpPr>
          <p:nvPr>
            <p:ph type="sldNum" idx="53"/>
          </p:nvPr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 anchorCtr="1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288F2AE1-C6E4-4179-9857-AA9A01027587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  <a:ln w="0">
            <a:noFill/>
          </a:ln>
        </p:spPr>
      </p:sp>
      <p:sp>
        <p:nvSpPr>
          <p:cNvPr id="65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57" name="PlaceHolder 3"/>
          <p:cNvSpPr>
            <a:spLocks noGrp="1"/>
          </p:cNvSpPr>
          <p:nvPr>
            <p:ph type="sldNum" idx="54"/>
          </p:nvPr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 anchorCtr="1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4728515D-B24E-47E5-8124-C2E22452BFC6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  <a:ln w="0">
            <a:noFill/>
          </a:ln>
        </p:spPr>
      </p:sp>
      <p:sp>
        <p:nvSpPr>
          <p:cNvPr id="659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60" name="PlaceHolder 3"/>
          <p:cNvSpPr>
            <a:spLocks noGrp="1"/>
          </p:cNvSpPr>
          <p:nvPr>
            <p:ph type="sldNum" idx="55"/>
          </p:nvPr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 anchorCtr="1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1261343E-8071-4AFF-8A67-D191378CE5AE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1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  <a:ln w="0">
            <a:noFill/>
          </a:ln>
        </p:spPr>
      </p:sp>
      <p:sp>
        <p:nvSpPr>
          <p:cNvPr id="66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long temp1 = *xp;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long temp2 = *yp;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*yp = temp1;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*xp = temp2;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63" name="PlaceHolder 3"/>
          <p:cNvSpPr>
            <a:spLocks noGrp="1"/>
          </p:cNvSpPr>
          <p:nvPr>
            <p:ph type="sldNum" idx="56"/>
          </p:nvPr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 anchorCtr="1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9EBECF25-6747-4703-8771-97E3EA440C3E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  <a:ln w="0">
            <a:noFill/>
          </a:ln>
        </p:spPr>
      </p:sp>
      <p:sp>
        <p:nvSpPr>
          <p:cNvPr id="64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 </a:t>
            </a:r>
            <a:r>
              <a:rPr b="1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program </a:t>
            </a:r>
            <a:r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is a sequence of instructions that specifies how to perform a computation, in a language that a computer can execute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photo: Dorothy Vaughan, computer at Nasa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48" name="PlaceHolder 3"/>
          <p:cNvSpPr>
            <a:spLocks noGrp="1"/>
          </p:cNvSpPr>
          <p:nvPr>
            <p:ph type="dt" idx="51"/>
          </p:nvPr>
        </p:nvSpPr>
        <p:spPr>
          <a:xfrm>
            <a:off x="3884760" y="0"/>
            <a:ext cx="2971080" cy="456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anchorCtr="1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/>
                </a:solidFill>
                <a:effectLst/>
                <a:uFillTx/>
                <a:latin typeface="+mn-lt"/>
                <a:ea typeface="+mn-ea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algn="l" pos="0"/>
              </a:tabLst>
            </a:pPr>
            <a:fld id="{EF0B652D-FA13-4158-8DD5-9494A3850327}" type="datetime1">
              <a:rPr b="0" lang="en-US" sz="1200" strike="noStrike" u="none">
                <a:solidFill>
                  <a:schemeClr val="dk1"/>
                </a:solidFill>
                <a:effectLst/>
                <a:uFillTx/>
                <a:latin typeface="+mn-lt"/>
                <a:ea typeface="+mn-ea"/>
              </a:rPr>
              <a:t>02/06/2025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2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  <a:ln w="0">
            <a:noFill/>
          </a:ln>
        </p:spPr>
      </p:sp>
      <p:sp>
        <p:nvSpPr>
          <p:cNvPr id="66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Calibri"/>
              </a:rPr>
              <a:t>Example arrays were allocated in successive blocks. Not guaranteed to happen in general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notes>
</file>

<file path=ppt/notesSlides/notesSlide2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  <a:ln w="0">
            <a:noFill/>
          </a:ln>
        </p:spPr>
      </p:sp>
      <p:sp>
        <p:nvSpPr>
          <p:cNvPr id="66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Note: done on board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68" name="PlaceHolder 3"/>
          <p:cNvSpPr>
            <a:spLocks noGrp="1"/>
          </p:cNvSpPr>
          <p:nvPr>
            <p:ph type="sldNum" idx="57"/>
          </p:nvPr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 anchorCtr="1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E2D58C8F-810E-4CA3-BD20-44A1E0F07C04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2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  <a:ln w="0">
            <a:noFill/>
          </a:ln>
        </p:spPr>
      </p:sp>
      <p:sp>
        <p:nvSpPr>
          <p:cNvPr id="67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71" name="PlaceHolder 3"/>
          <p:cNvSpPr>
            <a:spLocks noGrp="1"/>
          </p:cNvSpPr>
          <p:nvPr>
            <p:ph type="sldNum" idx="58"/>
          </p:nvPr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 anchorCtr="1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98384C3A-70C6-43A9-8DCA-5EA1310BB90A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2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  <a:ln w="0">
            <a:noFill/>
          </a:ln>
        </p:spPr>
      </p:sp>
      <p:sp>
        <p:nvSpPr>
          <p:cNvPr id="673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Calibri"/>
              </a:rPr>
              <a:t>Example arrays were allocated in successive blocks. Not guaranteed to happen in general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notes>
</file>

<file path=ppt/notesSlides/notesSlide2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  <a:ln w="0">
            <a:noFill/>
          </a:ln>
        </p:spPr>
      </p:sp>
      <p:sp>
        <p:nvSpPr>
          <p:cNvPr id="67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76" name="PlaceHolder 3"/>
          <p:cNvSpPr>
            <a:spLocks noGrp="1"/>
          </p:cNvSpPr>
          <p:nvPr>
            <p:ph type="sldNum" idx="59"/>
          </p:nvPr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 anchorCtr="1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  <a:ea typeface="ＭＳ Ｐゴシック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4F7778A8-1817-4A73-A926-A9835C19289F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  <a:ea typeface="ＭＳ Ｐゴシック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2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  <a:ln w="0">
            <a:noFill/>
          </a:ln>
        </p:spPr>
      </p:sp>
      <p:sp>
        <p:nvSpPr>
          <p:cNvPr id="67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Note: done on board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79" name="PlaceHolder 3"/>
          <p:cNvSpPr>
            <a:spLocks noGrp="1"/>
          </p:cNvSpPr>
          <p:nvPr>
            <p:ph type="sldNum" idx="60"/>
          </p:nvPr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 anchorCtr="1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59D818D2-D42F-4A84-A3CB-8D75343547C9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2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  <a:ln w="0">
            <a:noFill/>
          </a:ln>
        </p:spPr>
      </p:sp>
      <p:sp>
        <p:nvSpPr>
          <p:cNvPr id="68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OpenSymbol"/>
              <a:buAutoNum type="arabicPeriod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0xAB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OpenSymbol"/>
              <a:buAutoNum type="arabicPeriod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0X47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OpenSymbol"/>
              <a:buAutoNum type="arabicPeriod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0x13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82" name="PlaceHolder 3"/>
          <p:cNvSpPr>
            <a:spLocks noGrp="1"/>
          </p:cNvSpPr>
          <p:nvPr>
            <p:ph type="sldNum" idx="61"/>
          </p:nvPr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 anchorCtr="1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24A928B2-B42E-455D-BC05-D511C456CCD0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2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  <a:ln w="0">
            <a:noFill/>
          </a:ln>
        </p:spPr>
      </p:sp>
      <p:sp>
        <p:nvSpPr>
          <p:cNvPr id="68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85" name="PlaceHolder 3"/>
          <p:cNvSpPr>
            <a:spLocks noGrp="1"/>
          </p:cNvSpPr>
          <p:nvPr>
            <p:ph type="sldNum" idx="62"/>
          </p:nvPr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 anchorCtr="1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  <a:ea typeface="ＭＳ Ｐゴシック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F5EB727A-2996-46EA-A26B-314DC0285A70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  <a:ea typeface="ＭＳ Ｐゴシック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  <a:ln w="0">
            <a:noFill/>
          </a:ln>
        </p:spPr>
      </p:sp>
      <p:sp>
        <p:nvSpPr>
          <p:cNvPr id="65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M-x hexl-mode to view files in binary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51" name="PlaceHolder 3"/>
          <p:cNvSpPr>
            <a:spLocks noGrp="1"/>
          </p:cNvSpPr>
          <p:nvPr>
            <p:ph type="sldNum" idx="52"/>
          </p:nvPr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 anchorCtr="1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27A2E0DB-B1D4-4FDD-9281-20B372FCC3E3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6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E419A80-A894-4368-8B6B-F532E769DDE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9"/>
          </p:nvPr>
        </p:nvSpPr>
        <p:spPr/>
        <p:txBody>
          <a:bodyPr/>
          <a:p>
            <a:fld id="{6B69FF67-2F11-4FA8-ADFD-22389F7A13B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Defaul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715680"/>
            <a:ext cx="822888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2"/>
          </p:nvPr>
        </p:nvSpPr>
        <p:spPr/>
        <p:txBody>
          <a:bodyPr/>
          <a:p>
            <a:fld id="{289B7F2F-E2A1-4881-BAD9-5D2F29BA50D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Defaul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715680"/>
            <a:ext cx="822888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457200" y="1673280"/>
            <a:ext cx="1969920" cy="471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2"/>
          </p:nvPr>
        </p:nvSpPr>
        <p:spPr/>
        <p:txBody>
          <a:bodyPr/>
          <a:p>
            <a:fld id="{F8AD9932-B588-415C-B40F-18E2DA3D7A2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Defaul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2"/>
          </p:nvPr>
        </p:nvSpPr>
        <p:spPr/>
        <p:txBody>
          <a:bodyPr/>
          <a:p>
            <a:fld id="{26B0FB83-AB6E-4BF9-B73B-8B66C787EBB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Defaul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2"/>
          </p:nvPr>
        </p:nvSpPr>
        <p:spPr/>
        <p:txBody>
          <a:bodyPr/>
          <a:p>
            <a:fld id="{4F3AF601-C080-4545-BC66-6F494C42718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2"/>
          </p:nvPr>
        </p:nvSpPr>
        <p:spPr/>
        <p:txBody>
          <a:bodyPr/>
          <a:p>
            <a:fld id="{730EB765-42B1-4F46-B91B-98CB369D1C9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Defaul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715680"/>
            <a:ext cx="822888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57200" y="1673280"/>
            <a:ext cx="961200" cy="471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1467000" y="1673280"/>
            <a:ext cx="961200" cy="471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2"/>
          </p:nvPr>
        </p:nvSpPr>
        <p:spPr/>
        <p:txBody>
          <a:bodyPr/>
          <a:p>
            <a:fld id="{3486CB48-212B-4E00-A513-18A5A88E7E3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5"/>
          </p:nvPr>
        </p:nvSpPr>
        <p:spPr/>
        <p:txBody>
          <a:bodyPr/>
          <a:p>
            <a:fld id="{C189D49E-B09F-4DA1-8BAE-689DDF4F6BAF}" type="slidenum">
              <a:t>&lt;#&gt;</a:t>
            </a:fld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715680"/>
            <a:ext cx="822888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7"/>
          </p:nvPr>
        </p:nvSpPr>
        <p:spPr/>
        <p:txBody>
          <a:bodyPr/>
          <a:p>
            <a:fld id="{2777FF12-76CC-4DEC-9BD2-17ADF479157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8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40"/>
          </p:nvPr>
        </p:nvSpPr>
        <p:spPr/>
        <p:txBody>
          <a:bodyPr/>
          <a:p>
            <a:fld id="{0CE715D9-DB8A-41FE-A0E8-667E4DB32F6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44DFFCE6-DB61-49F6-B259-BD3E02190E1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43"/>
          </p:nvPr>
        </p:nvSpPr>
        <p:spPr/>
        <p:txBody>
          <a:bodyPr/>
          <a:p>
            <a:fld id="{C0BECC43-2306-40CF-98AC-724A9602601E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46"/>
          </p:nvPr>
        </p:nvSpPr>
        <p:spPr/>
        <p:txBody>
          <a:bodyPr/>
          <a:p>
            <a:fld id="{C680617B-AE59-40E7-A2AC-25A6E3CDDD2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C39DC879-ABC5-4EE9-A7C2-D8C31951C38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715680"/>
            <a:ext cx="822888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457200" y="1673280"/>
            <a:ext cx="1969920" cy="471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D2E59EF9-DE9F-46F9-AE35-C138D6631E8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F9FD4729-6845-4A43-9465-C095A3D6994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715680"/>
            <a:ext cx="822888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ED097DC2-6552-442A-9AF1-3463218F108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715680"/>
            <a:ext cx="822888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/>
          </p:nvPr>
        </p:nvSpPr>
        <p:spPr>
          <a:xfrm>
            <a:off x="457200" y="1673280"/>
            <a:ext cx="1969920" cy="471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60D7C3AE-CD10-4339-9A7C-353E0FBCBAA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Defaul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3"/>
          </p:nvPr>
        </p:nvSpPr>
        <p:spPr/>
        <p:txBody>
          <a:bodyPr/>
          <a:p>
            <a:fld id="{6B451C6E-FD85-40C6-87FA-8740E2F9978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6"/>
          </p:nvPr>
        </p:nvSpPr>
        <p:spPr/>
        <p:txBody>
          <a:bodyPr/>
          <a:p>
            <a:fld id="{EDFCA1A9-0045-4EC4-95A1-F11510B912A1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1.xml"/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7.xml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slideLayout" Target="../slideLayouts/slideLayout18.xml"/>
</Relationships>
</file>

<file path=ppt/slideMasters/_rels/slideMaster14.xml.rels><?xml version="1.0" encoding="UTF-8"?>
<Relationships xmlns="http://schemas.openxmlformats.org/package/2006/relationships"><Relationship Id="rId1" Type="http://schemas.openxmlformats.org/officeDocument/2006/relationships/theme" Target="../theme/theme14.xml"/><Relationship Id="rId2" Type="http://schemas.openxmlformats.org/officeDocument/2006/relationships/slideLayout" Target="../slideLayouts/slideLayout19.xml"/>
</Relationships>
</file>

<file path=ppt/slideMasters/_rels/slideMaster15.xml.rels><?xml version="1.0" encoding="UTF-8"?>
<Relationships xmlns="http://schemas.openxmlformats.org/package/2006/relationships"><Relationship Id="rId1" Type="http://schemas.openxmlformats.org/officeDocument/2006/relationships/theme" Target="../theme/theme15.xml"/><Relationship Id="rId2" Type="http://schemas.openxmlformats.org/officeDocument/2006/relationships/slideLayout" Target="../slideLayouts/slideLayout20.xml"/>
</Relationships>
</file>

<file path=ppt/slideMasters/_rels/slideMaster16.xml.rels><?xml version="1.0" encoding="UTF-8"?>
<Relationships xmlns="http://schemas.openxmlformats.org/package/2006/relationships"><Relationship Id="rId1" Type="http://schemas.openxmlformats.org/officeDocument/2006/relationships/theme" Target="../theme/theme16.xml"/><Relationship Id="rId2" Type="http://schemas.openxmlformats.org/officeDocument/2006/relationships/slideLayout" Target="../slideLayouts/slideLayout2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Rectangle 9"/>
          <p:cNvSpPr/>
          <p:nvPr/>
        </p:nvSpPr>
        <p:spPr>
          <a:xfrm>
            <a:off x="0" y="222120"/>
            <a:ext cx="9143280" cy="31032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" name="Rectangle 6"/>
          <p:cNvSpPr/>
          <p:nvPr/>
        </p:nvSpPr>
        <p:spPr>
          <a:xfrm>
            <a:off x="0" y="0"/>
            <a:ext cx="9143280" cy="41832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cxnSp>
        <p:nvCxnSpPr>
          <p:cNvPr id="2" name="Straight Connector 7"/>
          <p:cNvCxnSpPr/>
          <p:nvPr/>
        </p:nvCxnSpPr>
        <p:spPr>
          <a:xfrm>
            <a:off x="685800" y="3398400"/>
            <a:ext cx="7849080" cy="216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  <p:sp>
        <p:nvSpPr>
          <p:cNvPr id="3" name="PlaceHolder 1"/>
          <p:cNvSpPr>
            <a:spLocks noGrp="1"/>
          </p:cNvSpPr>
          <p:nvPr>
            <p:ph type="ftr" idx="1"/>
          </p:nvPr>
        </p:nvSpPr>
        <p:spPr>
          <a:xfrm>
            <a:off x="3429000" y="18360"/>
            <a:ext cx="411408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ldNum" idx="2"/>
          </p:nvPr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2EEE643F-1922-400A-828E-60C85E12C21A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" name="PlaceHolder 3"/>
          <p:cNvSpPr>
            <a:spLocks noGrp="1"/>
          </p:cNvSpPr>
          <p:nvPr>
            <p:ph type="dt" idx="3"/>
          </p:nvPr>
        </p:nvSpPr>
        <p:spPr>
          <a:xfrm>
            <a:off x="457200" y="18360"/>
            <a:ext cx="28947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</a:t>
            </a: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k to </a:t>
            </a: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edit </a:t>
            </a: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the </a:t>
            </a: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title </a:t>
            </a: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text </a:t>
            </a: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for</a:t>
            </a: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9"/>
          <p:cNvSpPr/>
          <p:nvPr/>
        </p:nvSpPr>
        <p:spPr>
          <a:xfrm>
            <a:off x="0" y="222120"/>
            <a:ext cx="9143280" cy="31032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0" name="Rectangle 6"/>
          <p:cNvSpPr/>
          <p:nvPr/>
        </p:nvSpPr>
        <p:spPr>
          <a:xfrm>
            <a:off x="0" y="0"/>
            <a:ext cx="9143280" cy="41832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1" name="PlaceHolder 1"/>
          <p:cNvSpPr>
            <a:spLocks noGrp="1"/>
          </p:cNvSpPr>
          <p:nvPr>
            <p:ph type="ftr" idx="28"/>
          </p:nvPr>
        </p:nvSpPr>
        <p:spPr>
          <a:xfrm>
            <a:off x="3429000" y="18360"/>
            <a:ext cx="411408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sldNum" idx="29"/>
          </p:nvPr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1AB986DD-87E7-475F-AD40-17D64B3A8A7D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1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dt" idx="30"/>
          </p:nvPr>
        </p:nvSpPr>
        <p:spPr>
          <a:xfrm>
            <a:off x="457200" y="18360"/>
            <a:ext cx="28947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9"/>
          <p:cNvSpPr/>
          <p:nvPr/>
        </p:nvSpPr>
        <p:spPr>
          <a:xfrm>
            <a:off x="0" y="222120"/>
            <a:ext cx="9143280" cy="31032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5" name="Rectangle 6"/>
          <p:cNvSpPr/>
          <p:nvPr/>
        </p:nvSpPr>
        <p:spPr>
          <a:xfrm>
            <a:off x="0" y="0"/>
            <a:ext cx="9143280" cy="41832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891000"/>
            <a:ext cx="822888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73280"/>
            <a:ext cx="1969920" cy="471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5000" lnSpcReduction="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2526480" y="1673280"/>
            <a:ext cx="1969920" cy="471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5000" lnSpcReduction="9999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ftr" idx="31"/>
          </p:nvPr>
        </p:nvSpPr>
        <p:spPr>
          <a:xfrm>
            <a:off x="3429000" y="18360"/>
            <a:ext cx="411408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sldNum" idx="32"/>
          </p:nvPr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CD104B72-47FE-4A3C-950F-5207502F3E89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1" name="PlaceHolder 6"/>
          <p:cNvSpPr>
            <a:spLocks noGrp="1"/>
          </p:cNvSpPr>
          <p:nvPr>
            <p:ph type="dt" idx="33"/>
          </p:nvPr>
        </p:nvSpPr>
        <p:spPr>
          <a:xfrm>
            <a:off x="457200" y="18360"/>
            <a:ext cx="28947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tangle 9"/>
          <p:cNvSpPr/>
          <p:nvPr/>
        </p:nvSpPr>
        <p:spPr>
          <a:xfrm>
            <a:off x="0" y="222120"/>
            <a:ext cx="9143280" cy="31032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79" name="Rectangle 6"/>
          <p:cNvSpPr/>
          <p:nvPr/>
        </p:nvSpPr>
        <p:spPr>
          <a:xfrm>
            <a:off x="0" y="0"/>
            <a:ext cx="9143280" cy="41832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cxnSp>
        <p:nvCxnSpPr>
          <p:cNvPr id="80" name="Straight Connector 10"/>
          <p:cNvCxnSpPr/>
          <p:nvPr/>
        </p:nvCxnSpPr>
        <p:spPr>
          <a:xfrm flipH="1">
            <a:off x="4572000" y="1691640"/>
            <a:ext cx="1440" cy="470988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  <p:sp>
        <p:nvSpPr>
          <p:cNvPr id="81" name="PlaceHolder 1"/>
          <p:cNvSpPr>
            <a:spLocks noGrp="1"/>
          </p:cNvSpPr>
          <p:nvPr>
            <p:ph type="ftr" idx="34"/>
          </p:nvPr>
        </p:nvSpPr>
        <p:spPr>
          <a:xfrm>
            <a:off x="457200" y="18360"/>
            <a:ext cx="708588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sldNum" idx="35"/>
          </p:nvPr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7656E39C-B03D-4557-828F-3A5CF6E7A662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1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2"/>
  </p:sldLayoutIdLst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angle 9"/>
          <p:cNvSpPr/>
          <p:nvPr/>
        </p:nvSpPr>
        <p:spPr>
          <a:xfrm>
            <a:off x="0" y="222120"/>
            <a:ext cx="9143280" cy="31032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84" name="Rectangle 6"/>
          <p:cNvSpPr/>
          <p:nvPr/>
        </p:nvSpPr>
        <p:spPr>
          <a:xfrm>
            <a:off x="0" y="0"/>
            <a:ext cx="9143280" cy="41832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891000"/>
            <a:ext cx="822888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ftr" idx="36"/>
          </p:nvPr>
        </p:nvSpPr>
        <p:spPr>
          <a:xfrm>
            <a:off x="3429000" y="18360"/>
            <a:ext cx="411408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sldNum" idx="37"/>
          </p:nvPr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1769B3B7-4EFC-4023-BA80-C128D9D14BA3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1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 type="dt" idx="38"/>
          </p:nvPr>
        </p:nvSpPr>
        <p:spPr>
          <a:xfrm>
            <a:off x="457200" y="18360"/>
            <a:ext cx="28947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9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2"/>
  </p:sldLayoutIdLst>
</p:sldMaster>
</file>

<file path=ppt/slideMasters/slideMaster1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Rectangle 9"/>
          <p:cNvSpPr/>
          <p:nvPr/>
        </p:nvSpPr>
        <p:spPr>
          <a:xfrm>
            <a:off x="0" y="222120"/>
            <a:ext cx="9143280" cy="31032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92" name="Rectangle 6"/>
          <p:cNvSpPr/>
          <p:nvPr/>
        </p:nvSpPr>
        <p:spPr>
          <a:xfrm>
            <a:off x="0" y="0"/>
            <a:ext cx="9143280" cy="41832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93" name="PlaceHolder 1"/>
          <p:cNvSpPr>
            <a:spLocks noGrp="1"/>
          </p:cNvSpPr>
          <p:nvPr>
            <p:ph type="ftr" idx="39"/>
          </p:nvPr>
        </p:nvSpPr>
        <p:spPr>
          <a:xfrm>
            <a:off x="3429000" y="18360"/>
            <a:ext cx="411408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sldNum" idx="40"/>
          </p:nvPr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1B539D4F-2379-42EF-9CF3-E5C9A08F1D7F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1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 type="dt" idx="41"/>
          </p:nvPr>
        </p:nvSpPr>
        <p:spPr>
          <a:xfrm>
            <a:off x="457200" y="18360"/>
            <a:ext cx="28947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2"/>
  </p:sldLayoutIdLst>
</p:sldMaster>
</file>

<file path=ppt/slideMasters/slideMaster1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Rectangle 9"/>
          <p:cNvSpPr/>
          <p:nvPr/>
        </p:nvSpPr>
        <p:spPr>
          <a:xfrm>
            <a:off x="0" y="222120"/>
            <a:ext cx="9143280" cy="31032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97" name="Rectangle 6"/>
          <p:cNvSpPr/>
          <p:nvPr/>
        </p:nvSpPr>
        <p:spPr>
          <a:xfrm>
            <a:off x="0" y="0"/>
            <a:ext cx="9143280" cy="41832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cxnSp>
        <p:nvCxnSpPr>
          <p:cNvPr id="98" name="Straight Connector 8"/>
          <p:cNvCxnSpPr/>
          <p:nvPr/>
        </p:nvCxnSpPr>
        <p:spPr>
          <a:xfrm flipH="1">
            <a:off x="2774880" y="792000"/>
            <a:ext cx="2160" cy="557856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  <p:sp>
        <p:nvSpPr>
          <p:cNvPr id="99" name="PlaceHolder 1"/>
          <p:cNvSpPr>
            <a:spLocks noGrp="1"/>
          </p:cNvSpPr>
          <p:nvPr>
            <p:ph type="ftr" idx="42"/>
          </p:nvPr>
        </p:nvSpPr>
        <p:spPr>
          <a:xfrm>
            <a:off x="3429000" y="18360"/>
            <a:ext cx="411408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sldNum" idx="43"/>
          </p:nvPr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8E47AF60-3A58-48D0-B2F1-0EF97BF05CDD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1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dt" idx="44"/>
          </p:nvPr>
        </p:nvSpPr>
        <p:spPr>
          <a:xfrm>
            <a:off x="457200" y="18360"/>
            <a:ext cx="28947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2"/>
  </p:sldLayoutIdLst>
</p:sldMaster>
</file>

<file path=ppt/slideMasters/slideMaster1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9"/>
          <p:cNvSpPr/>
          <p:nvPr/>
        </p:nvSpPr>
        <p:spPr>
          <a:xfrm>
            <a:off x="0" y="222120"/>
            <a:ext cx="9143280" cy="31032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03" name="Rectangle 6"/>
          <p:cNvSpPr/>
          <p:nvPr/>
        </p:nvSpPr>
        <p:spPr>
          <a:xfrm>
            <a:off x="0" y="0"/>
            <a:ext cx="9143280" cy="41832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04" name="PlaceHolder 1"/>
          <p:cNvSpPr>
            <a:spLocks noGrp="1"/>
          </p:cNvSpPr>
          <p:nvPr>
            <p:ph type="ftr" idx="45"/>
          </p:nvPr>
        </p:nvSpPr>
        <p:spPr>
          <a:xfrm>
            <a:off x="3429000" y="18360"/>
            <a:ext cx="411408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sldNum" idx="46"/>
          </p:nvPr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7C70963A-6BCD-4E47-B4B6-4D843FF20A26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1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dt" idx="47"/>
          </p:nvPr>
        </p:nvSpPr>
        <p:spPr>
          <a:xfrm>
            <a:off x="457200" y="18360"/>
            <a:ext cx="28947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"/>
          <p:cNvSpPr/>
          <p:nvPr/>
        </p:nvSpPr>
        <p:spPr>
          <a:xfrm>
            <a:off x="0" y="222120"/>
            <a:ext cx="9143280" cy="31032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9" name="Rectangle 6"/>
          <p:cNvSpPr/>
          <p:nvPr/>
        </p:nvSpPr>
        <p:spPr>
          <a:xfrm>
            <a:off x="0" y="0"/>
            <a:ext cx="9143280" cy="41832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1"/>
          <p:cNvSpPr>
            <a:spLocks noGrp="1"/>
          </p:cNvSpPr>
          <p:nvPr>
            <p:ph type="ftr" idx="4"/>
          </p:nvPr>
        </p:nvSpPr>
        <p:spPr>
          <a:xfrm>
            <a:off x="3429000" y="18360"/>
            <a:ext cx="411408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sldNum" idx="5"/>
          </p:nvPr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59C1246B-6FAE-4E59-9D93-0711FDE36C03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1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dt" idx="6"/>
          </p:nvPr>
        </p:nvSpPr>
        <p:spPr>
          <a:xfrm>
            <a:off x="457200" y="18360"/>
            <a:ext cx="28947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9"/>
          <p:cNvSpPr/>
          <p:nvPr/>
        </p:nvSpPr>
        <p:spPr>
          <a:xfrm>
            <a:off x="0" y="222120"/>
            <a:ext cx="9143280" cy="31032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4" name="Rectangle 6"/>
          <p:cNvSpPr/>
          <p:nvPr/>
        </p:nvSpPr>
        <p:spPr>
          <a:xfrm>
            <a:off x="0" y="0"/>
            <a:ext cx="9143280" cy="41832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1"/>
          <p:cNvSpPr>
            <a:spLocks noGrp="1"/>
          </p:cNvSpPr>
          <p:nvPr>
            <p:ph type="ftr" idx="7"/>
          </p:nvPr>
        </p:nvSpPr>
        <p:spPr>
          <a:xfrm>
            <a:off x="3429000" y="18360"/>
            <a:ext cx="411408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sldNum" idx="8"/>
          </p:nvPr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891612A1-371B-4EB7-9198-B8FDED3D2C6B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1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dt" idx="9"/>
          </p:nvPr>
        </p:nvSpPr>
        <p:spPr>
          <a:xfrm>
            <a:off x="457200" y="18360"/>
            <a:ext cx="28947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9"/>
          <p:cNvSpPr/>
          <p:nvPr/>
        </p:nvSpPr>
        <p:spPr>
          <a:xfrm>
            <a:off x="0" y="222120"/>
            <a:ext cx="9143280" cy="31032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9" name="Rectangle 6"/>
          <p:cNvSpPr/>
          <p:nvPr/>
        </p:nvSpPr>
        <p:spPr>
          <a:xfrm>
            <a:off x="0" y="0"/>
            <a:ext cx="9143280" cy="41832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891000"/>
            <a:ext cx="822888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</a:t>
            </a: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k to </a:t>
            </a: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edit </a:t>
            </a: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the </a:t>
            </a: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title </a:t>
            </a: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text </a:t>
            </a: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form</a:t>
            </a: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73280"/>
            <a:ext cx="4037760" cy="471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</a:t>
            </a: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ftr" idx="10"/>
          </p:nvPr>
        </p:nvSpPr>
        <p:spPr>
          <a:xfrm>
            <a:off x="3429000" y="18360"/>
            <a:ext cx="411408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sldNum" idx="11"/>
          </p:nvPr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34D3DE7C-D75B-4651-98EF-6DB6914AEB39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4" name="PlaceHolder 5"/>
          <p:cNvSpPr>
            <a:spLocks noGrp="1"/>
          </p:cNvSpPr>
          <p:nvPr>
            <p:ph type="dt" idx="12"/>
          </p:nvPr>
        </p:nvSpPr>
        <p:spPr>
          <a:xfrm>
            <a:off x="457200" y="18360"/>
            <a:ext cx="28947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9"/>
          <p:cNvSpPr/>
          <p:nvPr/>
        </p:nvSpPr>
        <p:spPr>
          <a:xfrm>
            <a:off x="0" y="222120"/>
            <a:ext cx="9143280" cy="31032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8" name="Rectangle 6"/>
          <p:cNvSpPr/>
          <p:nvPr/>
        </p:nvSpPr>
        <p:spPr>
          <a:xfrm>
            <a:off x="0" y="0"/>
            <a:ext cx="9143280" cy="41832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cxnSp>
        <p:nvCxnSpPr>
          <p:cNvPr id="29" name="Straight Connector 6"/>
          <p:cNvCxnSpPr/>
          <p:nvPr/>
        </p:nvCxnSpPr>
        <p:spPr>
          <a:xfrm>
            <a:off x="731520" y="4599360"/>
            <a:ext cx="7849080" cy="216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  <p:sp>
        <p:nvSpPr>
          <p:cNvPr id="30" name="PlaceHolder 1"/>
          <p:cNvSpPr>
            <a:spLocks noGrp="1"/>
          </p:cNvSpPr>
          <p:nvPr>
            <p:ph type="ftr" idx="13"/>
          </p:nvPr>
        </p:nvSpPr>
        <p:spPr>
          <a:xfrm>
            <a:off x="3429000" y="18360"/>
            <a:ext cx="411408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sldNum" idx="14"/>
          </p:nvPr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3947E4BD-23E6-490F-B213-E57C8120239D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1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dt" idx="15"/>
          </p:nvPr>
        </p:nvSpPr>
        <p:spPr>
          <a:xfrm>
            <a:off x="457200" y="18360"/>
            <a:ext cx="28947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9"/>
          <p:cNvSpPr/>
          <p:nvPr/>
        </p:nvSpPr>
        <p:spPr>
          <a:xfrm>
            <a:off x="0" y="222120"/>
            <a:ext cx="9143280" cy="31032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4" name="Rectangle 6"/>
          <p:cNvSpPr/>
          <p:nvPr/>
        </p:nvSpPr>
        <p:spPr>
          <a:xfrm>
            <a:off x="0" y="0"/>
            <a:ext cx="9143280" cy="41832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891000"/>
            <a:ext cx="822888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ftr" idx="16"/>
          </p:nvPr>
        </p:nvSpPr>
        <p:spPr>
          <a:xfrm>
            <a:off x="3429000" y="18360"/>
            <a:ext cx="411408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sldNum" idx="17"/>
          </p:nvPr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3C3D1DC1-F43D-4DB3-98ED-F3092FF4044C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1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dt" idx="18"/>
          </p:nvPr>
        </p:nvSpPr>
        <p:spPr>
          <a:xfrm>
            <a:off x="457200" y="18360"/>
            <a:ext cx="28947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9"/>
          <p:cNvSpPr/>
          <p:nvPr/>
        </p:nvSpPr>
        <p:spPr>
          <a:xfrm>
            <a:off x="0" y="222120"/>
            <a:ext cx="9143280" cy="31032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41" name="Rectangle 6"/>
          <p:cNvSpPr/>
          <p:nvPr/>
        </p:nvSpPr>
        <p:spPr>
          <a:xfrm>
            <a:off x="0" y="0"/>
            <a:ext cx="9143280" cy="41832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891000"/>
            <a:ext cx="822888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73280"/>
            <a:ext cx="4037760" cy="471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ftr" idx="19"/>
          </p:nvPr>
        </p:nvSpPr>
        <p:spPr>
          <a:xfrm>
            <a:off x="3429000" y="18360"/>
            <a:ext cx="411408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sldNum" idx="20"/>
          </p:nvPr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42F78EC0-D515-4361-9DE1-E398701A795D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dt" idx="21"/>
          </p:nvPr>
        </p:nvSpPr>
        <p:spPr>
          <a:xfrm>
            <a:off x="457200" y="18360"/>
            <a:ext cx="28947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9"/>
          <p:cNvSpPr/>
          <p:nvPr/>
        </p:nvSpPr>
        <p:spPr>
          <a:xfrm>
            <a:off x="0" y="222120"/>
            <a:ext cx="9143280" cy="31032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50" name="Rectangle 6"/>
          <p:cNvSpPr/>
          <p:nvPr/>
        </p:nvSpPr>
        <p:spPr>
          <a:xfrm>
            <a:off x="0" y="0"/>
            <a:ext cx="9143280" cy="41832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51" name="PlaceHolder 1"/>
          <p:cNvSpPr>
            <a:spLocks noGrp="1"/>
          </p:cNvSpPr>
          <p:nvPr>
            <p:ph type="ftr" idx="22"/>
          </p:nvPr>
        </p:nvSpPr>
        <p:spPr>
          <a:xfrm>
            <a:off x="3429000" y="18360"/>
            <a:ext cx="411408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ldNum" idx="23"/>
          </p:nvPr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3348E5B9-9992-4C95-914B-9088548A1087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1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dt" idx="24"/>
          </p:nvPr>
        </p:nvSpPr>
        <p:spPr>
          <a:xfrm>
            <a:off x="457200" y="18360"/>
            <a:ext cx="28947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9"/>
          <p:cNvSpPr/>
          <p:nvPr/>
        </p:nvSpPr>
        <p:spPr>
          <a:xfrm>
            <a:off x="0" y="222120"/>
            <a:ext cx="9143280" cy="31032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55" name="Rectangle 6"/>
          <p:cNvSpPr/>
          <p:nvPr/>
        </p:nvSpPr>
        <p:spPr>
          <a:xfrm>
            <a:off x="0" y="0"/>
            <a:ext cx="9143280" cy="41832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56" name="PlaceHolder 1"/>
          <p:cNvSpPr>
            <a:spLocks noGrp="1"/>
          </p:cNvSpPr>
          <p:nvPr>
            <p:ph type="ftr" idx="25"/>
          </p:nvPr>
        </p:nvSpPr>
        <p:spPr>
          <a:xfrm>
            <a:off x="3429000" y="18360"/>
            <a:ext cx="411408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sldNum" idx="26"/>
          </p:nvPr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21265AD4-D11D-44C2-9ECD-4EFCADF97829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1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dt" idx="27"/>
          </p:nvPr>
        </p:nvSpPr>
        <p:spPr>
          <a:xfrm>
            <a:off x="457200" y="18360"/>
            <a:ext cx="28947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2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4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5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6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7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8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9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2.gif"/><Relationship Id="rId2" Type="http://schemas.openxmlformats.org/officeDocument/2006/relationships/slideLayout" Target="../slideLayouts/slideLayout18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subTitle"/>
          </p:nvPr>
        </p:nvSpPr>
        <p:spPr>
          <a:xfrm>
            <a:off x="685800" y="3505320"/>
            <a:ext cx="7923960" cy="608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defTabSz="9144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CS 105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      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         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 Spring 2025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title"/>
          </p:nvPr>
        </p:nvSpPr>
        <p:spPr>
          <a:xfrm>
            <a:off x="685800" y="2666880"/>
            <a:ext cx="7848000" cy="631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Lecture 4: Introduction to Assembly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5" name="Title 1"/>
          <p:cNvSpPr/>
          <p:nvPr/>
        </p:nvSpPr>
        <p:spPr>
          <a:xfrm>
            <a:off x="685800" y="4643280"/>
            <a:ext cx="7848000" cy="63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2400" spc="-99" strike="noStrike" u="none">
              <a:solidFill>
                <a:schemeClr val="lt2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Data Movement Instructions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3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880" cy="4876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MOV source, dest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Moves data source-&gt;dest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dest = source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91" dur="indefinite" restart="never" nodeType="tmRoot">
          <p:childTnLst>
            <p:seq>
              <p:cTn id="92" dur="indefinite" nodeType="mainSeq">
                <p:childTnLst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Operand Forms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9371880" cy="5409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62500" lnSpcReduction="19999"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Immediate: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Syntax: $c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Ex: $47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Val: c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 Equiv: 47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Register: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Syntax: r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Ex: %rdi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Val: Reg[r]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 Equiv: x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Memory (Absolute):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Syntax: addr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Ex: 0x4050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Val: Mem[addr]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 Equiv: *0x60201a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Memory (Indirect):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Syntax: (r)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Ex: (%rsp)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Val: Mem[Reg[r]]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 Equiv: *x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74320"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74320"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74320"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74320"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74320"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74320"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74320"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74320"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74320"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cxnSp>
        <p:nvCxnSpPr>
          <p:cNvPr id="206" name="Straight Connector 3"/>
          <p:cNvCxnSpPr/>
          <p:nvPr/>
        </p:nvCxnSpPr>
        <p:spPr>
          <a:xfrm>
            <a:off x="6858000" y="3581280"/>
            <a:ext cx="1981800" cy="720"/>
          </a:xfrm>
          <a:prstGeom prst="straightConnector1">
            <a:avLst/>
          </a:prstGeom>
          <a:ln w="0">
            <a:solidFill>
              <a:srgbClr val="521b92"/>
            </a:solidFill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97" dur="indefinite" restart="never" nodeType="tmRoot">
          <p:childTnLst>
            <p:seq>
              <p:cTn id="98" dur="indefinite" nodeType="mainSeq">
                <p:childTnLst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Exercise: Operands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8" name="PlaceHolder 2"/>
          <p:cNvSpPr>
            <a:spLocks noGrp="1"/>
          </p:cNvSpPr>
          <p:nvPr>
            <p:ph/>
          </p:nvPr>
        </p:nvSpPr>
        <p:spPr>
          <a:xfrm>
            <a:off x="457200" y="3581280"/>
            <a:ext cx="8228880" cy="2894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What are the values of the following operands (assuming register and memory state shown above)?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31520" indent="-45720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%rax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731520" indent="-45720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0x104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731520" indent="-45720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$0x102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731520" indent="-45720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(%rax)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marL="274320"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209" name="Table 3"/>
          <p:cNvGraphicFramePr/>
          <p:nvPr/>
        </p:nvGraphicFramePr>
        <p:xfrm>
          <a:off x="914400" y="1600200"/>
          <a:ext cx="2285640" cy="1483200"/>
        </p:xfrm>
        <a:graphic>
          <a:graphicData uri="http://schemas.openxmlformats.org/drawingml/2006/table">
            <a:tbl>
              <a:tblPr/>
              <a:tblGrid>
                <a:gridCol w="1143000"/>
                <a:gridCol w="1143000"/>
              </a:tblGrid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Register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Value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%rax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0x100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%rcx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0x01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%rdx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0x03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0" name="Table 4"/>
          <p:cNvGraphicFramePr/>
          <p:nvPr/>
        </p:nvGraphicFramePr>
        <p:xfrm>
          <a:off x="5038920" y="861480"/>
          <a:ext cx="3199680" cy="2595600"/>
        </p:xfrm>
        <a:graphic>
          <a:graphicData uri="http://schemas.openxmlformats.org/drawingml/2006/table">
            <a:tbl>
              <a:tblPr/>
              <a:tblGrid>
                <a:gridCol w="2080080"/>
                <a:gridCol w="1119960"/>
              </a:tblGrid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Memory Address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Value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0x100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0xFF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0x101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0x47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0x102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0x13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0x103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0xE1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0x104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0xAB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0x105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0x2F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11" name="Text Box 15"/>
          <p:cNvSpPr/>
          <p:nvPr/>
        </p:nvSpPr>
        <p:spPr>
          <a:xfrm>
            <a:off x="3020400" y="4349880"/>
            <a:ext cx="946080" cy="40068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0x100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2" name="Text Box 16"/>
          <p:cNvSpPr/>
          <p:nvPr/>
        </p:nvSpPr>
        <p:spPr>
          <a:xfrm>
            <a:off x="3020400" y="4724280"/>
            <a:ext cx="793080" cy="40068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0xAB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3" name="Text Box 17"/>
          <p:cNvSpPr/>
          <p:nvPr/>
        </p:nvSpPr>
        <p:spPr>
          <a:xfrm>
            <a:off x="3020400" y="5105520"/>
            <a:ext cx="946080" cy="40068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0x102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4" name="Text Box 18"/>
          <p:cNvSpPr/>
          <p:nvPr/>
        </p:nvSpPr>
        <p:spPr>
          <a:xfrm>
            <a:off x="3020400" y="5486400"/>
            <a:ext cx="793080" cy="40068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0XFF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5" name="Rectangle 9"/>
          <p:cNvSpPr/>
          <p:nvPr/>
        </p:nvSpPr>
        <p:spPr>
          <a:xfrm>
            <a:off x="2514600" y="4419720"/>
            <a:ext cx="2056680" cy="17517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27" dur="indefinite" restart="never" nodeType="tmRoot">
          <p:childTnLst>
            <p:seq>
              <p:cTn id="128" dur="indefinite" nodeType="mainSeq"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PlaceHolder 1"/>
          <p:cNvSpPr>
            <a:spLocks noGrp="1"/>
          </p:cNvSpPr>
          <p:nvPr>
            <p:ph type="title"/>
          </p:nvPr>
        </p:nvSpPr>
        <p:spPr>
          <a:xfrm>
            <a:off x="304920" y="685800"/>
            <a:ext cx="7165080" cy="572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92500" lnSpcReduction="19999"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Courier New"/>
              </a:rPr>
              <a:t>mov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Operand Combinations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7" name="PlaceHolder 2"/>
          <p:cNvSpPr>
            <a:spLocks noGrp="1"/>
          </p:cNvSpPr>
          <p:nvPr>
            <p:ph/>
          </p:nvPr>
        </p:nvSpPr>
        <p:spPr>
          <a:xfrm>
            <a:off x="501480" y="5939280"/>
            <a:ext cx="8139960" cy="53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9999"/>
          </a:bodyPr>
          <a:p>
            <a:pPr indent="0" algn="ctr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Cannot do memory-memory transfer with a single instruction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8" name="Text Box 4"/>
          <p:cNvSpPr/>
          <p:nvPr/>
        </p:nvSpPr>
        <p:spPr>
          <a:xfrm>
            <a:off x="228600" y="3772080"/>
            <a:ext cx="729000" cy="46224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mov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219" name="Group 3"/>
          <p:cNvGrpSpPr/>
          <p:nvPr/>
        </p:nvGrpSpPr>
        <p:grpSpPr>
          <a:xfrm>
            <a:off x="1600200" y="4915080"/>
            <a:ext cx="1861920" cy="462240"/>
            <a:chOff x="1600200" y="4915080"/>
            <a:chExt cx="1861920" cy="462240"/>
          </a:xfrm>
        </p:grpSpPr>
        <p:sp>
          <p:nvSpPr>
            <p:cNvPr id="220" name="Text Box 7"/>
            <p:cNvSpPr/>
            <p:nvPr/>
          </p:nvSpPr>
          <p:spPr>
            <a:xfrm>
              <a:off x="1600200" y="4915080"/>
              <a:ext cx="827640" cy="45792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i="1" lang="en-US" sz="24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Mem</a:t>
              </a:r>
              <a:endPara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21" name="Text Box 12"/>
            <p:cNvSpPr/>
            <p:nvPr/>
          </p:nvSpPr>
          <p:spPr>
            <a:xfrm>
              <a:off x="2819520" y="4915080"/>
              <a:ext cx="642600" cy="46224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i="1" lang="en-US" sz="24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Reg</a:t>
              </a:r>
              <a:endPara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222" name="Text Box 13"/>
          <p:cNvSpPr/>
          <p:nvPr/>
        </p:nvSpPr>
        <p:spPr>
          <a:xfrm>
            <a:off x="1447920" y="1752480"/>
            <a:ext cx="1023480" cy="46224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Source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3" name="Text Box 14"/>
          <p:cNvSpPr/>
          <p:nvPr/>
        </p:nvSpPr>
        <p:spPr>
          <a:xfrm>
            <a:off x="2819520" y="1752480"/>
            <a:ext cx="737280" cy="46224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Dest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4" name="AutoShape 20"/>
          <p:cNvSpPr/>
          <p:nvPr/>
        </p:nvSpPr>
        <p:spPr>
          <a:xfrm>
            <a:off x="1295280" y="2629080"/>
            <a:ext cx="304200" cy="274248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grpSp>
        <p:nvGrpSpPr>
          <p:cNvPr id="225" name="Group 1"/>
          <p:cNvGrpSpPr/>
          <p:nvPr/>
        </p:nvGrpSpPr>
        <p:grpSpPr>
          <a:xfrm>
            <a:off x="1600200" y="2476440"/>
            <a:ext cx="2046960" cy="915120"/>
            <a:chOff x="1600200" y="2476440"/>
            <a:chExt cx="2046960" cy="915120"/>
          </a:xfrm>
        </p:grpSpPr>
        <p:sp>
          <p:nvSpPr>
            <p:cNvPr id="226" name="Text Box 5"/>
            <p:cNvSpPr/>
            <p:nvPr/>
          </p:nvSpPr>
          <p:spPr>
            <a:xfrm>
              <a:off x="1600200" y="2705040"/>
              <a:ext cx="739440" cy="46224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i="1" lang="en-US" sz="24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Imm</a:t>
              </a:r>
              <a:endPara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27" name="Text Box 8"/>
            <p:cNvSpPr/>
            <p:nvPr/>
          </p:nvSpPr>
          <p:spPr>
            <a:xfrm>
              <a:off x="2819520" y="2476440"/>
              <a:ext cx="642600" cy="46224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i="1" lang="en-US" sz="24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Reg</a:t>
              </a:r>
              <a:endPara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28" name="Text Box 9"/>
            <p:cNvSpPr/>
            <p:nvPr/>
          </p:nvSpPr>
          <p:spPr>
            <a:xfrm>
              <a:off x="2819520" y="2933640"/>
              <a:ext cx="827640" cy="45792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i="1" lang="en-US" sz="24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Mem</a:t>
              </a:r>
              <a:endPara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29" name="AutoShape 21"/>
            <p:cNvSpPr/>
            <p:nvPr/>
          </p:nvSpPr>
          <p:spPr>
            <a:xfrm>
              <a:off x="2514600" y="2552760"/>
              <a:ext cx="304200" cy="761400"/>
            </a:xfrm>
            <a:prstGeom prst="leftBrace">
              <a:avLst>
                <a:gd name="adj1" fmla="val 20833"/>
                <a:gd name="adj2" fmla="val 50000"/>
              </a:avLst>
            </a:prstGeom>
            <a:noFill/>
            <a:ln w="254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</p:grpSp>
      <p:grpSp>
        <p:nvGrpSpPr>
          <p:cNvPr id="230" name="Group 2"/>
          <p:cNvGrpSpPr/>
          <p:nvPr/>
        </p:nvGrpSpPr>
        <p:grpSpPr>
          <a:xfrm>
            <a:off x="1600200" y="3619440"/>
            <a:ext cx="2046960" cy="903960"/>
            <a:chOff x="1600200" y="3619440"/>
            <a:chExt cx="2046960" cy="903960"/>
          </a:xfrm>
        </p:grpSpPr>
        <p:sp>
          <p:nvSpPr>
            <p:cNvPr id="231" name="Text Box 6"/>
            <p:cNvSpPr/>
            <p:nvPr/>
          </p:nvSpPr>
          <p:spPr>
            <a:xfrm>
              <a:off x="1600200" y="3772080"/>
              <a:ext cx="642600" cy="46224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i="1" lang="en-US" sz="24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Reg</a:t>
              </a:r>
              <a:endPara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32" name="Text Box 10"/>
            <p:cNvSpPr/>
            <p:nvPr/>
          </p:nvSpPr>
          <p:spPr>
            <a:xfrm>
              <a:off x="2819520" y="3619440"/>
              <a:ext cx="642600" cy="46224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i="1" lang="en-US" sz="24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Reg</a:t>
              </a:r>
              <a:endPara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33" name="Text Box 11"/>
            <p:cNvSpPr/>
            <p:nvPr/>
          </p:nvSpPr>
          <p:spPr>
            <a:xfrm>
              <a:off x="2819520" y="4065480"/>
              <a:ext cx="827640" cy="45792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i="1" lang="en-US" sz="24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Mem</a:t>
              </a:r>
              <a:endParaRPr b="0" lang="en-US" sz="2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34" name="AutoShape 22"/>
            <p:cNvSpPr/>
            <p:nvPr/>
          </p:nvSpPr>
          <p:spPr>
            <a:xfrm>
              <a:off x="2514600" y="3695760"/>
              <a:ext cx="304200" cy="761400"/>
            </a:xfrm>
            <a:prstGeom prst="leftBrace">
              <a:avLst>
                <a:gd name="adj1" fmla="val 20833"/>
                <a:gd name="adj2" fmla="val 50000"/>
              </a:avLst>
            </a:prstGeom>
            <a:noFill/>
            <a:ln w="254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</p:grpSp>
      <p:sp>
        <p:nvSpPr>
          <p:cNvPr id="235" name="Text Box 23"/>
          <p:cNvSpPr/>
          <p:nvPr/>
        </p:nvSpPr>
        <p:spPr>
          <a:xfrm>
            <a:off x="6858000" y="1752480"/>
            <a:ext cx="1268280" cy="46224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 Analog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36" name="Text Box 15"/>
          <p:cNvSpPr/>
          <p:nvPr/>
        </p:nvSpPr>
        <p:spPr>
          <a:xfrm>
            <a:off x="4111560" y="2506680"/>
            <a:ext cx="2171880" cy="40068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mov $0x4,%rax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37" name="Text Box 24"/>
          <p:cNvSpPr/>
          <p:nvPr/>
        </p:nvSpPr>
        <p:spPr>
          <a:xfrm>
            <a:off x="6863040" y="2506680"/>
            <a:ext cx="1099440" cy="40068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x = 4;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38" name="Text Box 16"/>
          <p:cNvSpPr/>
          <p:nvPr/>
        </p:nvSpPr>
        <p:spPr>
          <a:xfrm>
            <a:off x="4111560" y="2963880"/>
            <a:ext cx="2631600" cy="40068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mov $-147,(%rdx)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39" name="Text Box 25"/>
          <p:cNvSpPr/>
          <p:nvPr/>
        </p:nvSpPr>
        <p:spPr>
          <a:xfrm>
            <a:off x="6863040" y="2963880"/>
            <a:ext cx="1712160" cy="40068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*p = -147;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0" name="Text Box 17"/>
          <p:cNvSpPr/>
          <p:nvPr/>
        </p:nvSpPr>
        <p:spPr>
          <a:xfrm>
            <a:off x="4111560" y="3649680"/>
            <a:ext cx="2171880" cy="40068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mov %rax,%rcx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1" name="Text Box 26"/>
          <p:cNvSpPr/>
          <p:nvPr/>
        </p:nvSpPr>
        <p:spPr>
          <a:xfrm>
            <a:off x="6863040" y="3649680"/>
            <a:ext cx="1099440" cy="40068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y = x;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2" name="Text Box 18"/>
          <p:cNvSpPr/>
          <p:nvPr/>
        </p:nvSpPr>
        <p:spPr>
          <a:xfrm>
            <a:off x="4111560" y="4095720"/>
            <a:ext cx="2478240" cy="40068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mov %rax,(%rdx)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3" name="Text Box 27"/>
          <p:cNvSpPr/>
          <p:nvPr/>
        </p:nvSpPr>
        <p:spPr>
          <a:xfrm>
            <a:off x="6863040" y="4095720"/>
            <a:ext cx="1252440" cy="40068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*p = x;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4" name="Text Box 19"/>
          <p:cNvSpPr/>
          <p:nvPr/>
        </p:nvSpPr>
        <p:spPr>
          <a:xfrm>
            <a:off x="4111560" y="4944960"/>
            <a:ext cx="2478240" cy="40068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mov (%rdx),%rax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5" name="Text Box 28"/>
          <p:cNvSpPr/>
          <p:nvPr/>
        </p:nvSpPr>
        <p:spPr>
          <a:xfrm>
            <a:off x="6863040" y="4944960"/>
            <a:ext cx="1252440" cy="40068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x = *p;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6" name="Text Box 29"/>
          <p:cNvSpPr/>
          <p:nvPr/>
        </p:nvSpPr>
        <p:spPr>
          <a:xfrm>
            <a:off x="4572000" y="1752480"/>
            <a:ext cx="1184040" cy="46224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Src,Dest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49" dur="indefinite" restart="never" nodeType="tmRoot">
          <p:childTnLst>
            <p:seq>
              <p:cTn id="150" dur="indefinite" nodeType="mainSeq">
                <p:childTnLst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Exercise: Moving Data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880" cy="4876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For each of the following move instructions, write an equivalent C assignment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31520" indent="-45720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mov $0x40604a, %rbx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731520" indent="-45720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mov %rbx, %rax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731520" indent="-45720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mov $47, (%rax)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9" name="Text Box 15"/>
          <p:cNvSpPr/>
          <p:nvPr/>
        </p:nvSpPr>
        <p:spPr>
          <a:xfrm>
            <a:off x="4355640" y="2362320"/>
            <a:ext cx="2018880" cy="40068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x = 0x40604a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0" name="Text Box 16"/>
          <p:cNvSpPr/>
          <p:nvPr/>
        </p:nvSpPr>
        <p:spPr>
          <a:xfrm>
            <a:off x="4355640" y="2736720"/>
            <a:ext cx="946080" cy="40068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y = x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1" name="Text Box 17"/>
          <p:cNvSpPr/>
          <p:nvPr/>
        </p:nvSpPr>
        <p:spPr>
          <a:xfrm>
            <a:off x="4355640" y="3117600"/>
            <a:ext cx="1252440" cy="40068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*y = 47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2" name="Rectangle 7"/>
          <p:cNvSpPr/>
          <p:nvPr/>
        </p:nvSpPr>
        <p:spPr>
          <a:xfrm>
            <a:off x="4217040" y="2362320"/>
            <a:ext cx="2716560" cy="17517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07" dur="indefinite" restart="never" nodeType="tmRoot">
          <p:childTnLst>
            <p:seq>
              <p:cTn id="208" dur="indefinite" nodeType="mainSeq">
                <p:childTnLst>
                  <p:par>
                    <p:cTn id="209" fill="hold">
                      <p:stCondLst>
                        <p:cond delay="0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Sizes of C Data Types in x86-64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254" name="Content Placeholder 3"/>
          <p:cNvGraphicFramePr/>
          <p:nvPr/>
        </p:nvGraphicFramePr>
        <p:xfrm>
          <a:off x="457200" y="2057400"/>
          <a:ext cx="8000280" cy="2966400"/>
        </p:xfrm>
        <a:graphic>
          <a:graphicData uri="http://schemas.openxmlformats.org/drawingml/2006/table">
            <a:tbl>
              <a:tblPr/>
              <a:tblGrid>
                <a:gridCol w="2000160"/>
                <a:gridCol w="2000160"/>
                <a:gridCol w="2000160"/>
                <a:gridCol w="2000160"/>
              </a:tblGrid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C declaration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Size (bytes)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Intel data type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Assembly suffix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char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Byte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b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short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2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Word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w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int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4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Double word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l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long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8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Quad word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q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char *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8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Quad word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q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float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4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Single precision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s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double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8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Double precision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l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Data Movement Instructions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6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880" cy="4876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MOV source, dest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Move data source-&gt;dest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movb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Move 1 byte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movw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Move 2 bytes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movl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Move 4 bytes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movq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Move 8 bytes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X86-64 Integer Registers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8" name="Rectangle 1"/>
          <p:cNvSpPr/>
          <p:nvPr/>
        </p:nvSpPr>
        <p:spPr>
          <a:xfrm>
            <a:off x="762120" y="5257800"/>
            <a:ext cx="35553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%rsp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9" name="Rectangle 6"/>
          <p:cNvSpPr/>
          <p:nvPr/>
        </p:nvSpPr>
        <p:spPr>
          <a:xfrm>
            <a:off x="2552760" y="1638360"/>
            <a:ext cx="1764720" cy="443880"/>
          </a:xfrm>
          <a:prstGeom prst="rect">
            <a:avLst/>
          </a:prstGeom>
          <a:solidFill>
            <a:srgbClr val="d8d8d8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%eax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60" name="Rectangle 7"/>
          <p:cNvSpPr/>
          <p:nvPr/>
        </p:nvSpPr>
        <p:spPr>
          <a:xfrm>
            <a:off x="2552760" y="2247840"/>
            <a:ext cx="1764720" cy="443880"/>
          </a:xfrm>
          <a:prstGeom prst="rect">
            <a:avLst/>
          </a:prstGeom>
          <a:solidFill>
            <a:srgbClr val="d8d8d8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%ebx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61" name="Rectangle 8"/>
          <p:cNvSpPr/>
          <p:nvPr/>
        </p:nvSpPr>
        <p:spPr>
          <a:xfrm>
            <a:off x="2552760" y="2857680"/>
            <a:ext cx="1764720" cy="443880"/>
          </a:xfrm>
          <a:prstGeom prst="rect">
            <a:avLst/>
          </a:prstGeom>
          <a:solidFill>
            <a:srgbClr val="d8d8d8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%ecx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62" name="Rectangle 9"/>
          <p:cNvSpPr/>
          <p:nvPr/>
        </p:nvSpPr>
        <p:spPr>
          <a:xfrm>
            <a:off x="2552760" y="3467160"/>
            <a:ext cx="1764720" cy="443880"/>
          </a:xfrm>
          <a:prstGeom prst="rect">
            <a:avLst/>
          </a:prstGeom>
          <a:solidFill>
            <a:srgbClr val="d8d8d8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%edx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63" name="Rectangle 10"/>
          <p:cNvSpPr/>
          <p:nvPr/>
        </p:nvSpPr>
        <p:spPr>
          <a:xfrm>
            <a:off x="2552760" y="4076640"/>
            <a:ext cx="1764720" cy="443880"/>
          </a:xfrm>
          <a:prstGeom prst="rect">
            <a:avLst/>
          </a:prstGeom>
          <a:solidFill>
            <a:srgbClr val="d8d8d8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%esi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64" name="Rectangle 11"/>
          <p:cNvSpPr/>
          <p:nvPr/>
        </p:nvSpPr>
        <p:spPr>
          <a:xfrm>
            <a:off x="2552760" y="4686480"/>
            <a:ext cx="1764720" cy="443880"/>
          </a:xfrm>
          <a:prstGeom prst="rect">
            <a:avLst/>
          </a:prstGeom>
          <a:solidFill>
            <a:srgbClr val="d8d8d8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%edi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65" name="Rectangle 12"/>
          <p:cNvSpPr/>
          <p:nvPr/>
        </p:nvSpPr>
        <p:spPr>
          <a:xfrm>
            <a:off x="2552760" y="5295960"/>
            <a:ext cx="1751760" cy="44388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%esp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66" name="Rectangle 13"/>
          <p:cNvSpPr/>
          <p:nvPr/>
        </p:nvSpPr>
        <p:spPr>
          <a:xfrm>
            <a:off x="2552760" y="5892840"/>
            <a:ext cx="1764720" cy="443880"/>
          </a:xfrm>
          <a:prstGeom prst="rect">
            <a:avLst/>
          </a:prstGeom>
          <a:solidFill>
            <a:srgbClr val="d8d8d8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%ebp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67" name="Rectangle 14"/>
          <p:cNvSpPr/>
          <p:nvPr/>
        </p:nvSpPr>
        <p:spPr>
          <a:xfrm>
            <a:off x="6515280" y="1638360"/>
            <a:ext cx="1764720" cy="443880"/>
          </a:xfrm>
          <a:prstGeom prst="rect">
            <a:avLst/>
          </a:prstGeom>
          <a:solidFill>
            <a:srgbClr val="d8d8d8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%r8d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68" name="Rectangle 15"/>
          <p:cNvSpPr/>
          <p:nvPr/>
        </p:nvSpPr>
        <p:spPr>
          <a:xfrm>
            <a:off x="6515280" y="2247840"/>
            <a:ext cx="1764720" cy="443880"/>
          </a:xfrm>
          <a:prstGeom prst="rect">
            <a:avLst/>
          </a:prstGeom>
          <a:solidFill>
            <a:srgbClr val="d8d8d8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%r9d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69" name="Rectangle 16"/>
          <p:cNvSpPr/>
          <p:nvPr/>
        </p:nvSpPr>
        <p:spPr>
          <a:xfrm>
            <a:off x="6515280" y="2857680"/>
            <a:ext cx="1764720" cy="443880"/>
          </a:xfrm>
          <a:prstGeom prst="rect">
            <a:avLst/>
          </a:prstGeom>
          <a:solidFill>
            <a:srgbClr val="d8d8d8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%r10d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0" name="Rectangle 17"/>
          <p:cNvSpPr/>
          <p:nvPr/>
        </p:nvSpPr>
        <p:spPr>
          <a:xfrm>
            <a:off x="6515280" y="3467160"/>
            <a:ext cx="1764720" cy="443880"/>
          </a:xfrm>
          <a:prstGeom prst="rect">
            <a:avLst/>
          </a:prstGeom>
          <a:solidFill>
            <a:srgbClr val="d8d8d8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%r11d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1" name="Rectangle 18"/>
          <p:cNvSpPr/>
          <p:nvPr/>
        </p:nvSpPr>
        <p:spPr>
          <a:xfrm>
            <a:off x="6515280" y="4076640"/>
            <a:ext cx="1764720" cy="443880"/>
          </a:xfrm>
          <a:prstGeom prst="rect">
            <a:avLst/>
          </a:prstGeom>
          <a:solidFill>
            <a:srgbClr val="d8d8d8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%r12d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2" name="Rectangle 19"/>
          <p:cNvSpPr/>
          <p:nvPr/>
        </p:nvSpPr>
        <p:spPr>
          <a:xfrm>
            <a:off x="6515280" y="4686480"/>
            <a:ext cx="1764720" cy="443880"/>
          </a:xfrm>
          <a:prstGeom prst="rect">
            <a:avLst/>
          </a:prstGeom>
          <a:solidFill>
            <a:srgbClr val="d8d8d8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%r13d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3" name="Rectangle 20"/>
          <p:cNvSpPr/>
          <p:nvPr/>
        </p:nvSpPr>
        <p:spPr>
          <a:xfrm>
            <a:off x="6515280" y="5295960"/>
            <a:ext cx="1764720" cy="443880"/>
          </a:xfrm>
          <a:prstGeom prst="rect">
            <a:avLst/>
          </a:prstGeom>
          <a:solidFill>
            <a:srgbClr val="d8d8d8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%r14d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4" name="Rectangle 21"/>
          <p:cNvSpPr/>
          <p:nvPr/>
        </p:nvSpPr>
        <p:spPr>
          <a:xfrm>
            <a:off x="6515280" y="5905440"/>
            <a:ext cx="1764720" cy="443880"/>
          </a:xfrm>
          <a:prstGeom prst="rect">
            <a:avLst/>
          </a:prstGeom>
          <a:solidFill>
            <a:srgbClr val="d8d8d8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%r15d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5" name="Rectangle 22"/>
          <p:cNvSpPr/>
          <p:nvPr/>
        </p:nvSpPr>
        <p:spPr>
          <a:xfrm>
            <a:off x="4724280" y="1600200"/>
            <a:ext cx="35553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%r8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6" name="Rectangle 23"/>
          <p:cNvSpPr/>
          <p:nvPr/>
        </p:nvSpPr>
        <p:spPr>
          <a:xfrm>
            <a:off x="4724280" y="2209680"/>
            <a:ext cx="35553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%r9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7" name="Rectangle 24"/>
          <p:cNvSpPr/>
          <p:nvPr/>
        </p:nvSpPr>
        <p:spPr>
          <a:xfrm>
            <a:off x="4724280" y="2819520"/>
            <a:ext cx="35553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%r10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8" name="Rectangle 25"/>
          <p:cNvSpPr/>
          <p:nvPr/>
        </p:nvSpPr>
        <p:spPr>
          <a:xfrm>
            <a:off x="4724280" y="3429000"/>
            <a:ext cx="35553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%r11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9" name="Rectangle 26"/>
          <p:cNvSpPr/>
          <p:nvPr/>
        </p:nvSpPr>
        <p:spPr>
          <a:xfrm>
            <a:off x="4724280" y="4038480"/>
            <a:ext cx="35553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%r12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0" name="Rectangle 27"/>
          <p:cNvSpPr/>
          <p:nvPr/>
        </p:nvSpPr>
        <p:spPr>
          <a:xfrm>
            <a:off x="4724280" y="4648320"/>
            <a:ext cx="35553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%r13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1" name="Rectangle 28"/>
          <p:cNvSpPr/>
          <p:nvPr/>
        </p:nvSpPr>
        <p:spPr>
          <a:xfrm>
            <a:off x="4724280" y="5257800"/>
            <a:ext cx="35553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%r14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2" name="Rectangle 29"/>
          <p:cNvSpPr/>
          <p:nvPr/>
        </p:nvSpPr>
        <p:spPr>
          <a:xfrm>
            <a:off x="4724280" y="5867280"/>
            <a:ext cx="35553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%r15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3" name="Rectangle 30"/>
          <p:cNvSpPr/>
          <p:nvPr/>
        </p:nvSpPr>
        <p:spPr>
          <a:xfrm>
            <a:off x="762120" y="1600200"/>
            <a:ext cx="35553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%rax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4" name="Rectangle 31"/>
          <p:cNvSpPr/>
          <p:nvPr/>
        </p:nvSpPr>
        <p:spPr>
          <a:xfrm>
            <a:off x="762120" y="2209680"/>
            <a:ext cx="35553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%rbx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5" name="Rectangle 32"/>
          <p:cNvSpPr/>
          <p:nvPr/>
        </p:nvSpPr>
        <p:spPr>
          <a:xfrm>
            <a:off x="762120" y="2819520"/>
            <a:ext cx="35553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%rcx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6" name="Rectangle 33"/>
          <p:cNvSpPr/>
          <p:nvPr/>
        </p:nvSpPr>
        <p:spPr>
          <a:xfrm>
            <a:off x="762120" y="3429000"/>
            <a:ext cx="35553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%rdx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7" name="Rectangle 34"/>
          <p:cNvSpPr/>
          <p:nvPr/>
        </p:nvSpPr>
        <p:spPr>
          <a:xfrm>
            <a:off x="762120" y="4038480"/>
            <a:ext cx="35553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%rsi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8" name="Rectangle 35"/>
          <p:cNvSpPr/>
          <p:nvPr/>
        </p:nvSpPr>
        <p:spPr>
          <a:xfrm>
            <a:off x="762120" y="4648320"/>
            <a:ext cx="35553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%rdi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9" name="Rectangle 36"/>
          <p:cNvSpPr/>
          <p:nvPr/>
        </p:nvSpPr>
        <p:spPr>
          <a:xfrm>
            <a:off x="762120" y="5867280"/>
            <a:ext cx="35553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%rbp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0" name="Rectangle 6"/>
          <p:cNvSpPr/>
          <p:nvPr/>
        </p:nvSpPr>
        <p:spPr>
          <a:xfrm>
            <a:off x="3276720" y="1637640"/>
            <a:ext cx="1028160" cy="4438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1" name="Rectangle 6"/>
          <p:cNvSpPr/>
          <p:nvPr/>
        </p:nvSpPr>
        <p:spPr>
          <a:xfrm>
            <a:off x="3798360" y="1638360"/>
            <a:ext cx="494640" cy="443880"/>
          </a:xfrm>
          <a:prstGeom prst="rect">
            <a:avLst/>
          </a:prstGeom>
          <a:gradFill rotWithShape="0">
            <a:gsLst>
              <a:gs pos="0">
                <a:srgbClr val="d8d2ee"/>
              </a:gs>
              <a:gs pos="45000">
                <a:srgbClr val="e7e1ff"/>
              </a:gs>
              <a:gs pos="100000">
                <a:srgbClr val="f1eeff"/>
              </a:gs>
            </a:gsLst>
            <a:path path="circle">
              <a:fillToRect l="50000" t="50000" r="50000" b="50000"/>
            </a:path>
          </a:gradFill>
          <a:ln>
            <a:solidFill>
              <a:srgbClr val="d1c7f6"/>
            </a:solidFill>
            <a:rou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%al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2" name="Rectangle 6"/>
          <p:cNvSpPr/>
          <p:nvPr/>
        </p:nvSpPr>
        <p:spPr>
          <a:xfrm>
            <a:off x="3277440" y="2249640"/>
            <a:ext cx="1028160" cy="4438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%bx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3" name="Rectangle 6"/>
          <p:cNvSpPr/>
          <p:nvPr/>
        </p:nvSpPr>
        <p:spPr>
          <a:xfrm>
            <a:off x="3799080" y="2250720"/>
            <a:ext cx="494640" cy="443880"/>
          </a:xfrm>
          <a:prstGeom prst="rect">
            <a:avLst/>
          </a:prstGeom>
          <a:gradFill rotWithShape="0">
            <a:gsLst>
              <a:gs pos="0">
                <a:srgbClr val="d8d2ee"/>
              </a:gs>
              <a:gs pos="45000">
                <a:srgbClr val="e7e1ff"/>
              </a:gs>
              <a:gs pos="100000">
                <a:srgbClr val="f1eeff"/>
              </a:gs>
            </a:gsLst>
            <a:path path="circle">
              <a:fillToRect l="50000" t="50000" r="50000" b="50000"/>
            </a:path>
          </a:gradFill>
          <a:ln>
            <a:solidFill>
              <a:srgbClr val="d1c7f6"/>
            </a:solidFill>
            <a:rou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%bl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4" name="Rectangle 6"/>
          <p:cNvSpPr/>
          <p:nvPr/>
        </p:nvSpPr>
        <p:spPr>
          <a:xfrm>
            <a:off x="3276720" y="2873880"/>
            <a:ext cx="1028160" cy="4438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%cx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5" name="Rectangle 6"/>
          <p:cNvSpPr/>
          <p:nvPr/>
        </p:nvSpPr>
        <p:spPr>
          <a:xfrm>
            <a:off x="3798360" y="2874960"/>
            <a:ext cx="494640" cy="443880"/>
          </a:xfrm>
          <a:prstGeom prst="rect">
            <a:avLst/>
          </a:prstGeom>
          <a:gradFill rotWithShape="0">
            <a:gsLst>
              <a:gs pos="0">
                <a:srgbClr val="d8d2ee"/>
              </a:gs>
              <a:gs pos="45000">
                <a:srgbClr val="e7e1ff"/>
              </a:gs>
              <a:gs pos="100000">
                <a:srgbClr val="f1eeff"/>
              </a:gs>
            </a:gsLst>
            <a:path path="circle">
              <a:fillToRect l="50000" t="50000" r="50000" b="50000"/>
            </a:path>
          </a:gradFill>
          <a:ln>
            <a:solidFill>
              <a:srgbClr val="d1c7f6"/>
            </a:solidFill>
            <a:rou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%cl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6" name="Rectangle 6"/>
          <p:cNvSpPr/>
          <p:nvPr/>
        </p:nvSpPr>
        <p:spPr>
          <a:xfrm>
            <a:off x="3276720" y="3466440"/>
            <a:ext cx="1028160" cy="4438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%dx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7" name="Rectangle 6"/>
          <p:cNvSpPr/>
          <p:nvPr/>
        </p:nvSpPr>
        <p:spPr>
          <a:xfrm>
            <a:off x="3798360" y="3467160"/>
            <a:ext cx="494640" cy="443880"/>
          </a:xfrm>
          <a:prstGeom prst="rect">
            <a:avLst/>
          </a:prstGeom>
          <a:gradFill rotWithShape="0">
            <a:gsLst>
              <a:gs pos="0">
                <a:srgbClr val="d8d2ee"/>
              </a:gs>
              <a:gs pos="45000">
                <a:srgbClr val="e7e1ff"/>
              </a:gs>
              <a:gs pos="100000">
                <a:srgbClr val="f1eeff"/>
              </a:gs>
            </a:gsLst>
            <a:path path="circle">
              <a:fillToRect l="50000" t="50000" r="50000" b="50000"/>
            </a:path>
          </a:gradFill>
          <a:ln>
            <a:solidFill>
              <a:srgbClr val="d1c7f6"/>
            </a:solidFill>
            <a:rou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%dl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8" name="Rectangle 6"/>
          <p:cNvSpPr/>
          <p:nvPr/>
        </p:nvSpPr>
        <p:spPr>
          <a:xfrm>
            <a:off x="3277440" y="4078080"/>
            <a:ext cx="1028160" cy="4438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%si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9" name="Rectangle 6"/>
          <p:cNvSpPr/>
          <p:nvPr/>
        </p:nvSpPr>
        <p:spPr>
          <a:xfrm>
            <a:off x="3782880" y="4079160"/>
            <a:ext cx="521640" cy="443880"/>
          </a:xfrm>
          <a:prstGeom prst="rect">
            <a:avLst/>
          </a:prstGeom>
          <a:gradFill rotWithShape="0">
            <a:gsLst>
              <a:gs pos="0">
                <a:srgbClr val="d8d2ee"/>
              </a:gs>
              <a:gs pos="45000">
                <a:srgbClr val="e7e1ff"/>
              </a:gs>
              <a:gs pos="100000">
                <a:srgbClr val="f1eeff"/>
              </a:gs>
            </a:gsLst>
            <a:path path="circle">
              <a:fillToRect l="50000" t="50000" r="50000" b="50000"/>
            </a:path>
          </a:gradFill>
          <a:ln>
            <a:solidFill>
              <a:srgbClr val="d1c7f6"/>
            </a:solidFill>
            <a:rou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%sil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0" name="Rectangle 6"/>
          <p:cNvSpPr/>
          <p:nvPr/>
        </p:nvSpPr>
        <p:spPr>
          <a:xfrm>
            <a:off x="3276720" y="4694040"/>
            <a:ext cx="1028160" cy="4438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%di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1" name="Rectangle 6"/>
          <p:cNvSpPr/>
          <p:nvPr/>
        </p:nvSpPr>
        <p:spPr>
          <a:xfrm>
            <a:off x="3798360" y="4695120"/>
            <a:ext cx="506520" cy="443880"/>
          </a:xfrm>
          <a:prstGeom prst="rect">
            <a:avLst/>
          </a:prstGeom>
          <a:gradFill rotWithShape="0">
            <a:gsLst>
              <a:gs pos="0">
                <a:srgbClr val="d8d2ee"/>
              </a:gs>
              <a:gs pos="45000">
                <a:srgbClr val="e7e1ff"/>
              </a:gs>
              <a:gs pos="100000">
                <a:srgbClr val="f1eeff"/>
              </a:gs>
            </a:gsLst>
            <a:path path="circle">
              <a:fillToRect l="50000" t="50000" r="50000" b="50000"/>
            </a:path>
          </a:gradFill>
          <a:ln>
            <a:solidFill>
              <a:srgbClr val="d1c7f6"/>
            </a:solidFill>
            <a:rou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%dil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2" name="Rectangle 6"/>
          <p:cNvSpPr/>
          <p:nvPr/>
        </p:nvSpPr>
        <p:spPr>
          <a:xfrm>
            <a:off x="3276720" y="5303880"/>
            <a:ext cx="1028160" cy="4438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%sp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3" name="Rectangle 6"/>
          <p:cNvSpPr/>
          <p:nvPr/>
        </p:nvSpPr>
        <p:spPr>
          <a:xfrm>
            <a:off x="3798360" y="5304600"/>
            <a:ext cx="506520" cy="443880"/>
          </a:xfrm>
          <a:prstGeom prst="rect">
            <a:avLst/>
          </a:prstGeom>
          <a:gradFill rotWithShape="0">
            <a:gsLst>
              <a:gs pos="0">
                <a:srgbClr val="d8d2ee"/>
              </a:gs>
              <a:gs pos="45000">
                <a:srgbClr val="e7e1ff"/>
              </a:gs>
              <a:gs pos="100000">
                <a:srgbClr val="f1eeff"/>
              </a:gs>
            </a:gsLst>
            <a:path path="circle">
              <a:fillToRect l="50000" t="50000" r="50000" b="50000"/>
            </a:path>
          </a:gradFill>
          <a:ln>
            <a:solidFill>
              <a:srgbClr val="d1c7f6"/>
            </a:solidFill>
            <a:rou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%bsl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4" name="Rectangle 6"/>
          <p:cNvSpPr/>
          <p:nvPr/>
        </p:nvSpPr>
        <p:spPr>
          <a:xfrm>
            <a:off x="3288240" y="5904720"/>
            <a:ext cx="1028160" cy="4438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%bp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5" name="Rectangle 6"/>
          <p:cNvSpPr/>
          <p:nvPr/>
        </p:nvSpPr>
        <p:spPr>
          <a:xfrm>
            <a:off x="3809880" y="5905440"/>
            <a:ext cx="506520" cy="443880"/>
          </a:xfrm>
          <a:prstGeom prst="rect">
            <a:avLst/>
          </a:prstGeom>
          <a:gradFill rotWithShape="0">
            <a:gsLst>
              <a:gs pos="0">
                <a:srgbClr val="d8d2ee"/>
              </a:gs>
              <a:gs pos="45000">
                <a:srgbClr val="e7e1ff"/>
              </a:gs>
              <a:gs pos="100000">
                <a:srgbClr val="f1eeff"/>
              </a:gs>
            </a:gsLst>
            <a:path path="circle">
              <a:fillToRect l="50000" t="50000" r="50000" b="50000"/>
            </a:path>
          </a:gradFill>
          <a:ln>
            <a:solidFill>
              <a:srgbClr val="d1c7f6"/>
            </a:solidFill>
            <a:rou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%bpl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6" name="Rectangle 6"/>
          <p:cNvSpPr/>
          <p:nvPr/>
        </p:nvSpPr>
        <p:spPr>
          <a:xfrm>
            <a:off x="7238880" y="1641960"/>
            <a:ext cx="1028160" cy="4438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ourier New Bold"/>
            </a:endParaRPr>
          </a:p>
        </p:txBody>
      </p:sp>
      <p:sp>
        <p:nvSpPr>
          <p:cNvPr id="307" name="Rectangle 6"/>
          <p:cNvSpPr/>
          <p:nvPr/>
        </p:nvSpPr>
        <p:spPr>
          <a:xfrm>
            <a:off x="7760520" y="1643040"/>
            <a:ext cx="494640" cy="443880"/>
          </a:xfrm>
          <a:prstGeom prst="rect">
            <a:avLst/>
          </a:prstGeom>
          <a:gradFill rotWithShape="0">
            <a:gsLst>
              <a:gs pos="0">
                <a:srgbClr val="d8d2ee"/>
              </a:gs>
              <a:gs pos="45000">
                <a:srgbClr val="e7e1ff"/>
              </a:gs>
              <a:gs pos="100000">
                <a:srgbClr val="f1eeff"/>
              </a:gs>
            </a:gsLst>
            <a:path path="circle">
              <a:fillToRect l="50000" t="50000" r="50000" b="50000"/>
            </a:path>
          </a:gradFill>
          <a:ln>
            <a:solidFill>
              <a:srgbClr val="d1c7f6"/>
            </a:solidFill>
            <a:rou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ourier New Bold"/>
            </a:endParaRPr>
          </a:p>
        </p:txBody>
      </p:sp>
      <p:sp>
        <p:nvSpPr>
          <p:cNvPr id="308" name="Rectangle 6"/>
          <p:cNvSpPr/>
          <p:nvPr/>
        </p:nvSpPr>
        <p:spPr>
          <a:xfrm>
            <a:off x="7239960" y="2254320"/>
            <a:ext cx="1028160" cy="4438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ourier New Bold"/>
            </a:endParaRPr>
          </a:p>
        </p:txBody>
      </p:sp>
      <p:sp>
        <p:nvSpPr>
          <p:cNvPr id="309" name="Rectangle 6"/>
          <p:cNvSpPr/>
          <p:nvPr/>
        </p:nvSpPr>
        <p:spPr>
          <a:xfrm>
            <a:off x="7761600" y="2255040"/>
            <a:ext cx="494640" cy="443880"/>
          </a:xfrm>
          <a:prstGeom prst="rect">
            <a:avLst/>
          </a:prstGeom>
          <a:gradFill rotWithShape="0">
            <a:gsLst>
              <a:gs pos="0">
                <a:srgbClr val="d8d2ee"/>
              </a:gs>
              <a:gs pos="45000">
                <a:srgbClr val="e7e1ff"/>
              </a:gs>
              <a:gs pos="100000">
                <a:srgbClr val="f1eeff"/>
              </a:gs>
            </a:gsLst>
            <a:path path="circle">
              <a:fillToRect l="50000" t="50000" r="50000" b="50000"/>
            </a:path>
          </a:gradFill>
          <a:ln>
            <a:solidFill>
              <a:srgbClr val="d1c7f6"/>
            </a:solidFill>
            <a:rou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ourier New Bold"/>
            </a:endParaRPr>
          </a:p>
        </p:txBody>
      </p:sp>
      <p:sp>
        <p:nvSpPr>
          <p:cNvPr id="310" name="Rectangle 6"/>
          <p:cNvSpPr/>
          <p:nvPr/>
        </p:nvSpPr>
        <p:spPr>
          <a:xfrm>
            <a:off x="7238880" y="2878560"/>
            <a:ext cx="1028160" cy="4438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ourier New Bold"/>
            </a:endParaRPr>
          </a:p>
        </p:txBody>
      </p:sp>
      <p:sp>
        <p:nvSpPr>
          <p:cNvPr id="311" name="Rectangle 6"/>
          <p:cNvSpPr/>
          <p:nvPr/>
        </p:nvSpPr>
        <p:spPr>
          <a:xfrm>
            <a:off x="7760520" y="2879280"/>
            <a:ext cx="494640" cy="443880"/>
          </a:xfrm>
          <a:prstGeom prst="rect">
            <a:avLst/>
          </a:prstGeom>
          <a:gradFill rotWithShape="0">
            <a:gsLst>
              <a:gs pos="0">
                <a:srgbClr val="d8d2ee"/>
              </a:gs>
              <a:gs pos="45000">
                <a:srgbClr val="e7e1ff"/>
              </a:gs>
              <a:gs pos="100000">
                <a:srgbClr val="f1eeff"/>
              </a:gs>
            </a:gsLst>
            <a:path path="circle">
              <a:fillToRect l="50000" t="50000" r="50000" b="50000"/>
            </a:path>
          </a:gradFill>
          <a:ln>
            <a:solidFill>
              <a:srgbClr val="d1c7f6"/>
            </a:solidFill>
            <a:rou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ourier New Bold"/>
            </a:endParaRPr>
          </a:p>
        </p:txBody>
      </p:sp>
      <p:sp>
        <p:nvSpPr>
          <p:cNvPr id="312" name="Rectangle 6"/>
          <p:cNvSpPr/>
          <p:nvPr/>
        </p:nvSpPr>
        <p:spPr>
          <a:xfrm>
            <a:off x="7238880" y="3470760"/>
            <a:ext cx="1028160" cy="4438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ourier New Bold"/>
            </a:endParaRPr>
          </a:p>
        </p:txBody>
      </p:sp>
      <p:sp>
        <p:nvSpPr>
          <p:cNvPr id="313" name="Rectangle 6"/>
          <p:cNvSpPr/>
          <p:nvPr/>
        </p:nvSpPr>
        <p:spPr>
          <a:xfrm>
            <a:off x="7760520" y="3471840"/>
            <a:ext cx="494640" cy="443880"/>
          </a:xfrm>
          <a:prstGeom prst="rect">
            <a:avLst/>
          </a:prstGeom>
          <a:gradFill rotWithShape="0">
            <a:gsLst>
              <a:gs pos="0">
                <a:srgbClr val="d8d2ee"/>
              </a:gs>
              <a:gs pos="45000">
                <a:srgbClr val="e7e1ff"/>
              </a:gs>
              <a:gs pos="100000">
                <a:srgbClr val="f1eeff"/>
              </a:gs>
            </a:gsLst>
            <a:path path="circle">
              <a:fillToRect l="50000" t="50000" r="50000" b="50000"/>
            </a:path>
          </a:gradFill>
          <a:ln>
            <a:solidFill>
              <a:srgbClr val="d1c7f6"/>
            </a:solidFill>
            <a:rou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ourier New Bold"/>
            </a:endParaRPr>
          </a:p>
        </p:txBody>
      </p:sp>
      <p:sp>
        <p:nvSpPr>
          <p:cNvPr id="314" name="Rectangle 6"/>
          <p:cNvSpPr/>
          <p:nvPr/>
        </p:nvSpPr>
        <p:spPr>
          <a:xfrm>
            <a:off x="7239960" y="4082760"/>
            <a:ext cx="1028160" cy="4438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ourier New Bold"/>
            </a:endParaRPr>
          </a:p>
        </p:txBody>
      </p:sp>
      <p:sp>
        <p:nvSpPr>
          <p:cNvPr id="315" name="Rectangle 6"/>
          <p:cNvSpPr/>
          <p:nvPr/>
        </p:nvSpPr>
        <p:spPr>
          <a:xfrm>
            <a:off x="7745400" y="4083480"/>
            <a:ext cx="506520" cy="443880"/>
          </a:xfrm>
          <a:prstGeom prst="rect">
            <a:avLst/>
          </a:prstGeom>
          <a:gradFill rotWithShape="0">
            <a:gsLst>
              <a:gs pos="0">
                <a:srgbClr val="d8d2ee"/>
              </a:gs>
              <a:gs pos="45000">
                <a:srgbClr val="e7e1ff"/>
              </a:gs>
              <a:gs pos="100000">
                <a:srgbClr val="f1eeff"/>
              </a:gs>
            </a:gsLst>
            <a:path path="circle">
              <a:fillToRect l="50000" t="50000" r="50000" b="50000"/>
            </a:path>
          </a:gradFill>
          <a:ln>
            <a:solidFill>
              <a:srgbClr val="d1c7f6"/>
            </a:solidFill>
            <a:rou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ourier New Bold"/>
            </a:endParaRPr>
          </a:p>
        </p:txBody>
      </p:sp>
      <p:sp>
        <p:nvSpPr>
          <p:cNvPr id="316" name="Rectangle 6"/>
          <p:cNvSpPr/>
          <p:nvPr/>
        </p:nvSpPr>
        <p:spPr>
          <a:xfrm>
            <a:off x="7238880" y="4698720"/>
            <a:ext cx="1028160" cy="4438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ourier New Bold"/>
            </a:endParaRPr>
          </a:p>
        </p:txBody>
      </p:sp>
      <p:sp>
        <p:nvSpPr>
          <p:cNvPr id="317" name="Rectangle 6"/>
          <p:cNvSpPr/>
          <p:nvPr/>
        </p:nvSpPr>
        <p:spPr>
          <a:xfrm>
            <a:off x="7760520" y="4699440"/>
            <a:ext cx="479160" cy="443880"/>
          </a:xfrm>
          <a:prstGeom prst="rect">
            <a:avLst/>
          </a:prstGeom>
          <a:gradFill rotWithShape="0">
            <a:gsLst>
              <a:gs pos="0">
                <a:srgbClr val="d8d2ee"/>
              </a:gs>
              <a:gs pos="45000">
                <a:srgbClr val="e7e1ff"/>
              </a:gs>
              <a:gs pos="100000">
                <a:srgbClr val="f1eeff"/>
              </a:gs>
            </a:gsLst>
            <a:path path="circle">
              <a:fillToRect l="50000" t="50000" r="50000" b="50000"/>
            </a:path>
          </a:gradFill>
          <a:ln>
            <a:solidFill>
              <a:srgbClr val="d1c7f6"/>
            </a:solidFill>
            <a:rou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ourier New Bold"/>
            </a:endParaRPr>
          </a:p>
        </p:txBody>
      </p:sp>
      <p:sp>
        <p:nvSpPr>
          <p:cNvPr id="318" name="Rectangle 6"/>
          <p:cNvSpPr/>
          <p:nvPr/>
        </p:nvSpPr>
        <p:spPr>
          <a:xfrm>
            <a:off x="7238880" y="5308200"/>
            <a:ext cx="1028160" cy="4438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ourier New Bold"/>
            </a:endParaRPr>
          </a:p>
        </p:txBody>
      </p:sp>
      <p:sp>
        <p:nvSpPr>
          <p:cNvPr id="319" name="Rectangle 6"/>
          <p:cNvSpPr/>
          <p:nvPr/>
        </p:nvSpPr>
        <p:spPr>
          <a:xfrm>
            <a:off x="7760520" y="5309280"/>
            <a:ext cx="479160" cy="443880"/>
          </a:xfrm>
          <a:prstGeom prst="rect">
            <a:avLst/>
          </a:prstGeom>
          <a:gradFill rotWithShape="0">
            <a:gsLst>
              <a:gs pos="0">
                <a:srgbClr val="d8d2ee"/>
              </a:gs>
              <a:gs pos="45000">
                <a:srgbClr val="e7e1ff"/>
              </a:gs>
              <a:gs pos="100000">
                <a:srgbClr val="f1eeff"/>
              </a:gs>
            </a:gsLst>
            <a:path path="circle">
              <a:fillToRect l="50000" t="50000" r="50000" b="50000"/>
            </a:path>
          </a:gradFill>
          <a:ln>
            <a:solidFill>
              <a:srgbClr val="d1c7f6"/>
            </a:solidFill>
            <a:rou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ourier New Bold"/>
            </a:endParaRPr>
          </a:p>
        </p:txBody>
      </p:sp>
      <p:sp>
        <p:nvSpPr>
          <p:cNvPr id="320" name="Rectangle 6"/>
          <p:cNvSpPr/>
          <p:nvPr/>
        </p:nvSpPr>
        <p:spPr>
          <a:xfrm>
            <a:off x="7250760" y="5909400"/>
            <a:ext cx="1028160" cy="4438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ourier New Bold"/>
            </a:endParaRPr>
          </a:p>
        </p:txBody>
      </p:sp>
      <p:sp>
        <p:nvSpPr>
          <p:cNvPr id="321" name="Rectangle 6"/>
          <p:cNvSpPr/>
          <p:nvPr/>
        </p:nvSpPr>
        <p:spPr>
          <a:xfrm>
            <a:off x="7772400" y="5910120"/>
            <a:ext cx="479160" cy="443880"/>
          </a:xfrm>
          <a:prstGeom prst="rect">
            <a:avLst/>
          </a:prstGeom>
          <a:gradFill rotWithShape="0">
            <a:gsLst>
              <a:gs pos="0">
                <a:srgbClr val="d8d2ee"/>
              </a:gs>
              <a:gs pos="45000">
                <a:srgbClr val="e7e1ff"/>
              </a:gs>
              <a:gs pos="100000">
                <a:srgbClr val="f1eeff"/>
              </a:gs>
            </a:gsLst>
            <a:path path="circle">
              <a:fillToRect l="50000" t="50000" r="50000" b="50000"/>
            </a:path>
          </a:gradFill>
          <a:ln>
            <a:solidFill>
              <a:srgbClr val="d1c7f6"/>
            </a:solidFill>
            <a:rou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ourier New Bol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25" dur="indefinite" restart="never" nodeType="tmRoot">
          <p:childTnLst>
            <p:seq>
              <p:cTn id="226" dur="indefinite" nodeType="mainSeq">
                <p:childTnLst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X86-64 Integer Registers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3" name="Rectangle 1"/>
          <p:cNvSpPr/>
          <p:nvPr/>
        </p:nvSpPr>
        <p:spPr>
          <a:xfrm>
            <a:off x="762120" y="5257800"/>
            <a:ext cx="38091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%rsp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4" name="Rectangle 22"/>
          <p:cNvSpPr/>
          <p:nvPr/>
        </p:nvSpPr>
        <p:spPr>
          <a:xfrm>
            <a:off x="4724280" y="1600200"/>
            <a:ext cx="38091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%r8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5" name="Rectangle 23"/>
          <p:cNvSpPr/>
          <p:nvPr/>
        </p:nvSpPr>
        <p:spPr>
          <a:xfrm>
            <a:off x="4724280" y="2209680"/>
            <a:ext cx="38091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%r9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6" name="Rectangle 24"/>
          <p:cNvSpPr/>
          <p:nvPr/>
        </p:nvSpPr>
        <p:spPr>
          <a:xfrm>
            <a:off x="4724280" y="2819520"/>
            <a:ext cx="38091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%r10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7" name="Rectangle 25"/>
          <p:cNvSpPr/>
          <p:nvPr/>
        </p:nvSpPr>
        <p:spPr>
          <a:xfrm>
            <a:off x="4724280" y="3429000"/>
            <a:ext cx="38091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%r11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8" name="Rectangle 26"/>
          <p:cNvSpPr/>
          <p:nvPr/>
        </p:nvSpPr>
        <p:spPr>
          <a:xfrm>
            <a:off x="4724280" y="4038480"/>
            <a:ext cx="38091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%r12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9" name="Rectangle 27"/>
          <p:cNvSpPr/>
          <p:nvPr/>
        </p:nvSpPr>
        <p:spPr>
          <a:xfrm>
            <a:off x="4724280" y="4648320"/>
            <a:ext cx="38091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%r13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0" name="Rectangle 28"/>
          <p:cNvSpPr/>
          <p:nvPr/>
        </p:nvSpPr>
        <p:spPr>
          <a:xfrm>
            <a:off x="4724280" y="5257800"/>
            <a:ext cx="38091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%r14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1" name="Rectangle 29"/>
          <p:cNvSpPr/>
          <p:nvPr/>
        </p:nvSpPr>
        <p:spPr>
          <a:xfrm>
            <a:off x="4724280" y="5867280"/>
            <a:ext cx="38091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%r15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2" name="Rectangle 30"/>
          <p:cNvSpPr/>
          <p:nvPr/>
        </p:nvSpPr>
        <p:spPr>
          <a:xfrm>
            <a:off x="762120" y="1600200"/>
            <a:ext cx="38091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%rax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3" name="Rectangle 31"/>
          <p:cNvSpPr/>
          <p:nvPr/>
        </p:nvSpPr>
        <p:spPr>
          <a:xfrm>
            <a:off x="762120" y="2209680"/>
            <a:ext cx="38091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%rbx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4" name="Rectangle 32"/>
          <p:cNvSpPr/>
          <p:nvPr/>
        </p:nvSpPr>
        <p:spPr>
          <a:xfrm>
            <a:off x="762120" y="2819520"/>
            <a:ext cx="38091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%rcx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5" name="Rectangle 33"/>
          <p:cNvSpPr/>
          <p:nvPr/>
        </p:nvSpPr>
        <p:spPr>
          <a:xfrm>
            <a:off x="762120" y="3429000"/>
            <a:ext cx="38091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%rdx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6" name="Rectangle 34"/>
          <p:cNvSpPr/>
          <p:nvPr/>
        </p:nvSpPr>
        <p:spPr>
          <a:xfrm>
            <a:off x="762120" y="4038480"/>
            <a:ext cx="38091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%rsi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7" name="Rectangle 35"/>
          <p:cNvSpPr/>
          <p:nvPr/>
        </p:nvSpPr>
        <p:spPr>
          <a:xfrm>
            <a:off x="762120" y="4648320"/>
            <a:ext cx="38091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%rdi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8" name="Rectangle 36"/>
          <p:cNvSpPr/>
          <p:nvPr/>
        </p:nvSpPr>
        <p:spPr>
          <a:xfrm>
            <a:off x="762120" y="5867280"/>
            <a:ext cx="38091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%rbp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9" name="Rectangle 74"/>
          <p:cNvSpPr/>
          <p:nvPr/>
        </p:nvSpPr>
        <p:spPr>
          <a:xfrm>
            <a:off x="1632960" y="4082760"/>
            <a:ext cx="3008520" cy="462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(second argument) 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0" name="Rectangle 75"/>
          <p:cNvSpPr/>
          <p:nvPr/>
        </p:nvSpPr>
        <p:spPr>
          <a:xfrm>
            <a:off x="1632960" y="4669920"/>
            <a:ext cx="2725200" cy="462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(first argument) 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1" name="Rectangle 76"/>
          <p:cNvSpPr/>
          <p:nvPr/>
        </p:nvSpPr>
        <p:spPr>
          <a:xfrm>
            <a:off x="1632960" y="5279400"/>
            <a:ext cx="2560320" cy="462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(stack pointer) 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2" name="Rectangle 78"/>
          <p:cNvSpPr/>
          <p:nvPr/>
        </p:nvSpPr>
        <p:spPr>
          <a:xfrm>
            <a:off x="1632960" y="3473280"/>
            <a:ext cx="2833560" cy="462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(third argument) 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3" name="Rectangle 79"/>
          <p:cNvSpPr/>
          <p:nvPr/>
        </p:nvSpPr>
        <p:spPr>
          <a:xfrm>
            <a:off x="1632960" y="2863800"/>
            <a:ext cx="3053520" cy="462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(fourth argument) 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4" name="Rectangle 81"/>
          <p:cNvSpPr/>
          <p:nvPr/>
        </p:nvSpPr>
        <p:spPr>
          <a:xfrm>
            <a:off x="1652040" y="1621800"/>
            <a:ext cx="2795760" cy="462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(function result) 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5" name="Rectangle 40"/>
          <p:cNvSpPr/>
          <p:nvPr/>
        </p:nvSpPr>
        <p:spPr>
          <a:xfrm>
            <a:off x="5498640" y="1636200"/>
            <a:ext cx="3053520" cy="462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(fifth argument) 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6" name="Rectangle 41"/>
          <p:cNvSpPr/>
          <p:nvPr/>
        </p:nvSpPr>
        <p:spPr>
          <a:xfrm>
            <a:off x="5498640" y="2245680"/>
            <a:ext cx="3053520" cy="462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(sixth argument) 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29" dur="indefinite" restart="never" nodeType="tmRoot">
          <p:childTnLst>
            <p:seq>
              <p:cTn id="330" dur="indefinite" nodeType="mainSeq">
                <p:childTnLst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nodeType="clickEffect" fill="hold" presetClass="emph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indefinite"/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57" dur="indefinite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Exercise: Translating Assembly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8" name="Rectangle 3"/>
          <p:cNvSpPr/>
          <p:nvPr/>
        </p:nvSpPr>
        <p:spPr>
          <a:xfrm>
            <a:off x="97560" y="2743200"/>
            <a:ext cx="4321440" cy="230904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decode: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movq (%rdi), %rax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movq (%rsi), %rcx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movq %rax, (%rsi)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movq %rcx, (%rdi)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	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ret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9" name="Rectangle 4"/>
          <p:cNvSpPr/>
          <p:nvPr/>
        </p:nvSpPr>
        <p:spPr>
          <a:xfrm>
            <a:off x="4419720" y="2745720"/>
            <a:ext cx="4626360" cy="2309040"/>
          </a:xfrm>
          <a:prstGeom prst="rect">
            <a:avLst/>
          </a:prstGeom>
          <a:gradFill rotWithShape="0">
            <a:gsLst>
              <a:gs pos="0">
                <a:srgbClr val="c1b8e0"/>
              </a:gs>
              <a:gs pos="45000">
                <a:srgbClr val="cfc7f0"/>
              </a:gs>
              <a:gs pos="100000">
                <a:srgbClr val="e3e0f8"/>
              </a:gs>
            </a:gsLst>
            <a:path path="circle">
              <a:fillToRect l="50000" t="50000" r="50000" b="50000"/>
            </a:path>
          </a:gradFill>
          <a:ln>
            <a:solidFill>
              <a:srgbClr val="917dd0"/>
            </a:solidFill>
            <a:rou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void decode(long* xp, long* yp){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8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    long temp1 = *xp;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8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    long temp2 = *yp;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8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    *yp = temp1;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8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    *xp = temp2;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350" name="Table 5"/>
          <p:cNvGraphicFramePr/>
          <p:nvPr/>
        </p:nvGraphicFramePr>
        <p:xfrm>
          <a:off x="5698800" y="5627880"/>
          <a:ext cx="3351960" cy="1142640"/>
        </p:xfrm>
        <a:graphic>
          <a:graphicData uri="http://schemas.openxmlformats.org/drawingml/2006/table">
            <a:tbl>
              <a:tblPr/>
              <a:tblGrid>
                <a:gridCol w="1676160"/>
                <a:gridCol w="1676160"/>
              </a:tblGrid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Calibri"/>
                        </a:rPr>
                        <a:t>Register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Calibri"/>
                        </a:rPr>
                        <a:t>Use(s)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%rdi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alibri"/>
                        </a:rPr>
                        <a:t>Argument </a:t>
                      </a: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xp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%rsi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alibri"/>
                        </a:rPr>
                        <a:t>Argument </a:t>
                      </a: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yp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5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76240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Write a C function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void decode1(long* xp, long* yp)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that will do the same thing as the following assembly code: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52" name="Content Placeholder 2"/>
          <p:cNvSpPr/>
          <p:nvPr/>
        </p:nvSpPr>
        <p:spPr>
          <a:xfrm>
            <a:off x="457200" y="1600200"/>
            <a:ext cx="8762400" cy="4876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defTabSz="914400">
              <a:lnSpc>
                <a:spcPct val="100000"/>
              </a:lnSpc>
              <a:spcBef>
                <a:spcPts val="479"/>
              </a:spcBef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53" name="Rectangle 2"/>
          <p:cNvSpPr/>
          <p:nvPr/>
        </p:nvSpPr>
        <p:spPr>
          <a:xfrm>
            <a:off x="4419720" y="2743200"/>
            <a:ext cx="4626360" cy="2309040"/>
          </a:xfrm>
          <a:prstGeom prst="rect">
            <a:avLst/>
          </a:prstGeom>
          <a:gradFill rotWithShape="0">
            <a:gsLst>
              <a:gs pos="0">
                <a:srgbClr val="c1b8e0"/>
              </a:gs>
              <a:gs pos="45000">
                <a:srgbClr val="cfc7f0"/>
              </a:gs>
              <a:gs pos="100000">
                <a:srgbClr val="e3e0f8"/>
              </a:gs>
            </a:gsLst>
            <a:path path="circle">
              <a:fillToRect l="50000" t="50000" r="50000" b="50000"/>
            </a:path>
          </a:gradFill>
          <a:ln>
            <a:solidFill>
              <a:srgbClr val="917dd0"/>
            </a:solidFill>
            <a:rou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void decode(long* xp, long* yp){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58" dur="indefinite" restart="never" nodeType="tmRoot">
          <p:childTnLst>
            <p:seq>
              <p:cTn id="359" dur="indefinite" nodeType="mainSeq">
                <p:childTnLst>
                  <p:par>
                    <p:cTn id="360" fill="hold">
                      <p:stCondLst>
                        <p:cond delay="0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" fill="hold">
                      <p:stCondLst>
                        <p:cond delay="indefinite"/>
                      </p:stCondLst>
                      <p:childTnLst>
                        <p:par>
                          <p:cTn id="365" fill="hold">
                            <p:stCondLst>
                              <p:cond delay="0"/>
                            </p:stCondLst>
                            <p:childTnLst>
                              <p:par>
                                <p:cTn id="36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>
                      <p:stCondLst>
                        <p:cond delay="indefinite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6" fill="hold">
                      <p:stCondLst>
                        <p:cond delay="indefinite"/>
                      </p:stCondLst>
                      <p:childTnLst>
                        <p:par>
                          <p:cTn id="377" fill="hold">
                            <p:stCondLst>
                              <p:cond delay="0"/>
                            </p:stCondLst>
                            <p:childTnLst>
                              <p:par>
                                <p:cTn id="37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4"/>
          <p:cNvSpPr/>
          <p:nvPr/>
        </p:nvSpPr>
        <p:spPr>
          <a:xfrm>
            <a:off x="457200" y="1688760"/>
            <a:ext cx="3963600" cy="4559040"/>
          </a:xfrm>
          <a:prstGeom prst="rect">
            <a:avLst/>
          </a:prstGeom>
          <a:gradFill rotWithShape="0">
            <a:gsLst>
              <a:gs pos="0">
                <a:srgbClr val="c1b8e0"/>
              </a:gs>
              <a:gs pos="45000">
                <a:srgbClr val="cfc7f0"/>
              </a:gs>
              <a:gs pos="100000">
                <a:srgbClr val="e3e0f8"/>
              </a:gs>
            </a:gsLst>
            <a:path path="circle">
              <a:fillToRect l="50000" t="50000" r="50000" b="50000"/>
            </a:path>
          </a:gradFill>
          <a:ln>
            <a:solidFill>
              <a:srgbClr val="917dd0"/>
            </a:solidFill>
            <a:rou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63360" rIns="63360" tIns="63360" bIns="63360" anchor="t">
            <a:noAutofit/>
          </a:bodyPr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#include&lt;stdio.h&gt;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int main(int argc,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         char** argv){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  printf("Hello world!\n");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  return 0;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Programs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8" name="Rectangle 4"/>
          <p:cNvSpPr/>
          <p:nvPr/>
        </p:nvSpPr>
        <p:spPr>
          <a:xfrm>
            <a:off x="4722480" y="1688760"/>
            <a:ext cx="3963600" cy="4559040"/>
          </a:xfrm>
          <a:prstGeom prst="rect">
            <a:avLst/>
          </a:prstGeom>
          <a:solidFill>
            <a:schemeClr val="bg1"/>
          </a:solidFill>
          <a:ln w="6350">
            <a:solidFill>
              <a:srgbClr val="521b92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63360" rIns="63360" tIns="63360" bIns="63360" anchor="t">
            <a:no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55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48 89 e5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48 83 ec 20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48 8d 05 25 00 00 00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c7 45 fc 00 00 00 00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89 7d f8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48 89 75 f0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48 89 c7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b0 00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e8 00 00 00 00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31 c9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89 45 ec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89 c8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48 83 c4 20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5d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c3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Calibri"/>
              </a:rPr>
              <a:t>Review: Array Allocation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55" name="PlaceHolder 2"/>
          <p:cNvSpPr>
            <a:spLocks noGrp="1"/>
          </p:cNvSpPr>
          <p:nvPr>
            <p:ph/>
          </p:nvPr>
        </p:nvSpPr>
        <p:spPr>
          <a:xfrm>
            <a:off x="490680" y="1443600"/>
            <a:ext cx="8306640" cy="1615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Basic Principle  </a:t>
            </a:r>
            <a:r>
              <a:rPr b="0" i="1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</a:t>
            </a:r>
            <a:r>
              <a:rPr b="1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 </a:t>
            </a:r>
            <a:r>
              <a:rPr b="1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A[</a:t>
            </a:r>
            <a:r>
              <a:rPr b="0" i="1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L</a:t>
            </a:r>
            <a:r>
              <a:rPr b="1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];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Array of data type </a:t>
            </a:r>
            <a:r>
              <a:rPr b="0" i="1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and length </a:t>
            </a:r>
            <a:r>
              <a:rPr b="0" i="1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Contiguously allocated region of </a:t>
            </a:r>
            <a:r>
              <a:rPr b="0" i="1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L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* </a:t>
            </a: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sizeof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(</a:t>
            </a:r>
            <a:r>
              <a:rPr b="0" i="1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)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bytes in memory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Identifier </a:t>
            </a: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A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can be used as a pointer to array element 0: Type </a:t>
            </a:r>
            <a:r>
              <a:rPr b="0" i="1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T*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56" name="Text Box 5"/>
          <p:cNvSpPr/>
          <p:nvPr/>
        </p:nvSpPr>
        <p:spPr>
          <a:xfrm>
            <a:off x="36360" y="3216240"/>
            <a:ext cx="2126520" cy="33732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 anchorCtr="1">
            <a:spAutoFit/>
          </a:bodyPr>
          <a:p>
            <a:pPr algn="r"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char string[12];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357" name="Group 98"/>
          <p:cNvGrpSpPr/>
          <p:nvPr/>
        </p:nvGrpSpPr>
        <p:grpSpPr>
          <a:xfrm>
            <a:off x="2057400" y="3265560"/>
            <a:ext cx="3504600" cy="732600"/>
            <a:chOff x="2057400" y="3265560"/>
            <a:chExt cx="3504600" cy="732600"/>
          </a:xfrm>
        </p:grpSpPr>
        <p:grpSp>
          <p:nvGrpSpPr>
            <p:cNvPr id="358" name="Group 7"/>
            <p:cNvGrpSpPr/>
            <p:nvPr/>
          </p:nvGrpSpPr>
          <p:grpSpPr>
            <a:xfrm>
              <a:off x="2286000" y="3265560"/>
              <a:ext cx="2742480" cy="227880"/>
              <a:chOff x="2286000" y="3265560"/>
              <a:chExt cx="2742480" cy="227880"/>
            </a:xfrm>
          </p:grpSpPr>
          <p:sp>
            <p:nvSpPr>
              <p:cNvPr id="359" name="Rectangle 8"/>
              <p:cNvSpPr/>
              <p:nvPr/>
            </p:nvSpPr>
            <p:spPr>
              <a:xfrm>
                <a:off x="2286000" y="3265560"/>
                <a:ext cx="227880" cy="22788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defTabSz="914400">
                  <a:lnSpc>
                    <a:spcPct val="100000"/>
                  </a:lnSpc>
                </a:pPr>
                <a:endPara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endParaRPr>
              </a:p>
            </p:txBody>
          </p:sp>
          <p:sp>
            <p:nvSpPr>
              <p:cNvPr id="360" name="Rectangle 9"/>
              <p:cNvSpPr/>
              <p:nvPr/>
            </p:nvSpPr>
            <p:spPr>
              <a:xfrm>
                <a:off x="2514600" y="3265560"/>
                <a:ext cx="227880" cy="22788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defTabSz="914400">
                  <a:lnSpc>
                    <a:spcPct val="100000"/>
                  </a:lnSpc>
                </a:pPr>
                <a:endPara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endParaRPr>
              </a:p>
            </p:txBody>
          </p:sp>
          <p:sp>
            <p:nvSpPr>
              <p:cNvPr id="361" name="Rectangle 10"/>
              <p:cNvSpPr/>
              <p:nvPr/>
            </p:nvSpPr>
            <p:spPr>
              <a:xfrm>
                <a:off x="2743200" y="3265560"/>
                <a:ext cx="227880" cy="22788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defTabSz="914400">
                  <a:lnSpc>
                    <a:spcPct val="100000"/>
                  </a:lnSpc>
                </a:pPr>
                <a:endPara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endParaRPr>
              </a:p>
            </p:txBody>
          </p:sp>
          <p:sp>
            <p:nvSpPr>
              <p:cNvPr id="362" name="Rectangle 11"/>
              <p:cNvSpPr/>
              <p:nvPr/>
            </p:nvSpPr>
            <p:spPr>
              <a:xfrm>
                <a:off x="2971800" y="3265560"/>
                <a:ext cx="227880" cy="22788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defTabSz="914400">
                  <a:lnSpc>
                    <a:spcPct val="100000"/>
                  </a:lnSpc>
                </a:pPr>
                <a:endPara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endParaRPr>
              </a:p>
            </p:txBody>
          </p:sp>
          <p:sp>
            <p:nvSpPr>
              <p:cNvPr id="363" name="Rectangle 12"/>
              <p:cNvSpPr/>
              <p:nvPr/>
            </p:nvSpPr>
            <p:spPr>
              <a:xfrm>
                <a:off x="3200400" y="3265560"/>
                <a:ext cx="227880" cy="22788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defTabSz="914400">
                  <a:lnSpc>
                    <a:spcPct val="100000"/>
                  </a:lnSpc>
                </a:pPr>
                <a:endPara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endParaRPr>
              </a:p>
            </p:txBody>
          </p:sp>
          <p:sp>
            <p:nvSpPr>
              <p:cNvPr id="364" name="Rectangle 13"/>
              <p:cNvSpPr/>
              <p:nvPr/>
            </p:nvSpPr>
            <p:spPr>
              <a:xfrm>
                <a:off x="3429000" y="3265560"/>
                <a:ext cx="227880" cy="22788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defTabSz="914400">
                  <a:lnSpc>
                    <a:spcPct val="100000"/>
                  </a:lnSpc>
                </a:pPr>
                <a:endPara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endParaRPr>
              </a:p>
            </p:txBody>
          </p:sp>
          <p:sp>
            <p:nvSpPr>
              <p:cNvPr id="365" name="Rectangle 14"/>
              <p:cNvSpPr/>
              <p:nvPr/>
            </p:nvSpPr>
            <p:spPr>
              <a:xfrm>
                <a:off x="3657600" y="3265560"/>
                <a:ext cx="227880" cy="22788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defTabSz="914400">
                  <a:lnSpc>
                    <a:spcPct val="100000"/>
                  </a:lnSpc>
                </a:pPr>
                <a:endPara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endParaRPr>
              </a:p>
            </p:txBody>
          </p:sp>
          <p:sp>
            <p:nvSpPr>
              <p:cNvPr id="366" name="Rectangle 15"/>
              <p:cNvSpPr/>
              <p:nvPr/>
            </p:nvSpPr>
            <p:spPr>
              <a:xfrm>
                <a:off x="3886200" y="3265560"/>
                <a:ext cx="227880" cy="22788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defTabSz="914400">
                  <a:lnSpc>
                    <a:spcPct val="100000"/>
                  </a:lnSpc>
                </a:pPr>
                <a:endPara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endParaRPr>
              </a:p>
            </p:txBody>
          </p:sp>
          <p:sp>
            <p:nvSpPr>
              <p:cNvPr id="367" name="Rectangle 16"/>
              <p:cNvSpPr/>
              <p:nvPr/>
            </p:nvSpPr>
            <p:spPr>
              <a:xfrm>
                <a:off x="4114800" y="3265560"/>
                <a:ext cx="227880" cy="22788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defTabSz="914400">
                  <a:lnSpc>
                    <a:spcPct val="100000"/>
                  </a:lnSpc>
                </a:pPr>
                <a:endPara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endParaRPr>
              </a:p>
            </p:txBody>
          </p:sp>
          <p:sp>
            <p:nvSpPr>
              <p:cNvPr id="368" name="Rectangle 17"/>
              <p:cNvSpPr/>
              <p:nvPr/>
            </p:nvSpPr>
            <p:spPr>
              <a:xfrm>
                <a:off x="4343400" y="3265560"/>
                <a:ext cx="227880" cy="22788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defTabSz="914400">
                  <a:lnSpc>
                    <a:spcPct val="100000"/>
                  </a:lnSpc>
                </a:pPr>
                <a:endPara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endParaRPr>
              </a:p>
            </p:txBody>
          </p:sp>
          <p:sp>
            <p:nvSpPr>
              <p:cNvPr id="369" name="Rectangle 18"/>
              <p:cNvSpPr/>
              <p:nvPr/>
            </p:nvSpPr>
            <p:spPr>
              <a:xfrm>
                <a:off x="4572000" y="3265560"/>
                <a:ext cx="227880" cy="22788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defTabSz="914400">
                  <a:lnSpc>
                    <a:spcPct val="100000"/>
                  </a:lnSpc>
                </a:pPr>
                <a:endPara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endParaRPr>
              </a:p>
            </p:txBody>
          </p:sp>
          <p:sp>
            <p:nvSpPr>
              <p:cNvPr id="370" name="Rectangle 19"/>
              <p:cNvSpPr/>
              <p:nvPr/>
            </p:nvSpPr>
            <p:spPr>
              <a:xfrm>
                <a:off x="4800600" y="3265560"/>
                <a:ext cx="227880" cy="22788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defTabSz="914400">
                  <a:lnSpc>
                    <a:spcPct val="100000"/>
                  </a:lnSpc>
                </a:pPr>
                <a:endPara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endParaRPr>
              </a:p>
            </p:txBody>
          </p:sp>
        </p:grpSp>
        <p:sp>
          <p:nvSpPr>
            <p:cNvPr id="371" name="Text Box 20"/>
            <p:cNvSpPr/>
            <p:nvPr/>
          </p:nvSpPr>
          <p:spPr>
            <a:xfrm>
              <a:off x="2057400" y="3660840"/>
              <a:ext cx="396000" cy="33732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i="1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x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72" name="Text Box 21"/>
            <p:cNvSpPr/>
            <p:nvPr/>
          </p:nvSpPr>
          <p:spPr>
            <a:xfrm>
              <a:off x="4572000" y="3660840"/>
              <a:ext cx="990000" cy="33732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i="1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x </a:t>
              </a: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+ 12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73" name="Line 22"/>
            <p:cNvSpPr/>
            <p:nvPr/>
          </p:nvSpPr>
          <p:spPr>
            <a:xfrm flipV="1">
              <a:off x="2286000" y="3493800"/>
              <a:ext cx="360" cy="22860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74" name="Line 23"/>
            <p:cNvSpPr/>
            <p:nvPr/>
          </p:nvSpPr>
          <p:spPr>
            <a:xfrm flipV="1">
              <a:off x="5029200" y="3493800"/>
              <a:ext cx="360" cy="22860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375" name="Text Box 31"/>
          <p:cNvSpPr/>
          <p:nvPr/>
        </p:nvSpPr>
        <p:spPr>
          <a:xfrm>
            <a:off x="644760" y="4097160"/>
            <a:ext cx="1518480" cy="33732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 anchorCtr="1">
            <a:spAutoFit/>
          </a:bodyPr>
          <a:p>
            <a:pPr algn="r"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int val[5];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376" name="Group 97"/>
          <p:cNvGrpSpPr/>
          <p:nvPr/>
        </p:nvGrpSpPr>
        <p:grpSpPr>
          <a:xfrm>
            <a:off x="2057400" y="4145040"/>
            <a:ext cx="5333400" cy="731880"/>
            <a:chOff x="2057400" y="4145040"/>
            <a:chExt cx="5333400" cy="731880"/>
          </a:xfrm>
        </p:grpSpPr>
        <p:grpSp>
          <p:nvGrpSpPr>
            <p:cNvPr id="377" name="Group 25"/>
            <p:cNvGrpSpPr/>
            <p:nvPr/>
          </p:nvGrpSpPr>
          <p:grpSpPr>
            <a:xfrm>
              <a:off x="2286000" y="4145040"/>
              <a:ext cx="4571280" cy="228240"/>
              <a:chOff x="2286000" y="4145040"/>
              <a:chExt cx="4571280" cy="228240"/>
            </a:xfrm>
          </p:grpSpPr>
          <p:sp>
            <p:nvSpPr>
              <p:cNvPr id="378" name="Rectangle 26"/>
              <p:cNvSpPr/>
              <p:nvPr/>
            </p:nvSpPr>
            <p:spPr>
              <a:xfrm>
                <a:off x="2286000" y="4145040"/>
                <a:ext cx="913680" cy="22824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endPara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endParaRPr>
              </a:p>
            </p:txBody>
          </p:sp>
          <p:sp>
            <p:nvSpPr>
              <p:cNvPr id="379" name="Rectangle 27"/>
              <p:cNvSpPr/>
              <p:nvPr/>
            </p:nvSpPr>
            <p:spPr>
              <a:xfrm>
                <a:off x="3200400" y="4145040"/>
                <a:ext cx="913680" cy="22824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endPara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endParaRPr>
              </a:p>
            </p:txBody>
          </p:sp>
          <p:sp>
            <p:nvSpPr>
              <p:cNvPr id="380" name="Rectangle 28"/>
              <p:cNvSpPr/>
              <p:nvPr/>
            </p:nvSpPr>
            <p:spPr>
              <a:xfrm>
                <a:off x="4114800" y="4145040"/>
                <a:ext cx="913680" cy="22824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endPara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endParaRPr>
              </a:p>
            </p:txBody>
          </p:sp>
          <p:sp>
            <p:nvSpPr>
              <p:cNvPr id="381" name="Rectangle 29"/>
              <p:cNvSpPr/>
              <p:nvPr/>
            </p:nvSpPr>
            <p:spPr>
              <a:xfrm>
                <a:off x="5029200" y="4145040"/>
                <a:ext cx="913680" cy="22824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endPara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endParaRPr>
              </a:p>
            </p:txBody>
          </p:sp>
          <p:sp>
            <p:nvSpPr>
              <p:cNvPr id="382" name="Rectangle 30"/>
              <p:cNvSpPr/>
              <p:nvPr/>
            </p:nvSpPr>
            <p:spPr>
              <a:xfrm>
                <a:off x="5943600" y="4145040"/>
                <a:ext cx="913680" cy="22824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endPara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endParaRPr>
              </a:p>
            </p:txBody>
          </p:sp>
        </p:grpSp>
        <p:sp>
          <p:nvSpPr>
            <p:cNvPr id="383" name="Text Box 32"/>
            <p:cNvSpPr/>
            <p:nvPr/>
          </p:nvSpPr>
          <p:spPr>
            <a:xfrm>
              <a:off x="2057400" y="4525920"/>
              <a:ext cx="396000" cy="33660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i="1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x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84" name="Text Box 33"/>
            <p:cNvSpPr/>
            <p:nvPr/>
          </p:nvSpPr>
          <p:spPr>
            <a:xfrm>
              <a:off x="2725560" y="4540320"/>
              <a:ext cx="990000" cy="33660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i="1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x </a:t>
              </a: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+ 4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85" name="Line 34"/>
            <p:cNvSpPr/>
            <p:nvPr/>
          </p:nvSpPr>
          <p:spPr>
            <a:xfrm flipV="1">
              <a:off x="2286000" y="4359600"/>
              <a:ext cx="360" cy="22896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86" name="Line 35"/>
            <p:cNvSpPr/>
            <p:nvPr/>
          </p:nvSpPr>
          <p:spPr>
            <a:xfrm flipV="1">
              <a:off x="3200400" y="4373640"/>
              <a:ext cx="360" cy="22896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87" name="Text Box 36"/>
            <p:cNvSpPr/>
            <p:nvPr/>
          </p:nvSpPr>
          <p:spPr>
            <a:xfrm>
              <a:off x="3639960" y="4540320"/>
              <a:ext cx="990000" cy="33660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i="1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x </a:t>
              </a: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+ 8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88" name="Line 37"/>
            <p:cNvSpPr/>
            <p:nvPr/>
          </p:nvSpPr>
          <p:spPr>
            <a:xfrm flipV="1">
              <a:off x="4114800" y="4373640"/>
              <a:ext cx="360" cy="22896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89" name="Text Box 38"/>
            <p:cNvSpPr/>
            <p:nvPr/>
          </p:nvSpPr>
          <p:spPr>
            <a:xfrm>
              <a:off x="4572000" y="4540320"/>
              <a:ext cx="990000" cy="33660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i="1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x </a:t>
              </a: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+ 12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90" name="Line 39"/>
            <p:cNvSpPr/>
            <p:nvPr/>
          </p:nvSpPr>
          <p:spPr>
            <a:xfrm flipV="1">
              <a:off x="5029200" y="4373640"/>
              <a:ext cx="360" cy="22896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91" name="Text Box 40"/>
            <p:cNvSpPr/>
            <p:nvPr/>
          </p:nvSpPr>
          <p:spPr>
            <a:xfrm>
              <a:off x="5486400" y="4540320"/>
              <a:ext cx="990000" cy="33660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i="1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x </a:t>
              </a: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+ 16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92" name="Line 41"/>
            <p:cNvSpPr/>
            <p:nvPr/>
          </p:nvSpPr>
          <p:spPr>
            <a:xfrm flipV="1">
              <a:off x="5943600" y="4373640"/>
              <a:ext cx="360" cy="22896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93" name="Text Box 42"/>
            <p:cNvSpPr/>
            <p:nvPr/>
          </p:nvSpPr>
          <p:spPr>
            <a:xfrm>
              <a:off x="6400800" y="4540320"/>
              <a:ext cx="990000" cy="33660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i="1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x </a:t>
              </a: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+ 20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94" name="Line 43"/>
            <p:cNvSpPr/>
            <p:nvPr/>
          </p:nvSpPr>
          <p:spPr>
            <a:xfrm flipV="1">
              <a:off x="6858000" y="4373640"/>
              <a:ext cx="360" cy="22896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395" name="Text Box 45"/>
          <p:cNvSpPr/>
          <p:nvPr/>
        </p:nvSpPr>
        <p:spPr>
          <a:xfrm>
            <a:off x="523080" y="5057640"/>
            <a:ext cx="1639800" cy="33732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 anchorCtr="1">
            <a:spAutoFit/>
          </a:bodyPr>
          <a:p>
            <a:pPr algn="r"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double a[3];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396" name="Group 96"/>
          <p:cNvGrpSpPr/>
          <p:nvPr/>
        </p:nvGrpSpPr>
        <p:grpSpPr>
          <a:xfrm>
            <a:off x="2057400" y="5126040"/>
            <a:ext cx="6398280" cy="748440"/>
            <a:chOff x="2057400" y="5126040"/>
            <a:chExt cx="6398280" cy="748440"/>
          </a:xfrm>
        </p:grpSpPr>
        <p:grpSp>
          <p:nvGrpSpPr>
            <p:cNvPr id="397" name="Group 47"/>
            <p:cNvGrpSpPr/>
            <p:nvPr/>
          </p:nvGrpSpPr>
          <p:grpSpPr>
            <a:xfrm>
              <a:off x="2290680" y="5126040"/>
              <a:ext cx="5612040" cy="227880"/>
              <a:chOff x="2290680" y="5126040"/>
              <a:chExt cx="5612040" cy="227880"/>
            </a:xfrm>
          </p:grpSpPr>
          <p:sp>
            <p:nvSpPr>
              <p:cNvPr id="398" name="Rectangle 48"/>
              <p:cNvSpPr/>
              <p:nvPr/>
            </p:nvSpPr>
            <p:spPr>
              <a:xfrm>
                <a:off x="2290680" y="5126040"/>
                <a:ext cx="1870200" cy="22788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endPara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endParaRPr>
              </a:p>
            </p:txBody>
          </p:sp>
          <p:sp>
            <p:nvSpPr>
              <p:cNvPr id="399" name="Rectangle 49"/>
              <p:cNvSpPr/>
              <p:nvPr/>
            </p:nvSpPr>
            <p:spPr>
              <a:xfrm>
                <a:off x="4161600" y="5126040"/>
                <a:ext cx="1870200" cy="22788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endPara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endParaRPr>
              </a:p>
            </p:txBody>
          </p:sp>
          <p:sp>
            <p:nvSpPr>
              <p:cNvPr id="400" name="Rectangle 50"/>
              <p:cNvSpPr/>
              <p:nvPr/>
            </p:nvSpPr>
            <p:spPr>
              <a:xfrm>
                <a:off x="6032520" y="5126040"/>
                <a:ext cx="1870200" cy="22788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endPara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endParaRPr>
              </a:p>
            </p:txBody>
          </p:sp>
        </p:grpSp>
        <p:sp>
          <p:nvSpPr>
            <p:cNvPr id="401" name="Line 52"/>
            <p:cNvSpPr/>
            <p:nvPr/>
          </p:nvSpPr>
          <p:spPr>
            <a:xfrm flipV="1">
              <a:off x="7924320" y="5367240"/>
              <a:ext cx="360" cy="22860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02" name="Text Box 55"/>
            <p:cNvSpPr/>
            <p:nvPr/>
          </p:nvSpPr>
          <p:spPr>
            <a:xfrm>
              <a:off x="7443720" y="5506920"/>
              <a:ext cx="1011960" cy="36756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i="1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x </a:t>
              </a: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+ 24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03" name="Text Box 56"/>
            <p:cNvSpPr/>
            <p:nvPr/>
          </p:nvSpPr>
          <p:spPr>
            <a:xfrm>
              <a:off x="2057400" y="5492880"/>
              <a:ext cx="405720" cy="33732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i="1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x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04" name="Line 57"/>
            <p:cNvSpPr/>
            <p:nvPr/>
          </p:nvSpPr>
          <p:spPr>
            <a:xfrm flipV="1">
              <a:off x="2291040" y="5352840"/>
              <a:ext cx="360" cy="22860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05" name="Text Box 58"/>
            <p:cNvSpPr/>
            <p:nvPr/>
          </p:nvSpPr>
          <p:spPr>
            <a:xfrm>
              <a:off x="3656160" y="5506920"/>
              <a:ext cx="1013760" cy="33732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i="1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x </a:t>
              </a: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+ 8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06" name="Line 59"/>
            <p:cNvSpPr/>
            <p:nvPr/>
          </p:nvSpPr>
          <p:spPr>
            <a:xfrm flipV="1">
              <a:off x="4161960" y="5367240"/>
              <a:ext cx="360" cy="22860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07" name="Text Box 60"/>
            <p:cNvSpPr/>
            <p:nvPr/>
          </p:nvSpPr>
          <p:spPr>
            <a:xfrm>
              <a:off x="5538960" y="5506920"/>
              <a:ext cx="1011960" cy="33732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i="1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x </a:t>
              </a: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+ 16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08" name="Line 61"/>
            <p:cNvSpPr/>
            <p:nvPr/>
          </p:nvSpPr>
          <p:spPr>
            <a:xfrm flipV="1">
              <a:off x="6032880" y="5367240"/>
              <a:ext cx="360" cy="22860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409" name="Text Box 62"/>
          <p:cNvSpPr/>
          <p:nvPr/>
        </p:nvSpPr>
        <p:spPr>
          <a:xfrm>
            <a:off x="644400" y="6019920"/>
            <a:ext cx="1518480" cy="33912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 anchorCtr="1">
            <a:spAutoFit/>
          </a:bodyPr>
          <a:p>
            <a:pPr algn="r"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char* p[3];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410" name="Group 94"/>
          <p:cNvGrpSpPr/>
          <p:nvPr/>
        </p:nvGrpSpPr>
        <p:grpSpPr>
          <a:xfrm>
            <a:off x="2040480" y="6088680"/>
            <a:ext cx="6247800" cy="732600"/>
            <a:chOff x="2040480" y="6088680"/>
            <a:chExt cx="6247800" cy="732600"/>
          </a:xfrm>
        </p:grpSpPr>
        <p:grpSp>
          <p:nvGrpSpPr>
            <p:cNvPr id="411" name="Group 92"/>
            <p:cNvGrpSpPr/>
            <p:nvPr/>
          </p:nvGrpSpPr>
          <p:grpSpPr>
            <a:xfrm>
              <a:off x="2269080" y="6088680"/>
              <a:ext cx="5485680" cy="227880"/>
              <a:chOff x="2269080" y="6088680"/>
              <a:chExt cx="5485680" cy="227880"/>
            </a:xfrm>
          </p:grpSpPr>
          <p:sp>
            <p:nvSpPr>
              <p:cNvPr id="412" name="Rectangle 78"/>
              <p:cNvSpPr/>
              <p:nvPr/>
            </p:nvSpPr>
            <p:spPr>
              <a:xfrm>
                <a:off x="2269080" y="6088680"/>
                <a:ext cx="1828080" cy="22788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endPara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endParaRPr>
              </a:p>
            </p:txBody>
          </p:sp>
          <p:sp>
            <p:nvSpPr>
              <p:cNvPr id="413" name="Rectangle 79"/>
              <p:cNvSpPr/>
              <p:nvPr/>
            </p:nvSpPr>
            <p:spPr>
              <a:xfrm>
                <a:off x="4097880" y="6088680"/>
                <a:ext cx="1828080" cy="22788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endPara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endParaRPr>
              </a:p>
            </p:txBody>
          </p:sp>
          <p:sp>
            <p:nvSpPr>
              <p:cNvPr id="414" name="Rectangle 80"/>
              <p:cNvSpPr/>
              <p:nvPr/>
            </p:nvSpPr>
            <p:spPr>
              <a:xfrm>
                <a:off x="5926680" y="6088680"/>
                <a:ext cx="1828080" cy="22788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endPara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endParaRPr>
              </a:p>
            </p:txBody>
          </p:sp>
        </p:grpSp>
        <p:sp>
          <p:nvSpPr>
            <p:cNvPr id="415" name="Text Box 86"/>
            <p:cNvSpPr/>
            <p:nvPr/>
          </p:nvSpPr>
          <p:spPr>
            <a:xfrm>
              <a:off x="2040480" y="6455520"/>
              <a:ext cx="396000" cy="33732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i="1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x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16" name="Line 87"/>
            <p:cNvSpPr/>
            <p:nvPr/>
          </p:nvSpPr>
          <p:spPr>
            <a:xfrm flipV="1">
              <a:off x="2269080" y="6288480"/>
              <a:ext cx="360" cy="22860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17" name="Text Box 88"/>
            <p:cNvSpPr/>
            <p:nvPr/>
          </p:nvSpPr>
          <p:spPr>
            <a:xfrm>
              <a:off x="3640680" y="6469920"/>
              <a:ext cx="990000" cy="33732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i="1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x </a:t>
              </a: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+ 8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18" name="Line 89"/>
            <p:cNvSpPr/>
            <p:nvPr/>
          </p:nvSpPr>
          <p:spPr>
            <a:xfrm flipV="1">
              <a:off x="4097880" y="6302880"/>
              <a:ext cx="360" cy="22824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19" name="Text Box 90"/>
            <p:cNvSpPr/>
            <p:nvPr/>
          </p:nvSpPr>
          <p:spPr>
            <a:xfrm>
              <a:off x="5469480" y="6469920"/>
              <a:ext cx="990000" cy="33732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i="1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x </a:t>
              </a: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+ 16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20" name="Line 91"/>
            <p:cNvSpPr/>
            <p:nvPr/>
          </p:nvSpPr>
          <p:spPr>
            <a:xfrm flipV="1">
              <a:off x="5926680" y="6302880"/>
              <a:ext cx="360" cy="22824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21" name="Line 102"/>
            <p:cNvSpPr/>
            <p:nvPr/>
          </p:nvSpPr>
          <p:spPr>
            <a:xfrm flipV="1">
              <a:off x="7755480" y="6316920"/>
              <a:ext cx="360" cy="22860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22" name="Text Box 105"/>
            <p:cNvSpPr/>
            <p:nvPr/>
          </p:nvSpPr>
          <p:spPr>
            <a:xfrm>
              <a:off x="7298280" y="6483960"/>
              <a:ext cx="990000" cy="33732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i="1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x </a:t>
              </a: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+ 24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Calibri"/>
              </a:rPr>
              <a:t>Exercise: Array Access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2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880" cy="4876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lnSpcReduction="9999"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Basic Principle  </a:t>
            </a:r>
            <a:r>
              <a:rPr b="0" i="1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</a:t>
            </a:r>
            <a:r>
              <a:rPr b="1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 </a:t>
            </a:r>
            <a:r>
              <a:rPr b="1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A[</a:t>
            </a:r>
            <a:r>
              <a:rPr b="0" i="1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L</a:t>
            </a:r>
            <a:r>
              <a:rPr b="1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];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Array of data type </a:t>
            </a:r>
            <a:r>
              <a:rPr b="0" i="1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and length </a:t>
            </a:r>
            <a:r>
              <a:rPr b="0" i="1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Contiguously allocated region of </a:t>
            </a:r>
            <a:r>
              <a:rPr b="0" i="1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L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* </a:t>
            </a: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sizeof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(</a:t>
            </a:r>
            <a:r>
              <a:rPr b="0" i="1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)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bytes in memory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Identifier </a:t>
            </a: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A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can be used as a pointer to array element 0: Type </a:t>
            </a:r>
            <a:r>
              <a:rPr b="0" i="1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T*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indent="0" defTabSz="89532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89532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23920" indent="-223920" defTabSz="89532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23920" indent="-223920" defTabSz="89532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1943280"/>
                <a:tab algn="l" pos="366084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Reference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	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Type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	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Value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560520" indent="-222120" defTabSz="89532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val[4]</a:t>
            </a: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560520" indent="-222120" defTabSz="89532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val</a:t>
            </a: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560520" indent="-222120" defTabSz="89532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val+1</a:t>
            </a: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	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560520" indent="-222120" defTabSz="89532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&amp;(val[2])</a:t>
            </a: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	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560520" indent="-222120" defTabSz="89532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val[5]</a:t>
            </a: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	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560520" indent="-222120" defTabSz="89532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*(val+1)</a:t>
            </a: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	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25" name="Text Box 31"/>
          <p:cNvSpPr/>
          <p:nvPr/>
        </p:nvSpPr>
        <p:spPr>
          <a:xfrm>
            <a:off x="1017720" y="3164040"/>
            <a:ext cx="1701000" cy="36756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 anchorCtr="1">
            <a:spAutoFit/>
          </a:bodyPr>
          <a:p>
            <a:pPr algn="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int val[5];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426" name="Group 24"/>
          <p:cNvGrpSpPr/>
          <p:nvPr/>
        </p:nvGrpSpPr>
        <p:grpSpPr>
          <a:xfrm>
            <a:off x="2616120" y="3211560"/>
            <a:ext cx="5333400" cy="761400"/>
            <a:chOff x="2616120" y="3211560"/>
            <a:chExt cx="5333400" cy="761400"/>
          </a:xfrm>
        </p:grpSpPr>
        <p:grpSp>
          <p:nvGrpSpPr>
            <p:cNvPr id="427" name="Group 25"/>
            <p:cNvGrpSpPr/>
            <p:nvPr/>
          </p:nvGrpSpPr>
          <p:grpSpPr>
            <a:xfrm>
              <a:off x="2844720" y="3211560"/>
              <a:ext cx="4571280" cy="221760"/>
              <a:chOff x="2844720" y="3211560"/>
              <a:chExt cx="4571280" cy="221760"/>
            </a:xfrm>
          </p:grpSpPr>
          <p:sp>
            <p:nvSpPr>
              <p:cNvPr id="428" name="Rectangle 26"/>
              <p:cNvSpPr/>
              <p:nvPr/>
            </p:nvSpPr>
            <p:spPr>
              <a:xfrm>
                <a:off x="2844720" y="3211560"/>
                <a:ext cx="913680" cy="2217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1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29" name="Rectangle 27"/>
              <p:cNvSpPr/>
              <p:nvPr/>
            </p:nvSpPr>
            <p:spPr>
              <a:xfrm>
                <a:off x="3759120" y="3211560"/>
                <a:ext cx="913680" cy="2217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5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30" name="Rectangle 28"/>
              <p:cNvSpPr/>
              <p:nvPr/>
            </p:nvSpPr>
            <p:spPr>
              <a:xfrm>
                <a:off x="4673520" y="3211560"/>
                <a:ext cx="913680" cy="2217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2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31" name="Rectangle 29"/>
              <p:cNvSpPr/>
              <p:nvPr/>
            </p:nvSpPr>
            <p:spPr>
              <a:xfrm>
                <a:off x="5587920" y="3211560"/>
                <a:ext cx="913680" cy="2217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1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32" name="Rectangle 30"/>
              <p:cNvSpPr/>
              <p:nvPr/>
            </p:nvSpPr>
            <p:spPr>
              <a:xfrm>
                <a:off x="6502320" y="3211560"/>
                <a:ext cx="913680" cy="2217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3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sp>
          <p:nvSpPr>
            <p:cNvPr id="433" name="Text Box 32"/>
            <p:cNvSpPr/>
            <p:nvPr/>
          </p:nvSpPr>
          <p:spPr>
            <a:xfrm>
              <a:off x="2616120" y="3583080"/>
              <a:ext cx="743760" cy="38016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nsolas"/>
                </a:rPr>
                <a:t>0x40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34" name="Text Box 33"/>
            <p:cNvSpPr/>
            <p:nvPr/>
          </p:nvSpPr>
          <p:spPr>
            <a:xfrm>
              <a:off x="3284640" y="3595680"/>
              <a:ext cx="99000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nsolas"/>
                </a:rPr>
                <a:t>0x44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35" name="Line 34"/>
            <p:cNvSpPr/>
            <p:nvPr/>
          </p:nvSpPr>
          <p:spPr>
            <a:xfrm flipV="1">
              <a:off x="2844720" y="342000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36" name="Line 35"/>
            <p:cNvSpPr/>
            <p:nvPr/>
          </p:nvSpPr>
          <p:spPr>
            <a:xfrm flipV="1">
              <a:off x="3759120" y="343404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37" name="Text Box 36"/>
            <p:cNvSpPr/>
            <p:nvPr/>
          </p:nvSpPr>
          <p:spPr>
            <a:xfrm>
              <a:off x="4199040" y="3595680"/>
              <a:ext cx="99000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nsolas"/>
                </a:rPr>
                <a:t>0x48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38" name="Line 37"/>
            <p:cNvSpPr/>
            <p:nvPr/>
          </p:nvSpPr>
          <p:spPr>
            <a:xfrm flipV="1">
              <a:off x="4673520" y="343404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39" name="Text Box 38"/>
            <p:cNvSpPr/>
            <p:nvPr/>
          </p:nvSpPr>
          <p:spPr>
            <a:xfrm>
              <a:off x="5130720" y="3595680"/>
              <a:ext cx="99000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nsolas"/>
                </a:rPr>
                <a:t>0x4c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40" name="Line 39"/>
            <p:cNvSpPr/>
            <p:nvPr/>
          </p:nvSpPr>
          <p:spPr>
            <a:xfrm flipV="1">
              <a:off x="5587920" y="343404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41" name="Text Box 40"/>
            <p:cNvSpPr/>
            <p:nvPr/>
          </p:nvSpPr>
          <p:spPr>
            <a:xfrm>
              <a:off x="6045120" y="3595680"/>
              <a:ext cx="99000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nsolas"/>
                </a:rPr>
                <a:t>0x50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42" name="Line 41"/>
            <p:cNvSpPr/>
            <p:nvPr/>
          </p:nvSpPr>
          <p:spPr>
            <a:xfrm flipV="1">
              <a:off x="6502320" y="343404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43" name="Text Box 42"/>
            <p:cNvSpPr/>
            <p:nvPr/>
          </p:nvSpPr>
          <p:spPr>
            <a:xfrm>
              <a:off x="6959520" y="3595680"/>
              <a:ext cx="99000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nsolas"/>
                </a:rPr>
                <a:t>0x54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44" name="Line 43"/>
            <p:cNvSpPr/>
            <p:nvPr/>
          </p:nvSpPr>
          <p:spPr>
            <a:xfrm flipV="1">
              <a:off x="7416720" y="343404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445" name="Text Box 15"/>
          <p:cNvSpPr/>
          <p:nvPr/>
        </p:nvSpPr>
        <p:spPr>
          <a:xfrm>
            <a:off x="2403720" y="4514040"/>
            <a:ext cx="2150640" cy="40068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int </a:t>
            </a:r>
            <a:r>
              <a:rPr b="0" lang="en-US" sz="20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	</a:t>
            </a:r>
            <a:r>
              <a:rPr b="0" lang="en-US" sz="20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	</a:t>
            </a:r>
            <a:r>
              <a:rPr b="0" lang="en-US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3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46" name="Text Box 15"/>
          <p:cNvSpPr/>
          <p:nvPr/>
        </p:nvSpPr>
        <p:spPr>
          <a:xfrm>
            <a:off x="2407680" y="4819680"/>
            <a:ext cx="2621880" cy="40068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int* </a:t>
            </a:r>
            <a:r>
              <a:rPr b="0" lang="en-US" sz="20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	</a:t>
            </a:r>
            <a:r>
              <a:rPr b="0" lang="en-US" sz="20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	</a:t>
            </a:r>
            <a:r>
              <a:rPr b="0" lang="en-US" sz="20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0x40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47" name="Text Box 15"/>
          <p:cNvSpPr/>
          <p:nvPr/>
        </p:nvSpPr>
        <p:spPr>
          <a:xfrm>
            <a:off x="2393640" y="5088600"/>
            <a:ext cx="2621880" cy="40068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int* </a:t>
            </a:r>
            <a:r>
              <a:rPr b="0" lang="en-US" sz="20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	</a:t>
            </a:r>
            <a:r>
              <a:rPr b="0" lang="en-US" sz="20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	</a:t>
            </a:r>
            <a:r>
              <a:rPr b="0" lang="en-US" sz="20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0x44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48" name="Text Box 15"/>
          <p:cNvSpPr/>
          <p:nvPr/>
        </p:nvSpPr>
        <p:spPr>
          <a:xfrm>
            <a:off x="2393640" y="5410080"/>
            <a:ext cx="2621880" cy="40068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int* </a:t>
            </a:r>
            <a:r>
              <a:rPr b="0" lang="en-US" sz="20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	</a:t>
            </a:r>
            <a:r>
              <a:rPr b="0" lang="en-US" sz="20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	</a:t>
            </a:r>
            <a:r>
              <a:rPr b="0" lang="en-US" sz="20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0x48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49" name="Text Box 15"/>
          <p:cNvSpPr/>
          <p:nvPr/>
        </p:nvSpPr>
        <p:spPr>
          <a:xfrm>
            <a:off x="2407680" y="5735160"/>
            <a:ext cx="2433960" cy="40068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int </a:t>
            </a:r>
            <a:r>
              <a:rPr b="0" lang="en-US" sz="20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	</a:t>
            </a:r>
            <a:r>
              <a:rPr b="0" lang="en-US" sz="20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	</a:t>
            </a:r>
            <a:r>
              <a:rPr b="0" lang="en-US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???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50" name="Text Box 15"/>
          <p:cNvSpPr/>
          <p:nvPr/>
        </p:nvSpPr>
        <p:spPr>
          <a:xfrm>
            <a:off x="2411640" y="6037560"/>
            <a:ext cx="2162520" cy="40068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int </a:t>
            </a:r>
            <a:r>
              <a:rPr b="0" lang="en-US" sz="20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	</a:t>
            </a:r>
            <a:r>
              <a:rPr b="0" lang="en-US" sz="20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	</a:t>
            </a:r>
            <a:r>
              <a:rPr b="0" lang="en-US" sz="20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5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51" name="Rectangle 4"/>
          <p:cNvSpPr/>
          <p:nvPr/>
        </p:nvSpPr>
        <p:spPr>
          <a:xfrm>
            <a:off x="2327040" y="4537800"/>
            <a:ext cx="2802960" cy="18993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80" dur="indefinite" restart="never" nodeType="tmRoot">
          <p:childTnLst>
            <p:seq>
              <p:cTn id="381" dur="indefinite" nodeType="mainSeq">
                <p:childTnLst>
                  <p:par>
                    <p:cTn id="382" fill="hold">
                      <p:stCondLst>
                        <p:cond delay="0"/>
                      </p:stCondLst>
                      <p:childTnLst>
                        <p:par>
                          <p:cTn id="383" fill="hold">
                            <p:stCondLst>
                              <p:cond delay="0"/>
                            </p:stCondLst>
                            <p:childTnLst>
                              <p:par>
                                <p:cTn id="384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6" fill="hold">
                      <p:stCondLst>
                        <p:cond delay="indefinite"/>
                      </p:stCondLst>
                      <p:childTnLst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0" fill="hold">
                      <p:stCondLst>
                        <p:cond delay="indefinite"/>
                      </p:stCondLst>
                      <p:childTnLst>
                        <p:par>
                          <p:cTn id="391" fill="hold">
                            <p:stCondLst>
                              <p:cond delay="0"/>
                            </p:stCondLst>
                            <p:childTnLst>
                              <p:par>
                                <p:cTn id="39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>
                      <p:stCondLst>
                        <p:cond delay="indefinite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8" fill="hold">
                      <p:stCondLst>
                        <p:cond delay="indefinite"/>
                      </p:stCondLst>
                      <p:childTnLst>
                        <p:par>
                          <p:cTn id="399" fill="hold">
                            <p:stCondLst>
                              <p:cond delay="0"/>
                            </p:stCondLst>
                            <p:childTnLst>
                              <p:par>
                                <p:cTn id="40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2" fill="hold">
                      <p:stCondLst>
                        <p:cond delay="indefinite"/>
                      </p:stCondLst>
                      <p:childTnLst>
                        <p:par>
                          <p:cTn id="403" fill="hold">
                            <p:stCondLst>
                              <p:cond delay="0"/>
                            </p:stCondLst>
                            <p:childTnLst>
                              <p:par>
                                <p:cTn id="40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6" fill="hold">
                      <p:stCondLst>
                        <p:cond delay="indefinite"/>
                      </p:stCondLst>
                      <p:childTnLst>
                        <p:par>
                          <p:cTn id="407" fill="hold">
                            <p:stCondLst>
                              <p:cond delay="0"/>
                            </p:stCondLst>
                            <p:childTnLst>
                              <p:par>
                                <p:cTn id="40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Calibri"/>
              </a:rPr>
              <a:t>Array Example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53" name="Text Box 31"/>
          <p:cNvSpPr/>
          <p:nvPr/>
        </p:nvSpPr>
        <p:spPr>
          <a:xfrm>
            <a:off x="-152280" y="5723640"/>
            <a:ext cx="2717280" cy="37008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 anchorCtr="1">
            <a:spAutoFit/>
          </a:bodyPr>
          <a:p>
            <a:pPr algn="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int caltech[ZLEN];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454" name="Group 24"/>
          <p:cNvGrpSpPr/>
          <p:nvPr/>
        </p:nvGrpSpPr>
        <p:grpSpPr>
          <a:xfrm>
            <a:off x="2286000" y="5771160"/>
            <a:ext cx="5434920" cy="761400"/>
            <a:chOff x="2286000" y="5771160"/>
            <a:chExt cx="5434920" cy="761400"/>
          </a:xfrm>
        </p:grpSpPr>
        <p:grpSp>
          <p:nvGrpSpPr>
            <p:cNvPr id="455" name="Group 25"/>
            <p:cNvGrpSpPr/>
            <p:nvPr/>
          </p:nvGrpSpPr>
          <p:grpSpPr>
            <a:xfrm>
              <a:off x="2616480" y="5771160"/>
              <a:ext cx="4570920" cy="221760"/>
              <a:chOff x="2616480" y="5771160"/>
              <a:chExt cx="4570920" cy="221760"/>
            </a:xfrm>
          </p:grpSpPr>
          <p:sp>
            <p:nvSpPr>
              <p:cNvPr id="456" name="Rectangle 26"/>
              <p:cNvSpPr/>
              <p:nvPr/>
            </p:nvSpPr>
            <p:spPr>
              <a:xfrm>
                <a:off x="2616480" y="5771160"/>
                <a:ext cx="913680" cy="2217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9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57" name="Rectangle 27"/>
              <p:cNvSpPr/>
              <p:nvPr/>
            </p:nvSpPr>
            <p:spPr>
              <a:xfrm>
                <a:off x="3530880" y="5771160"/>
                <a:ext cx="913680" cy="2217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1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58" name="Rectangle 28"/>
              <p:cNvSpPr/>
              <p:nvPr/>
            </p:nvSpPr>
            <p:spPr>
              <a:xfrm>
                <a:off x="4445280" y="5771160"/>
                <a:ext cx="913680" cy="2217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1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59" name="Rectangle 29"/>
              <p:cNvSpPr/>
              <p:nvPr/>
            </p:nvSpPr>
            <p:spPr>
              <a:xfrm>
                <a:off x="5359680" y="5771160"/>
                <a:ext cx="913680" cy="2217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2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60" name="Rectangle 30"/>
              <p:cNvSpPr/>
              <p:nvPr/>
            </p:nvSpPr>
            <p:spPr>
              <a:xfrm>
                <a:off x="6273720" y="5771160"/>
                <a:ext cx="913680" cy="2217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5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sp>
          <p:nvSpPr>
            <p:cNvPr id="461" name="Text Box 32"/>
            <p:cNvSpPr/>
            <p:nvPr/>
          </p:nvSpPr>
          <p:spPr>
            <a:xfrm>
              <a:off x="2286000" y="6142680"/>
              <a:ext cx="66744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16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62" name="Text Box 33"/>
            <p:cNvSpPr/>
            <p:nvPr/>
          </p:nvSpPr>
          <p:spPr>
            <a:xfrm>
              <a:off x="3056040" y="6155280"/>
              <a:ext cx="99000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20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63" name="Line 34"/>
            <p:cNvSpPr/>
            <p:nvPr/>
          </p:nvSpPr>
          <p:spPr>
            <a:xfrm flipV="1">
              <a:off x="2616120" y="597960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64" name="Line 35"/>
            <p:cNvSpPr/>
            <p:nvPr/>
          </p:nvSpPr>
          <p:spPr>
            <a:xfrm flipV="1">
              <a:off x="3530520" y="599364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65" name="Text Box 36"/>
            <p:cNvSpPr/>
            <p:nvPr/>
          </p:nvSpPr>
          <p:spPr>
            <a:xfrm>
              <a:off x="3970440" y="6155280"/>
              <a:ext cx="99000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24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66" name="Line 37"/>
            <p:cNvSpPr/>
            <p:nvPr/>
          </p:nvSpPr>
          <p:spPr>
            <a:xfrm flipV="1">
              <a:off x="4444920" y="599364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67" name="Text Box 38"/>
            <p:cNvSpPr/>
            <p:nvPr/>
          </p:nvSpPr>
          <p:spPr>
            <a:xfrm>
              <a:off x="4902120" y="6155280"/>
              <a:ext cx="99000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28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68" name="Line 39"/>
            <p:cNvSpPr/>
            <p:nvPr/>
          </p:nvSpPr>
          <p:spPr>
            <a:xfrm flipV="1">
              <a:off x="5359320" y="599364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69" name="Text Box 40"/>
            <p:cNvSpPr/>
            <p:nvPr/>
          </p:nvSpPr>
          <p:spPr>
            <a:xfrm>
              <a:off x="5816520" y="6155280"/>
              <a:ext cx="99000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32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70" name="Line 41"/>
            <p:cNvSpPr/>
            <p:nvPr/>
          </p:nvSpPr>
          <p:spPr>
            <a:xfrm flipV="1">
              <a:off x="6273720" y="599364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71" name="Text Box 42"/>
            <p:cNvSpPr/>
            <p:nvPr/>
          </p:nvSpPr>
          <p:spPr>
            <a:xfrm>
              <a:off x="6730920" y="6155280"/>
              <a:ext cx="99000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36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72" name="Line 43"/>
            <p:cNvSpPr/>
            <p:nvPr/>
          </p:nvSpPr>
          <p:spPr>
            <a:xfrm flipV="1">
              <a:off x="7188120" y="599364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473" name="Text Box 31"/>
          <p:cNvSpPr/>
          <p:nvPr/>
        </p:nvSpPr>
        <p:spPr>
          <a:xfrm>
            <a:off x="-27000" y="4876920"/>
            <a:ext cx="2540880" cy="37008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 anchorCtr="1">
            <a:spAutoFit/>
          </a:bodyPr>
          <a:p>
            <a:pPr algn="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int pomona[ZLEN];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474" name="Group 24"/>
          <p:cNvGrpSpPr/>
          <p:nvPr/>
        </p:nvGrpSpPr>
        <p:grpSpPr>
          <a:xfrm>
            <a:off x="2286000" y="4924440"/>
            <a:ext cx="5434920" cy="761400"/>
            <a:chOff x="2286000" y="4924440"/>
            <a:chExt cx="5434920" cy="761400"/>
          </a:xfrm>
        </p:grpSpPr>
        <p:grpSp>
          <p:nvGrpSpPr>
            <p:cNvPr id="475" name="Group 25"/>
            <p:cNvGrpSpPr/>
            <p:nvPr/>
          </p:nvGrpSpPr>
          <p:grpSpPr>
            <a:xfrm>
              <a:off x="2616480" y="4924440"/>
              <a:ext cx="4570920" cy="221760"/>
              <a:chOff x="2616480" y="4924440"/>
              <a:chExt cx="4570920" cy="221760"/>
            </a:xfrm>
          </p:grpSpPr>
          <p:sp>
            <p:nvSpPr>
              <p:cNvPr id="476" name="Rectangle 26"/>
              <p:cNvSpPr/>
              <p:nvPr/>
            </p:nvSpPr>
            <p:spPr>
              <a:xfrm>
                <a:off x="2616480" y="4924440"/>
                <a:ext cx="913680" cy="2217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9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77" name="Rectangle 27"/>
              <p:cNvSpPr/>
              <p:nvPr/>
            </p:nvSpPr>
            <p:spPr>
              <a:xfrm>
                <a:off x="3530880" y="4924440"/>
                <a:ext cx="913680" cy="2217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1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78" name="Rectangle 28"/>
              <p:cNvSpPr/>
              <p:nvPr/>
            </p:nvSpPr>
            <p:spPr>
              <a:xfrm>
                <a:off x="4445280" y="4924440"/>
                <a:ext cx="913680" cy="2217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7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79" name="Rectangle 29"/>
              <p:cNvSpPr/>
              <p:nvPr/>
            </p:nvSpPr>
            <p:spPr>
              <a:xfrm>
                <a:off x="5359680" y="4924440"/>
                <a:ext cx="913680" cy="2217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1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80" name="Rectangle 30"/>
              <p:cNvSpPr/>
              <p:nvPr/>
            </p:nvSpPr>
            <p:spPr>
              <a:xfrm>
                <a:off x="6273720" y="4924440"/>
                <a:ext cx="913680" cy="2217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1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sp>
          <p:nvSpPr>
            <p:cNvPr id="481" name="Text Box 32"/>
            <p:cNvSpPr/>
            <p:nvPr/>
          </p:nvSpPr>
          <p:spPr>
            <a:xfrm>
              <a:off x="2286000" y="5295960"/>
              <a:ext cx="66744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36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82" name="Text Box 33"/>
            <p:cNvSpPr/>
            <p:nvPr/>
          </p:nvSpPr>
          <p:spPr>
            <a:xfrm>
              <a:off x="3056040" y="5308560"/>
              <a:ext cx="99000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40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83" name="Line 34"/>
            <p:cNvSpPr/>
            <p:nvPr/>
          </p:nvSpPr>
          <p:spPr>
            <a:xfrm flipV="1">
              <a:off x="2616120" y="513288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84" name="Line 35"/>
            <p:cNvSpPr/>
            <p:nvPr/>
          </p:nvSpPr>
          <p:spPr>
            <a:xfrm flipV="1">
              <a:off x="3530520" y="514692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85" name="Text Box 36"/>
            <p:cNvSpPr/>
            <p:nvPr/>
          </p:nvSpPr>
          <p:spPr>
            <a:xfrm>
              <a:off x="3970440" y="5308560"/>
              <a:ext cx="99000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44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86" name="Line 37"/>
            <p:cNvSpPr/>
            <p:nvPr/>
          </p:nvSpPr>
          <p:spPr>
            <a:xfrm flipV="1">
              <a:off x="4444920" y="514692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87" name="Text Box 38"/>
            <p:cNvSpPr/>
            <p:nvPr/>
          </p:nvSpPr>
          <p:spPr>
            <a:xfrm>
              <a:off x="4902120" y="5308560"/>
              <a:ext cx="99000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48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88" name="Line 39"/>
            <p:cNvSpPr/>
            <p:nvPr/>
          </p:nvSpPr>
          <p:spPr>
            <a:xfrm flipV="1">
              <a:off x="5359320" y="514692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89" name="Text Box 40"/>
            <p:cNvSpPr/>
            <p:nvPr/>
          </p:nvSpPr>
          <p:spPr>
            <a:xfrm>
              <a:off x="5816520" y="5308560"/>
              <a:ext cx="99000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52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90" name="Line 41"/>
            <p:cNvSpPr/>
            <p:nvPr/>
          </p:nvSpPr>
          <p:spPr>
            <a:xfrm flipV="1">
              <a:off x="6273720" y="514692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91" name="Text Box 42"/>
            <p:cNvSpPr/>
            <p:nvPr/>
          </p:nvSpPr>
          <p:spPr>
            <a:xfrm>
              <a:off x="6730920" y="5308560"/>
              <a:ext cx="99000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56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92" name="Line 43"/>
            <p:cNvSpPr/>
            <p:nvPr/>
          </p:nvSpPr>
          <p:spPr>
            <a:xfrm flipV="1">
              <a:off x="7188120" y="514692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493" name="Rectangle 4"/>
          <p:cNvSpPr/>
          <p:nvPr/>
        </p:nvSpPr>
        <p:spPr>
          <a:xfrm>
            <a:off x="218880" y="1414080"/>
            <a:ext cx="4357440" cy="2891160"/>
          </a:xfrm>
          <a:prstGeom prst="rect">
            <a:avLst/>
          </a:prstGeom>
          <a:gradFill rotWithShape="0">
            <a:gsLst>
              <a:gs pos="0">
                <a:srgbClr val="c1b8e0"/>
              </a:gs>
              <a:gs pos="45000">
                <a:srgbClr val="cfc7f0"/>
              </a:gs>
              <a:gs pos="100000">
                <a:srgbClr val="e3e0f8"/>
              </a:gs>
            </a:gsLst>
            <a:path path="circle">
              <a:fillToRect l="50000" t="50000" r="50000" b="50000"/>
            </a:path>
          </a:gradFill>
          <a:ln>
            <a:solidFill>
              <a:srgbClr val="917dd0"/>
            </a:solidFill>
            <a:rou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#define ZLEN 5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int pomona[ZLEN]  = { 9, 1, 7, 1, 1 };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int caltech[ZLEN] = { 9, 1, 1, 2, 5 };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void cycle_digits(int* zipcode){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int temp = zipcode[0];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zipcode[0] = zipcode[1];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zipcode[1] = zipcode[2];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zipcode[2] = zipcode[3];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zipcode[3] = zipcode[4];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zipcode[4] = temp;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94" name="Rectangle 4"/>
          <p:cNvSpPr/>
          <p:nvPr/>
        </p:nvSpPr>
        <p:spPr>
          <a:xfrm>
            <a:off x="4633200" y="1414080"/>
            <a:ext cx="4357440" cy="2891160"/>
          </a:xfrm>
          <a:prstGeom prst="rect">
            <a:avLst/>
          </a:prstGeom>
          <a:gradFill rotWithShape="0">
            <a:gsLst>
              <a:gs pos="0">
                <a:srgbClr val="c1b8e0"/>
              </a:gs>
              <a:gs pos="45000">
                <a:srgbClr val="cfc7f0"/>
              </a:gs>
              <a:gs pos="100000">
                <a:srgbClr val="e3e0f8"/>
              </a:gs>
            </a:gsLst>
            <a:path path="circle">
              <a:fillToRect l="50000" t="50000" r="50000" b="50000"/>
            </a:path>
          </a:gradFill>
          <a:ln>
            <a:solidFill>
              <a:srgbClr val="917dd0"/>
            </a:solidFill>
            <a:rou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???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495" name="Table 4"/>
          <p:cNvGraphicFramePr/>
          <p:nvPr/>
        </p:nvGraphicFramePr>
        <p:xfrm>
          <a:off x="5791320" y="0"/>
          <a:ext cx="3351960" cy="761760"/>
        </p:xfrm>
        <a:graphic>
          <a:graphicData uri="http://schemas.openxmlformats.org/drawingml/2006/table">
            <a:tbl>
              <a:tblPr/>
              <a:tblGrid>
                <a:gridCol w="1676160"/>
                <a:gridCol w="1676160"/>
              </a:tblGrid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Calibri"/>
                        </a:rPr>
                        <a:t>Register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Calibri"/>
                        </a:rPr>
                        <a:t>Use(s)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%rdi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z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410" dur="indefinite" restart="never" nodeType="tmRoot">
          <p:childTnLst>
            <p:seq>
              <p:cTn id="411" dur="indefinite" nodeType="mainSeq">
                <p:childTnLst>
                  <p:par>
                    <p:cTn id="412" fill="hold">
                      <p:stCondLst>
                        <p:cond delay="indefinite"/>
                      </p:stCondLst>
                      <p:childTnLst>
                        <p:par>
                          <p:cTn id="413" fill="hold">
                            <p:stCondLst>
                              <p:cond delay="0"/>
                            </p:stCondLst>
                            <p:childTnLst>
                              <p:par>
                                <p:cTn id="41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6" fill="hold">
                      <p:stCondLst>
                        <p:cond delay="indefinite"/>
                      </p:stCondLst>
                      <p:childTnLst>
                        <p:par>
                          <p:cTn id="417" fill="hold">
                            <p:stCondLst>
                              <p:cond delay="0"/>
                            </p:stCondLst>
                            <p:childTnLst>
                              <p:par>
                                <p:cTn id="41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Operand Forms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97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9371880" cy="5409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62500" lnSpcReduction="19999"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Immediate: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Syntax: $c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Ex: $47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Val: c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 Equiv: 47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Register: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Syntax: r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Ex: %rbp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Val: Reg[r]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 Equiv: x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Memory (Absolute):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Syntax: addr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Ex: 0x4050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Val: Mem[addr]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 Equiv: *0x60201a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Memory (Indirect):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Syntax: (r)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Ex: (%rsp)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Val: Mem[Reg[r]]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 Equiv: *x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Memory (Base+displacement):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Syntax: c(r)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Ex: 12(%rsp)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Val: Mem[Reg[r]+c]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 Equiv: *(x+12)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74320"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74320"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420" dur="indefinite" restart="never" nodeType="tmRoot">
          <p:childTnLst>
            <p:seq>
              <p:cTn id="421" dur="indefinite" nodeType="mainSeq">
                <p:childTnLst>
                  <p:par>
                    <p:cTn id="422" fill="hold">
                      <p:stCondLst>
                        <p:cond delay="indefinite"/>
                      </p:stCondLst>
                      <p:childTnLst>
                        <p:par>
                          <p:cTn id="423" fill="hold">
                            <p:stCondLst>
                              <p:cond delay="0"/>
                            </p:stCondLst>
                            <p:childTnLst>
                              <p:par>
                                <p:cTn id="42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6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Exercise: Operands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99" name="PlaceHolder 2"/>
          <p:cNvSpPr>
            <a:spLocks noGrp="1"/>
          </p:cNvSpPr>
          <p:nvPr>
            <p:ph/>
          </p:nvPr>
        </p:nvSpPr>
        <p:spPr>
          <a:xfrm>
            <a:off x="457200" y="3581280"/>
            <a:ext cx="8228880" cy="2894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What are the values of the following operands (assuming register and memory state shown above)?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31520" indent="-45720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(%rax)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731520" indent="-45720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1(%rax)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731520" indent="-45720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4(%rax)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marL="274320"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500" name="Table 3"/>
          <p:cNvGraphicFramePr/>
          <p:nvPr/>
        </p:nvGraphicFramePr>
        <p:xfrm>
          <a:off x="914400" y="1600200"/>
          <a:ext cx="2285640" cy="1483200"/>
        </p:xfrm>
        <a:graphic>
          <a:graphicData uri="http://schemas.openxmlformats.org/drawingml/2006/table">
            <a:tbl>
              <a:tblPr/>
              <a:tblGrid>
                <a:gridCol w="1143000"/>
                <a:gridCol w="1143000"/>
              </a:tblGrid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Register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Value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%rax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0x108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%rcx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0x01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%rdx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0x03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01" name="Table 5"/>
          <p:cNvGraphicFramePr/>
          <p:nvPr/>
        </p:nvGraphicFramePr>
        <p:xfrm>
          <a:off x="5038920" y="861480"/>
          <a:ext cx="3199680" cy="2595600"/>
        </p:xfrm>
        <a:graphic>
          <a:graphicData uri="http://schemas.openxmlformats.org/drawingml/2006/table">
            <a:tbl>
              <a:tblPr/>
              <a:tblGrid>
                <a:gridCol w="2080080"/>
                <a:gridCol w="1119960"/>
              </a:tblGrid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Memory Address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Value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0x108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0xFF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0x109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0x47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0x10a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0x13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0x10b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0xE1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0x10c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0xAB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0x10d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0x2F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02" name="Text Box 15"/>
          <p:cNvSpPr/>
          <p:nvPr/>
        </p:nvSpPr>
        <p:spPr>
          <a:xfrm>
            <a:off x="3020400" y="4349880"/>
            <a:ext cx="793080" cy="40068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0xFF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03" name="Text Box 16"/>
          <p:cNvSpPr/>
          <p:nvPr/>
        </p:nvSpPr>
        <p:spPr>
          <a:xfrm>
            <a:off x="3020400" y="4724280"/>
            <a:ext cx="793080" cy="40068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0x47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04" name="Text Box 17"/>
          <p:cNvSpPr/>
          <p:nvPr/>
        </p:nvSpPr>
        <p:spPr>
          <a:xfrm>
            <a:off x="3020400" y="5105520"/>
            <a:ext cx="793080" cy="40068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0xAB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05" name="Rectangle 10"/>
          <p:cNvSpPr/>
          <p:nvPr/>
        </p:nvSpPr>
        <p:spPr>
          <a:xfrm>
            <a:off x="2740680" y="4349880"/>
            <a:ext cx="2056680" cy="17517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428" dur="indefinite" restart="never" nodeType="tmRoot">
          <p:childTnLst>
            <p:seq>
              <p:cTn id="429" dur="indefinite" nodeType="mainSeq">
                <p:childTnLst>
                  <p:par>
                    <p:cTn id="430" fill="hold">
                      <p:stCondLst>
                        <p:cond delay="0"/>
                      </p:stCondLst>
                      <p:childTnLst>
                        <p:par>
                          <p:cTn id="431" fill="hold">
                            <p:stCondLst>
                              <p:cond delay="0"/>
                            </p:stCondLst>
                            <p:childTnLst>
                              <p:par>
                                <p:cTn id="432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4" fill="hold">
                      <p:stCondLst>
                        <p:cond delay="indefinite"/>
                      </p:stCondLst>
                      <p:childTnLst>
                        <p:par>
                          <p:cTn id="435" fill="hold">
                            <p:stCondLst>
                              <p:cond delay="0"/>
                            </p:stCondLst>
                            <p:childTnLst>
                              <p:par>
                                <p:cTn id="43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8" fill="hold">
                      <p:stCondLst>
                        <p:cond delay="indefinite"/>
                      </p:stCondLst>
                      <p:childTnLst>
                        <p:par>
                          <p:cTn id="439" fill="hold">
                            <p:stCondLst>
                              <p:cond delay="0"/>
                            </p:stCondLst>
                            <p:childTnLst>
                              <p:par>
                                <p:cTn id="44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2" fill="hold">
                      <p:stCondLst>
                        <p:cond delay="indefinite"/>
                      </p:stCondLst>
                      <p:childTnLst>
                        <p:par>
                          <p:cTn id="443" fill="hold">
                            <p:stCondLst>
                              <p:cond delay="0"/>
                            </p:stCondLst>
                            <p:childTnLst>
                              <p:par>
                                <p:cTn id="44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Calibri"/>
              </a:rPr>
              <a:t>Array Example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07" name="Text Box 31"/>
          <p:cNvSpPr/>
          <p:nvPr/>
        </p:nvSpPr>
        <p:spPr>
          <a:xfrm>
            <a:off x="-152280" y="5723640"/>
            <a:ext cx="2717280" cy="37008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 anchorCtr="1">
            <a:spAutoFit/>
          </a:bodyPr>
          <a:p>
            <a:pPr algn="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int caltech[ZLEN];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508" name="Group 24"/>
          <p:cNvGrpSpPr/>
          <p:nvPr/>
        </p:nvGrpSpPr>
        <p:grpSpPr>
          <a:xfrm>
            <a:off x="2286000" y="5771160"/>
            <a:ext cx="5434920" cy="761400"/>
            <a:chOff x="2286000" y="5771160"/>
            <a:chExt cx="5434920" cy="761400"/>
          </a:xfrm>
        </p:grpSpPr>
        <p:grpSp>
          <p:nvGrpSpPr>
            <p:cNvPr id="509" name="Group 25"/>
            <p:cNvGrpSpPr/>
            <p:nvPr/>
          </p:nvGrpSpPr>
          <p:grpSpPr>
            <a:xfrm>
              <a:off x="2616480" y="5771160"/>
              <a:ext cx="4570920" cy="221760"/>
              <a:chOff x="2616480" y="5771160"/>
              <a:chExt cx="4570920" cy="221760"/>
            </a:xfrm>
          </p:grpSpPr>
          <p:sp>
            <p:nvSpPr>
              <p:cNvPr id="510" name="Rectangle 26"/>
              <p:cNvSpPr/>
              <p:nvPr/>
            </p:nvSpPr>
            <p:spPr>
              <a:xfrm>
                <a:off x="2616480" y="5771160"/>
                <a:ext cx="913680" cy="2217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9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511" name="Rectangle 27"/>
              <p:cNvSpPr/>
              <p:nvPr/>
            </p:nvSpPr>
            <p:spPr>
              <a:xfrm>
                <a:off x="3530880" y="5771160"/>
                <a:ext cx="913680" cy="2217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1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512" name="Rectangle 28"/>
              <p:cNvSpPr/>
              <p:nvPr/>
            </p:nvSpPr>
            <p:spPr>
              <a:xfrm>
                <a:off x="4445280" y="5771160"/>
                <a:ext cx="913680" cy="2217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1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513" name="Rectangle 29"/>
              <p:cNvSpPr/>
              <p:nvPr/>
            </p:nvSpPr>
            <p:spPr>
              <a:xfrm>
                <a:off x="5359680" y="5771160"/>
                <a:ext cx="913680" cy="2217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2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514" name="Rectangle 30"/>
              <p:cNvSpPr/>
              <p:nvPr/>
            </p:nvSpPr>
            <p:spPr>
              <a:xfrm>
                <a:off x="6273720" y="5771160"/>
                <a:ext cx="913680" cy="2217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5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sp>
          <p:nvSpPr>
            <p:cNvPr id="515" name="Text Box 32"/>
            <p:cNvSpPr/>
            <p:nvPr/>
          </p:nvSpPr>
          <p:spPr>
            <a:xfrm>
              <a:off x="2286000" y="6142680"/>
              <a:ext cx="66744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16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16" name="Text Box 33"/>
            <p:cNvSpPr/>
            <p:nvPr/>
          </p:nvSpPr>
          <p:spPr>
            <a:xfrm>
              <a:off x="3056040" y="6155280"/>
              <a:ext cx="99000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20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17" name="Line 34"/>
            <p:cNvSpPr/>
            <p:nvPr/>
          </p:nvSpPr>
          <p:spPr>
            <a:xfrm flipV="1">
              <a:off x="2616120" y="597960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18" name="Line 35"/>
            <p:cNvSpPr/>
            <p:nvPr/>
          </p:nvSpPr>
          <p:spPr>
            <a:xfrm flipV="1">
              <a:off x="3530520" y="599364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19" name="Text Box 36"/>
            <p:cNvSpPr/>
            <p:nvPr/>
          </p:nvSpPr>
          <p:spPr>
            <a:xfrm>
              <a:off x="3970440" y="6155280"/>
              <a:ext cx="99000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24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20" name="Line 37"/>
            <p:cNvSpPr/>
            <p:nvPr/>
          </p:nvSpPr>
          <p:spPr>
            <a:xfrm flipV="1">
              <a:off x="4444920" y="599364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21" name="Text Box 38"/>
            <p:cNvSpPr/>
            <p:nvPr/>
          </p:nvSpPr>
          <p:spPr>
            <a:xfrm>
              <a:off x="4902120" y="6155280"/>
              <a:ext cx="99000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28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22" name="Line 39"/>
            <p:cNvSpPr/>
            <p:nvPr/>
          </p:nvSpPr>
          <p:spPr>
            <a:xfrm flipV="1">
              <a:off x="5359320" y="599364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23" name="Text Box 40"/>
            <p:cNvSpPr/>
            <p:nvPr/>
          </p:nvSpPr>
          <p:spPr>
            <a:xfrm>
              <a:off x="5816520" y="6155280"/>
              <a:ext cx="99000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32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24" name="Line 41"/>
            <p:cNvSpPr/>
            <p:nvPr/>
          </p:nvSpPr>
          <p:spPr>
            <a:xfrm flipV="1">
              <a:off x="6273720" y="599364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25" name="Text Box 42"/>
            <p:cNvSpPr/>
            <p:nvPr/>
          </p:nvSpPr>
          <p:spPr>
            <a:xfrm>
              <a:off x="6730920" y="6155280"/>
              <a:ext cx="99000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36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26" name="Line 43"/>
            <p:cNvSpPr/>
            <p:nvPr/>
          </p:nvSpPr>
          <p:spPr>
            <a:xfrm flipV="1">
              <a:off x="7188120" y="599364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527" name="Text Box 31"/>
          <p:cNvSpPr/>
          <p:nvPr/>
        </p:nvSpPr>
        <p:spPr>
          <a:xfrm>
            <a:off x="-27000" y="4876920"/>
            <a:ext cx="2540880" cy="37008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 anchorCtr="1">
            <a:spAutoFit/>
          </a:bodyPr>
          <a:p>
            <a:pPr algn="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int pomona[ZLEN];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528" name="Group 24"/>
          <p:cNvGrpSpPr/>
          <p:nvPr/>
        </p:nvGrpSpPr>
        <p:grpSpPr>
          <a:xfrm>
            <a:off x="2286000" y="4924440"/>
            <a:ext cx="5434920" cy="761400"/>
            <a:chOff x="2286000" y="4924440"/>
            <a:chExt cx="5434920" cy="761400"/>
          </a:xfrm>
        </p:grpSpPr>
        <p:grpSp>
          <p:nvGrpSpPr>
            <p:cNvPr id="529" name="Group 25"/>
            <p:cNvGrpSpPr/>
            <p:nvPr/>
          </p:nvGrpSpPr>
          <p:grpSpPr>
            <a:xfrm>
              <a:off x="2616480" y="4924440"/>
              <a:ext cx="4570920" cy="221760"/>
              <a:chOff x="2616480" y="4924440"/>
              <a:chExt cx="4570920" cy="221760"/>
            </a:xfrm>
          </p:grpSpPr>
          <p:sp>
            <p:nvSpPr>
              <p:cNvPr id="530" name="Rectangle 26"/>
              <p:cNvSpPr/>
              <p:nvPr/>
            </p:nvSpPr>
            <p:spPr>
              <a:xfrm>
                <a:off x="2616480" y="4924440"/>
                <a:ext cx="913680" cy="2217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9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531" name="Rectangle 27"/>
              <p:cNvSpPr/>
              <p:nvPr/>
            </p:nvSpPr>
            <p:spPr>
              <a:xfrm>
                <a:off x="3530880" y="4924440"/>
                <a:ext cx="913680" cy="2217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1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532" name="Rectangle 28"/>
              <p:cNvSpPr/>
              <p:nvPr/>
            </p:nvSpPr>
            <p:spPr>
              <a:xfrm>
                <a:off x="4445280" y="4924440"/>
                <a:ext cx="913680" cy="2217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7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533" name="Rectangle 29"/>
              <p:cNvSpPr/>
              <p:nvPr/>
            </p:nvSpPr>
            <p:spPr>
              <a:xfrm>
                <a:off x="5359680" y="4924440"/>
                <a:ext cx="913680" cy="2217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1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534" name="Rectangle 30"/>
              <p:cNvSpPr/>
              <p:nvPr/>
            </p:nvSpPr>
            <p:spPr>
              <a:xfrm>
                <a:off x="6273720" y="4924440"/>
                <a:ext cx="913680" cy="2217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1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sp>
          <p:nvSpPr>
            <p:cNvPr id="535" name="Text Box 32"/>
            <p:cNvSpPr/>
            <p:nvPr/>
          </p:nvSpPr>
          <p:spPr>
            <a:xfrm>
              <a:off x="2286000" y="5295960"/>
              <a:ext cx="66744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36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36" name="Text Box 33"/>
            <p:cNvSpPr/>
            <p:nvPr/>
          </p:nvSpPr>
          <p:spPr>
            <a:xfrm>
              <a:off x="3056040" y="5308560"/>
              <a:ext cx="99000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40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37" name="Line 34"/>
            <p:cNvSpPr/>
            <p:nvPr/>
          </p:nvSpPr>
          <p:spPr>
            <a:xfrm flipV="1">
              <a:off x="2616120" y="513288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38" name="Line 35"/>
            <p:cNvSpPr/>
            <p:nvPr/>
          </p:nvSpPr>
          <p:spPr>
            <a:xfrm flipV="1">
              <a:off x="3530520" y="514692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39" name="Text Box 36"/>
            <p:cNvSpPr/>
            <p:nvPr/>
          </p:nvSpPr>
          <p:spPr>
            <a:xfrm>
              <a:off x="3970440" y="5308560"/>
              <a:ext cx="99000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44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40" name="Line 37"/>
            <p:cNvSpPr/>
            <p:nvPr/>
          </p:nvSpPr>
          <p:spPr>
            <a:xfrm flipV="1">
              <a:off x="4444920" y="514692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41" name="Text Box 38"/>
            <p:cNvSpPr/>
            <p:nvPr/>
          </p:nvSpPr>
          <p:spPr>
            <a:xfrm>
              <a:off x="4902120" y="5308560"/>
              <a:ext cx="99000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48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42" name="Line 39"/>
            <p:cNvSpPr/>
            <p:nvPr/>
          </p:nvSpPr>
          <p:spPr>
            <a:xfrm flipV="1">
              <a:off x="5359320" y="514692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43" name="Text Box 40"/>
            <p:cNvSpPr/>
            <p:nvPr/>
          </p:nvSpPr>
          <p:spPr>
            <a:xfrm>
              <a:off x="5816520" y="5308560"/>
              <a:ext cx="99000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52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44" name="Line 41"/>
            <p:cNvSpPr/>
            <p:nvPr/>
          </p:nvSpPr>
          <p:spPr>
            <a:xfrm flipV="1">
              <a:off x="6273720" y="514692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45" name="Text Box 42"/>
            <p:cNvSpPr/>
            <p:nvPr/>
          </p:nvSpPr>
          <p:spPr>
            <a:xfrm>
              <a:off x="6730920" y="5308560"/>
              <a:ext cx="99000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56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46" name="Line 43"/>
            <p:cNvSpPr/>
            <p:nvPr/>
          </p:nvSpPr>
          <p:spPr>
            <a:xfrm flipV="1">
              <a:off x="7188120" y="514692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547" name="Rectangle 4"/>
          <p:cNvSpPr/>
          <p:nvPr/>
        </p:nvSpPr>
        <p:spPr>
          <a:xfrm>
            <a:off x="218880" y="1414080"/>
            <a:ext cx="4357440" cy="2891160"/>
          </a:xfrm>
          <a:prstGeom prst="rect">
            <a:avLst/>
          </a:prstGeom>
          <a:gradFill rotWithShape="0">
            <a:gsLst>
              <a:gs pos="0">
                <a:srgbClr val="c1b8e0"/>
              </a:gs>
              <a:gs pos="45000">
                <a:srgbClr val="cfc7f0"/>
              </a:gs>
              <a:gs pos="100000">
                <a:srgbClr val="e3e0f8"/>
              </a:gs>
            </a:gsLst>
            <a:path path="circle">
              <a:fillToRect l="50000" t="50000" r="50000" b="50000"/>
            </a:path>
          </a:gradFill>
          <a:ln>
            <a:solidFill>
              <a:srgbClr val="917dd0"/>
            </a:solidFill>
            <a:rou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#define ZLEN 5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int pomona[ZLEN]  = { 9, 1, 7, 1, 1 };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int caltech[ZLEN] = { 9, 1, 1, 2, 5 };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void cycle_digits(int* zipcode){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int temp = zipcode[0];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zipcode[0] = zipcode[1];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zipcode[1] = zipcode[2];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zipcode[2] = zipcode[3];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zipcode[3] = zipcode[4];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zipcode[4] = temp;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48" name="Rectangle 4"/>
          <p:cNvSpPr/>
          <p:nvPr/>
        </p:nvSpPr>
        <p:spPr>
          <a:xfrm>
            <a:off x="4633200" y="1414080"/>
            <a:ext cx="4357440" cy="2891160"/>
          </a:xfrm>
          <a:prstGeom prst="rect">
            <a:avLst/>
          </a:prstGeom>
          <a:gradFill rotWithShape="0">
            <a:gsLst>
              <a:gs pos="0">
                <a:srgbClr val="c1b8e0"/>
              </a:gs>
              <a:gs pos="45000">
                <a:srgbClr val="cfc7f0"/>
              </a:gs>
              <a:gs pos="100000">
                <a:srgbClr val="e3e0f8"/>
              </a:gs>
            </a:gsLst>
            <a:path path="circle">
              <a:fillToRect l="50000" t="50000" r="50000" b="50000"/>
            </a:path>
          </a:gradFill>
          <a:ln>
            <a:solidFill>
              <a:srgbClr val="917dd0"/>
            </a:solidFill>
            <a:rou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movl (%rdi), %rdx</a:t>
            </a: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movl 4(%rdi), %rcx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movl %rcx, (%rdi)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movl 8(%rdi), %rcx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movl %rcx, 4(%rdi)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movl 12(%rdi), %rcx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movl %rcx, 8(%rdi)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movl 16(%rdi), %rcx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movl %rcx, 12(%rdi)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movl %rdx, 16(%rdi)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549" name="Table 4"/>
          <p:cNvGraphicFramePr/>
          <p:nvPr/>
        </p:nvGraphicFramePr>
        <p:xfrm>
          <a:off x="5791320" y="0"/>
          <a:ext cx="3351960" cy="761760"/>
        </p:xfrm>
        <a:graphic>
          <a:graphicData uri="http://schemas.openxmlformats.org/drawingml/2006/table">
            <a:tbl>
              <a:tblPr/>
              <a:tblGrid>
                <a:gridCol w="1676160"/>
                <a:gridCol w="1676160"/>
              </a:tblGrid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Calibri"/>
                        </a:rPr>
                        <a:t>Register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Calibri"/>
                        </a:rPr>
                        <a:t>Use(s)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%rdi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urier New"/>
                        </a:rPr>
                        <a:t>z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446" dur="indefinite" restart="never" nodeType="tmRoot">
          <p:childTnLst>
            <p:seq>
              <p:cTn id="447" dur="indefinite" nodeType="mainSeq">
                <p:childTnLst>
                  <p:par>
                    <p:cTn id="448" fill="hold">
                      <p:stCondLst>
                        <p:cond delay="indefinite"/>
                      </p:stCondLst>
                      <p:childTnLst>
                        <p:par>
                          <p:cTn id="449" fill="hold">
                            <p:stCondLst>
                              <p:cond delay="0"/>
                            </p:stCondLst>
                            <p:childTnLst>
                              <p:par>
                                <p:cTn id="45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2" fill="hold">
                      <p:stCondLst>
                        <p:cond delay="indefinite"/>
                      </p:stCondLst>
                      <p:childTnLst>
                        <p:par>
                          <p:cTn id="453" fill="hold">
                            <p:stCondLst>
                              <p:cond delay="0"/>
                            </p:stCondLst>
                            <p:childTnLst>
                              <p:par>
                                <p:cTn id="45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6" fill="hold">
                      <p:stCondLst>
                        <p:cond delay="indefinite"/>
                      </p:stCondLst>
                      <p:childTnLst>
                        <p:par>
                          <p:cTn id="457" fill="hold">
                            <p:stCondLst>
                              <p:cond delay="0"/>
                            </p:stCondLst>
                            <p:childTnLst>
                              <p:par>
                                <p:cTn id="45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0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2" fill="hold">
                      <p:stCondLst>
                        <p:cond delay="indefinite"/>
                      </p:stCondLst>
                      <p:childTnLst>
                        <p:par>
                          <p:cTn id="463" fill="hold">
                            <p:stCondLst>
                              <p:cond delay="0"/>
                            </p:stCondLst>
                            <p:childTnLst>
                              <p:par>
                                <p:cTn id="46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6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8" fill="hold">
                      <p:stCondLst>
                        <p:cond delay="indefinite"/>
                      </p:stCondLst>
                      <p:childTnLst>
                        <p:par>
                          <p:cTn id="469" fill="hold">
                            <p:stCondLst>
                              <p:cond delay="0"/>
                            </p:stCondLst>
                            <p:childTnLst>
                              <p:par>
                                <p:cTn id="47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2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4" fill="hold">
                      <p:stCondLst>
                        <p:cond delay="indefinite"/>
                      </p:stCondLst>
                      <p:childTnLst>
                        <p:par>
                          <p:cTn id="475" fill="hold">
                            <p:stCondLst>
                              <p:cond delay="0"/>
                            </p:stCondLst>
                            <p:childTnLst>
                              <p:par>
                                <p:cTn id="47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0" fill="hold">
                      <p:stCondLst>
                        <p:cond delay="indefinite"/>
                      </p:stCondLst>
                      <p:childTnLst>
                        <p:par>
                          <p:cTn id="481" fill="hold">
                            <p:stCondLst>
                              <p:cond delay="0"/>
                            </p:stCondLst>
                            <p:childTnLst>
                              <p:par>
                                <p:cTn id="48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Calibri"/>
              </a:rPr>
              <a:t>Array Accessing Example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51" name="Rectangle 4"/>
          <p:cNvSpPr/>
          <p:nvPr/>
        </p:nvSpPr>
        <p:spPr>
          <a:xfrm>
            <a:off x="1427040" y="2752200"/>
            <a:ext cx="6863760" cy="921600"/>
          </a:xfrm>
          <a:prstGeom prst="rect">
            <a:avLst/>
          </a:prstGeom>
          <a:gradFill rotWithShape="0">
            <a:gsLst>
              <a:gs pos="0">
                <a:srgbClr val="c1b8e0"/>
              </a:gs>
              <a:gs pos="45000">
                <a:srgbClr val="cfc7f0"/>
              </a:gs>
              <a:gs pos="100000">
                <a:srgbClr val="e3e0f8"/>
              </a:gs>
            </a:gsLst>
            <a:path path="circle">
              <a:fillToRect l="50000" t="50000" r="50000" b="50000"/>
            </a:path>
          </a:gradFill>
          <a:ln>
            <a:solidFill>
              <a:srgbClr val="917dd0"/>
            </a:solidFill>
            <a:rou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int get_digit(int* zipcode, int digit){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return z[digit];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52" name="Rectangle 5"/>
          <p:cNvSpPr/>
          <p:nvPr/>
        </p:nvSpPr>
        <p:spPr>
          <a:xfrm>
            <a:off x="1432080" y="3900600"/>
            <a:ext cx="6858720" cy="36756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360" rIns="90360" tIns="44280" bIns="44280" anchor="t">
            <a:spAutoFit/>
          </a:bodyPr>
          <a:p>
            <a:pPr algn="ctr" defTabSz="914400">
              <a:lnSpc>
                <a:spcPct val="100000"/>
              </a:lnSpc>
              <a:tabLst>
                <a:tab algn="l" pos="343080"/>
                <a:tab algn="l" pos="262908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???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53" name="Text Box 31"/>
          <p:cNvSpPr/>
          <p:nvPr/>
        </p:nvSpPr>
        <p:spPr>
          <a:xfrm>
            <a:off x="76320" y="1841040"/>
            <a:ext cx="2478960" cy="37008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 anchorCtr="1">
            <a:spAutoFit/>
          </a:bodyPr>
          <a:p>
            <a:pPr algn="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zip_code pomona;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554" name="Group 24"/>
          <p:cNvGrpSpPr/>
          <p:nvPr/>
        </p:nvGrpSpPr>
        <p:grpSpPr>
          <a:xfrm>
            <a:off x="2184480" y="1888560"/>
            <a:ext cx="5434920" cy="761760"/>
            <a:chOff x="2184480" y="1888560"/>
            <a:chExt cx="5434920" cy="761760"/>
          </a:xfrm>
        </p:grpSpPr>
        <p:grpSp>
          <p:nvGrpSpPr>
            <p:cNvPr id="555" name="Group 25"/>
            <p:cNvGrpSpPr/>
            <p:nvPr/>
          </p:nvGrpSpPr>
          <p:grpSpPr>
            <a:xfrm>
              <a:off x="2514960" y="1888560"/>
              <a:ext cx="4570920" cy="221760"/>
              <a:chOff x="2514960" y="1888560"/>
              <a:chExt cx="4570920" cy="221760"/>
            </a:xfrm>
          </p:grpSpPr>
          <p:sp>
            <p:nvSpPr>
              <p:cNvPr id="556" name="Rectangle 26"/>
              <p:cNvSpPr/>
              <p:nvPr/>
            </p:nvSpPr>
            <p:spPr>
              <a:xfrm>
                <a:off x="2514960" y="1888560"/>
                <a:ext cx="913680" cy="2217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nsolas"/>
                  </a:rPr>
                  <a:t>9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557" name="Rectangle 27"/>
              <p:cNvSpPr/>
              <p:nvPr/>
            </p:nvSpPr>
            <p:spPr>
              <a:xfrm>
                <a:off x="3429360" y="1888560"/>
                <a:ext cx="913680" cy="2217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nsolas"/>
                  </a:rPr>
                  <a:t>1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558" name="Rectangle 28"/>
              <p:cNvSpPr/>
              <p:nvPr/>
            </p:nvSpPr>
            <p:spPr>
              <a:xfrm>
                <a:off x="4343400" y="1888560"/>
                <a:ext cx="913680" cy="2217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nsolas"/>
                  </a:rPr>
                  <a:t>7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559" name="Rectangle 29"/>
              <p:cNvSpPr/>
              <p:nvPr/>
            </p:nvSpPr>
            <p:spPr>
              <a:xfrm>
                <a:off x="5257800" y="1888560"/>
                <a:ext cx="913680" cy="2217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nsolas"/>
                  </a:rPr>
                  <a:t>1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560" name="Rectangle 30"/>
              <p:cNvSpPr/>
              <p:nvPr/>
            </p:nvSpPr>
            <p:spPr>
              <a:xfrm>
                <a:off x="6172200" y="1888560"/>
                <a:ext cx="913680" cy="2217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nsolas"/>
                  </a:rPr>
                  <a:t>1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sp>
          <p:nvSpPr>
            <p:cNvPr id="561" name="Text Box 32"/>
            <p:cNvSpPr/>
            <p:nvPr/>
          </p:nvSpPr>
          <p:spPr>
            <a:xfrm>
              <a:off x="2184480" y="2260080"/>
              <a:ext cx="66744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nsolas"/>
                </a:rPr>
                <a:t>16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62" name="Text Box 33"/>
            <p:cNvSpPr/>
            <p:nvPr/>
          </p:nvSpPr>
          <p:spPr>
            <a:xfrm>
              <a:off x="2954160" y="2273040"/>
              <a:ext cx="99000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nsolas"/>
                </a:rPr>
                <a:t>20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63" name="Line 34"/>
            <p:cNvSpPr/>
            <p:nvPr/>
          </p:nvSpPr>
          <p:spPr>
            <a:xfrm flipV="1">
              <a:off x="2514600" y="209736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endParaRPr>
            </a:p>
          </p:txBody>
        </p:sp>
        <p:sp>
          <p:nvSpPr>
            <p:cNvPr id="564" name="Line 35"/>
            <p:cNvSpPr/>
            <p:nvPr/>
          </p:nvSpPr>
          <p:spPr>
            <a:xfrm flipV="1">
              <a:off x="3429000" y="211104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endParaRPr>
            </a:p>
          </p:txBody>
        </p:sp>
        <p:sp>
          <p:nvSpPr>
            <p:cNvPr id="565" name="Text Box 36"/>
            <p:cNvSpPr/>
            <p:nvPr/>
          </p:nvSpPr>
          <p:spPr>
            <a:xfrm>
              <a:off x="3868560" y="2273040"/>
              <a:ext cx="99000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nsolas"/>
                </a:rPr>
                <a:t>24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66" name="Line 37"/>
            <p:cNvSpPr/>
            <p:nvPr/>
          </p:nvSpPr>
          <p:spPr>
            <a:xfrm flipV="1">
              <a:off x="4343400" y="211104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endParaRPr>
            </a:p>
          </p:txBody>
        </p:sp>
        <p:sp>
          <p:nvSpPr>
            <p:cNvPr id="567" name="Text Box 38"/>
            <p:cNvSpPr/>
            <p:nvPr/>
          </p:nvSpPr>
          <p:spPr>
            <a:xfrm>
              <a:off x="4800600" y="2273040"/>
              <a:ext cx="99000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nsolas"/>
                </a:rPr>
                <a:t>28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68" name="Line 39"/>
            <p:cNvSpPr/>
            <p:nvPr/>
          </p:nvSpPr>
          <p:spPr>
            <a:xfrm flipV="1">
              <a:off x="5257800" y="211104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endParaRPr>
            </a:p>
          </p:txBody>
        </p:sp>
        <p:sp>
          <p:nvSpPr>
            <p:cNvPr id="569" name="Text Box 40"/>
            <p:cNvSpPr/>
            <p:nvPr/>
          </p:nvSpPr>
          <p:spPr>
            <a:xfrm>
              <a:off x="5715000" y="2273040"/>
              <a:ext cx="99000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nsolas"/>
                </a:rPr>
                <a:t>32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70" name="Line 41"/>
            <p:cNvSpPr/>
            <p:nvPr/>
          </p:nvSpPr>
          <p:spPr>
            <a:xfrm flipV="1">
              <a:off x="6172200" y="211104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endParaRPr>
            </a:p>
          </p:txBody>
        </p:sp>
        <p:sp>
          <p:nvSpPr>
            <p:cNvPr id="571" name="Text Box 42"/>
            <p:cNvSpPr/>
            <p:nvPr/>
          </p:nvSpPr>
          <p:spPr>
            <a:xfrm>
              <a:off x="6629400" y="2273040"/>
              <a:ext cx="99000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nsolas"/>
                </a:rPr>
                <a:t>36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72" name="Line 43"/>
            <p:cNvSpPr/>
            <p:nvPr/>
          </p:nvSpPr>
          <p:spPr>
            <a:xfrm flipV="1">
              <a:off x="7086600" y="211104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endParaRPr>
            </a:p>
          </p:txBody>
        </p:sp>
      </p:grpSp>
      <p:graphicFrame>
        <p:nvGraphicFramePr>
          <p:cNvPr id="573" name="Table 1"/>
          <p:cNvGraphicFramePr/>
          <p:nvPr/>
        </p:nvGraphicFramePr>
        <p:xfrm>
          <a:off x="5791320" y="0"/>
          <a:ext cx="3351960" cy="1523520"/>
        </p:xfrm>
        <a:graphic>
          <a:graphicData uri="http://schemas.openxmlformats.org/drawingml/2006/table">
            <a:tbl>
              <a:tblPr/>
              <a:tblGrid>
                <a:gridCol w="1676160"/>
                <a:gridCol w="1676160"/>
              </a:tblGrid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Calibri"/>
                        </a:rPr>
                        <a:t>Register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Calibri"/>
                        </a:rPr>
                        <a:t>Use(s)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%rdi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z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%rsi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digit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%rax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return val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484" dur="indefinite" restart="never" nodeType="tmRoot">
          <p:childTnLst>
            <p:seq>
              <p:cTn id="485" dur="indefinite" nodeType="mainSeq">
                <p:childTnLst>
                  <p:par>
                    <p:cTn id="486" fill="hold">
                      <p:stCondLst>
                        <p:cond delay="indefinite"/>
                      </p:stCondLst>
                      <p:childTnLst>
                        <p:par>
                          <p:cTn id="487" fill="hold">
                            <p:stCondLst>
                              <p:cond delay="0"/>
                            </p:stCondLst>
                            <p:childTnLst>
                              <p:par>
                                <p:cTn id="48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0" fill="hold">
                      <p:stCondLst>
                        <p:cond delay="indefinite"/>
                      </p:stCondLst>
                      <p:childTnLst>
                        <p:par>
                          <p:cTn id="491" fill="hold">
                            <p:stCondLst>
                              <p:cond delay="0"/>
                            </p:stCondLst>
                            <p:childTnLst>
                              <p:par>
                                <p:cTn id="49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Operand Forms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7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9371880" cy="5409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62500" lnSpcReduction="19999"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Immediate: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Syntax: $c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Ex: $47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Val: c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 Equiv: 47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Register: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Syntax: r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Ex: %rbp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Val: Reg[r]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 Equiv: x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Memory (Absolute):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Syntax: addr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Ex: 0x4050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Val: Mem[addr]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 Equiv: *0x60201a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Memory (Indirect):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Syntax: (r)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Ex: (%rsp)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Val: Mem[Reg[r]]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 Equiv: *x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Memory (Base+displacement):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Syntax: c(r)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Ex: 12(%rsp)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      Val: Mem[Reg[r]+c]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 Equiv: *(x+12)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Memory (Scaled indexed):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Syntax: (r1,r2,s)      Ex: (%rdx,%rsi,4)       Val: Mem[Reg[r1]+Reg[r2]*s]    C: r1[r2]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Memory (Scaled indexed w/ displacement):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Syntax: c(r1,r2,s)     Ex: 8(%rdx,%rsi,4)    Val: Mem[Reg[r1]+Reg[r2]*s+c] C: (r1+8)[r2]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494" dur="indefinite" restart="never" nodeType="tmRoot">
          <p:childTnLst>
            <p:seq>
              <p:cTn id="495" dur="indefinite" nodeType="mainSeq">
                <p:childTnLst>
                  <p:par>
                    <p:cTn id="496" fill="hold">
                      <p:stCondLst>
                        <p:cond delay="indefinite"/>
                      </p:stCondLst>
                      <p:childTnLst>
                        <p:par>
                          <p:cTn id="497" fill="hold">
                            <p:stCondLst>
                              <p:cond delay="0"/>
                            </p:stCondLst>
                            <p:childTnLst>
                              <p:par>
                                <p:cTn id="49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0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2" fill="hold">
                      <p:stCondLst>
                        <p:cond delay="indefinite"/>
                      </p:stCondLst>
                      <p:childTnLst>
                        <p:par>
                          <p:cTn id="503" fill="hold">
                            <p:stCondLst>
                              <p:cond delay="0"/>
                            </p:stCondLst>
                            <p:childTnLst>
                              <p:par>
                                <p:cTn id="50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6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Exercise: Operands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77" name="PlaceHolder 2"/>
          <p:cNvSpPr>
            <a:spLocks noGrp="1"/>
          </p:cNvSpPr>
          <p:nvPr>
            <p:ph/>
          </p:nvPr>
        </p:nvSpPr>
        <p:spPr>
          <a:xfrm>
            <a:off x="457200" y="3581280"/>
            <a:ext cx="8228880" cy="2894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What are the values of the following operands (assuming register and memory state shown above)?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31520" indent="-45720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(%rax,%rcx,4)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731520" indent="-45720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(%rax,%rdx,4)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731520" indent="-45720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8(%rax,%rcx,4)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marL="274320"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578" name="Table 3"/>
          <p:cNvGraphicFramePr/>
          <p:nvPr/>
        </p:nvGraphicFramePr>
        <p:xfrm>
          <a:off x="914400" y="1600200"/>
          <a:ext cx="2285640" cy="1483200"/>
        </p:xfrm>
        <a:graphic>
          <a:graphicData uri="http://schemas.openxmlformats.org/drawingml/2006/table">
            <a:tbl>
              <a:tblPr/>
              <a:tblGrid>
                <a:gridCol w="1143000"/>
                <a:gridCol w="1143000"/>
              </a:tblGrid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Register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Value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%rax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0x100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%rcx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0x01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%rdx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0x03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79" name="Table 4"/>
          <p:cNvGraphicFramePr/>
          <p:nvPr/>
        </p:nvGraphicFramePr>
        <p:xfrm>
          <a:off x="4038480" y="1600200"/>
          <a:ext cx="3199680" cy="1854000"/>
        </p:xfrm>
        <a:graphic>
          <a:graphicData uri="http://schemas.openxmlformats.org/drawingml/2006/table">
            <a:tbl>
              <a:tblPr/>
              <a:tblGrid>
                <a:gridCol w="2080080"/>
                <a:gridCol w="1119960"/>
              </a:tblGrid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Memory Address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Value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0x100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0xFF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0x104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0xAB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0x108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0x13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0x10C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0x47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80" name="Text Box 15"/>
          <p:cNvSpPr/>
          <p:nvPr/>
        </p:nvSpPr>
        <p:spPr>
          <a:xfrm>
            <a:off x="3632400" y="4381560"/>
            <a:ext cx="793080" cy="40068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0xAB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81" name="Text Box 16"/>
          <p:cNvSpPr/>
          <p:nvPr/>
        </p:nvSpPr>
        <p:spPr>
          <a:xfrm>
            <a:off x="3632400" y="4755960"/>
            <a:ext cx="793080" cy="40068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0x47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82" name="Text Box 17"/>
          <p:cNvSpPr/>
          <p:nvPr/>
        </p:nvSpPr>
        <p:spPr>
          <a:xfrm>
            <a:off x="3632400" y="5137200"/>
            <a:ext cx="793080" cy="40068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accent1"/>
                </a:solidFill>
                <a:effectLst/>
                <a:uFillTx/>
                <a:latin typeface="Consolas"/>
              </a:rPr>
              <a:t>0x47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83" name="Rectangle 8"/>
          <p:cNvSpPr/>
          <p:nvPr/>
        </p:nvSpPr>
        <p:spPr>
          <a:xfrm>
            <a:off x="3276720" y="4381560"/>
            <a:ext cx="2056680" cy="17517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08" dur="indefinite" restart="never" nodeType="tmRoot">
          <p:childTnLst>
            <p:seq>
              <p:cTn id="509" dur="indefinite" nodeType="mainSeq">
                <p:childTnLst>
                  <p:par>
                    <p:cTn id="510" fill="hold">
                      <p:stCondLst>
                        <p:cond delay="0"/>
                      </p:stCondLst>
                      <p:childTnLst>
                        <p:par>
                          <p:cTn id="511" fill="hold">
                            <p:stCondLst>
                              <p:cond delay="0"/>
                            </p:stCondLst>
                            <p:childTnLst>
                              <p:par>
                                <p:cTn id="512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4" fill="hold">
                      <p:stCondLst>
                        <p:cond delay="indefinite"/>
                      </p:stCondLst>
                      <p:childTnLst>
                        <p:par>
                          <p:cTn id="515" fill="hold">
                            <p:stCondLst>
                              <p:cond delay="0"/>
                            </p:stCondLst>
                            <p:childTnLst>
                              <p:par>
                                <p:cTn id="51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8" fill="hold">
                      <p:stCondLst>
                        <p:cond delay="indefinite"/>
                      </p:stCondLst>
                      <p:childTnLst>
                        <p:par>
                          <p:cTn id="519" fill="hold">
                            <p:stCondLst>
                              <p:cond delay="0"/>
                            </p:stCondLst>
                            <p:childTnLst>
                              <p:par>
                                <p:cTn id="52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2" fill="hold">
                      <p:stCondLst>
                        <p:cond delay="indefinite"/>
                      </p:stCondLst>
                      <p:childTnLst>
                        <p:par>
                          <p:cTn id="523" fill="hold">
                            <p:stCondLst>
                              <p:cond delay="0"/>
                            </p:stCondLst>
                            <p:childTnLst>
                              <p:par>
                                <p:cTn id="52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Calibri"/>
              </a:rPr>
              <a:t>Array Accessing Example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85" name="PlaceHolder 2"/>
          <p:cNvSpPr>
            <a:spLocks noGrp="1"/>
          </p:cNvSpPr>
          <p:nvPr>
            <p:ph/>
          </p:nvPr>
        </p:nvSpPr>
        <p:spPr>
          <a:xfrm>
            <a:off x="457200" y="4615560"/>
            <a:ext cx="8228880" cy="1957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498600" indent="-343080" defTabSz="914400">
              <a:lnSpc>
                <a:spcPct val="100000"/>
              </a:lnSpc>
              <a:spcBef>
                <a:spcPts val="499"/>
              </a:spcBef>
              <a:buClr>
                <a:srgbClr val="0432ff"/>
              </a:buClr>
              <a:buSzPct val="7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Register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%rdi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contains starting address of array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zipcode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98600" indent="-343080" defTabSz="914400">
              <a:lnSpc>
                <a:spcPct val="100000"/>
              </a:lnSpc>
              <a:spcBef>
                <a:spcPts val="499"/>
              </a:spcBef>
              <a:buClr>
                <a:srgbClr val="0432ff"/>
              </a:buClr>
              <a:buSzPct val="7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Register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%rsi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contains array index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digit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98600" indent="-343080" defTabSz="914400">
              <a:lnSpc>
                <a:spcPct val="100000"/>
              </a:lnSpc>
              <a:spcBef>
                <a:spcPts val="499"/>
              </a:spcBef>
              <a:buClr>
                <a:srgbClr val="0432ff"/>
              </a:buClr>
              <a:buSzPct val="7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Desired digit at 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%rdi + 4*%rsi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98600" indent="-343080" defTabSz="914400">
              <a:lnSpc>
                <a:spcPct val="100000"/>
              </a:lnSpc>
              <a:spcBef>
                <a:spcPts val="499"/>
              </a:spcBef>
              <a:buClr>
                <a:srgbClr val="0432ff"/>
              </a:buClr>
              <a:buSzPct val="7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Use memory reference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(%rdi,%rsi,4)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86" name="Rectangle 4"/>
          <p:cNvSpPr/>
          <p:nvPr/>
        </p:nvSpPr>
        <p:spPr>
          <a:xfrm>
            <a:off x="1427040" y="2752200"/>
            <a:ext cx="6863760" cy="921600"/>
          </a:xfrm>
          <a:prstGeom prst="rect">
            <a:avLst/>
          </a:prstGeom>
          <a:gradFill rotWithShape="0">
            <a:gsLst>
              <a:gs pos="0">
                <a:srgbClr val="c1b8e0"/>
              </a:gs>
              <a:gs pos="45000">
                <a:srgbClr val="cfc7f0"/>
              </a:gs>
              <a:gs pos="100000">
                <a:srgbClr val="e3e0f8"/>
              </a:gs>
            </a:gsLst>
            <a:path path="circle">
              <a:fillToRect l="50000" t="50000" r="50000" b="50000"/>
            </a:path>
          </a:gradFill>
          <a:ln>
            <a:solidFill>
              <a:srgbClr val="917dd0"/>
            </a:solidFill>
            <a:rou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int get_digit(int* zipcode, int digit){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return z[digit];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87" name="Rectangle 5"/>
          <p:cNvSpPr/>
          <p:nvPr/>
        </p:nvSpPr>
        <p:spPr>
          <a:xfrm>
            <a:off x="1432080" y="3900600"/>
            <a:ext cx="6858720" cy="36756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  <a:tabLst>
                <a:tab algn="l" pos="343080"/>
                <a:tab algn="l" pos="2629080"/>
              </a:tabLst>
            </a:pPr>
            <a:r>
              <a:rPr b="0" lang="cs-CZ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movl (%rdi,%rsi,4), %eax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# ret = z[digit]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88" name="Text Box 31"/>
          <p:cNvSpPr/>
          <p:nvPr/>
        </p:nvSpPr>
        <p:spPr>
          <a:xfrm>
            <a:off x="76320" y="1841040"/>
            <a:ext cx="2478960" cy="37008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 anchorCtr="1">
            <a:spAutoFit/>
          </a:bodyPr>
          <a:p>
            <a:pPr algn="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zip_code pomona;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589" name="Group 24"/>
          <p:cNvGrpSpPr/>
          <p:nvPr/>
        </p:nvGrpSpPr>
        <p:grpSpPr>
          <a:xfrm>
            <a:off x="2184480" y="1888560"/>
            <a:ext cx="5434920" cy="761760"/>
            <a:chOff x="2184480" y="1888560"/>
            <a:chExt cx="5434920" cy="761760"/>
          </a:xfrm>
        </p:grpSpPr>
        <p:grpSp>
          <p:nvGrpSpPr>
            <p:cNvPr id="590" name="Group 25"/>
            <p:cNvGrpSpPr/>
            <p:nvPr/>
          </p:nvGrpSpPr>
          <p:grpSpPr>
            <a:xfrm>
              <a:off x="2514960" y="1888560"/>
              <a:ext cx="4570920" cy="221760"/>
              <a:chOff x="2514960" y="1888560"/>
              <a:chExt cx="4570920" cy="221760"/>
            </a:xfrm>
          </p:grpSpPr>
          <p:sp>
            <p:nvSpPr>
              <p:cNvPr id="591" name="Rectangle 26"/>
              <p:cNvSpPr/>
              <p:nvPr/>
            </p:nvSpPr>
            <p:spPr>
              <a:xfrm>
                <a:off x="2514960" y="1888560"/>
                <a:ext cx="913680" cy="2217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9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592" name="Rectangle 27"/>
              <p:cNvSpPr/>
              <p:nvPr/>
            </p:nvSpPr>
            <p:spPr>
              <a:xfrm>
                <a:off x="3429360" y="1888560"/>
                <a:ext cx="913680" cy="2217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1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593" name="Rectangle 28"/>
              <p:cNvSpPr/>
              <p:nvPr/>
            </p:nvSpPr>
            <p:spPr>
              <a:xfrm>
                <a:off x="4343400" y="1888560"/>
                <a:ext cx="913680" cy="2217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7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594" name="Rectangle 29"/>
              <p:cNvSpPr/>
              <p:nvPr/>
            </p:nvSpPr>
            <p:spPr>
              <a:xfrm>
                <a:off x="5257800" y="1888560"/>
                <a:ext cx="913680" cy="2217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1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595" name="Rectangle 30"/>
              <p:cNvSpPr/>
              <p:nvPr/>
            </p:nvSpPr>
            <p:spPr>
              <a:xfrm>
                <a:off x="6172200" y="1888560"/>
                <a:ext cx="913680" cy="2217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1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sp>
          <p:nvSpPr>
            <p:cNvPr id="596" name="Text Box 32"/>
            <p:cNvSpPr/>
            <p:nvPr/>
          </p:nvSpPr>
          <p:spPr>
            <a:xfrm>
              <a:off x="2184480" y="2260080"/>
              <a:ext cx="66744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16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97" name="Text Box 33"/>
            <p:cNvSpPr/>
            <p:nvPr/>
          </p:nvSpPr>
          <p:spPr>
            <a:xfrm>
              <a:off x="2954160" y="2273040"/>
              <a:ext cx="99000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20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98" name="Line 34"/>
            <p:cNvSpPr/>
            <p:nvPr/>
          </p:nvSpPr>
          <p:spPr>
            <a:xfrm flipV="1">
              <a:off x="2514600" y="209736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99" name="Line 35"/>
            <p:cNvSpPr/>
            <p:nvPr/>
          </p:nvSpPr>
          <p:spPr>
            <a:xfrm flipV="1">
              <a:off x="3429000" y="211104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00" name="Text Box 36"/>
            <p:cNvSpPr/>
            <p:nvPr/>
          </p:nvSpPr>
          <p:spPr>
            <a:xfrm>
              <a:off x="3868560" y="2273040"/>
              <a:ext cx="99000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24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01" name="Line 37"/>
            <p:cNvSpPr/>
            <p:nvPr/>
          </p:nvSpPr>
          <p:spPr>
            <a:xfrm flipV="1">
              <a:off x="4343400" y="211104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02" name="Text Box 38"/>
            <p:cNvSpPr/>
            <p:nvPr/>
          </p:nvSpPr>
          <p:spPr>
            <a:xfrm>
              <a:off x="4800600" y="2273040"/>
              <a:ext cx="99000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28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03" name="Line 39"/>
            <p:cNvSpPr/>
            <p:nvPr/>
          </p:nvSpPr>
          <p:spPr>
            <a:xfrm flipV="1">
              <a:off x="5257800" y="211104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04" name="Text Box 40"/>
            <p:cNvSpPr/>
            <p:nvPr/>
          </p:nvSpPr>
          <p:spPr>
            <a:xfrm>
              <a:off x="5715000" y="2273040"/>
              <a:ext cx="99000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32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05" name="Line 41"/>
            <p:cNvSpPr/>
            <p:nvPr/>
          </p:nvSpPr>
          <p:spPr>
            <a:xfrm flipV="1">
              <a:off x="6172200" y="211104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06" name="Text Box 42"/>
            <p:cNvSpPr/>
            <p:nvPr/>
          </p:nvSpPr>
          <p:spPr>
            <a:xfrm>
              <a:off x="6629400" y="2273040"/>
              <a:ext cx="99000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36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07" name="Line 43"/>
            <p:cNvSpPr/>
            <p:nvPr/>
          </p:nvSpPr>
          <p:spPr>
            <a:xfrm flipV="1">
              <a:off x="7086600" y="211104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graphicFrame>
        <p:nvGraphicFramePr>
          <p:cNvPr id="608" name="Table 1"/>
          <p:cNvGraphicFramePr/>
          <p:nvPr/>
        </p:nvGraphicFramePr>
        <p:xfrm>
          <a:off x="5791320" y="0"/>
          <a:ext cx="3351960" cy="1523520"/>
        </p:xfrm>
        <a:graphic>
          <a:graphicData uri="http://schemas.openxmlformats.org/drawingml/2006/table">
            <a:tbl>
              <a:tblPr/>
              <a:tblGrid>
                <a:gridCol w="1676160"/>
                <a:gridCol w="1676160"/>
              </a:tblGrid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Calibri"/>
                        </a:rPr>
                        <a:t>Register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Calibri"/>
                        </a:rPr>
                        <a:t>Use(s)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%rdi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z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%rsi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digit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%rax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return val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26" dur="indefinite" restart="never" nodeType="tmRoot">
          <p:childTnLst>
            <p:seq>
              <p:cTn id="527" dur="indefinite" nodeType="mainSeq">
                <p:childTnLst>
                  <p:par>
                    <p:cTn id="528" fill="hold">
                      <p:stCondLst>
                        <p:cond delay="indefinite"/>
                      </p:stCondLst>
                      <p:childTnLst>
                        <p:par>
                          <p:cTn id="529" fill="hold">
                            <p:stCondLst>
                              <p:cond delay="0"/>
                            </p:stCondLst>
                            <p:childTnLst>
                              <p:par>
                                <p:cTn id="53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2" fill="hold">
                      <p:stCondLst>
                        <p:cond delay="indefinite"/>
                      </p:stCondLst>
                      <p:childTnLst>
                        <p:par>
                          <p:cTn id="533" fill="hold">
                            <p:stCondLst>
                              <p:cond delay="0"/>
                            </p:stCondLst>
                            <p:childTnLst>
                              <p:par>
                                <p:cTn id="53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6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8" fill="hold">
                      <p:stCondLst>
                        <p:cond delay="indefinite"/>
                      </p:stCondLst>
                      <p:childTnLst>
                        <p:par>
                          <p:cTn id="539" fill="hold">
                            <p:stCondLst>
                              <p:cond delay="0"/>
                            </p:stCondLst>
                            <p:childTnLst>
                              <p:par>
                                <p:cTn id="54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2" fill="hold">
                      <p:stCondLst>
                        <p:cond delay="indefinite"/>
                      </p:stCondLst>
                      <p:childTnLst>
                        <p:par>
                          <p:cTn id="543" fill="hold">
                            <p:stCondLst>
                              <p:cond delay="0"/>
                            </p:stCondLst>
                            <p:childTnLst>
                              <p:par>
                                <p:cTn id="54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6" fill="hold">
                      <p:stCondLst>
                        <p:cond delay="indefinite"/>
                      </p:stCondLst>
                      <p:childTnLst>
                        <p:par>
                          <p:cTn id="547" fill="hold">
                            <p:stCondLst>
                              <p:cond delay="0"/>
                            </p:stCondLst>
                            <p:childTnLst>
                              <p:par>
                                <p:cTn id="54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Compilation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120" name="Group 25"/>
          <p:cNvGrpSpPr/>
          <p:nvPr/>
        </p:nvGrpSpPr>
        <p:grpSpPr>
          <a:xfrm>
            <a:off x="415800" y="1907280"/>
            <a:ext cx="8270280" cy="1768320"/>
            <a:chOff x="415800" y="1907280"/>
            <a:chExt cx="8270280" cy="1768320"/>
          </a:xfrm>
        </p:grpSpPr>
        <p:sp>
          <p:nvSpPr>
            <p:cNvPr id="121" name="Rectangle 379"/>
            <p:cNvSpPr/>
            <p:nvPr/>
          </p:nvSpPr>
          <p:spPr>
            <a:xfrm>
              <a:off x="1330200" y="2225520"/>
              <a:ext cx="913680" cy="83736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Pre-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processor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(</a:t>
              </a: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cpp</a:t>
              </a: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)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22" name="Line 382"/>
            <p:cNvSpPr/>
            <p:nvPr/>
          </p:nvSpPr>
          <p:spPr>
            <a:xfrm>
              <a:off x="2244600" y="2682720"/>
              <a:ext cx="914400" cy="360"/>
            </a:xfrm>
            <a:prstGeom prst="line">
              <a:avLst/>
            </a:prstGeom>
            <a:ln w="1270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4640" bIns="-4464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23" name="Text Box 383"/>
            <p:cNvSpPr/>
            <p:nvPr/>
          </p:nvSpPr>
          <p:spPr>
            <a:xfrm>
              <a:off x="2244600" y="2411280"/>
              <a:ext cx="911880" cy="2775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Courier New"/>
                  <a:ea typeface="ＭＳ Ｐゴシック"/>
                </a:rPr>
                <a:t>demo05.i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24" name="Rectangle 390"/>
            <p:cNvSpPr/>
            <p:nvPr/>
          </p:nvSpPr>
          <p:spPr>
            <a:xfrm>
              <a:off x="3159000" y="2225520"/>
              <a:ext cx="913680" cy="83736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 Compiler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(</a:t>
              </a: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cc1</a:t>
              </a: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)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25" name="Line 391"/>
            <p:cNvSpPr/>
            <p:nvPr/>
          </p:nvSpPr>
          <p:spPr>
            <a:xfrm>
              <a:off x="4073400" y="2682720"/>
              <a:ext cx="914400" cy="360"/>
            </a:xfrm>
            <a:prstGeom prst="line">
              <a:avLst/>
            </a:prstGeom>
            <a:ln w="1270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4640" bIns="-4464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26" name="Text Box 392"/>
            <p:cNvSpPr/>
            <p:nvPr/>
          </p:nvSpPr>
          <p:spPr>
            <a:xfrm>
              <a:off x="4073400" y="2411280"/>
              <a:ext cx="911880" cy="2775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Courier New"/>
                  <a:ea typeface="ＭＳ Ｐゴシック"/>
                </a:rPr>
                <a:t>demo05.s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27" name="Rectangle 393"/>
            <p:cNvSpPr/>
            <p:nvPr/>
          </p:nvSpPr>
          <p:spPr>
            <a:xfrm>
              <a:off x="4987800" y="2225520"/>
              <a:ext cx="913680" cy="83736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Assembler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(</a:t>
              </a: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as</a:t>
              </a: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)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28" name="Line 394"/>
            <p:cNvSpPr/>
            <p:nvPr/>
          </p:nvSpPr>
          <p:spPr>
            <a:xfrm>
              <a:off x="5902200" y="2682720"/>
              <a:ext cx="914400" cy="360"/>
            </a:xfrm>
            <a:prstGeom prst="line">
              <a:avLst/>
            </a:prstGeom>
            <a:ln w="1270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4640" bIns="-4464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29" name="Text Box 395"/>
            <p:cNvSpPr/>
            <p:nvPr/>
          </p:nvSpPr>
          <p:spPr>
            <a:xfrm>
              <a:off x="5902200" y="2411280"/>
              <a:ext cx="911880" cy="2775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Courier New"/>
                  <a:ea typeface="ＭＳ Ｐゴシック"/>
                </a:rPr>
                <a:t>demo05.o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0" name="Rectangle 396"/>
            <p:cNvSpPr/>
            <p:nvPr/>
          </p:nvSpPr>
          <p:spPr>
            <a:xfrm>
              <a:off x="6816600" y="2225520"/>
              <a:ext cx="913680" cy="83736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Linker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ct val="100000"/>
                </a:lnSpc>
              </a:pP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(</a:t>
              </a: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ld</a:t>
              </a:r>
              <a:r>
                <a:rPr b="0" lang="en-US" sz="14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)</a:t>
              </a:r>
              <a:endParaRPr b="0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1" name="Line 397"/>
            <p:cNvSpPr/>
            <p:nvPr/>
          </p:nvSpPr>
          <p:spPr>
            <a:xfrm>
              <a:off x="7731000" y="2682720"/>
              <a:ext cx="914400" cy="360"/>
            </a:xfrm>
            <a:prstGeom prst="line">
              <a:avLst/>
            </a:prstGeom>
            <a:ln w="1270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4640" bIns="-4464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2" name="Text Box 398"/>
            <p:cNvSpPr/>
            <p:nvPr/>
          </p:nvSpPr>
          <p:spPr>
            <a:xfrm>
              <a:off x="7823160" y="2411280"/>
              <a:ext cx="729000" cy="2775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Courier New"/>
                  <a:ea typeface="ＭＳ Ｐゴシック"/>
                </a:rPr>
                <a:t>demo05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3" name="Line 399"/>
            <p:cNvSpPr/>
            <p:nvPr/>
          </p:nvSpPr>
          <p:spPr>
            <a:xfrm>
              <a:off x="415800" y="2682720"/>
              <a:ext cx="914400" cy="360"/>
            </a:xfrm>
            <a:prstGeom prst="line">
              <a:avLst/>
            </a:prstGeom>
            <a:ln w="1270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4640" bIns="-4464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4" name="Text Box 400"/>
            <p:cNvSpPr/>
            <p:nvPr/>
          </p:nvSpPr>
          <p:spPr>
            <a:xfrm>
              <a:off x="415800" y="2411280"/>
              <a:ext cx="911880" cy="2775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Courier New"/>
                  <a:ea typeface="ＭＳ Ｐゴシック"/>
                </a:rPr>
                <a:t>demo05.c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5" name="Text Box 401"/>
            <p:cNvSpPr/>
            <p:nvPr/>
          </p:nvSpPr>
          <p:spPr>
            <a:xfrm>
              <a:off x="423720" y="2836800"/>
              <a:ext cx="747360" cy="6404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i="1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  <a:ea typeface="ＭＳ Ｐゴシック"/>
                </a:rPr>
                <a:t>Source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ct val="100000"/>
                </a:lnSpc>
              </a:pPr>
              <a:r>
                <a:rPr b="0" i="1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  <a:ea typeface="ＭＳ Ｐゴシック"/>
                </a:rPr>
                <a:t>program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ct val="100000"/>
                </a:lnSpc>
              </a:pPr>
              <a:r>
                <a:rPr b="0" i="1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  <a:ea typeface="ＭＳ Ｐゴシック"/>
                </a:rPr>
                <a:t>(text)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6" name="Text Box 402"/>
            <p:cNvSpPr/>
            <p:nvPr/>
          </p:nvSpPr>
          <p:spPr>
            <a:xfrm>
              <a:off x="2320920" y="2852640"/>
              <a:ext cx="756360" cy="8229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i="1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  <a:ea typeface="ＭＳ Ｐゴシック"/>
                </a:rPr>
                <a:t>Modified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ct val="100000"/>
                </a:lnSpc>
              </a:pPr>
              <a:r>
                <a:rPr b="0" i="1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  <a:ea typeface="ＭＳ Ｐゴシック"/>
                </a:rPr>
                <a:t>source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ct val="100000"/>
                </a:lnSpc>
              </a:pPr>
              <a:r>
                <a:rPr b="0" i="1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  <a:ea typeface="ＭＳ Ｐゴシック"/>
                </a:rPr>
                <a:t>program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ct val="100000"/>
                </a:lnSpc>
              </a:pPr>
              <a:r>
                <a:rPr b="0" i="1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  <a:ea typeface="ＭＳ Ｐゴシック"/>
                </a:rPr>
                <a:t>(text)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7" name="Text Box 403"/>
            <p:cNvSpPr/>
            <p:nvPr/>
          </p:nvSpPr>
          <p:spPr>
            <a:xfrm>
              <a:off x="4105440" y="2836800"/>
              <a:ext cx="840600" cy="6404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i="1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  <a:ea typeface="ＭＳ Ｐゴシック"/>
                </a:rPr>
                <a:t>Assembly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ct val="100000"/>
                </a:lnSpc>
              </a:pPr>
              <a:r>
                <a:rPr b="0" i="1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  <a:ea typeface="ＭＳ Ｐゴシック"/>
                </a:rPr>
                <a:t>program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ct val="100000"/>
                </a:lnSpc>
              </a:pPr>
              <a:r>
                <a:rPr b="0" i="1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  <a:ea typeface="ＭＳ Ｐゴシック"/>
                </a:rPr>
                <a:t>(text)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8" name="Text Box 404"/>
            <p:cNvSpPr/>
            <p:nvPr/>
          </p:nvSpPr>
          <p:spPr>
            <a:xfrm>
              <a:off x="5900760" y="2852640"/>
              <a:ext cx="984960" cy="8229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i="1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  <a:ea typeface="ＭＳ Ｐゴシック"/>
                </a:rPr>
                <a:t>Relocatable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ct val="100000"/>
                </a:lnSpc>
              </a:pPr>
              <a:r>
                <a:rPr b="0" i="1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  <a:ea typeface="ＭＳ Ｐゴシック"/>
                </a:rPr>
                <a:t>object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ct val="100000"/>
                </a:lnSpc>
              </a:pPr>
              <a:r>
                <a:rPr b="0" i="1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  <a:ea typeface="ＭＳ Ｐゴシック"/>
                </a:rPr>
                <a:t>programs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ct val="100000"/>
                </a:lnSpc>
              </a:pPr>
              <a:r>
                <a:rPr b="0" i="1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  <a:ea typeface="ＭＳ Ｐゴシック"/>
                </a:rPr>
                <a:t>(binary)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9" name="Text Box 405"/>
            <p:cNvSpPr/>
            <p:nvPr/>
          </p:nvSpPr>
          <p:spPr>
            <a:xfrm>
              <a:off x="7751880" y="2852640"/>
              <a:ext cx="934200" cy="8229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i="1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  <a:ea typeface="ＭＳ Ｐゴシック"/>
                </a:rPr>
                <a:t>Executable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ct val="100000"/>
                </a:lnSpc>
              </a:pPr>
              <a:r>
                <a:rPr b="0" i="1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  <a:ea typeface="ＭＳ Ｐゴシック"/>
                </a:rPr>
                <a:t>object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ct val="100000"/>
                </a:lnSpc>
              </a:pPr>
              <a:r>
                <a:rPr b="0" i="1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  <a:ea typeface="ＭＳ Ｐゴシック"/>
                </a:rPr>
                <a:t>program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ct val="100000"/>
                </a:lnSpc>
              </a:pPr>
              <a:r>
                <a:rPr b="0" i="1" lang="en-US" sz="1200" strike="noStrike" u="none">
                  <a:solidFill>
                    <a:schemeClr val="dk1"/>
                  </a:solidFill>
                  <a:effectLst/>
                  <a:uFillTx/>
                  <a:latin typeface="Arial"/>
                  <a:ea typeface="ＭＳ Ｐゴシック"/>
                </a:rPr>
                <a:t>(binary)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40" name="Line 406"/>
            <p:cNvSpPr/>
            <p:nvPr/>
          </p:nvSpPr>
          <p:spPr>
            <a:xfrm>
              <a:off x="6283080" y="2408040"/>
              <a:ext cx="533520" cy="360"/>
            </a:xfrm>
            <a:prstGeom prst="line">
              <a:avLst/>
            </a:prstGeom>
            <a:ln w="1270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4640" bIns="-4464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41" name="Text Box 407"/>
            <p:cNvSpPr/>
            <p:nvPr/>
          </p:nvSpPr>
          <p:spPr>
            <a:xfrm>
              <a:off x="5826240" y="1907280"/>
              <a:ext cx="911880" cy="2754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200" strike="noStrike" u="none">
                  <a:solidFill>
                    <a:schemeClr val="dk1"/>
                  </a:solidFill>
                  <a:effectLst/>
                  <a:uFillTx/>
                  <a:latin typeface="Courier New"/>
                  <a:ea typeface="ＭＳ Ｐゴシック"/>
                </a:rPr>
                <a:t>printf.o</a:t>
              </a:r>
              <a:endParaRPr b="0" lang="en-US" sz="12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42" name="Line 406"/>
            <p:cNvSpPr/>
            <p:nvPr/>
          </p:nvSpPr>
          <p:spPr>
            <a:xfrm>
              <a:off x="6283080" y="2179440"/>
              <a:ext cx="360" cy="228600"/>
            </a:xfrm>
            <a:prstGeom prst="line">
              <a:avLst/>
            </a:prstGeom>
            <a:ln w="127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143" name="Rectangle 4"/>
          <p:cNvSpPr/>
          <p:nvPr/>
        </p:nvSpPr>
        <p:spPr>
          <a:xfrm>
            <a:off x="76320" y="3943800"/>
            <a:ext cx="2197080" cy="2747520"/>
          </a:xfrm>
          <a:prstGeom prst="rect">
            <a:avLst/>
          </a:prstGeom>
          <a:solidFill>
            <a:srgbClr val="f8f6d9"/>
          </a:solidFill>
          <a:ln w="63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63360" rIns="63360" tIns="63360" bIns="63360" anchor="t">
            <a:noAutofit/>
          </a:bodyPr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#include&lt;stdio.h&gt;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int main(int argc, 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         char ** argv){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  printf("Hello    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          world!\n");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  return 0;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}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4" name="Rectangle 4"/>
          <p:cNvSpPr/>
          <p:nvPr/>
        </p:nvSpPr>
        <p:spPr>
          <a:xfrm>
            <a:off x="2323080" y="3957120"/>
            <a:ext cx="2197080" cy="2747520"/>
          </a:xfrm>
          <a:prstGeom prst="rect">
            <a:avLst/>
          </a:prstGeom>
          <a:solidFill>
            <a:srgbClr val="f8f6d9"/>
          </a:solidFill>
          <a:ln w="63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63360" rIns="63360" tIns="63360" bIns="63360" anchor="t">
            <a:noAutofit/>
          </a:bodyPr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…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int printf(const char * 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           restrict, 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           ...) __attribute__((__format__ (__printf__, 1, 2)));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…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int main(int argc, 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         char ** argv){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  printf("Hello    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          world!\n");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  return 0;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}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5" name="Rectangle 4"/>
          <p:cNvSpPr/>
          <p:nvPr/>
        </p:nvSpPr>
        <p:spPr>
          <a:xfrm>
            <a:off x="4573080" y="3957120"/>
            <a:ext cx="2197080" cy="2747520"/>
          </a:xfrm>
          <a:prstGeom prst="rect">
            <a:avLst/>
          </a:prstGeom>
          <a:solidFill>
            <a:srgbClr val="f8f6d9"/>
          </a:solidFill>
          <a:ln w="63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63360" rIns="63360" tIns="63360" bIns="63360" anchor="t">
            <a:noAutofit/>
          </a:bodyPr>
          <a:p>
            <a:pPr defTabSz="914400">
              <a:lnSpc>
                <a:spcPct val="100000"/>
              </a:lnSpc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pushq   %rbp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movq    %rsp, %rbp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subq  $32, %rsp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leaq  L_.str(%rip), %rax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movl  $0, -4(%rbp)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movl  %edi, -8(%rbp)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movq  %rsi, -16(%rbp)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movq  %rax, %rdi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movb  $0, %al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callq _printf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xorl  %ecx, %ecx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movl  %eax, -20(%rbp) 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movl  %ecx, %eax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addq  $32, %rsp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popq  %rbp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retq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   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6" name="Rectangle 4"/>
          <p:cNvSpPr/>
          <p:nvPr/>
        </p:nvSpPr>
        <p:spPr>
          <a:xfrm>
            <a:off x="6820560" y="3943800"/>
            <a:ext cx="2197080" cy="2747520"/>
          </a:xfrm>
          <a:prstGeom prst="rect">
            <a:avLst/>
          </a:prstGeom>
          <a:solidFill>
            <a:srgbClr val="f8f6d9"/>
          </a:solidFill>
          <a:ln w="63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63360" rIns="63360" tIns="63360" bIns="63360" anchor="t">
            <a:noAutofit/>
          </a:bodyPr>
          <a:p>
            <a:pPr defTabSz="914400">
              <a:lnSpc>
                <a:spcPct val="100000"/>
              </a:lnSpc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55 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48 89 e5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48 83 ec 20 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48 8d 05 25 00 00 00 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c7 45 fc 00 00 00 00 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89 7d f8 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48 89 75 f0 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48 89 c7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b0 00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e8 00 00 00 00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31 c9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89 45 ec 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89 c8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48 83 c4 20 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5d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1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c3</a:t>
            </a: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1" dur="indefinite" restart="never" nodeType="tmRoot">
          <p:childTnLst>
            <p:seq>
              <p:cTn id="12" dur="indefinite" nodeType="mainSeq">
                <p:childTnLst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Calibri"/>
              </a:rPr>
              <a:t>Structure Representation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10" name="PlaceHolder 2"/>
          <p:cNvSpPr>
            <a:spLocks noGrp="1"/>
          </p:cNvSpPr>
          <p:nvPr>
            <p:ph/>
          </p:nvPr>
        </p:nvSpPr>
        <p:spPr>
          <a:xfrm>
            <a:off x="457200" y="3468600"/>
            <a:ext cx="8228880" cy="3007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Structure represented as block of memory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Big enough to hold all of the fields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Fields ordered according to declaration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Even if another ordering could yield a more compact representation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Compiler determines overall size + positions of fields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Machine-level program has no understanding of the structures in the source code 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11" name="Rectangle 11"/>
          <p:cNvSpPr/>
          <p:nvPr/>
        </p:nvSpPr>
        <p:spPr>
          <a:xfrm>
            <a:off x="4428000" y="2179080"/>
            <a:ext cx="1738800" cy="4309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z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612" name="Group 1"/>
          <p:cNvGrpSpPr/>
          <p:nvPr/>
        </p:nvGrpSpPr>
        <p:grpSpPr>
          <a:xfrm>
            <a:off x="4284000" y="1377360"/>
            <a:ext cx="3975480" cy="1612440"/>
            <a:chOff x="4284000" y="1377360"/>
            <a:chExt cx="3975480" cy="1612440"/>
          </a:xfrm>
        </p:grpSpPr>
        <p:sp>
          <p:nvSpPr>
            <p:cNvPr id="613" name="Line 16"/>
            <p:cNvSpPr/>
            <p:nvPr/>
          </p:nvSpPr>
          <p:spPr>
            <a:xfrm>
              <a:off x="4436280" y="1758240"/>
              <a:ext cx="360" cy="3808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endParaRPr>
            </a:p>
          </p:txBody>
        </p:sp>
        <p:sp>
          <p:nvSpPr>
            <p:cNvPr id="614" name="Rectangle 17"/>
            <p:cNvSpPr/>
            <p:nvPr/>
          </p:nvSpPr>
          <p:spPr>
            <a:xfrm>
              <a:off x="4284000" y="1377360"/>
              <a:ext cx="317520" cy="3700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nsolas"/>
                </a:rPr>
                <a:t>r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15" name="Rectangle 10"/>
            <p:cNvSpPr/>
            <p:nvPr/>
          </p:nvSpPr>
          <p:spPr>
            <a:xfrm>
              <a:off x="6161040" y="2179080"/>
              <a:ext cx="875520" cy="43092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endParaRPr>
            </a:p>
          </p:txBody>
        </p:sp>
        <p:sp>
          <p:nvSpPr>
            <p:cNvPr id="616" name="Rectangle 12"/>
            <p:cNvSpPr/>
            <p:nvPr/>
          </p:nvSpPr>
          <p:spPr>
            <a:xfrm>
              <a:off x="7037280" y="2179080"/>
              <a:ext cx="869400" cy="43092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onsolas"/>
                </a:rPr>
                <a:t>next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17" name="Rectangle 13"/>
            <p:cNvSpPr/>
            <p:nvPr/>
          </p:nvSpPr>
          <p:spPr>
            <a:xfrm>
              <a:off x="4356000" y="2594880"/>
              <a:ext cx="334080" cy="39456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onsolas"/>
                </a:rPr>
                <a:t>0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18" name="Rectangle 14"/>
            <p:cNvSpPr/>
            <p:nvPr/>
          </p:nvSpPr>
          <p:spPr>
            <a:xfrm>
              <a:off x="5886360" y="2591640"/>
              <a:ext cx="487080" cy="39816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onsolas"/>
                </a:rPr>
                <a:t>20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19" name="Rectangle 15"/>
            <p:cNvSpPr/>
            <p:nvPr/>
          </p:nvSpPr>
          <p:spPr>
            <a:xfrm>
              <a:off x="6794640" y="2577600"/>
              <a:ext cx="487080" cy="39816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onsolas"/>
                </a:rPr>
                <a:t>24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20" name="Rectangle 16"/>
            <p:cNvSpPr/>
            <p:nvPr/>
          </p:nvSpPr>
          <p:spPr>
            <a:xfrm>
              <a:off x="7772400" y="2577600"/>
              <a:ext cx="487080" cy="39816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onsolas"/>
                </a:rPr>
                <a:t>32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621" name="Rectangle 2"/>
          <p:cNvSpPr/>
          <p:nvPr/>
        </p:nvSpPr>
        <p:spPr>
          <a:xfrm>
            <a:off x="533160" y="1401840"/>
            <a:ext cx="3295440" cy="1198440"/>
          </a:xfrm>
          <a:prstGeom prst="rect">
            <a:avLst/>
          </a:prstGeom>
          <a:gradFill rotWithShape="0">
            <a:gsLst>
              <a:gs pos="0">
                <a:srgbClr val="c1b8e0"/>
              </a:gs>
              <a:gs pos="45000">
                <a:srgbClr val="cfc7f0"/>
              </a:gs>
              <a:gs pos="100000">
                <a:srgbClr val="e3e0f8"/>
              </a:gs>
            </a:gsLst>
            <a:path path="circle">
              <a:fillToRect l="50000" t="50000" r="50000" b="50000"/>
            </a:path>
          </a:gradFill>
          <a:ln>
            <a:solidFill>
              <a:srgbClr val="917dd0"/>
            </a:solidFill>
            <a:rou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struct node 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  int z[5];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  struct node* next;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};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50" dur="indefinite" restart="never" nodeType="tmRoot">
          <p:childTnLst>
            <p:seq>
              <p:cTn id="551" dur="indefinite" nodeType="mainSeq">
                <p:childTnLst>
                  <p:par>
                    <p:cTn id="552" fill="hold">
                      <p:stCondLst>
                        <p:cond delay="indefinite"/>
                      </p:stCondLst>
                      <p:childTnLst>
                        <p:par>
                          <p:cTn id="553" fill="hold">
                            <p:stCondLst>
                              <p:cond delay="0"/>
                            </p:stCondLst>
                            <p:childTnLst>
                              <p:par>
                                <p:cTn id="55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6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Rectangle 3"/>
          <p:cNvSpPr/>
          <p:nvPr/>
        </p:nvSpPr>
        <p:spPr>
          <a:xfrm>
            <a:off x="2027160" y="5617080"/>
            <a:ext cx="5088960" cy="92160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  <a:tabLst>
                <a:tab algn="l" pos="114480"/>
                <a:tab algn="l" pos="1033560"/>
                <a:tab algn="l" pos="326376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# n in %rdi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114480"/>
                <a:tab algn="l" pos="1033560"/>
                <a:tab algn="l" pos="326376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movq  24(%rdi), %rax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114480"/>
                <a:tab algn="l" pos="1033560"/>
                <a:tab algn="l" pos="326376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ret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23" name="Rectangle 4"/>
          <p:cNvSpPr/>
          <p:nvPr/>
        </p:nvSpPr>
        <p:spPr>
          <a:xfrm>
            <a:off x="1477800" y="4435200"/>
            <a:ext cx="6187680" cy="921600"/>
          </a:xfrm>
          <a:prstGeom prst="rect">
            <a:avLst/>
          </a:prstGeom>
          <a:gradFill rotWithShape="0">
            <a:gsLst>
              <a:gs pos="0">
                <a:srgbClr val="c1b8e0"/>
              </a:gs>
              <a:gs pos="45000">
                <a:srgbClr val="cfc7f0"/>
              </a:gs>
              <a:gs pos="100000">
                <a:srgbClr val="e3e0f8"/>
              </a:gs>
            </a:gsLst>
            <a:path path="circle">
              <a:fillToRect l="50000" t="50000" r="50000" b="50000"/>
            </a:path>
          </a:gradFill>
          <a:ln>
            <a:solidFill>
              <a:srgbClr val="917dd0"/>
            </a:solidFill>
            <a:rou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struct node* get_next(struct node* n){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 return n-&gt;next;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2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Calibri"/>
              </a:rPr>
              <a:t>Accessing Fields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25" name="PlaceHolder 2"/>
          <p:cNvSpPr>
            <a:spLocks noGrp="1"/>
          </p:cNvSpPr>
          <p:nvPr>
            <p:ph/>
          </p:nvPr>
        </p:nvSpPr>
        <p:spPr>
          <a:xfrm>
            <a:off x="457200" y="2959560"/>
            <a:ext cx="8228880" cy="1469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Accessing a field in a struct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Offset of each structure member determined at compile time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26" name="Line 14"/>
          <p:cNvSpPr/>
          <p:nvPr/>
        </p:nvSpPr>
        <p:spPr>
          <a:xfrm>
            <a:off x="7056720" y="1740600"/>
            <a:ext cx="360" cy="380880"/>
          </a:xfrm>
          <a:prstGeom prst="line">
            <a:avLst/>
          </a:prstGeom>
          <a:ln w="254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627" name="Rectangle 15"/>
          <p:cNvSpPr/>
          <p:nvPr/>
        </p:nvSpPr>
        <p:spPr>
          <a:xfrm>
            <a:off x="6904440" y="1359720"/>
            <a:ext cx="1003320" cy="37008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r + 24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28" name="Rectangle 11"/>
          <p:cNvSpPr/>
          <p:nvPr/>
        </p:nvSpPr>
        <p:spPr>
          <a:xfrm>
            <a:off x="4428000" y="2161440"/>
            <a:ext cx="1738800" cy="4309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z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629" name="Group 1"/>
          <p:cNvGrpSpPr/>
          <p:nvPr/>
        </p:nvGrpSpPr>
        <p:grpSpPr>
          <a:xfrm>
            <a:off x="4284000" y="1359720"/>
            <a:ext cx="3975480" cy="1612800"/>
            <a:chOff x="4284000" y="1359720"/>
            <a:chExt cx="3975480" cy="1612800"/>
          </a:xfrm>
        </p:grpSpPr>
        <p:sp>
          <p:nvSpPr>
            <p:cNvPr id="630" name="Line 16"/>
            <p:cNvSpPr/>
            <p:nvPr/>
          </p:nvSpPr>
          <p:spPr>
            <a:xfrm>
              <a:off x="4436280" y="1740600"/>
              <a:ext cx="360" cy="3808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endParaRPr>
            </a:p>
          </p:txBody>
        </p:sp>
        <p:sp>
          <p:nvSpPr>
            <p:cNvPr id="631" name="Rectangle 17"/>
            <p:cNvSpPr/>
            <p:nvPr/>
          </p:nvSpPr>
          <p:spPr>
            <a:xfrm>
              <a:off x="4284000" y="1359720"/>
              <a:ext cx="317520" cy="3700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nsolas"/>
                </a:rPr>
                <a:t>r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32" name="Rectangle 10"/>
            <p:cNvSpPr/>
            <p:nvPr/>
          </p:nvSpPr>
          <p:spPr>
            <a:xfrm>
              <a:off x="6161040" y="2161440"/>
              <a:ext cx="875520" cy="43092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endParaRPr>
            </a:p>
          </p:txBody>
        </p:sp>
        <p:sp>
          <p:nvSpPr>
            <p:cNvPr id="633" name="Rectangle 12"/>
            <p:cNvSpPr/>
            <p:nvPr/>
          </p:nvSpPr>
          <p:spPr>
            <a:xfrm>
              <a:off x="7037280" y="2161440"/>
              <a:ext cx="869400" cy="43092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onsolas"/>
                </a:rPr>
                <a:t>next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34" name="Rectangle 13"/>
            <p:cNvSpPr/>
            <p:nvPr/>
          </p:nvSpPr>
          <p:spPr>
            <a:xfrm>
              <a:off x="4356000" y="2577600"/>
              <a:ext cx="334080" cy="39456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onsolas"/>
                </a:rPr>
                <a:t>0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35" name="Rectangle 14"/>
            <p:cNvSpPr/>
            <p:nvPr/>
          </p:nvSpPr>
          <p:spPr>
            <a:xfrm>
              <a:off x="5886360" y="2574360"/>
              <a:ext cx="487080" cy="39816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onsolas"/>
                </a:rPr>
                <a:t>20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36" name="Rectangle 15"/>
            <p:cNvSpPr/>
            <p:nvPr/>
          </p:nvSpPr>
          <p:spPr>
            <a:xfrm>
              <a:off x="6794640" y="2559960"/>
              <a:ext cx="487080" cy="39816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onsolas"/>
                </a:rPr>
                <a:t>24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37" name="Rectangle 16"/>
            <p:cNvSpPr/>
            <p:nvPr/>
          </p:nvSpPr>
          <p:spPr>
            <a:xfrm>
              <a:off x="7772400" y="2559960"/>
              <a:ext cx="487080" cy="39816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onsolas"/>
                </a:rPr>
                <a:t>32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638" name="Rectangle 2"/>
          <p:cNvSpPr/>
          <p:nvPr/>
        </p:nvSpPr>
        <p:spPr>
          <a:xfrm>
            <a:off x="533160" y="1401840"/>
            <a:ext cx="3295440" cy="1198440"/>
          </a:xfrm>
          <a:prstGeom prst="rect">
            <a:avLst/>
          </a:prstGeom>
          <a:gradFill rotWithShape="0">
            <a:gsLst>
              <a:gs pos="0">
                <a:srgbClr val="c1b8e0"/>
              </a:gs>
              <a:gs pos="45000">
                <a:srgbClr val="cfc7f0"/>
              </a:gs>
              <a:gs pos="100000">
                <a:srgbClr val="e3e0f8"/>
              </a:gs>
            </a:gsLst>
            <a:path path="circle">
              <a:fillToRect l="50000" t="50000" r="50000" b="50000"/>
            </a:path>
          </a:gradFill>
          <a:ln>
            <a:solidFill>
              <a:srgbClr val="917dd0"/>
            </a:solidFill>
            <a:rou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struct node 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  int z[5];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  struct node* next;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};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639" name="Table 3"/>
          <p:cNvGraphicFramePr/>
          <p:nvPr/>
        </p:nvGraphicFramePr>
        <p:xfrm>
          <a:off x="5791320" y="0"/>
          <a:ext cx="3351960" cy="1142640"/>
        </p:xfrm>
        <a:graphic>
          <a:graphicData uri="http://schemas.openxmlformats.org/drawingml/2006/table">
            <a:tbl>
              <a:tblPr/>
              <a:tblGrid>
                <a:gridCol w="1676160"/>
                <a:gridCol w="1676160"/>
              </a:tblGrid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Calibri"/>
                        </a:rPr>
                        <a:t>Register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Calibri"/>
                        </a:rPr>
                        <a:t>Use(s)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%rdi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n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8088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%rax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Consolas"/>
                        </a:rPr>
                        <a:t>return val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58" dur="indefinite" restart="never" nodeType="tmRoot">
          <p:childTnLst>
            <p:seq>
              <p:cTn id="559" dur="indefinite" nodeType="mainSeq">
                <p:childTnLst>
                  <p:par>
                    <p:cTn id="560" fill="hold">
                      <p:stCondLst>
                        <p:cond delay="indefinite"/>
                      </p:stCondLst>
                      <p:childTnLst>
                        <p:par>
                          <p:cTn id="561" fill="hold">
                            <p:stCondLst>
                              <p:cond delay="0"/>
                            </p:stCondLst>
                            <p:childTnLst>
                              <p:par>
                                <p:cTn id="56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4" fill="hold">
                      <p:stCondLst>
                        <p:cond delay="indefinite"/>
                      </p:stCondLst>
                      <p:childTnLst>
                        <p:par>
                          <p:cTn id="565" fill="hold">
                            <p:stCondLst>
                              <p:cond delay="0"/>
                            </p:stCondLst>
                            <p:childTnLst>
                              <p:par>
                                <p:cTn id="56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8" fill="hold">
                      <p:stCondLst>
                        <p:cond delay="indefinite"/>
                      </p:stCondLst>
                      <p:childTnLst>
                        <p:par>
                          <p:cTn id="569" fill="hold">
                            <p:stCondLst>
                              <p:cond delay="0"/>
                            </p:stCondLst>
                            <p:childTnLst>
                              <p:par>
                                <p:cTn id="57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 is close to Machine Language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41" name="PlaceHolder 2"/>
          <p:cNvSpPr>
            <a:spLocks noGrp="1"/>
          </p:cNvSpPr>
          <p:nvPr>
            <p:ph/>
          </p:nvPr>
        </p:nvSpPr>
        <p:spPr>
          <a:xfrm>
            <a:off x="457200" y="1673280"/>
            <a:ext cx="4037760" cy="4717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42" name="PlaceHolder 3"/>
          <p:cNvSpPr>
            <a:spLocks noGrp="1"/>
          </p:cNvSpPr>
          <p:nvPr>
            <p:ph/>
          </p:nvPr>
        </p:nvSpPr>
        <p:spPr>
          <a:xfrm>
            <a:off x="4648320" y="1673280"/>
            <a:ext cx="4037760" cy="4717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85000" lnSpcReduction="19999"/>
          </a:bodyPr>
          <a:p>
            <a:pPr marL="223920" indent="-223920" defTabSz="89532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1603440"/>
                <a:tab algn="l" pos="2514600"/>
              </a:tabLst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 Code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560520" indent="-222120" defTabSz="89532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1603440"/>
                <a:tab algn="l" pos="251460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Store value </a:t>
            </a:r>
            <a:r>
              <a:rPr b="1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t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where designated by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dest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marL="223920" indent="-223920" defTabSz="89532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1603440"/>
                <a:tab algn="l" pos="2514600"/>
              </a:tabLst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Assembly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560520" indent="-222120" defTabSz="89532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1603440"/>
                <a:tab algn="l" pos="251460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Move 8-byte value to memory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2" marL="839880" indent="-165240" defTabSz="89532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90000"/>
              <a:buFont typeface="Arial"/>
              <a:buChar char="•"/>
              <a:tabLst>
                <a:tab algn="l" pos="1603440"/>
                <a:tab algn="l" pos="251460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Quad words in x86-64 parlance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560520" indent="-222120" defTabSz="89532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1603440"/>
                <a:tab algn="l" pos="251460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Operands: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marL="839880" indent="-165240" defTabSz="89532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t:</a:t>
            </a: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Register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%rax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839880" indent="-165240" defTabSz="89532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dest: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Register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%rbx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839880" indent="-165240" defTabSz="89532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*dest: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Memory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</a:t>
            </a: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[%rbx]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23920" indent="-223920" defTabSz="89532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1603440"/>
                <a:tab algn="l" pos="2514600"/>
              </a:tabLst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Object Code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560520" indent="-222120" defTabSz="89532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1603440"/>
                <a:tab algn="l" pos="251460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3-byte instruction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560520" indent="-222120" defTabSz="89532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1603440"/>
                <a:tab algn="l" pos="251460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at address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0x40059e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indent="0" defTabSz="9144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43" name="Rectangle 4"/>
          <p:cNvSpPr/>
          <p:nvPr/>
        </p:nvSpPr>
        <p:spPr>
          <a:xfrm>
            <a:off x="533520" y="1747800"/>
            <a:ext cx="3882240" cy="376920"/>
          </a:xfrm>
          <a:prstGeom prst="rect">
            <a:avLst/>
          </a:prstGeom>
          <a:solidFill>
            <a:srgbClr val="ffffff"/>
          </a:solidFill>
          <a:ln>
            <a:solidFill>
              <a:srgbClr val="7a27d8"/>
            </a:solidFill>
            <a:rou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*dest = t;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44" name="Rectangle 5"/>
          <p:cNvSpPr/>
          <p:nvPr/>
        </p:nvSpPr>
        <p:spPr>
          <a:xfrm>
            <a:off x="530280" y="2721600"/>
            <a:ext cx="3885480" cy="376920"/>
          </a:xfrm>
          <a:prstGeom prst="rect">
            <a:avLst/>
          </a:prstGeom>
          <a:solidFill>
            <a:srgbClr val="ffffff"/>
          </a:solidFill>
          <a:ln>
            <a:solidFill>
              <a:srgbClr val="7a27d8"/>
            </a:solidFill>
            <a:rou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  <a:tabLst>
                <a:tab algn="l" pos="457200"/>
                <a:tab algn="l" pos="154944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movq %rax, (%rbx)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45" name="Rectangle 6"/>
          <p:cNvSpPr/>
          <p:nvPr/>
        </p:nvSpPr>
        <p:spPr>
          <a:xfrm>
            <a:off x="612720" y="5181480"/>
            <a:ext cx="3885480" cy="376920"/>
          </a:xfrm>
          <a:prstGeom prst="rect">
            <a:avLst/>
          </a:prstGeom>
          <a:solidFill>
            <a:srgbClr val="ffffff"/>
          </a:solidFill>
          <a:ln>
            <a:solidFill>
              <a:srgbClr val="7a27d8"/>
            </a:solidFill>
            <a:rou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  <a:tabLst>
                <a:tab algn="l" pos="29196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0x40059e:  48 89 03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72" dur="indefinite" restart="never" nodeType="tmRoot">
          <p:childTnLst>
            <p:seq>
              <p:cTn id="573" dur="indefinite" nodeType="mainSeq">
                <p:childTnLst>
                  <p:par>
                    <p:cTn id="574" fill="hold">
                      <p:stCondLst>
                        <p:cond delay="indefinite"/>
                      </p:stCondLst>
                      <p:childTnLst>
                        <p:par>
                          <p:cTn id="575" fill="hold">
                            <p:stCondLst>
                              <p:cond delay="0"/>
                            </p:stCondLst>
                            <p:childTnLst>
                              <p:par>
                                <p:cTn id="57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8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0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2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4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6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8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0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2" fill="hold">
                      <p:stCondLst>
                        <p:cond delay="indefinite"/>
                      </p:stCondLst>
                      <p:childTnLst>
                        <p:par>
                          <p:cTn id="593" fill="hold">
                            <p:stCondLst>
                              <p:cond delay="0"/>
                            </p:stCondLst>
                            <p:childTnLst>
                              <p:par>
                                <p:cTn id="59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6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8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0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4000" spc="-99" strike="noStrike" u="none">
                <a:solidFill>
                  <a:schemeClr val="dk2"/>
                </a:solidFill>
                <a:effectLst/>
                <a:uFillTx/>
                <a:latin typeface="Courier New"/>
              </a:rPr>
              <a:t>gcc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Option Summary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880" cy="4876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92500" lnSpcReduction="19999"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Output options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Default is </a:t>
            </a: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a.out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000" strike="noStrike" u="none">
                <a:solidFill>
                  <a:srgbClr val="0070c0"/>
                </a:solidFill>
                <a:effectLst/>
                <a:uFillTx/>
                <a:latin typeface="Courier New"/>
              </a:rPr>
              <a:t>-o &lt;filename&gt;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, output goes to the named file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000" strike="noStrike" u="none">
                <a:solidFill>
                  <a:srgbClr val="0070c0"/>
                </a:solidFill>
                <a:effectLst/>
                <a:uFillTx/>
                <a:latin typeface="Courier New"/>
              </a:rPr>
              <a:t>-c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, compile but do not link; output goes to </a:t>
            </a: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program.o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000" strike="noStrike" u="none">
                <a:solidFill>
                  <a:srgbClr val="0070c0"/>
                </a:solidFill>
                <a:effectLst/>
                <a:uFillTx/>
                <a:latin typeface="Courier New"/>
              </a:rPr>
              <a:t>-S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, assemble only; output goes to </a:t>
            </a: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program.s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000" strike="noStrike" u="none">
                <a:solidFill>
                  <a:srgbClr val="0070c0"/>
                </a:solidFill>
                <a:effectLst/>
                <a:uFillTx/>
                <a:latin typeface="Courier New"/>
              </a:rPr>
              <a:t>-E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, pre-process only; output goes to </a:t>
            </a: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program.i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Optimization options (uppercase “Oh,” not zero!)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2000" strike="noStrike" u="none">
                <a:solidFill>
                  <a:srgbClr val="0070c0"/>
                </a:solidFill>
                <a:effectLst/>
                <a:uFillTx/>
                <a:latin typeface="Courier New"/>
              </a:rPr>
              <a:t>-O,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</a:t>
            </a:r>
            <a:r>
              <a:rPr b="1" lang="en-US" sz="2000" strike="noStrike" u="none">
                <a:solidFill>
                  <a:srgbClr val="0070c0"/>
                </a:solidFill>
                <a:effectLst/>
                <a:uFillTx/>
                <a:latin typeface="Courier New"/>
              </a:rPr>
              <a:t>–O1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,  </a:t>
            </a:r>
            <a:r>
              <a:rPr b="1" lang="en-US" sz="2000" strike="noStrike" u="none">
                <a:solidFill>
                  <a:srgbClr val="0070c0"/>
                </a:solidFill>
                <a:effectLst/>
                <a:uFillTx/>
                <a:latin typeface="Courier New"/>
              </a:rPr>
              <a:t>–O2,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</a:t>
            </a:r>
            <a:r>
              <a:rPr b="1" lang="en-US" sz="2000" strike="noStrike" u="none">
                <a:solidFill>
                  <a:srgbClr val="0070c0"/>
                </a:solidFill>
                <a:effectLst/>
                <a:uFillTx/>
                <a:latin typeface="Courier New"/>
              </a:rPr>
              <a:t>–O3, -Og, -Os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Debugging option: </a:t>
            </a:r>
            <a:r>
              <a:rPr b="1" lang="en-US" sz="2000" strike="noStrike" u="none">
                <a:solidFill>
                  <a:srgbClr val="0070c0"/>
                </a:solidFill>
                <a:effectLst/>
                <a:uFillTx/>
                <a:latin typeface="Courier New"/>
              </a:rPr>
              <a:t>-g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, include symbolic debugging information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Warning option example: </a:t>
            </a:r>
            <a:r>
              <a:rPr b="1" lang="en-US" sz="2000" strike="noStrike" u="none">
                <a:solidFill>
                  <a:srgbClr val="0070c0"/>
                </a:solidFill>
                <a:effectLst/>
                <a:uFillTx/>
                <a:latin typeface="Courier New"/>
              </a:rPr>
              <a:t>-Wall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Library option example: </a:t>
            </a:r>
            <a:r>
              <a:rPr b="1" lang="en-US" sz="2000" strike="noStrike" u="none">
                <a:solidFill>
                  <a:srgbClr val="0070c0"/>
                </a:solidFill>
                <a:effectLst/>
                <a:uFillTx/>
                <a:latin typeface="Courier New"/>
              </a:rPr>
              <a:t>-lm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, link with the math library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9" dur="indefinite" restart="never" nodeType="tmRoot">
          <p:childTnLst>
            <p:seq>
              <p:cTn id="30" dur="indefinite" nodeType="mainSeq">
                <p:childTnLst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x86-64 Assembly Language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880" cy="4876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Evolutionary design, going back to 8086 in 1978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Basis for original IBM Personal Computer, 16-bits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Intel Pentium 4E (2004): 64 bit instruction set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High-level languages are translated into x86 instructions and then executed on the CPU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Actual instructions are sequences of bytes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We give them mnemonic names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" name="Group 7"/>
          <p:cNvGrpSpPr/>
          <p:nvPr/>
        </p:nvGrpSpPr>
        <p:grpSpPr>
          <a:xfrm>
            <a:off x="5905440" y="1355760"/>
            <a:ext cx="2795040" cy="3064680"/>
            <a:chOff x="5905440" y="1355760"/>
            <a:chExt cx="2795040" cy="3064680"/>
          </a:xfrm>
        </p:grpSpPr>
        <p:sp>
          <p:nvSpPr>
            <p:cNvPr id="152" name="Rectangle 32"/>
            <p:cNvSpPr/>
            <p:nvPr/>
          </p:nvSpPr>
          <p:spPr>
            <a:xfrm>
              <a:off x="5905440" y="1676520"/>
              <a:ext cx="1751760" cy="252288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7a27d8"/>
              </a:solidFill>
              <a:rou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53" name="TextBox 34"/>
            <p:cNvSpPr/>
            <p:nvPr/>
          </p:nvSpPr>
          <p:spPr>
            <a:xfrm>
              <a:off x="6272640" y="1355760"/>
              <a:ext cx="1005840" cy="3700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Memory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54" name="TextBox 38"/>
            <p:cNvSpPr/>
            <p:nvPr/>
          </p:nvSpPr>
          <p:spPr>
            <a:xfrm>
              <a:off x="7732800" y="1522440"/>
              <a:ext cx="967680" cy="3700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0x7FFF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55" name="TextBox 39"/>
            <p:cNvSpPr/>
            <p:nvPr/>
          </p:nvSpPr>
          <p:spPr>
            <a:xfrm>
              <a:off x="7732800" y="4050360"/>
              <a:ext cx="930240" cy="3700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0x0000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156" name="Group 3"/>
          <p:cNvGrpSpPr/>
          <p:nvPr/>
        </p:nvGrpSpPr>
        <p:grpSpPr>
          <a:xfrm>
            <a:off x="727200" y="1676520"/>
            <a:ext cx="3422880" cy="2522880"/>
            <a:chOff x="727200" y="1676520"/>
            <a:chExt cx="3422880" cy="2522880"/>
          </a:xfrm>
        </p:grpSpPr>
        <p:sp>
          <p:nvSpPr>
            <p:cNvPr id="157" name="Rectangle 18"/>
            <p:cNvSpPr/>
            <p:nvPr/>
          </p:nvSpPr>
          <p:spPr>
            <a:xfrm>
              <a:off x="727200" y="1676520"/>
              <a:ext cx="3309480" cy="252288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521b92"/>
              </a:solidFill>
              <a:rou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58" name="TextBox 35"/>
            <p:cNvSpPr/>
            <p:nvPr/>
          </p:nvSpPr>
          <p:spPr>
            <a:xfrm>
              <a:off x="727200" y="1688040"/>
              <a:ext cx="3422880" cy="3700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Central Processing Unit (CPU)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Assembly/Machine Code View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0" name="Rectangle 3"/>
          <p:cNvSpPr/>
          <p:nvPr/>
        </p:nvSpPr>
        <p:spPr>
          <a:xfrm>
            <a:off x="457200" y="4572000"/>
            <a:ext cx="4852440" cy="1932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227160" indent="-227160" defTabSz="89532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Programmer-Visible State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560520" indent="-222120" defTabSz="895320">
              <a:lnSpc>
                <a:spcPct val="100000"/>
              </a:lnSpc>
              <a:spcBef>
                <a:spcPts val="499"/>
              </a:spcBef>
              <a:buClr>
                <a:srgbClr val="7a27d8"/>
              </a:buClr>
              <a:buSzPct val="76000"/>
              <a:buFont typeface="Wingdings 3" charset="2"/>
              <a:buChar char=""/>
              <a:tabLst>
                <a:tab algn="l" pos="1371600"/>
                <a:tab algn="l" pos="457200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PC: Program counter (%rip)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560520" indent="-222120" defTabSz="895320">
              <a:lnSpc>
                <a:spcPct val="100000"/>
              </a:lnSpc>
              <a:spcBef>
                <a:spcPts val="499"/>
              </a:spcBef>
              <a:buClr>
                <a:srgbClr val="7a27d8"/>
              </a:buClr>
              <a:buSzPct val="76000"/>
              <a:buFont typeface="Wingdings 3" charset="2"/>
              <a:buChar char=""/>
              <a:tabLst>
                <a:tab algn="l" pos="1371600"/>
                <a:tab algn="l" pos="457200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Register file: 16 Registers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560520" indent="-222120" defTabSz="895320">
              <a:lnSpc>
                <a:spcPct val="100000"/>
              </a:lnSpc>
              <a:spcBef>
                <a:spcPts val="499"/>
              </a:spcBef>
              <a:buClr>
                <a:srgbClr val="7a27d8"/>
              </a:buClr>
              <a:buSzPct val="76000"/>
              <a:buFont typeface="Wingdings 3" charset="2"/>
              <a:buChar char=""/>
              <a:tabLst>
                <a:tab algn="l" pos="1371600"/>
                <a:tab algn="l" pos="457200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Float registers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560520" indent="-222120" defTabSz="895320">
              <a:lnSpc>
                <a:spcPct val="100000"/>
              </a:lnSpc>
              <a:spcBef>
                <a:spcPts val="499"/>
              </a:spcBef>
              <a:buClr>
                <a:srgbClr val="7a27d8"/>
              </a:buClr>
              <a:buSzPct val="76000"/>
              <a:buFont typeface="Wingdings 3" charset="2"/>
              <a:buChar char=""/>
              <a:tabLst>
                <a:tab algn="l" pos="1371600"/>
                <a:tab algn="l" pos="457200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Condition codes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1" name="Rectangle 17"/>
          <p:cNvSpPr/>
          <p:nvPr/>
        </p:nvSpPr>
        <p:spPr>
          <a:xfrm>
            <a:off x="5067360" y="4591080"/>
            <a:ext cx="3618720" cy="1955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406440" defTabSz="914400">
              <a:lnSpc>
                <a:spcPct val="100000"/>
              </a:lnSpc>
              <a:spcBef>
                <a:spcPts val="499"/>
              </a:spcBef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Memory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571680" indent="-165240" defTabSz="914400">
              <a:lnSpc>
                <a:spcPct val="100000"/>
              </a:lnSpc>
              <a:spcBef>
                <a:spcPts val="499"/>
              </a:spcBef>
              <a:buClr>
                <a:srgbClr val="bcbcbc"/>
              </a:buClr>
              <a:buSzPct val="76000"/>
              <a:buFont typeface="Wingdings 3" charset="2"/>
              <a:buChar char="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Byte addressable array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571680" indent="-165240" defTabSz="914400">
              <a:lnSpc>
                <a:spcPct val="100000"/>
              </a:lnSpc>
              <a:spcBef>
                <a:spcPts val="499"/>
              </a:spcBef>
              <a:buClr>
                <a:srgbClr val="bcbcbc"/>
              </a:buClr>
              <a:buSzPct val="76000"/>
              <a:buFont typeface="Wingdings 3" charset="2"/>
              <a:buChar char="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Code and user data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571680" indent="-165240" defTabSz="914400">
              <a:lnSpc>
                <a:spcPct val="100000"/>
              </a:lnSpc>
              <a:spcBef>
                <a:spcPts val="499"/>
              </a:spcBef>
              <a:buClr>
                <a:srgbClr val="bcbcbc"/>
              </a:buClr>
              <a:buSzPct val="76000"/>
              <a:buFont typeface="Wingdings 3" charset="2"/>
              <a:buChar char="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Stack to support procedures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2" name="Rectangle 19"/>
          <p:cNvSpPr/>
          <p:nvPr/>
        </p:nvSpPr>
        <p:spPr>
          <a:xfrm>
            <a:off x="956520" y="2138040"/>
            <a:ext cx="799560" cy="456480"/>
          </a:xfrm>
          <a:prstGeom prst="rect">
            <a:avLst/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lt1"/>
                </a:solidFill>
                <a:effectLst/>
                <a:uFillTx/>
                <a:latin typeface="Calibri"/>
              </a:rPr>
              <a:t>PC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grpSp>
        <p:nvGrpSpPr>
          <p:cNvPr id="163" name="Group 10"/>
          <p:cNvGrpSpPr/>
          <p:nvPr/>
        </p:nvGrpSpPr>
        <p:grpSpPr>
          <a:xfrm>
            <a:off x="4114800" y="3603240"/>
            <a:ext cx="1788120" cy="816840"/>
            <a:chOff x="4114800" y="3603240"/>
            <a:chExt cx="1788120" cy="816840"/>
          </a:xfrm>
        </p:grpSpPr>
        <p:sp>
          <p:nvSpPr>
            <p:cNvPr id="164" name="Line 9"/>
            <p:cNvSpPr/>
            <p:nvPr/>
          </p:nvSpPr>
          <p:spPr>
            <a:xfrm>
              <a:off x="4114800" y="3953520"/>
              <a:ext cx="1752480" cy="36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lg" type="triangle" w="lg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4640" bIns="-4464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165" name="Line 11"/>
            <p:cNvSpPr/>
            <p:nvPr/>
          </p:nvSpPr>
          <p:spPr>
            <a:xfrm>
              <a:off x="4114800" y="4098240"/>
              <a:ext cx="1752480" cy="36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headEnd len="lg" type="triangle" w="lg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-44640" bIns="-4464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166" name="Text Box 12"/>
            <p:cNvSpPr/>
            <p:nvPr/>
          </p:nvSpPr>
          <p:spPr>
            <a:xfrm>
              <a:off x="4151160" y="3603240"/>
              <a:ext cx="1751760" cy="39816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360" rIns="90360" tIns="44280" bIns="4428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Addresses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67" name="Text Box 14"/>
            <p:cNvSpPr/>
            <p:nvPr/>
          </p:nvSpPr>
          <p:spPr>
            <a:xfrm>
              <a:off x="4152960" y="4021920"/>
              <a:ext cx="1675800" cy="398160"/>
            </a:xfrm>
            <a:prstGeom prst="rect">
              <a:avLst/>
            </a:prstGeom>
            <a:noFill/>
            <a:ln w="127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360" rIns="90360" tIns="44280" bIns="4428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20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Instructions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168" name="Group 9"/>
          <p:cNvGrpSpPr/>
          <p:nvPr/>
        </p:nvGrpSpPr>
        <p:grpSpPr>
          <a:xfrm>
            <a:off x="5905440" y="1676520"/>
            <a:ext cx="1751760" cy="2522520"/>
            <a:chOff x="5905440" y="1676520"/>
            <a:chExt cx="1751760" cy="2522520"/>
          </a:xfrm>
        </p:grpSpPr>
        <p:sp>
          <p:nvSpPr>
            <p:cNvPr id="169" name="Rectangle 29"/>
            <p:cNvSpPr/>
            <p:nvPr/>
          </p:nvSpPr>
          <p:spPr>
            <a:xfrm>
              <a:off x="5905440" y="3870720"/>
              <a:ext cx="1751760" cy="32832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Code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70" name="Rectangle 30"/>
            <p:cNvSpPr/>
            <p:nvPr/>
          </p:nvSpPr>
          <p:spPr>
            <a:xfrm>
              <a:off x="5905440" y="3541680"/>
              <a:ext cx="1751760" cy="32832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Data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71" name="Rectangle 31"/>
            <p:cNvSpPr/>
            <p:nvPr/>
          </p:nvSpPr>
          <p:spPr>
            <a:xfrm>
              <a:off x="5905440" y="1676520"/>
              <a:ext cx="1751760" cy="50724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Stack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72" name="Rectangle 33"/>
            <p:cNvSpPr/>
            <p:nvPr/>
          </p:nvSpPr>
          <p:spPr>
            <a:xfrm>
              <a:off x="5905440" y="3024720"/>
              <a:ext cx="1751760" cy="50724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Heap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173" name="Straight Arrow Connector 36"/>
            <p:cNvCxnSpPr>
              <a:stCxn id="172" idx="0"/>
            </p:cNvCxnSpPr>
            <p:nvPr/>
          </p:nvCxnSpPr>
          <p:spPr>
            <a:xfrm flipV="1">
              <a:off x="6781320" y="2732400"/>
              <a:ext cx="1080" cy="292680"/>
            </a:xfrm>
            <a:prstGeom prst="straightConnector1">
              <a:avLst/>
            </a:prstGeom>
            <a:ln w="0">
              <a:solidFill>
                <a:srgbClr val="7a27d8"/>
              </a:solidFill>
              <a:tailEnd len="med" type="triangle" w="med"/>
            </a:ln>
          </p:spPr>
        </p:cxnSp>
        <p:cxnSp>
          <p:nvCxnSpPr>
            <p:cNvPr id="174" name="Straight Arrow Connector 37"/>
            <p:cNvCxnSpPr>
              <a:stCxn id="171" idx="2"/>
            </p:cNvCxnSpPr>
            <p:nvPr/>
          </p:nvCxnSpPr>
          <p:spPr>
            <a:xfrm>
              <a:off x="6781320" y="2183760"/>
              <a:ext cx="1080" cy="293400"/>
            </a:xfrm>
            <a:prstGeom prst="straightConnector1">
              <a:avLst/>
            </a:prstGeom>
            <a:ln w="0">
              <a:solidFill>
                <a:srgbClr val="7a27d8"/>
              </a:solidFill>
              <a:tailEnd len="med" type="triangle" w="med"/>
            </a:ln>
          </p:spPr>
        </p:cxnSp>
      </p:grpSp>
      <p:sp>
        <p:nvSpPr>
          <p:cNvPr id="175" name="Rectangle 20"/>
          <p:cNvSpPr/>
          <p:nvPr/>
        </p:nvSpPr>
        <p:spPr>
          <a:xfrm>
            <a:off x="2209680" y="2133720"/>
            <a:ext cx="1675800" cy="645480"/>
          </a:xfrm>
          <a:prstGeom prst="rect">
            <a:avLst/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lt1"/>
                </a:solidFill>
                <a:effectLst/>
                <a:uFillTx/>
                <a:latin typeface="Calibri"/>
              </a:rPr>
              <a:t>Registers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6" name="Rectangle 27"/>
          <p:cNvSpPr/>
          <p:nvPr/>
        </p:nvSpPr>
        <p:spPr>
          <a:xfrm>
            <a:off x="2527200" y="3276720"/>
            <a:ext cx="1065960" cy="685080"/>
          </a:xfrm>
          <a:prstGeom prst="rect">
            <a:avLst/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lt1"/>
                </a:solidFill>
                <a:effectLst/>
                <a:uFillTx/>
                <a:latin typeface="Calibri"/>
              </a:rPr>
              <a:t>Condition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lt1"/>
                </a:solidFill>
                <a:effectLst/>
                <a:uFillTx/>
                <a:latin typeface="Calibri"/>
              </a:rPr>
              <a:t>Codes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7" name="Rectangle 40"/>
          <p:cNvSpPr/>
          <p:nvPr/>
        </p:nvSpPr>
        <p:spPr>
          <a:xfrm>
            <a:off x="2209680" y="2882880"/>
            <a:ext cx="1675800" cy="294120"/>
          </a:xfrm>
          <a:prstGeom prst="rect">
            <a:avLst/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lt1"/>
                </a:solidFill>
                <a:effectLst/>
                <a:uFillTx/>
                <a:latin typeface="Calibri"/>
              </a:rPr>
              <a:t>Float registers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grpSp>
        <p:nvGrpSpPr>
          <p:cNvPr id="178" name="Group 6"/>
          <p:cNvGrpSpPr/>
          <p:nvPr/>
        </p:nvGrpSpPr>
        <p:grpSpPr>
          <a:xfrm>
            <a:off x="785880" y="3273840"/>
            <a:ext cx="1575360" cy="866160"/>
            <a:chOff x="785880" y="3273840"/>
            <a:chExt cx="1575360" cy="866160"/>
          </a:xfrm>
        </p:grpSpPr>
        <p:pic>
          <p:nvPicPr>
            <p:cNvPr id="179" name="Picture 2" descr="A close up of a clock&#10;&#10;Description automatically generated"/>
            <p:cNvPicPr/>
            <p:nvPr/>
          </p:nvPicPr>
          <p:blipFill>
            <a:blip r:embed="rId1"/>
            <a:stretch/>
          </p:blipFill>
          <p:spPr>
            <a:xfrm>
              <a:off x="785880" y="3273840"/>
              <a:ext cx="1575360" cy="866160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521b92"/>
              </a:solidFill>
            </a:ln>
          </p:spPr>
        </p:pic>
        <p:sp>
          <p:nvSpPr>
            <p:cNvPr id="180" name="TextBox 4"/>
            <p:cNvSpPr/>
            <p:nvPr/>
          </p:nvSpPr>
          <p:spPr>
            <a:xfrm>
              <a:off x="1272600" y="3532680"/>
              <a:ext cx="624960" cy="3700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ALU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1" dur="indefinite" restart="never" nodeType="tmRoot">
          <p:childTnLst>
            <p:seq>
              <p:cTn id="52" dur="indefinite" nodeType="mainSeq">
                <p:childTnLst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Program Counter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2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880" cy="4876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Stores the address of the next instruction to execute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89532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1371600"/>
                <a:tab algn="l" pos="457200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Repeat forever: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895320">
              <a:lnSpc>
                <a:spcPct val="100000"/>
              </a:lnSpc>
              <a:spcBef>
                <a:spcPts val="42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1371600"/>
                <a:tab algn="l" pos="4572000"/>
              </a:tabLst>
            </a:pPr>
            <a:r>
              <a:rPr b="0" lang="en-US" sz="21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Fetch instruction at address in PC</a:t>
            </a:r>
            <a:endParaRPr b="0" lang="en-US" sz="21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895320">
              <a:lnSpc>
                <a:spcPct val="100000"/>
              </a:lnSpc>
              <a:spcBef>
                <a:spcPts val="42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1371600"/>
                <a:tab algn="l" pos="4572000"/>
              </a:tabLst>
            </a:pPr>
            <a:r>
              <a:rPr b="0" lang="en-US" sz="21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Execute the instruction</a:t>
            </a:r>
            <a:endParaRPr b="0" lang="en-US" sz="21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895320">
              <a:lnSpc>
                <a:spcPct val="100000"/>
              </a:lnSpc>
              <a:spcBef>
                <a:spcPts val="42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1371600"/>
                <a:tab algn="l" pos="4572000"/>
              </a:tabLst>
            </a:pPr>
            <a:r>
              <a:rPr b="0" lang="en-US" sz="21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Update PC</a:t>
            </a:r>
            <a:endParaRPr b="0" lang="en-US" sz="21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6860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Assembly Characteristics: Instructions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880" cy="4876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Transfer data between memory and register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Load data from memory into register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Store register data into memory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Perform arithmetic operations on register or memory data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Transfer control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Unconditional jumps to/from functions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Conditional branches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X86-64 Integer Registers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6" name="Rectangle 1"/>
          <p:cNvSpPr/>
          <p:nvPr/>
        </p:nvSpPr>
        <p:spPr>
          <a:xfrm>
            <a:off x="762120" y="5257800"/>
            <a:ext cx="35553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%rsp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7" name="Rectangle 22"/>
          <p:cNvSpPr/>
          <p:nvPr/>
        </p:nvSpPr>
        <p:spPr>
          <a:xfrm>
            <a:off x="4724280" y="1600200"/>
            <a:ext cx="35553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%r8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8" name="Rectangle 23"/>
          <p:cNvSpPr/>
          <p:nvPr/>
        </p:nvSpPr>
        <p:spPr>
          <a:xfrm>
            <a:off x="4724280" y="2209680"/>
            <a:ext cx="35553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%r9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9" name="Rectangle 24"/>
          <p:cNvSpPr/>
          <p:nvPr/>
        </p:nvSpPr>
        <p:spPr>
          <a:xfrm>
            <a:off x="4724280" y="2819520"/>
            <a:ext cx="35553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%r10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0" name="Rectangle 25"/>
          <p:cNvSpPr/>
          <p:nvPr/>
        </p:nvSpPr>
        <p:spPr>
          <a:xfrm>
            <a:off x="4724280" y="3429000"/>
            <a:ext cx="35553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%r11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1" name="Rectangle 26"/>
          <p:cNvSpPr/>
          <p:nvPr/>
        </p:nvSpPr>
        <p:spPr>
          <a:xfrm>
            <a:off x="4724280" y="4038480"/>
            <a:ext cx="35553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%r12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2" name="Rectangle 27"/>
          <p:cNvSpPr/>
          <p:nvPr/>
        </p:nvSpPr>
        <p:spPr>
          <a:xfrm>
            <a:off x="4724280" y="4648320"/>
            <a:ext cx="35553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%r13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3" name="Rectangle 28"/>
          <p:cNvSpPr/>
          <p:nvPr/>
        </p:nvSpPr>
        <p:spPr>
          <a:xfrm>
            <a:off x="4724280" y="5257800"/>
            <a:ext cx="35553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%r14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4" name="Rectangle 29"/>
          <p:cNvSpPr/>
          <p:nvPr/>
        </p:nvSpPr>
        <p:spPr>
          <a:xfrm>
            <a:off x="4724280" y="5867280"/>
            <a:ext cx="35553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%r15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5" name="Rectangle 30"/>
          <p:cNvSpPr/>
          <p:nvPr/>
        </p:nvSpPr>
        <p:spPr>
          <a:xfrm>
            <a:off x="762120" y="1600200"/>
            <a:ext cx="35553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%rax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6" name="Rectangle 31"/>
          <p:cNvSpPr/>
          <p:nvPr/>
        </p:nvSpPr>
        <p:spPr>
          <a:xfrm>
            <a:off x="762120" y="2209680"/>
            <a:ext cx="35553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%rbx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7" name="Rectangle 32"/>
          <p:cNvSpPr/>
          <p:nvPr/>
        </p:nvSpPr>
        <p:spPr>
          <a:xfrm>
            <a:off x="762120" y="2819520"/>
            <a:ext cx="35553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%rcx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8" name="Rectangle 33"/>
          <p:cNvSpPr/>
          <p:nvPr/>
        </p:nvSpPr>
        <p:spPr>
          <a:xfrm>
            <a:off x="762120" y="3429000"/>
            <a:ext cx="35553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%rdx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9" name="Rectangle 34"/>
          <p:cNvSpPr/>
          <p:nvPr/>
        </p:nvSpPr>
        <p:spPr>
          <a:xfrm>
            <a:off x="762120" y="4038480"/>
            <a:ext cx="35553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%rsi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0" name="Rectangle 35"/>
          <p:cNvSpPr/>
          <p:nvPr/>
        </p:nvSpPr>
        <p:spPr>
          <a:xfrm>
            <a:off x="762120" y="4648320"/>
            <a:ext cx="35553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%rdi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1" name="Rectangle 36"/>
          <p:cNvSpPr/>
          <p:nvPr/>
        </p:nvSpPr>
        <p:spPr>
          <a:xfrm>
            <a:off x="762120" y="5867280"/>
            <a:ext cx="35553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%rbp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_rels/theme1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10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11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12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13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14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15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16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2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3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4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5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6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7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8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9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theme1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16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17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14391</TotalTime>
  <Application>LibreOffice/25.2.0.3$Linux_X86_64 LibreOffice_project/e1cf4a87eb02d755bce1a01209907ea5ddc8f069</Application>
  <AppVersion>15.0000</AppVersion>
  <Words>3075</Words>
  <Paragraphs>845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2019-02-04T02:29:09Z</dcterms:created>
  <dc:creator>Eleanor  Birrell</dc:creator>
  <dc:description/>
  <dc:language>en-US</dc:language>
  <cp:lastModifiedBy/>
  <cp:lastPrinted>2024-09-08T23:23:50Z</cp:lastPrinted>
  <dcterms:modified xsi:type="dcterms:W3CDTF">2025-02-06T14:53:27Z</dcterms:modified>
  <cp:revision>207</cp:revision>
  <dc:subject/>
  <dc:title>Lecture 4: Introduction to Assembly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2</vt:i4>
  </property>
  <property fmtid="{D5CDD505-2E9C-101B-9397-08002B2CF9AE}" pid="3" name="Notes">
    <vt:i4>19</vt:i4>
  </property>
  <property fmtid="{D5CDD505-2E9C-101B-9397-08002B2CF9AE}" pid="4" name="PresentationFormat">
    <vt:lpwstr>On-screen Show (4:3)</vt:lpwstr>
  </property>
  <property fmtid="{D5CDD505-2E9C-101B-9397-08002B2CF9AE}" pid="5" name="Slides">
    <vt:i4>32</vt:i4>
  </property>
</Properties>
</file>