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_rels/theme9.xml.rels" ContentType="application/vnd.openxmlformats-package.relationshi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14.xml.rels" ContentType="application/vnd.openxmlformats-package.relationships+xml"/>
  <Override PartName="/ppt/theme/_rels/theme5.xml.rels" ContentType="application/vnd.openxmlformats-package.relationships+xml"/>
  <Override PartName="/ppt/theme/_rels/theme11.xml.rels" ContentType="application/vnd.openxmlformats-package.relationships+xml"/>
  <Override PartName="/ppt/theme/_rels/theme2.xml.rels" ContentType="application/vnd.openxmlformats-package.relationships+xml"/>
  <Override PartName="/ppt/theme/_rels/theme12.xml.rels" ContentType="application/vnd.openxmlformats-package.relationships+xml"/>
  <Override PartName="/ppt/theme/_rels/theme3.xml.rels" ContentType="application/vnd.openxmlformats-package.relationships+xml"/>
  <Override PartName="/ppt/theme/_rels/theme13.xml.rels" ContentType="application/vnd.openxmlformats-package.relationships+xml"/>
  <Override PartName="/ppt/theme/_rels/theme4.xml.rels" ContentType="application/vnd.openxmlformats-package.relationships+xml"/>
  <Override PartName="/ppt/theme/_rels/theme6.xml.rels" ContentType="application/vnd.openxmlformats-package.relationships+xml"/>
  <Override PartName="/ppt/theme/_rels/theme7.xml.rels" ContentType="application/vnd.openxmlformats-package.relationships+xml"/>
  <Override PartName="/ppt/theme/_rels/theme8.xml.rels" ContentType="application/vnd.openxmlformats-package.relationships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_rels/presentation.xml.rels" ContentType="application/vnd.openxmlformats-package.relationships+xml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hdphoto1.wdp" ContentType="image/vnd.ms-photo"/>
  <Override PartName="/ppt/media/image24.png" ContentType="image/png"/>
  <Override PartName="/ppt/media/image23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8.png" ContentType="image/png"/>
  <Override PartName="/ppt/media/image17.png" ContentType="image/png"/>
  <Override PartName="/ppt/media/image12.png" ContentType="image/png"/>
  <Override PartName="/ppt/media/image35.png" ContentType="image/png"/>
  <Override PartName="/ppt/media/image3.png" ContentType="image/png"/>
  <Override PartName="/ppt/media/image29.png" ContentType="image/png"/>
  <Override PartName="/ppt/media/image31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4.png" ContentType="image/png"/>
  <Override PartName="/ppt/media/image13.png" ContentType="image/png"/>
  <Override PartName="/ppt/media/image6.png" ContentType="image/png"/>
  <Override PartName="/ppt/media/image15.png" ContentType="image/png"/>
  <Override PartName="/ppt/media/image1.jpeg" ContentType="image/jpeg"/>
  <Override PartName="/ppt/media/image10.png" ContentType="image/png"/>
  <Override PartName="/ppt/media/image19.png" ContentType="image/png"/>
  <Override PartName="/ppt/media/image21.png" ContentType="image/png"/>
  <Override PartName="/ppt/media/image2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2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5" r:id="rId9"/>
    <p:sldMasterId id="2147483667" r:id="rId10"/>
    <p:sldMasterId id="2147483669" r:id="rId11"/>
    <p:sldMasterId id="2147483671" r:id="rId12"/>
    <p:sldMasterId id="2147483673" r:id="rId13"/>
    <p:sldMasterId id="2147483675" r:id="rId14"/>
    <p:sldMasterId id="214748367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 idx="42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 idx="43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44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3383305-8DE8-4A61-BB10-062E1507B247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Normalize demo: 1.0 hex-&gt;interpretation on board, then 1.25, then demo exponent changes with bigger and smaller values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6450A1D-8B09-4E26-9868-765AE4650B51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.375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AC70C15-08CA-462F-8D73-3EA83006362C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0FCE41-BA19-46DC-906F-BE668A1F2986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.375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A44BE5-7971-4B8A-822D-CA99444A8D33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float fpwr2(int x){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unsigned exp, frac, u;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if(x&lt;-149){  /* Too small. -23-126=-149 */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exp = 0;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frac = 0;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} else if (x &lt;= -127){  /* Denormalized */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exp = 0;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frac = 1 &lt;&lt; (x+149);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} else if (x &lt;= 127){  /* Normalized */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exp = x+127;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frac = 0;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} else {  /* Too big. Return +infty */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exp = 255;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frac = 0;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}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u = exp &lt;&lt; 23 | frac;  /* pack exp, frac */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  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return u2f(u);  /* return as float */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onsolas"/>
              </a:rPr>
              <a:t>}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38494F-DE74-4417-A1A5-ED910B942794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DD026F-07CC-4D83-AFAD-D1C046E6DA78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309F21-CC19-48D9-A7F7-4CADDB25DD5B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sldNum" idx="5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F35D4FA-F7A7-4DA2-825D-85BFC532C5AD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4160" indent="-25416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2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101.11</a:t>
            </a:r>
            <a:r>
              <a:rPr b="1" lang="en-US" sz="1200" strike="noStrike" u="none" baseline="-6000">
                <a:solidFill>
                  <a:schemeClr val="dk1"/>
                </a:solidFill>
                <a:uFillTx/>
                <a:latin typeface="Courier New"/>
                <a:ea typeface="Monaco"/>
              </a:rPr>
              <a:t>2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4160" indent="-25416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200" strike="noStrike" u="none">
                <a:solidFill>
                  <a:schemeClr val="lt1"/>
                </a:solidFill>
                <a:uFillTx/>
                <a:latin typeface="Courier New"/>
                <a:ea typeface="Monaco"/>
              </a:rPr>
              <a:t>0</a:t>
            </a:r>
            <a:r>
              <a:rPr b="1" lang="en-US" sz="12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10.111</a:t>
            </a:r>
            <a:r>
              <a:rPr b="1" lang="en-US" sz="1200" strike="noStrike" u="none" baseline="-6000">
                <a:solidFill>
                  <a:schemeClr val="dk1"/>
                </a:solidFill>
                <a:uFillTx/>
                <a:latin typeface="Courier New"/>
                <a:ea typeface="Monaco"/>
              </a:rPr>
              <a:t>2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4160" indent="-25416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200" strike="noStrike" u="none">
                <a:solidFill>
                  <a:schemeClr val="lt1"/>
                </a:solidFill>
                <a:uFillTx/>
                <a:latin typeface="Courier New"/>
                <a:ea typeface="Monaco"/>
              </a:rPr>
              <a:t>00</a:t>
            </a:r>
            <a:r>
              <a:rPr b="1" lang="en-US" sz="12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1.0111</a:t>
            </a:r>
            <a:r>
              <a:rPr b="1" lang="en-US" sz="1200" strike="noStrike" u="none" baseline="-6000">
                <a:solidFill>
                  <a:schemeClr val="dk1"/>
                </a:solidFill>
                <a:uFillTx/>
                <a:latin typeface="Courier New"/>
                <a:ea typeface="Monaco"/>
              </a:rPr>
              <a:t>2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416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556AD1-7DA5-4E7E-AFD3-39CF03AE0702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lvl="1" marL="800280" indent="-34308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Divide by 2 by shifting right (unsigned)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Multiply by 2 by shifting left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Numbers of form 0.111111…</a:t>
            </a:r>
            <a:r>
              <a:rPr b="0" lang="en-US" sz="2000" strike="noStrike" u="none" baseline="-6000">
                <a:solidFill>
                  <a:srgbClr val="000000"/>
                </a:solidFill>
                <a:uFillTx/>
                <a:latin typeface="Calibri"/>
                <a:ea typeface="Calibri"/>
              </a:rPr>
              <a:t>2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are just below 1.0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57480" indent="-34308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1/2 + 1/4 + 1/8 + … + 1/2</a:t>
            </a:r>
            <a:r>
              <a:rPr b="0" lang="en-US" sz="2000" strike="noStrike" u="none" baseline="32000">
                <a:solidFill>
                  <a:srgbClr val="000000"/>
                </a:solidFill>
                <a:uFillTx/>
                <a:latin typeface="Calibri"/>
                <a:ea typeface="Calibri"/>
              </a:rPr>
              <a:t>i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+ … ➙ 1.0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4160" indent="-25416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5416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E1581B-6F9A-47C7-A9B6-1D0531F97DBC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Define values s, M, E for each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CC2409-890E-4E3F-A4D9-E264969E3840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lvl="1" marL="800280" indent="-34308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Define values s, M, E for each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Divide by 2 by shifting right (unsigned)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Multiply by 2 by shifting left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Numbers of form 0.111111…</a:t>
            </a:r>
            <a:r>
              <a:rPr b="0" lang="en-US" sz="2000" strike="noStrike" u="none" baseline="-6000">
                <a:solidFill>
                  <a:srgbClr val="000000"/>
                </a:solidFill>
                <a:uFillTx/>
                <a:latin typeface="Calibri"/>
                <a:ea typeface="Calibri"/>
              </a:rPr>
              <a:t>2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are just below 1.0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57480" indent="-34308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1/2 + 1/4 + 1/8 + … + 1/2</a:t>
            </a:r>
            <a:r>
              <a:rPr b="0" lang="en-US" sz="2000" strike="noStrike" u="none" baseline="32000">
                <a:solidFill>
                  <a:srgbClr val="000000"/>
                </a:solidFill>
                <a:uFillTx/>
                <a:latin typeface="Calibri"/>
                <a:ea typeface="Calibri"/>
              </a:rPr>
              <a:t>i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+ … ➙ 1.0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9A3195C-2A3A-4C90-9878-FB05461514DC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C7D81B-3246-41D2-87A7-1832C674B0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4D8E6CF-BE0E-4D49-879E-B72B853B52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F752B7F9-5679-442A-BD09-FB87166285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388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255E698D-2E12-4076-A855-1763D04C060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2FD48BE-064F-4282-8CDA-6F10AF9BAC59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F9888F47-0EE3-42D3-B070-8B8EFBDA68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4"/>
          </p:nvPr>
        </p:nvSpPr>
        <p:spPr/>
        <p:txBody>
          <a:bodyPr/>
          <a:p>
            <a:fld id="{285AD048-105C-444A-AAB4-1B79BD8DB7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73E91962-91CE-49B0-B71A-ACC5721A41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0"/>
          </p:nvPr>
        </p:nvSpPr>
        <p:spPr/>
        <p:txBody>
          <a:bodyPr/>
          <a:p>
            <a:fld id="{FD616B61-2B1F-4E96-8103-21D8D94EFF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32FE4D5-7DEC-4452-BBBF-CB1BA5CAF5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83CE0F0-BD70-4598-8F96-412F125398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660CA09-DB69-4EF5-8718-F10323D108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A610B3B-EA89-432E-84AA-9D067A9487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D2636AF-F467-4BBB-9741-EA2BE0764F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43F225D-3C4E-4675-9B66-15FE43397F9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2D2544D-666C-4031-A1B8-A2EFBE9DBCF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BB63A87-57E8-40CD-9B05-09C44BB0DC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4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5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2" name="Straight Connector 7"/>
          <p:cNvCxnSpPr/>
          <p:nvPr/>
        </p:nvCxnSpPr>
        <p:spPr>
          <a:xfrm>
            <a:off x="685800" y="339840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CBA9B18-DE56-4C97-8BC1-080ECCE2D2A4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0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61" name="Straight Connector 10"/>
          <p:cNvCxnSpPr/>
          <p:nvPr/>
        </p:nvCxnSpPr>
        <p:spPr>
          <a:xfrm flipH="1">
            <a:off x="4572000" y="1691640"/>
            <a:ext cx="1440" cy="470988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62" name="PlaceHolder 1"/>
          <p:cNvSpPr>
            <a:spLocks noGrp="1"/>
          </p:cNvSpPr>
          <p:nvPr>
            <p:ph type="ftr" idx="28"/>
          </p:nvPr>
        </p:nvSpPr>
        <p:spPr>
          <a:xfrm>
            <a:off x="457200" y="18360"/>
            <a:ext cx="70858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ldNum" idx="29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9D8B32B5-FAEB-4E57-B7EA-4904B9C8CD43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7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ftr" idx="30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31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FC24C0D-9A04-45A5-945E-B46C87C2A9FF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32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7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ftr" idx="33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 idx="34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6C7CDAE-1D73-4A19-B5AB-633B393AFC62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35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7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80" name="Straight Connector 8"/>
          <p:cNvCxnSpPr/>
          <p:nvPr/>
        </p:nvCxnSpPr>
        <p:spPr>
          <a:xfrm flipH="1">
            <a:off x="2774880" y="792000"/>
            <a:ext cx="2160" cy="55785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81" name="PlaceHolder 1"/>
          <p:cNvSpPr>
            <a:spLocks noGrp="1"/>
          </p:cNvSpPr>
          <p:nvPr>
            <p:ph type="ftr" idx="36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ldNum" idx="37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2F3A4D35-B220-4A41-94AD-90D19B211558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38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5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ftr" idx="39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 idx="40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AFBB918-BD24-42F5-9A65-9E42EF7F0993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41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ftr" idx="4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5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8CB08B8-0B72-4D5B-B573-F1D330717206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6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ftr" idx="7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ldNum" idx="8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2FDC9DF4-BF7E-4A93-A8B1-FC9739B38577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9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ftr" idx="10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1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09DFEF63-0ED4-40B5-A417-822DFA7D7B65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2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ftr" idx="13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14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ECC944E-8541-4DA4-9A22-255DB4BC5275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5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ftr" idx="16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ldNum" idx="17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A194762-B504-47A2-85A4-4CBCA01EDD59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8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ftr" idx="19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sldNum" idx="20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895DC62C-569C-4369-9E9B-9008A761A22A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dt" idx="21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44" name="Straight Connector 6"/>
          <p:cNvCxnSpPr/>
          <p:nvPr/>
        </p:nvCxnSpPr>
        <p:spPr>
          <a:xfrm>
            <a:off x="731520" y="459936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45" name="PlaceHolder 1"/>
          <p:cNvSpPr>
            <a:spLocks noGrp="1"/>
          </p:cNvSpPr>
          <p:nvPr>
            <p:ph type="ftr" idx="22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23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B02B904F-539F-42F2-AF4C-E534BDCCCCC8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4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25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26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785286E0-9656-458F-90D5-EC8545ADBCAE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 idx="27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0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10.xml"/><Relationship Id="rId9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2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1.wdp"/><Relationship Id="rId18" Type="http://schemas.openxmlformats.org/officeDocument/2006/relationships/slideLayout" Target="../slideLayouts/slideLayout1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3505320"/>
            <a:ext cx="7923960" cy="60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CS 105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      Spring 2025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title"/>
          </p:nvPr>
        </p:nvSpPr>
        <p:spPr>
          <a:xfrm>
            <a:off x="685800" y="2666880"/>
            <a:ext cx="7848000" cy="63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99" strike="noStrike" u="none">
                <a:solidFill>
                  <a:schemeClr val="dk2"/>
                </a:solidFill>
                <a:uFillTx/>
                <a:latin typeface="Arial"/>
              </a:rPr>
              <a:t>Lecture 3: Floats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Title 1"/>
          <p:cNvSpPr/>
          <p:nvPr/>
        </p:nvSpPr>
        <p:spPr>
          <a:xfrm>
            <a:off x="685800" y="4643280"/>
            <a:ext cx="7848000" cy="6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2400" spc="-99" strike="noStrike" u="none">
              <a:solidFill>
                <a:schemeClr val="lt2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blipFill rotWithShape="0">
            <a:blip r:embed="rId1"/>
            <a:stretch>
              <a:fillRect l="-774" t="-965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Floating Point Representation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85" name="Group 5"/>
          <p:cNvGraphicFramePr/>
          <p:nvPr/>
        </p:nvGraphicFramePr>
        <p:xfrm>
          <a:off x="888840" y="4229280"/>
          <a:ext cx="7365240" cy="507960"/>
        </p:xfrm>
        <a:graphic>
          <a:graphicData uri="http://schemas.openxmlformats.org/drawingml/2006/table">
            <a:tbl>
              <a:tblPr/>
              <a:tblGrid>
                <a:gridCol w="380880"/>
                <a:gridCol w="2209680"/>
                <a:gridCol w="4775040"/>
              </a:tblGrid>
              <a:tr h="507960">
                <a:tc>
                  <a:txBody>
                    <a:bodyPr lIns="50760" rIns="50760" anchor="ctr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blipFill rotWithShape="0">
                      <a:blip r:embed="rId2"/>
                      <a:stretch/>
                    </a:blip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blipFill rotWithShape="0">
                      <a:blip r:embed="rId3"/>
                      <a:stretch/>
                    </a:blip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blipFill rotWithShape="0">
                      <a:blip r:embed="rId4"/>
                      <a:stretch/>
                    </a:blipFill>
                  </a:tcPr>
                </a:tc>
              </a:tr>
            </a:tbl>
          </a:graphicData>
        </a:graphic>
      </p:graphicFrame>
      <p:grpSp>
        <p:nvGrpSpPr>
          <p:cNvPr id="186" name="Group 5"/>
          <p:cNvGrpSpPr/>
          <p:nvPr/>
        </p:nvGrpSpPr>
        <p:grpSpPr>
          <a:xfrm>
            <a:off x="4191120" y="5592600"/>
            <a:ext cx="1969560" cy="394560"/>
            <a:chOff x="4191120" y="5592600"/>
            <a:chExt cx="1969560" cy="394560"/>
          </a:xfrm>
        </p:grpSpPr>
        <p:sp>
          <p:nvSpPr>
            <p:cNvPr id="187" name="Rectangle 1"/>
            <p:cNvSpPr/>
            <p:nvPr/>
          </p:nvSpPr>
          <p:spPr>
            <a:xfrm>
              <a:off x="4191120" y="5607000"/>
              <a:ext cx="1065960" cy="380160"/>
            </a:xfrm>
            <a:prstGeom prst="rect">
              <a:avLst/>
            </a:prstGeom>
            <a:noFill/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cxnSp>
          <p:nvCxnSpPr>
            <p:cNvPr id="188" name="Straight Connector 3"/>
            <p:cNvCxnSpPr>
              <a:stCxn id="187" idx="3"/>
            </p:cNvCxnSpPr>
            <p:nvPr/>
          </p:nvCxnSpPr>
          <p:spPr>
            <a:xfrm flipV="1">
              <a:off x="5257080" y="5790960"/>
              <a:ext cx="306000" cy="6480"/>
            </a:xfrm>
            <a:prstGeom prst="straightConnector1">
              <a:avLst/>
            </a:prstGeom>
            <a:ln w="0">
              <a:solidFill>
                <a:srgbClr val="521b92"/>
              </a:solidFill>
            </a:ln>
          </p:spPr>
        </p:cxnSp>
        <p:sp>
          <p:nvSpPr>
            <p:cNvPr id="189" name="TextBox 4"/>
            <p:cNvSpPr/>
            <p:nvPr/>
          </p:nvSpPr>
          <p:spPr>
            <a:xfrm>
              <a:off x="5522400" y="5592600"/>
              <a:ext cx="6382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en-US" sz="1800" strike="noStrike" u="none">
                  <a:solidFill>
                    <a:schemeClr val="accent1"/>
                  </a:solidFill>
                  <a:uFillTx/>
                  <a:latin typeface="Arial"/>
                </a:rPr>
                <a:t>bias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0" name="TextBox 6"/>
          <p:cNvSpPr/>
          <p:nvPr/>
        </p:nvSpPr>
        <p:spPr>
          <a:xfrm>
            <a:off x="6567120" y="4920480"/>
            <a:ext cx="2394000" cy="173556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Float (32 bits):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k = 8, n = 23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bias = 127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Double (64 bits)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k=11, n = 52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bias = 1023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Example: Floats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fractional number is represented by the bytes 0x3ec00000? Assume big-endian order.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93" name="Group 5"/>
          <p:cNvGraphicFramePr/>
          <p:nvPr/>
        </p:nvGraphicFramePr>
        <p:xfrm>
          <a:off x="762120" y="2438280"/>
          <a:ext cx="7365240" cy="507960"/>
        </p:xfrm>
        <a:graphic>
          <a:graphicData uri="http://schemas.openxmlformats.org/drawingml/2006/table">
            <a:tbl>
              <a:tblPr/>
              <a:tblGrid>
                <a:gridCol w="380880"/>
                <a:gridCol w="2209680"/>
                <a:gridCol w="4775040"/>
              </a:tblGrid>
              <a:tr h="507960">
                <a:tc>
                  <a:txBody>
                    <a:bodyPr lIns="50760" rIns="50760" anchor="ctr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blipFill rotWithShape="0">
                      <a:blip r:embed="rId1"/>
                      <a:stretch/>
                    </a:blip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blipFill rotWithShape="0">
                      <a:blip r:embed="rId2"/>
                      <a:stretch/>
                    </a:blip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blipFill rotWithShape="0">
                      <a:blip r:embed="rId3"/>
                      <a:stretch/>
                    </a:blipFill>
                  </a:tcPr>
                </a:tc>
              </a:tr>
            </a:tbl>
          </a:graphicData>
        </a:graphic>
      </p:graphicFrame>
      <p:sp>
        <p:nvSpPr>
          <p:cNvPr id="194" name="TextBox 4"/>
          <p:cNvSpPr/>
          <p:nvPr/>
        </p:nvSpPr>
        <p:spPr>
          <a:xfrm>
            <a:off x="6440040" y="3129840"/>
            <a:ext cx="2394000" cy="9126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Float (32 bits):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k = 8, n = 23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bias = 127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Rectangle 5"/>
          <p:cNvSpPr/>
          <p:nvPr/>
        </p:nvSpPr>
        <p:spPr>
          <a:xfrm>
            <a:off x="457200" y="3129840"/>
            <a:ext cx="5409360" cy="14814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TextBox 24"/>
          <p:cNvSpPr/>
          <p:nvPr/>
        </p:nvSpPr>
        <p:spPr>
          <a:xfrm>
            <a:off x="796320" y="4724280"/>
            <a:ext cx="6215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0011 1110 1100 0000 0000 0000 0000  0000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97" name="Group 25"/>
          <p:cNvGrpSpPr/>
          <p:nvPr/>
        </p:nvGrpSpPr>
        <p:grpSpPr>
          <a:xfrm>
            <a:off x="839520" y="4724280"/>
            <a:ext cx="6098400" cy="460800"/>
            <a:chOff x="839520" y="4724280"/>
            <a:chExt cx="6098400" cy="460800"/>
          </a:xfrm>
        </p:grpSpPr>
        <p:sp>
          <p:nvSpPr>
            <p:cNvPr id="198" name="Rectangle 26"/>
            <p:cNvSpPr/>
            <p:nvPr/>
          </p:nvSpPr>
          <p:spPr>
            <a:xfrm>
              <a:off x="839520" y="4724280"/>
              <a:ext cx="179280" cy="460800"/>
            </a:xfrm>
            <a:prstGeom prst="rect">
              <a:avLst/>
            </a:prstGeom>
            <a:noFill/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199" name="Rectangle 27"/>
            <p:cNvSpPr/>
            <p:nvPr/>
          </p:nvSpPr>
          <p:spPr>
            <a:xfrm>
              <a:off x="1021680" y="4724280"/>
              <a:ext cx="1465920" cy="460800"/>
            </a:xfrm>
            <a:prstGeom prst="rect">
              <a:avLst/>
            </a:prstGeom>
            <a:noFill/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00" name="Rectangle 28"/>
            <p:cNvSpPr/>
            <p:nvPr/>
          </p:nvSpPr>
          <p:spPr>
            <a:xfrm>
              <a:off x="2489760" y="4724280"/>
              <a:ext cx="4448160" cy="460800"/>
            </a:xfrm>
            <a:prstGeom prst="rect">
              <a:avLst/>
            </a:prstGeom>
            <a:noFill/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01" name="TextBox 29"/>
          <p:cNvSpPr/>
          <p:nvPr/>
        </p:nvSpPr>
        <p:spPr>
          <a:xfrm>
            <a:off x="643320" y="5310720"/>
            <a:ext cx="555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s=0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TextBox 30"/>
          <p:cNvSpPr/>
          <p:nvPr/>
        </p:nvSpPr>
        <p:spPr>
          <a:xfrm>
            <a:off x="1252440" y="5310720"/>
            <a:ext cx="1064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exp=125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TextBox 31"/>
          <p:cNvSpPr/>
          <p:nvPr/>
        </p:nvSpPr>
        <p:spPr>
          <a:xfrm>
            <a:off x="2914200" y="5326920"/>
            <a:ext cx="38203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frac = 10000000000000000000000</a:t>
            </a:r>
            <a:r>
              <a:rPr b="0" lang="en-US" sz="1800" strike="noStrike" u="none" baseline="-25000">
                <a:solidFill>
                  <a:schemeClr val="dk1"/>
                </a:solidFill>
                <a:uFillTx/>
                <a:latin typeface="Arial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TextBox 32"/>
          <p:cNvSpPr/>
          <p:nvPr/>
        </p:nvSpPr>
        <p:spPr>
          <a:xfrm>
            <a:off x="643320" y="5629320"/>
            <a:ext cx="555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s=0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TextBox 33"/>
          <p:cNvSpPr/>
          <p:nvPr/>
        </p:nvSpPr>
        <p:spPr>
          <a:xfrm>
            <a:off x="1251360" y="5629320"/>
            <a:ext cx="797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 = -2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TextBox 34"/>
          <p:cNvSpPr/>
          <p:nvPr/>
        </p:nvSpPr>
        <p:spPr>
          <a:xfrm>
            <a:off x="2912760" y="5645880"/>
            <a:ext cx="455616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M = 1.10000000000000000000000</a:t>
            </a:r>
            <a:r>
              <a:rPr b="0" lang="en-US" sz="1800" strike="noStrike" u="none" baseline="-25000">
                <a:solidFill>
                  <a:schemeClr val="dk1"/>
                </a:solidFill>
                <a:uFillTx/>
                <a:latin typeface="Arial"/>
              </a:rPr>
              <a:t>2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= 1.5</a:t>
            </a:r>
            <a:r>
              <a:rPr b="0" lang="en-US" sz="1800" strike="noStrike" u="none" baseline="-25000">
                <a:solidFill>
                  <a:schemeClr val="dk1"/>
                </a:solidFill>
                <a:uFillTx/>
                <a:latin typeface="Arial"/>
              </a:rPr>
              <a:t>10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TextBox 35"/>
          <p:cNvSpPr/>
          <p:nvPr/>
        </p:nvSpPr>
        <p:spPr>
          <a:xfrm>
            <a:off x="-76320" y="6134400"/>
            <a:ext cx="4513680" cy="79668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8" name="TextBox 36"/>
          <p:cNvSpPr/>
          <p:nvPr/>
        </p:nvSpPr>
        <p:spPr>
          <a:xfrm>
            <a:off x="4532760" y="6130800"/>
            <a:ext cx="4686840" cy="79668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Rectangle 37"/>
          <p:cNvSpPr/>
          <p:nvPr/>
        </p:nvSpPr>
        <p:spPr>
          <a:xfrm>
            <a:off x="6577920" y="4122000"/>
            <a:ext cx="2108160" cy="46080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3: Floats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fractional number is represented by the bytes 0x423c0000? Assume big-endian order.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12" name="Group 5"/>
          <p:cNvGraphicFramePr/>
          <p:nvPr/>
        </p:nvGraphicFramePr>
        <p:xfrm>
          <a:off x="762120" y="2438280"/>
          <a:ext cx="7365240" cy="507960"/>
        </p:xfrm>
        <a:graphic>
          <a:graphicData uri="http://schemas.openxmlformats.org/drawingml/2006/table">
            <a:tbl>
              <a:tblPr/>
              <a:tblGrid>
                <a:gridCol w="380880"/>
                <a:gridCol w="2209680"/>
                <a:gridCol w="4775040"/>
              </a:tblGrid>
              <a:tr h="507960">
                <a:tc>
                  <a:txBody>
                    <a:bodyPr lIns="50760" rIns="50760" anchor="ctr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blipFill rotWithShape="0">
                      <a:blip r:embed="rId1"/>
                      <a:stretch/>
                    </a:blip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blipFill rotWithShape="0">
                      <a:blip r:embed="rId2"/>
                      <a:stretch/>
                    </a:blip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endParaRPr b="0" lang="en-US" sz="1800" strike="noStrike" u="none">
                        <a:solidFill>
                          <a:schemeClr val="dk1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blipFill rotWithShape="0">
                      <a:blip r:embed="rId3"/>
                      <a:stretch/>
                    </a:blipFill>
                  </a:tcPr>
                </a:tc>
              </a:tr>
            </a:tbl>
          </a:graphicData>
        </a:graphic>
      </p:graphicFrame>
      <p:sp>
        <p:nvSpPr>
          <p:cNvPr id="213" name="TextBox 4"/>
          <p:cNvSpPr/>
          <p:nvPr/>
        </p:nvSpPr>
        <p:spPr>
          <a:xfrm>
            <a:off x="6440040" y="3129840"/>
            <a:ext cx="2394000" cy="9126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Float (32 bits):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k = 8, n = 23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bias = 127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Rectangle 5"/>
          <p:cNvSpPr/>
          <p:nvPr/>
        </p:nvSpPr>
        <p:spPr>
          <a:xfrm>
            <a:off x="457200" y="3129840"/>
            <a:ext cx="5409360" cy="14814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Rectangle 26"/>
          <p:cNvSpPr/>
          <p:nvPr/>
        </p:nvSpPr>
        <p:spPr>
          <a:xfrm>
            <a:off x="6577920" y="4122000"/>
            <a:ext cx="2108160" cy="46080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Limitation so far…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is the smallest non-negative number that can be represented?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8" name="TextBox 10"/>
          <p:cNvSpPr/>
          <p:nvPr/>
        </p:nvSpPr>
        <p:spPr>
          <a:xfrm>
            <a:off x="796680" y="2590920"/>
            <a:ext cx="6282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0000 0000 0000 0000 0000 0000 0000  0000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19" name="Group 19"/>
          <p:cNvGrpSpPr/>
          <p:nvPr/>
        </p:nvGrpSpPr>
        <p:grpSpPr>
          <a:xfrm>
            <a:off x="839520" y="2590920"/>
            <a:ext cx="6098400" cy="460800"/>
            <a:chOff x="839520" y="2590920"/>
            <a:chExt cx="6098400" cy="460800"/>
          </a:xfrm>
        </p:grpSpPr>
        <p:sp>
          <p:nvSpPr>
            <p:cNvPr id="220" name="Rectangle 11"/>
            <p:cNvSpPr/>
            <p:nvPr/>
          </p:nvSpPr>
          <p:spPr>
            <a:xfrm>
              <a:off x="839520" y="2590920"/>
              <a:ext cx="179280" cy="460800"/>
            </a:xfrm>
            <a:prstGeom prst="rect">
              <a:avLst/>
            </a:prstGeom>
            <a:noFill/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1" name="Rectangle 12"/>
            <p:cNvSpPr/>
            <p:nvPr/>
          </p:nvSpPr>
          <p:spPr>
            <a:xfrm>
              <a:off x="1021680" y="2590920"/>
              <a:ext cx="1510920" cy="460800"/>
            </a:xfrm>
            <a:prstGeom prst="rect">
              <a:avLst/>
            </a:prstGeom>
            <a:noFill/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22" name="Rectangle 13"/>
            <p:cNvSpPr/>
            <p:nvPr/>
          </p:nvSpPr>
          <p:spPr>
            <a:xfrm>
              <a:off x="2533320" y="2590920"/>
              <a:ext cx="4404600" cy="460800"/>
            </a:xfrm>
            <a:prstGeom prst="rect">
              <a:avLst/>
            </a:prstGeom>
            <a:noFill/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23" name="TextBox 15"/>
          <p:cNvSpPr/>
          <p:nvPr/>
        </p:nvSpPr>
        <p:spPr>
          <a:xfrm>
            <a:off x="643320" y="3177000"/>
            <a:ext cx="555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s=0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TextBox 17"/>
          <p:cNvSpPr/>
          <p:nvPr/>
        </p:nvSpPr>
        <p:spPr>
          <a:xfrm>
            <a:off x="1251360" y="3177000"/>
            <a:ext cx="81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exp=0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TextBox 18"/>
          <p:cNvSpPr/>
          <p:nvPr/>
        </p:nvSpPr>
        <p:spPr>
          <a:xfrm>
            <a:off x="2892600" y="3193200"/>
            <a:ext cx="38203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frac = 00000000000000000000000</a:t>
            </a:r>
            <a:r>
              <a:rPr b="0" lang="en-US" sz="1800" strike="noStrike" u="none" baseline="-25000">
                <a:solidFill>
                  <a:schemeClr val="dk1"/>
                </a:solidFill>
                <a:uFillTx/>
                <a:latin typeface="Arial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6" name="TextBox 20"/>
          <p:cNvSpPr/>
          <p:nvPr/>
        </p:nvSpPr>
        <p:spPr>
          <a:xfrm>
            <a:off x="643320" y="3495960"/>
            <a:ext cx="555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s=0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7" name="TextBox 21"/>
          <p:cNvSpPr/>
          <p:nvPr/>
        </p:nvSpPr>
        <p:spPr>
          <a:xfrm>
            <a:off x="1252440" y="3495960"/>
            <a:ext cx="105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 = -127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8" name="TextBox 22"/>
          <p:cNvSpPr/>
          <p:nvPr/>
        </p:nvSpPr>
        <p:spPr>
          <a:xfrm>
            <a:off x="2892600" y="3512160"/>
            <a:ext cx="38203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M = 1.00000000000000000000000</a:t>
            </a:r>
            <a:r>
              <a:rPr b="0" lang="en-US" sz="1800" strike="noStrike" u="none" baseline="-25000">
                <a:solidFill>
                  <a:schemeClr val="dk1"/>
                </a:solidFill>
                <a:uFillTx/>
                <a:latin typeface="Arial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9" name="TextBox 25"/>
          <p:cNvSpPr/>
          <p:nvPr/>
        </p:nvSpPr>
        <p:spPr>
          <a:xfrm>
            <a:off x="3162240" y="4071600"/>
            <a:ext cx="2819520" cy="2761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30" name="Group 5"/>
          <p:cNvGraphicFramePr/>
          <p:nvPr/>
        </p:nvGraphicFramePr>
        <p:xfrm>
          <a:off x="2781360" y="127080"/>
          <a:ext cx="6361920" cy="793440"/>
        </p:xfrm>
        <a:graphic>
          <a:graphicData uri="http://schemas.openxmlformats.org/drawingml/2006/table">
            <a:tbl>
              <a:tblPr/>
              <a:tblGrid>
                <a:gridCol w="329040"/>
                <a:gridCol w="1590480"/>
                <a:gridCol w="4442760"/>
              </a:tblGrid>
              <a:tr h="294840"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exp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frac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cbccf3"/>
                    </a:solidFill>
                  </a:tcPr>
                </a:tc>
              </a:tr>
              <a:tr h="294840"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8-bits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23-bits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Normalized and Denormalized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2286000"/>
            <a:ext cx="8228880" cy="4342680"/>
          </a:xfrm>
          <a:prstGeom prst="rect">
            <a:avLst/>
          </a:prstGeom>
          <a:blipFill rotWithShape="0">
            <a:blip r:embed="rId1"/>
            <a:stretch>
              <a:fillRect l="-1238" t="-4" b="-4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33" name="Group 5"/>
          <p:cNvGraphicFramePr/>
          <p:nvPr/>
        </p:nvGraphicFramePr>
        <p:xfrm>
          <a:off x="888840" y="1495800"/>
          <a:ext cx="7365240" cy="1015920"/>
        </p:xfrm>
        <a:graphic>
          <a:graphicData uri="http://schemas.openxmlformats.org/drawingml/2006/table">
            <a:tbl>
              <a:tblPr/>
              <a:tblGrid>
                <a:gridCol w="380880"/>
                <a:gridCol w="1841400"/>
                <a:gridCol w="5143320"/>
              </a:tblGrid>
              <a:tr h="507960"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exp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frac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cbccf3"/>
                    </a:solidFill>
                  </a:tcPr>
                </a:tc>
              </a:tr>
              <a:tr h="507960">
                <a:tc>
                  <a:txBody>
                    <a:bodyPr lIns="50760" rIns="50760" anchor="ctr">
                      <a:noAutofit/>
                    </a:bodyPr>
                    <a:p>
                      <a:endParaRPr b="0" lang="en-US" sz="2000" strike="noStrike" u="none">
                        <a:solidFill>
                          <a:schemeClr val="dk1"/>
                        </a:solidFill>
                        <a:uFillTx/>
                        <a:latin typeface="Arial"/>
                        <a:ea typeface="Monaco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endParaRPr b="0" lang="en-US" sz="2000" strike="noStrike" u="none">
                        <a:solidFill>
                          <a:schemeClr val="dk1"/>
                        </a:solidFill>
                        <a:uFillTx/>
                        <a:latin typeface="Arial"/>
                        <a:ea typeface="Monaco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endParaRPr b="0" lang="en-US" sz="2000" strike="noStrike" u="none">
                        <a:solidFill>
                          <a:schemeClr val="dk1"/>
                        </a:solidFill>
                        <a:uFillTx/>
                        <a:latin typeface="Arial"/>
                        <a:ea typeface="Monaco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82720" cy="109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81000" indent="-8100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Calibri"/>
                <a:ea typeface="Calibri"/>
              </a:rPr>
              <a:t>Visualization: Floating Point Encodings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5" name="Line 4"/>
          <p:cNvSpPr/>
          <p:nvPr/>
        </p:nvSpPr>
        <p:spPr>
          <a:xfrm>
            <a:off x="838080" y="2960640"/>
            <a:ext cx="7315200" cy="3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6" name="Line 5"/>
          <p:cNvSpPr/>
          <p:nvPr/>
        </p:nvSpPr>
        <p:spPr>
          <a:xfrm>
            <a:off x="838080" y="2808000"/>
            <a:ext cx="360" cy="3049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7" name="Line 6"/>
          <p:cNvSpPr/>
          <p:nvPr/>
        </p:nvSpPr>
        <p:spPr>
          <a:xfrm>
            <a:off x="8153280" y="3417840"/>
            <a:ext cx="360" cy="2286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8" name="Line 7"/>
          <p:cNvSpPr/>
          <p:nvPr/>
        </p:nvSpPr>
        <p:spPr>
          <a:xfrm>
            <a:off x="8153280" y="2808000"/>
            <a:ext cx="360" cy="3049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39" name="Line 8"/>
          <p:cNvSpPr/>
          <p:nvPr/>
        </p:nvSpPr>
        <p:spPr>
          <a:xfrm>
            <a:off x="4267080" y="2808000"/>
            <a:ext cx="360" cy="304920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0" name="Line 9"/>
          <p:cNvSpPr/>
          <p:nvPr/>
        </p:nvSpPr>
        <p:spPr>
          <a:xfrm>
            <a:off x="8153280" y="3570120"/>
            <a:ext cx="533520" cy="3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1" name="Line 10"/>
          <p:cNvSpPr/>
          <p:nvPr/>
        </p:nvSpPr>
        <p:spPr>
          <a:xfrm>
            <a:off x="8686800" y="3417840"/>
            <a:ext cx="360" cy="2286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2" name="Line 11"/>
          <p:cNvSpPr/>
          <p:nvPr/>
        </p:nvSpPr>
        <p:spPr>
          <a:xfrm>
            <a:off x="304560" y="3484440"/>
            <a:ext cx="360" cy="2286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3" name="Line 12"/>
          <p:cNvSpPr/>
          <p:nvPr/>
        </p:nvSpPr>
        <p:spPr>
          <a:xfrm>
            <a:off x="304560" y="3636720"/>
            <a:ext cx="533520" cy="3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4" name="Line 13"/>
          <p:cNvSpPr/>
          <p:nvPr/>
        </p:nvSpPr>
        <p:spPr>
          <a:xfrm>
            <a:off x="838080" y="3484440"/>
            <a:ext cx="360" cy="2286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5" name="Rectangle 14"/>
          <p:cNvSpPr/>
          <p:nvPr/>
        </p:nvSpPr>
        <p:spPr>
          <a:xfrm>
            <a:off x="7769880" y="2451240"/>
            <a:ext cx="38124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+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Symbol"/>
              </a:rPr>
              <a:t>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6" name="Rectangle 15"/>
          <p:cNvSpPr/>
          <p:nvPr/>
        </p:nvSpPr>
        <p:spPr>
          <a:xfrm>
            <a:off x="713520" y="2427120"/>
            <a:ext cx="38124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−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Symbol"/>
              </a:rPr>
              <a:t>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7" name="Rectangle 16"/>
          <p:cNvSpPr/>
          <p:nvPr/>
        </p:nvSpPr>
        <p:spPr>
          <a:xfrm>
            <a:off x="3911760" y="3405240"/>
            <a:ext cx="28008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Symbol"/>
                <a:ea typeface="Symbol"/>
              </a:rPr>
              <a:t>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Calibri"/>
              </a:rPr>
              <a:t>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Line 17"/>
          <p:cNvSpPr/>
          <p:nvPr/>
        </p:nvSpPr>
        <p:spPr>
          <a:xfrm>
            <a:off x="5867280" y="2808000"/>
            <a:ext cx="360" cy="3049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9" name="Rectangle 18"/>
          <p:cNvSpPr/>
          <p:nvPr/>
        </p:nvSpPr>
        <p:spPr>
          <a:xfrm>
            <a:off x="4741200" y="2579760"/>
            <a:ext cx="102348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Calibri"/>
              </a:rPr>
              <a:t>+Denorm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0" name="Rectangle 19"/>
          <p:cNvSpPr/>
          <p:nvPr/>
        </p:nvSpPr>
        <p:spPr>
          <a:xfrm>
            <a:off x="6101280" y="2579760"/>
            <a:ext cx="136656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Calibri"/>
              </a:rPr>
              <a:t>+Normalized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1" name="Rectangle 20"/>
          <p:cNvSpPr/>
          <p:nvPr/>
        </p:nvSpPr>
        <p:spPr>
          <a:xfrm>
            <a:off x="3052080" y="2593800"/>
            <a:ext cx="102348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−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Calibri"/>
              </a:rPr>
              <a:t>Denorm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2" name="Line 21"/>
          <p:cNvSpPr/>
          <p:nvPr/>
        </p:nvSpPr>
        <p:spPr>
          <a:xfrm>
            <a:off x="3047760" y="2808000"/>
            <a:ext cx="360" cy="3049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3" name="Rectangle 22"/>
          <p:cNvSpPr/>
          <p:nvPr/>
        </p:nvSpPr>
        <p:spPr>
          <a:xfrm>
            <a:off x="1408680" y="2579760"/>
            <a:ext cx="136656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−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Calibri"/>
              </a:rPr>
              <a:t>Normalized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4" name="Line 23"/>
          <p:cNvSpPr/>
          <p:nvPr/>
        </p:nvSpPr>
        <p:spPr>
          <a:xfrm>
            <a:off x="4724280" y="2808000"/>
            <a:ext cx="360" cy="304920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5" name="Line 24"/>
          <p:cNvSpPr/>
          <p:nvPr/>
        </p:nvSpPr>
        <p:spPr>
          <a:xfrm>
            <a:off x="4495680" y="2808000"/>
            <a:ext cx="360" cy="3049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6" name="Line 25"/>
          <p:cNvSpPr/>
          <p:nvPr/>
        </p:nvSpPr>
        <p:spPr>
          <a:xfrm>
            <a:off x="7924680" y="2808000"/>
            <a:ext cx="360" cy="3049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7" name="Line 26"/>
          <p:cNvSpPr/>
          <p:nvPr/>
        </p:nvSpPr>
        <p:spPr>
          <a:xfrm>
            <a:off x="1143000" y="2808000"/>
            <a:ext cx="360" cy="3049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8" name="Line 27"/>
          <p:cNvSpPr/>
          <p:nvPr/>
        </p:nvSpPr>
        <p:spPr>
          <a:xfrm flipV="1">
            <a:off x="4190760" y="3027240"/>
            <a:ext cx="228600" cy="38088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9" name="Line 28"/>
          <p:cNvSpPr/>
          <p:nvPr/>
        </p:nvSpPr>
        <p:spPr>
          <a:xfrm flipH="1" flipV="1">
            <a:off x="4572000" y="3027240"/>
            <a:ext cx="228600" cy="38088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0" name="Rectangle 29"/>
          <p:cNvSpPr/>
          <p:nvPr/>
        </p:nvSpPr>
        <p:spPr>
          <a:xfrm>
            <a:off x="4572720" y="3408480"/>
            <a:ext cx="33768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Calibri"/>
              </a:rPr>
              <a:t>+0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1" name="Rectangle 30"/>
          <p:cNvSpPr/>
          <p:nvPr/>
        </p:nvSpPr>
        <p:spPr>
          <a:xfrm>
            <a:off x="322560" y="3255840"/>
            <a:ext cx="53424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Calibri"/>
              </a:rPr>
              <a:t>NaN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Rectangle 31"/>
          <p:cNvSpPr/>
          <p:nvPr/>
        </p:nvSpPr>
        <p:spPr>
          <a:xfrm>
            <a:off x="8163000" y="3179880"/>
            <a:ext cx="534240" cy="3502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Calibri"/>
              </a:rPr>
              <a:t>NaN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9999"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4: Normalized and Denormalized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4572000" y="1673280"/>
            <a:ext cx="4647600" cy="518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float fpwr2(int x){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unsigned exp, frac, u;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if(x &lt; _____________){  /* Too small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exp = ____________;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frac = 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 else if (x &lt;= ____){  /* Denormalized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exp = ____________;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frac = 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 else if (x &lt;= ____){  /* Normalized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exp = ____________;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frac = 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 else {                /* Too big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exp = ____________;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frac = 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u = exp &lt;&lt; 23 | frac;  /* pack exp, frac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return u2f(u);  /* return as float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66" name="Group 5"/>
          <p:cNvGraphicFramePr/>
          <p:nvPr/>
        </p:nvGraphicFramePr>
        <p:xfrm>
          <a:off x="2781360" y="127080"/>
          <a:ext cx="6361920" cy="750240"/>
        </p:xfrm>
        <a:graphic>
          <a:graphicData uri="http://schemas.openxmlformats.org/drawingml/2006/table">
            <a:tbl>
              <a:tblPr/>
              <a:tblGrid>
                <a:gridCol w="329040"/>
                <a:gridCol w="1590480"/>
                <a:gridCol w="4442760"/>
              </a:tblGrid>
              <a:tr h="294840"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exp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frac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cbccf3"/>
                    </a:solidFill>
                  </a:tcPr>
                </a:tc>
              </a:tr>
              <a:tr h="294840"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8-bits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23-bits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7" name="TextBox 6"/>
          <p:cNvSpPr/>
          <p:nvPr/>
        </p:nvSpPr>
        <p:spPr>
          <a:xfrm>
            <a:off x="5964480" y="2666880"/>
            <a:ext cx="279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0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TextBox 7"/>
          <p:cNvSpPr/>
          <p:nvPr/>
        </p:nvSpPr>
        <p:spPr>
          <a:xfrm>
            <a:off x="5964480" y="2933280"/>
            <a:ext cx="279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0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TextBox 8"/>
          <p:cNvSpPr/>
          <p:nvPr/>
        </p:nvSpPr>
        <p:spPr>
          <a:xfrm>
            <a:off x="5684040" y="2417760"/>
            <a:ext cx="53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-149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TextBox 9"/>
          <p:cNvSpPr/>
          <p:nvPr/>
        </p:nvSpPr>
        <p:spPr>
          <a:xfrm>
            <a:off x="6317640" y="3200400"/>
            <a:ext cx="537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-127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TextBox 10"/>
          <p:cNvSpPr/>
          <p:nvPr/>
        </p:nvSpPr>
        <p:spPr>
          <a:xfrm>
            <a:off x="5964480" y="3448800"/>
            <a:ext cx="279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0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TextBox 11"/>
          <p:cNvSpPr/>
          <p:nvPr/>
        </p:nvSpPr>
        <p:spPr>
          <a:xfrm>
            <a:off x="5686200" y="3687120"/>
            <a:ext cx="1206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1 &lt;&lt; (x+149)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TextBox 14"/>
          <p:cNvSpPr/>
          <p:nvPr/>
        </p:nvSpPr>
        <p:spPr>
          <a:xfrm>
            <a:off x="6377040" y="3963600"/>
            <a:ext cx="478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127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TextBox 15"/>
          <p:cNvSpPr/>
          <p:nvPr/>
        </p:nvSpPr>
        <p:spPr>
          <a:xfrm>
            <a:off x="5921280" y="4979520"/>
            <a:ext cx="4780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255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TextBox 16"/>
          <p:cNvSpPr/>
          <p:nvPr/>
        </p:nvSpPr>
        <p:spPr>
          <a:xfrm>
            <a:off x="6020640" y="5245920"/>
            <a:ext cx="279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0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TextBox 19"/>
          <p:cNvSpPr/>
          <p:nvPr/>
        </p:nvSpPr>
        <p:spPr>
          <a:xfrm>
            <a:off x="5819760" y="4216320"/>
            <a:ext cx="6814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x+127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7" name="TextBox 20"/>
          <p:cNvSpPr/>
          <p:nvPr/>
        </p:nvSpPr>
        <p:spPr>
          <a:xfrm>
            <a:off x="6020640" y="4482720"/>
            <a:ext cx="2797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uFillTx/>
                <a:latin typeface="Arial"/>
              </a:rPr>
              <a:t>0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Content Placeholder 3"/>
          <p:cNvSpPr/>
          <p:nvPr/>
        </p:nvSpPr>
        <p:spPr>
          <a:xfrm>
            <a:off x="4572000" y="1673280"/>
            <a:ext cx="4647600" cy="5184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lnSpcReduction="9999"/>
          </a:bodyPr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float fpwr2(int x){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unsigned exp, frac, u;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if(x &lt; _____________){  /* Too small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exp = ____________;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frac = 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 else if (x &lt;= ____){  /* Denormalized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exp = ____________;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frac = 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 else if (x &lt;= ____){  /* Normalized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exp = ____________;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frac = 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 else {                /* Too big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exp = ____________;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frac = ___________;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u = exp &lt;&lt; 23 | frac;  /* pack exp, frac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  </a:t>
            </a: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return u2f(u);  /* return as float */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Consolas"/>
              </a:rPr>
              <a:t>}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1" dur="indefinite" restart="never" nodeType="tmRoot">
          <p:childTnLst>
            <p:seq>
              <p:cTn id="302" dur="indefinite" nodeType="mainSeq"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Limits of Floats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676520"/>
            <a:ext cx="393120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uFillTx/>
                <a:latin typeface="Arial"/>
              </a:rPr>
              <a:t>Denormalized Floats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57200" y="2438280"/>
            <a:ext cx="3931200" cy="3950640"/>
          </a:xfrm>
          <a:prstGeom prst="rect">
            <a:avLst/>
          </a:prstGeom>
          <a:blipFill rotWithShape="0">
            <a:blip r:embed="rId1"/>
            <a:stretch>
              <a:fillRect l="-1620" t="-1284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4754880" y="1676520"/>
            <a:ext cx="393120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uFillTx/>
                <a:latin typeface="Arial"/>
              </a:rPr>
              <a:t>Normalized Floats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4754880" y="2438280"/>
            <a:ext cx="3931200" cy="3950640"/>
          </a:xfrm>
          <a:prstGeom prst="rect">
            <a:avLst/>
          </a:prstGeom>
          <a:blipFill rotWithShape="0">
            <a:blip r:embed="rId2"/>
            <a:stretch>
              <a:fillRect l="-1291" t="-1284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Example: Limits of Floats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is the difference between the largest (non-infinite) positive number that can be represented as a (normalized) float and the second-largest?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86" name="Group 5"/>
          <p:cNvGraphicFramePr/>
          <p:nvPr/>
        </p:nvGraphicFramePr>
        <p:xfrm>
          <a:off x="2781360" y="127080"/>
          <a:ext cx="6361920" cy="750240"/>
        </p:xfrm>
        <a:graphic>
          <a:graphicData uri="http://schemas.openxmlformats.org/drawingml/2006/table">
            <a:tbl>
              <a:tblPr/>
              <a:tblGrid>
                <a:gridCol w="329040"/>
                <a:gridCol w="1590480"/>
                <a:gridCol w="4442760"/>
              </a:tblGrid>
              <a:tr h="294840"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eb2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exp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frac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25200">
                      <a:solidFill>
                        <a:srgbClr val="000000"/>
                      </a:solidFill>
                      <a:prstDash val="solid"/>
                    </a:lnL>
                    <a:lnR w="25200">
                      <a:solidFill>
                        <a:srgbClr val="000000"/>
                      </a:solidFill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25200">
                      <a:solidFill>
                        <a:srgbClr val="000000"/>
                      </a:solidFill>
                      <a:prstDash val="solid"/>
                    </a:lnB>
                    <a:solidFill>
                      <a:srgbClr val="cbccf3"/>
                    </a:solidFill>
                  </a:tcPr>
                </a:tc>
              </a:tr>
              <a:tr h="294840"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1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8-bits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  <a:ea typeface="Monaco"/>
                        </a:rPr>
                        <a:t>23-bits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2520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7" name="TextBox 4"/>
          <p:cNvSpPr/>
          <p:nvPr/>
        </p:nvSpPr>
        <p:spPr>
          <a:xfrm>
            <a:off x="1140840" y="2819520"/>
            <a:ext cx="5828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0111 1111 0111 1111 1111 1111 1111 1111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8" name="Group 5"/>
          <p:cNvGrpSpPr/>
          <p:nvPr/>
        </p:nvGrpSpPr>
        <p:grpSpPr>
          <a:xfrm>
            <a:off x="1143000" y="2819520"/>
            <a:ext cx="5787000" cy="460800"/>
            <a:chOff x="1143000" y="2819520"/>
            <a:chExt cx="5787000" cy="460800"/>
          </a:xfrm>
        </p:grpSpPr>
        <p:sp>
          <p:nvSpPr>
            <p:cNvPr id="289" name="Rectangle 6"/>
            <p:cNvSpPr/>
            <p:nvPr/>
          </p:nvSpPr>
          <p:spPr>
            <a:xfrm>
              <a:off x="1143000" y="2819520"/>
              <a:ext cx="179280" cy="460800"/>
            </a:xfrm>
            <a:prstGeom prst="rect">
              <a:avLst/>
            </a:prstGeom>
            <a:noFill/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0" name="Rectangle 7"/>
            <p:cNvSpPr/>
            <p:nvPr/>
          </p:nvSpPr>
          <p:spPr>
            <a:xfrm>
              <a:off x="1325520" y="2819520"/>
              <a:ext cx="1437120" cy="460800"/>
            </a:xfrm>
            <a:prstGeom prst="rect">
              <a:avLst/>
            </a:prstGeom>
            <a:noFill/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  <p:sp>
          <p:nvSpPr>
            <p:cNvPr id="291" name="Rectangle 8"/>
            <p:cNvSpPr/>
            <p:nvPr/>
          </p:nvSpPr>
          <p:spPr>
            <a:xfrm>
              <a:off x="2763360" y="2819520"/>
              <a:ext cx="4166640" cy="460800"/>
            </a:xfrm>
            <a:prstGeom prst="rect">
              <a:avLst/>
            </a:prstGeom>
            <a:noFill/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Arial"/>
              </a:endParaRPr>
            </a:p>
          </p:txBody>
        </p:sp>
      </p:grpSp>
      <p:sp>
        <p:nvSpPr>
          <p:cNvPr id="292" name="TextBox 9"/>
          <p:cNvSpPr/>
          <p:nvPr/>
        </p:nvSpPr>
        <p:spPr>
          <a:xfrm>
            <a:off x="946800" y="3276720"/>
            <a:ext cx="555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s=0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3" name="TextBox 10"/>
          <p:cNvSpPr/>
          <p:nvPr/>
        </p:nvSpPr>
        <p:spPr>
          <a:xfrm>
            <a:off x="1555560" y="3276720"/>
            <a:ext cx="975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 = 127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TextBox 11"/>
          <p:cNvSpPr/>
          <p:nvPr/>
        </p:nvSpPr>
        <p:spPr>
          <a:xfrm>
            <a:off x="3194640" y="3292920"/>
            <a:ext cx="34470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M = 1.11111111111111111111111</a:t>
            </a:r>
            <a:r>
              <a:rPr b="0" lang="en-US" sz="1800" strike="noStrike" u="none" baseline="-25000">
                <a:solidFill>
                  <a:schemeClr val="dk1"/>
                </a:solidFill>
                <a:uFillTx/>
                <a:latin typeface="Arial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TextBox 12"/>
          <p:cNvSpPr/>
          <p:nvPr/>
        </p:nvSpPr>
        <p:spPr>
          <a:xfrm>
            <a:off x="1264320" y="3646080"/>
            <a:ext cx="6603840" cy="368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6" name="TextBox 13"/>
          <p:cNvSpPr/>
          <p:nvPr/>
        </p:nvSpPr>
        <p:spPr>
          <a:xfrm>
            <a:off x="261000" y="3991320"/>
            <a:ext cx="7576920" cy="3686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TextBox 14"/>
          <p:cNvSpPr/>
          <p:nvPr/>
        </p:nvSpPr>
        <p:spPr>
          <a:xfrm>
            <a:off x="261000" y="4541760"/>
            <a:ext cx="8925120" cy="3769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1" dur="indefinite" restart="never" nodeType="tmRoot">
          <p:childTnLst>
            <p:seq>
              <p:cTn id="422" dur="indefinite" nodeType="mainSeq">
                <p:childTnLst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Example 1: Is (x + y) + z  =  x + (y + z)?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Ints: Yes!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Floats: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(2^30 + -2^30) + 3.14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Zapf Dingbats"/>
              </a:rPr>
              <a:t>➙ 3.14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Zapf Dingbats"/>
              </a:rPr>
              <a:t>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Zapf Dingbats"/>
              </a:rPr>
              <a:t>2^30 + (-2^30 + 3.14) ➙ 0.0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9" name="Rectangle 6"/>
          <p:cNvSpPr/>
          <p:nvPr/>
        </p:nvSpPr>
        <p:spPr>
          <a:xfrm>
            <a:off x="7342200" y="6578640"/>
            <a:ext cx="1726560" cy="253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Correctness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Review: Representing Integers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unsigned: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signed (two's complement):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0" name="Table 7"/>
          <p:cNvGraphicFramePr/>
          <p:nvPr/>
        </p:nvGraphicFramePr>
        <p:xfrm>
          <a:off x="620640" y="2002320"/>
          <a:ext cx="8302680" cy="370800"/>
        </p:xfrm>
        <a:graphic>
          <a:graphicData uri="http://schemas.openxmlformats.org/drawingml/2006/table">
            <a:tbl>
              <a:tblPr/>
              <a:tblGrid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  <a:gridCol w="103788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128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16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1" name="Group 15"/>
          <p:cNvGrpSpPr/>
          <p:nvPr/>
        </p:nvGrpSpPr>
        <p:grpSpPr>
          <a:xfrm>
            <a:off x="533520" y="2307960"/>
            <a:ext cx="8000280" cy="1622520"/>
            <a:chOff x="533520" y="2307960"/>
            <a:chExt cx="8000280" cy="1622520"/>
          </a:xfrm>
        </p:grpSpPr>
        <p:pic>
          <p:nvPicPr>
            <p:cNvPr id="102" name="Content Placeholder 4" descr="A picture containing table&#10;&#10;Description automatically generated"/>
            <p:cNvPicPr/>
            <p:nvPr/>
          </p:nvPicPr>
          <p:blipFill>
            <a:blip r:embed="rId1"/>
            <a:stretch/>
          </p:blipFill>
          <p:spPr>
            <a:xfrm>
              <a:off x="8305560" y="3027960"/>
              <a:ext cx="228240" cy="182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3" name="Picture 8" descr="A picture containing brick, toy, clock&#10;&#10;Description automatically generated"/>
            <p:cNvPicPr/>
            <p:nvPr/>
          </p:nvPicPr>
          <p:blipFill>
            <a:blip r:embed="rId2"/>
            <a:stretch/>
          </p:blipFill>
          <p:spPr>
            <a:xfrm>
              <a:off x="533520" y="2307960"/>
              <a:ext cx="1149840" cy="1622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4" name="Picture 9" descr="A picture containing brick, clock, toy&#10;&#10;Description automatically generated"/>
            <p:cNvPicPr/>
            <p:nvPr/>
          </p:nvPicPr>
          <p:blipFill>
            <a:blip r:embed="rId3"/>
            <a:srcRect l="7318" t="0" r="0" b="0"/>
            <a:stretch/>
          </p:blipFill>
          <p:spPr>
            <a:xfrm>
              <a:off x="1676520" y="2590200"/>
              <a:ext cx="1065960" cy="1064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5" name="Picture 10" descr="A picture containing brick, clock&#10;&#10;Description automatically generated"/>
            <p:cNvPicPr/>
            <p:nvPr/>
          </p:nvPicPr>
          <p:blipFill>
            <a:blip r:embed="rId4"/>
            <a:srcRect l="9527" t="0" r="4008" b="0"/>
            <a:stretch/>
          </p:blipFill>
          <p:spPr>
            <a:xfrm>
              <a:off x="2895840" y="2658240"/>
              <a:ext cx="761040" cy="958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6" name="Picture 11" descr="A picture containing green, brick, box, table&#10;&#10;Description automatically generated"/>
            <p:cNvPicPr/>
            <p:nvPr/>
          </p:nvPicPr>
          <p:blipFill>
            <a:blip r:embed="rId5"/>
            <a:stretch/>
          </p:blipFill>
          <p:spPr>
            <a:xfrm>
              <a:off x="3938040" y="2677320"/>
              <a:ext cx="633240" cy="8532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7" name="Picture 12" descr="A picture containing brick, box, table&#10;&#10;Description automatically generated"/>
            <p:cNvPicPr/>
            <p:nvPr/>
          </p:nvPicPr>
          <p:blipFill>
            <a:blip r:embed="rId6"/>
            <a:stretch/>
          </p:blipFill>
          <p:spPr>
            <a:xfrm>
              <a:off x="4987440" y="2845800"/>
              <a:ext cx="574560" cy="5475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8" name="Picture 13" descr="A close up of a box&#10;&#10;Description automatically generated"/>
            <p:cNvPicPr/>
            <p:nvPr/>
          </p:nvPicPr>
          <p:blipFill>
            <a:blip r:embed="rId7"/>
            <a:stretch/>
          </p:blipFill>
          <p:spPr>
            <a:xfrm>
              <a:off x="6095880" y="2861640"/>
              <a:ext cx="457200" cy="515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9" name="Picture 14" descr="A close up of a box&#10;&#10;Description automatically generated"/>
            <p:cNvPicPr/>
            <p:nvPr/>
          </p:nvPicPr>
          <p:blipFill>
            <a:blip r:embed="rId8"/>
            <a:stretch/>
          </p:blipFill>
          <p:spPr>
            <a:xfrm>
              <a:off x="7190280" y="2893320"/>
              <a:ext cx="363240" cy="45252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110" name="Table 16"/>
          <p:cNvGraphicFramePr/>
          <p:nvPr/>
        </p:nvGraphicFramePr>
        <p:xfrm>
          <a:off x="533520" y="4270680"/>
          <a:ext cx="8478720" cy="370800"/>
        </p:xfrm>
        <a:graphic>
          <a:graphicData uri="http://schemas.openxmlformats.org/drawingml/2006/table">
            <a:tbl>
              <a:tblPr/>
              <a:tblGrid>
                <a:gridCol w="1143000"/>
                <a:gridCol w="977040"/>
                <a:gridCol w="1059840"/>
                <a:gridCol w="1059840"/>
                <a:gridCol w="1059840"/>
                <a:gridCol w="1059840"/>
                <a:gridCol w="1059840"/>
                <a:gridCol w="105984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-128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7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6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5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16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8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3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4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2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1 (2</a:t>
                      </a:r>
                      <a:r>
                        <a:rPr b="1" lang="en-US" sz="1800" strike="noStrike" u="none" baseline="30000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0</a:t>
                      </a:r>
                      <a:r>
                        <a:rPr b="1" lang="en-US" sz="1800" strike="noStrike" u="none">
                          <a:solidFill>
                            <a:schemeClr val="dk1"/>
                          </a:solidFill>
                          <a:uFillTx/>
                          <a:latin typeface="Arial"/>
                        </a:rPr>
                        <a:t>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11" name="Group 37"/>
          <p:cNvGrpSpPr/>
          <p:nvPr/>
        </p:nvGrpSpPr>
        <p:grpSpPr>
          <a:xfrm>
            <a:off x="613440" y="4572720"/>
            <a:ext cx="8007480" cy="1649520"/>
            <a:chOff x="613440" y="4572720"/>
            <a:chExt cx="8007480" cy="1649520"/>
          </a:xfrm>
        </p:grpSpPr>
        <p:grpSp>
          <p:nvGrpSpPr>
            <p:cNvPr id="112" name="Group 17"/>
            <p:cNvGrpSpPr/>
            <p:nvPr/>
          </p:nvGrpSpPr>
          <p:grpSpPr>
            <a:xfrm>
              <a:off x="1764000" y="4858560"/>
              <a:ext cx="6856920" cy="1064160"/>
              <a:chOff x="1764000" y="4858560"/>
              <a:chExt cx="6856920" cy="1064160"/>
            </a:xfrm>
          </p:grpSpPr>
          <p:pic>
            <p:nvPicPr>
              <p:cNvPr id="113" name="Content Placeholder 4" descr="A picture containing table&#10;&#10;Description automatically generated"/>
              <p:cNvPicPr/>
              <p:nvPr/>
            </p:nvPicPr>
            <p:blipFill>
              <a:blip r:embed="rId9"/>
              <a:stretch/>
            </p:blipFill>
            <p:spPr>
              <a:xfrm>
                <a:off x="8392680" y="5296320"/>
                <a:ext cx="228240" cy="182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14" name="Picture 20" descr="A picture containing brick, clock, toy&#10;&#10;Description automatically generated"/>
              <p:cNvPicPr/>
              <p:nvPr/>
            </p:nvPicPr>
            <p:blipFill>
              <a:blip r:embed="rId10"/>
              <a:srcRect l="7318" t="0" r="0" b="0"/>
              <a:stretch/>
            </p:blipFill>
            <p:spPr>
              <a:xfrm>
                <a:off x="1764000" y="4858560"/>
                <a:ext cx="1065960" cy="10641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15" name="Picture 21" descr="A picture containing brick, clock&#10;&#10;Description automatically generated"/>
              <p:cNvPicPr/>
              <p:nvPr/>
            </p:nvPicPr>
            <p:blipFill>
              <a:blip r:embed="rId11"/>
              <a:srcRect l="9527" t="0" r="4008" b="0"/>
              <a:stretch/>
            </p:blipFill>
            <p:spPr>
              <a:xfrm>
                <a:off x="2982960" y="4926600"/>
                <a:ext cx="761040" cy="958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16" name="Picture 22" descr="A picture containing green, brick, box, table&#10;&#10;Description automatically generated"/>
              <p:cNvPicPr/>
              <p:nvPr/>
            </p:nvPicPr>
            <p:blipFill>
              <a:blip r:embed="rId12"/>
              <a:stretch/>
            </p:blipFill>
            <p:spPr>
              <a:xfrm>
                <a:off x="4025160" y="4945320"/>
                <a:ext cx="633240" cy="853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17" name="Picture 23" descr="A picture containing brick, box, table&#10;&#10;Description automatically generated"/>
              <p:cNvPicPr/>
              <p:nvPr/>
            </p:nvPicPr>
            <p:blipFill>
              <a:blip r:embed="rId13"/>
              <a:stretch/>
            </p:blipFill>
            <p:spPr>
              <a:xfrm>
                <a:off x="5074560" y="5113800"/>
                <a:ext cx="574560" cy="547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18" name="Picture 24" descr="A close up of a box&#10;&#10;Description automatically generated"/>
              <p:cNvPicPr/>
              <p:nvPr/>
            </p:nvPicPr>
            <p:blipFill>
              <a:blip r:embed="rId14"/>
              <a:stretch/>
            </p:blipFill>
            <p:spPr>
              <a:xfrm>
                <a:off x="6183360" y="5129640"/>
                <a:ext cx="457200" cy="515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19" name="Picture 25" descr="A close up of a box&#10;&#10;Description automatically generated"/>
              <p:cNvPicPr/>
              <p:nvPr/>
            </p:nvPicPr>
            <p:blipFill>
              <a:blip r:embed="rId15"/>
              <a:stretch/>
            </p:blipFill>
            <p:spPr>
              <a:xfrm>
                <a:off x="7277400" y="5161320"/>
                <a:ext cx="363240" cy="4525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pic>
          <p:nvPicPr>
            <p:cNvPr id="120" name="Picture 36" descr="A picture containing brick, toy, clock&#10;&#10;Description automatically generated"/>
            <p:cNvPicPr/>
            <p:nvPr/>
          </p:nvPicPr>
          <p:blipFill>
            <a:blip r:embed="rId16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613440" y="4572720"/>
              <a:ext cx="1149840" cy="164952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Floating Point Operations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All of the bitwise and logical operations still work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980002"/>
                </a:solidFill>
                <a:uFillTx/>
                <a:latin typeface="Arial"/>
              </a:rPr>
              <a:t>Float arithmetic operations done by separate hardware unit (FPU)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Floating Point Addition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05" name="Group 2"/>
          <p:cNvGrpSpPr/>
          <p:nvPr/>
        </p:nvGrpSpPr>
        <p:grpSpPr>
          <a:xfrm>
            <a:off x="4697640" y="2298600"/>
            <a:ext cx="4217760" cy="2729880"/>
            <a:chOff x="4697640" y="2298600"/>
            <a:chExt cx="4217760" cy="2729880"/>
          </a:xfrm>
        </p:grpSpPr>
        <p:sp>
          <p:nvSpPr>
            <p:cNvPr id="306" name="Rectangle 5"/>
            <p:cNvSpPr/>
            <p:nvPr/>
          </p:nvSpPr>
          <p:spPr>
            <a:xfrm>
              <a:off x="5067360" y="3314880"/>
              <a:ext cx="1789920" cy="41832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"/>
                  <a:ea typeface="Calibri Bold"/>
                </a:rPr>
                <a:t>(–1)</a:t>
              </a:r>
              <a:r>
                <a:rPr b="0" lang="en-US" sz="2000" strike="noStrike" u="none" baseline="32000">
                  <a:solidFill>
                    <a:schemeClr val="dk1"/>
                  </a:solidFill>
                  <a:uFillTx/>
                  <a:latin typeface="Calibri Bold Italic"/>
                  <a:ea typeface="Calibri Bold Italic"/>
                </a:rPr>
                <a:t>s1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"/>
                  <a:ea typeface="Calibri Bold"/>
                </a:rPr>
                <a:t> 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 Italic"/>
                  <a:ea typeface="Calibri Bold Italic"/>
                </a:rPr>
                <a:t>M1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"/>
                  <a:ea typeface="Calibri Bold"/>
                </a:rPr>
                <a:t> </a:t>
              </a:r>
              <a:endParaRPr b="0" lang="en-US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7" name="Rectangle 6"/>
            <p:cNvSpPr/>
            <p:nvPr/>
          </p:nvSpPr>
          <p:spPr>
            <a:xfrm>
              <a:off x="6645240" y="3860640"/>
              <a:ext cx="2221920" cy="41832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"/>
                  <a:ea typeface="Calibri Bold"/>
                </a:rPr>
                <a:t>(–1)</a:t>
              </a:r>
              <a:r>
                <a:rPr b="0" lang="en-US" sz="2000" strike="noStrike" u="none" baseline="32000">
                  <a:solidFill>
                    <a:schemeClr val="dk1"/>
                  </a:solidFill>
                  <a:uFillTx/>
                  <a:latin typeface="Calibri Bold Italic"/>
                  <a:ea typeface="Calibri Bold Italic"/>
                </a:rPr>
                <a:t>s2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"/>
                  <a:ea typeface="Calibri Bold"/>
                </a:rPr>
                <a:t> 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 Italic"/>
                  <a:ea typeface="Calibri Bold Italic"/>
                </a:rPr>
                <a:t>M2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"/>
                  <a:ea typeface="Calibri Bold"/>
                </a:rPr>
                <a:t> </a:t>
              </a:r>
              <a:endParaRPr b="0" lang="en-US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8" name="Line 7"/>
            <p:cNvSpPr/>
            <p:nvPr/>
          </p:nvSpPr>
          <p:spPr>
            <a:xfrm>
              <a:off x="6858000" y="2997000"/>
              <a:ext cx="360" cy="254160"/>
            </a:xfrm>
            <a:prstGeom prst="line">
              <a:avLst/>
            </a:prstGeom>
            <a:ln w="381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40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09" name="Line 8"/>
            <p:cNvSpPr/>
            <p:nvPr/>
          </p:nvSpPr>
          <p:spPr>
            <a:xfrm>
              <a:off x="8851680" y="2997000"/>
              <a:ext cx="360" cy="254160"/>
            </a:xfrm>
            <a:prstGeom prst="line">
              <a:avLst/>
            </a:prstGeom>
            <a:ln w="381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40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0" name="Line 9"/>
            <p:cNvSpPr/>
            <p:nvPr/>
          </p:nvSpPr>
          <p:spPr>
            <a:xfrm>
              <a:off x="6870600" y="3124080"/>
              <a:ext cx="1968480" cy="360"/>
            </a:xfrm>
            <a:prstGeom prst="line">
              <a:avLst/>
            </a:prstGeom>
            <a:ln w="38100">
              <a:solidFill>
                <a:srgbClr val="0000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40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1" name="Rectangle 10"/>
            <p:cNvSpPr/>
            <p:nvPr/>
          </p:nvSpPr>
          <p:spPr>
            <a:xfrm>
              <a:off x="7567200" y="2894040"/>
              <a:ext cx="771840" cy="304920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Arial Narrow Bold Italic"/>
                  <a:ea typeface="Arial Narrow Bold Italic"/>
                </a:rPr>
                <a:t>E1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Arial Narrow Bold"/>
                  <a:ea typeface="Arial Narrow Bold"/>
                </a:rPr>
                <a:t>–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Arial Narrow Bold Italic"/>
                  <a:ea typeface="Arial Narrow Bold Italic"/>
                </a:rPr>
                <a:t>E2</a:t>
              </a:r>
              <a:endParaRPr b="0" lang="en-US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2" name="Rectangle 11"/>
            <p:cNvSpPr/>
            <p:nvPr/>
          </p:nvSpPr>
          <p:spPr>
            <a:xfrm>
              <a:off x="4697640" y="3724200"/>
              <a:ext cx="253440" cy="60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4000" strike="noStrike" u="none">
                  <a:solidFill>
                    <a:schemeClr val="dk1"/>
                  </a:solidFill>
                  <a:uFillTx/>
                  <a:latin typeface="Calibri"/>
                  <a:ea typeface="Calibri"/>
                </a:rPr>
                <a:t>+</a:t>
              </a:r>
              <a:endParaRPr b="0" lang="en-US" sz="4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3" name="Line 12"/>
            <p:cNvSpPr/>
            <p:nvPr/>
          </p:nvSpPr>
          <p:spPr>
            <a:xfrm>
              <a:off x="4825800" y="4457520"/>
              <a:ext cx="4089600" cy="360"/>
            </a:xfrm>
            <a:prstGeom prst="line">
              <a:avLst/>
            </a:prstGeom>
            <a:ln w="381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40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4" name="Rectangle 13"/>
            <p:cNvSpPr/>
            <p:nvPr/>
          </p:nvSpPr>
          <p:spPr>
            <a:xfrm>
              <a:off x="5067360" y="4610160"/>
              <a:ext cx="3783960" cy="41832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"/>
                  <a:ea typeface="Calibri Bold"/>
                </a:rPr>
                <a:t>(–1)</a:t>
              </a:r>
              <a:r>
                <a:rPr b="0" lang="en-US" sz="2000" strike="noStrike" u="none" baseline="32000">
                  <a:solidFill>
                    <a:schemeClr val="dk1"/>
                  </a:solidFill>
                  <a:uFillTx/>
                  <a:latin typeface="Calibri Bold Italic"/>
                  <a:ea typeface="Calibri Bold Italic"/>
                </a:rPr>
                <a:t>s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"/>
                  <a:ea typeface="Calibri Bold"/>
                </a:rPr>
                <a:t> </a:t>
              </a:r>
              <a:r>
                <a:rPr b="0" lang="en-US" sz="2000" strike="noStrike" u="none">
                  <a:solidFill>
                    <a:schemeClr val="dk1"/>
                  </a:solidFill>
                  <a:uFillTx/>
                  <a:latin typeface="Calibri Bold Italic"/>
                  <a:ea typeface="Calibri Bold Italic"/>
                </a:rPr>
                <a:t>M</a:t>
              </a:r>
              <a:endParaRPr b="0" lang="en-US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5" name="TextBox 1"/>
            <p:cNvSpPr/>
            <p:nvPr/>
          </p:nvSpPr>
          <p:spPr>
            <a:xfrm>
              <a:off x="4842000" y="2298600"/>
              <a:ext cx="363600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2400" strike="noStrike" u="none">
                  <a:solidFill>
                    <a:schemeClr val="dk1"/>
                  </a:solidFill>
                  <a:uFillTx/>
                  <a:latin typeface="Arial"/>
                </a:rPr>
                <a:t>Get binary points lined up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3" dur="indefinite" restart="never" nodeType="tmRoot">
          <p:childTnLst>
            <p:seq>
              <p:cTn id="454" dur="indefinite" nodeType="mainSeq">
                <p:childTnLst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Floating Point Multiplication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blipFill rotWithShape="0">
            <a:blip r:embed="rId1"/>
            <a:stretch>
              <a:fillRect l="-774" b="-782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1" dur="indefinite" restart="never" nodeType="tmRoot">
          <p:childTnLst>
            <p:seq>
              <p:cTn id="482" dur="indefinite" nodeType="mainSeq">
                <p:childTnLst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Floating Point in C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 Guarantees Two Levels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317520" indent="-3240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float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single precision (32 bits)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317520" indent="-3240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double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double precision (64 bits)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15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Conversions/Casting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317520" indent="-3240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Casting between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int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,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float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, and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double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changes bit representation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317520" indent="-3240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double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/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float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→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int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Truncates fractional part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Like rounding toward zero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Not defined when out of range or NaN: Generally sets to TMin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317520" indent="-3240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int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→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double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Exact conversion,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int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→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urier New Bold"/>
              </a:rPr>
              <a:t>float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Will round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Example: Casting with Floats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blipFill rotWithShape="0">
            <a:blip r:embed="rId1"/>
            <a:stretch>
              <a:fillRect l="-774" t="-1306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Example: Casting with Floats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blipFill rotWithShape="0">
            <a:blip r:embed="rId1"/>
            <a:stretch>
              <a:fillRect l="-774" t="-1306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TextBox 3"/>
          <p:cNvSpPr/>
          <p:nvPr/>
        </p:nvSpPr>
        <p:spPr>
          <a:xfrm>
            <a:off x="4795200" y="3105000"/>
            <a:ext cx="718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True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TextBox 4"/>
          <p:cNvSpPr/>
          <p:nvPr/>
        </p:nvSpPr>
        <p:spPr>
          <a:xfrm>
            <a:off x="4802400" y="3505320"/>
            <a:ext cx="8316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False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6" name="TextBox 5"/>
          <p:cNvSpPr/>
          <p:nvPr/>
        </p:nvSpPr>
        <p:spPr>
          <a:xfrm>
            <a:off x="4800600" y="3848040"/>
            <a:ext cx="8316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False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7" name="TextBox 6"/>
          <p:cNvSpPr/>
          <p:nvPr/>
        </p:nvSpPr>
        <p:spPr>
          <a:xfrm>
            <a:off x="4807800" y="4248000"/>
            <a:ext cx="718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True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9" dur="indefinite" restart="never" nodeType="tmRoot">
          <p:childTnLst>
            <p:seq>
              <p:cTn id="500" dur="indefinite" nodeType="mainSeq"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Fractional binary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is 1001.101</a:t>
            </a:r>
            <a:r>
              <a:rPr b="0" lang="en-US" sz="2400" strike="noStrike" u="none" baseline="-25000">
                <a:solidFill>
                  <a:schemeClr val="dk1"/>
                </a:solidFill>
                <a:uFillTx/>
                <a:latin typeface="Arial"/>
              </a:rPr>
              <a:t>2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roup 1"/>
          <p:cNvGraphicFramePr/>
          <p:nvPr/>
        </p:nvGraphicFramePr>
        <p:xfrm>
          <a:off x="4114800" y="1308240"/>
          <a:ext cx="583560" cy="2342880"/>
        </p:xfrm>
        <a:graphic>
          <a:graphicData uri="http://schemas.openxmlformats.org/drawingml/2006/table">
            <a:tbl>
              <a:tblPr/>
              <a:tblGrid>
                <a:gridCol w="583920"/>
              </a:tblGrid>
              <a:tr h="4298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980002"/>
                          </a:solidFill>
                          <a:uFillTx/>
                          <a:latin typeface="Calibri"/>
                          <a:ea typeface="Calibri"/>
                        </a:rPr>
                        <a:t>2</a:t>
                      </a:r>
                      <a:r>
                        <a:rPr b="0" lang="en-US" sz="1800" strike="noStrike" u="none" baseline="32000">
                          <a:solidFill>
                            <a:srgbClr val="980002"/>
                          </a:solidFill>
                          <a:uFillTx/>
                          <a:latin typeface="Calibri Italic"/>
                          <a:ea typeface="Calibri Italic"/>
                        </a:rPr>
                        <a:t>i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298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980002"/>
                          </a:solidFill>
                          <a:uFillTx/>
                          <a:latin typeface="Calibri"/>
                          <a:ea typeface="Calibri"/>
                        </a:rPr>
                        <a:t>2</a:t>
                      </a:r>
                      <a:r>
                        <a:rPr b="0" lang="en-US" sz="1800" strike="noStrike" u="none" baseline="32000">
                          <a:solidFill>
                            <a:srgbClr val="980002"/>
                          </a:solidFill>
                          <a:uFillTx/>
                          <a:latin typeface="Calibri Italic"/>
                          <a:ea typeface="Calibri Italic"/>
                        </a:rPr>
                        <a:t>i-1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65320">
                <a:tc>
                  <a:txBody>
                    <a:bodyPr anchor="ctr">
                      <a:noAutofit/>
                    </a:bodyPr>
                    <a:p>
                      <a:endParaRPr b="0" lang="en-US" sz="1800" strike="noStrike" u="none">
                        <a:solidFill>
                          <a:srgbClr val="980002"/>
                        </a:solidFill>
                        <a:uFillTx/>
                        <a:latin typeface="Calibri"/>
                        <a:ea typeface="ヒラギノ角ゴ ProN W3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3156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980002"/>
                          </a:solidFill>
                          <a:uFillTx/>
                          <a:latin typeface="Calibri"/>
                          <a:ea typeface="Calibri"/>
                        </a:rPr>
                        <a:t>4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3156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980002"/>
                          </a:solidFill>
                          <a:uFillTx/>
                          <a:latin typeface="Calibri"/>
                          <a:ea typeface="Calibri"/>
                        </a:rPr>
                        <a:t>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3156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980002"/>
                          </a:solidFill>
                          <a:uFillTx/>
                          <a:latin typeface="Calibri"/>
                          <a:ea typeface="Calibri"/>
                        </a:rPr>
                        <a:t>1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4" name="Group 27"/>
          <p:cNvGraphicFramePr/>
          <p:nvPr/>
        </p:nvGraphicFramePr>
        <p:xfrm>
          <a:off x="3581280" y="3962520"/>
          <a:ext cx="659880" cy="1965960"/>
        </p:xfrm>
        <a:graphic>
          <a:graphicData uri="http://schemas.openxmlformats.org/drawingml/2006/table">
            <a:tbl>
              <a:tblPr/>
              <a:tblGrid>
                <a:gridCol w="660240"/>
              </a:tblGrid>
              <a:tr h="3236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980002"/>
                          </a:solidFill>
                          <a:uFillTx/>
                          <a:latin typeface="Calibri"/>
                          <a:ea typeface="Calibri"/>
                        </a:rPr>
                        <a:t>1/2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236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980002"/>
                          </a:solidFill>
                          <a:uFillTx/>
                          <a:latin typeface="Calibri"/>
                          <a:ea typeface="Calibri"/>
                        </a:rPr>
                        <a:t>1/4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2364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800" strike="noStrike" u="none">
                          <a:solidFill>
                            <a:srgbClr val="980002"/>
                          </a:solidFill>
                          <a:uFillTx/>
                          <a:latin typeface="Calibri"/>
                          <a:ea typeface="Calibri"/>
                        </a:rPr>
                        <a:t>1/8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03040">
                <a:tc>
                  <a:txBody>
                    <a:bodyPr anchor="ctr">
                      <a:noAutofit/>
                    </a:bodyPr>
                    <a:p>
                      <a:endParaRPr b="0" lang="en-US" sz="2000" strike="noStrike" u="none">
                        <a:solidFill>
                          <a:srgbClr val="980002"/>
                        </a:solidFill>
                        <a:uFillTx/>
                        <a:latin typeface="Calibri"/>
                        <a:ea typeface="ヒラギノ角ゴ ProN W3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45072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980002"/>
                          </a:solidFill>
                          <a:uFillTx/>
                          <a:latin typeface="Calibri"/>
                          <a:ea typeface="Calibri"/>
                        </a:rPr>
                        <a:t>2</a:t>
                      </a:r>
                      <a:r>
                        <a:rPr b="0" lang="en-US" sz="2000" strike="noStrike" u="none" baseline="32000">
                          <a:solidFill>
                            <a:srgbClr val="980002"/>
                          </a:solidFill>
                          <a:uFillTx/>
                          <a:latin typeface="Calibri Italic"/>
                          <a:ea typeface="Calibri Italic"/>
                        </a:rPr>
                        <a:t>-j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5" name="Group 49"/>
          <p:cNvGraphicFramePr/>
          <p:nvPr/>
        </p:nvGraphicFramePr>
        <p:xfrm>
          <a:off x="901800" y="3416400"/>
          <a:ext cx="6525720" cy="917640"/>
        </p:xfrm>
        <a:graphic>
          <a:graphicData uri="http://schemas.openxmlformats.org/drawingml/2006/table">
            <a:tbl>
              <a:tblPr/>
              <a:tblGrid>
                <a:gridCol w="571320"/>
                <a:gridCol w="583920"/>
                <a:gridCol w="685800"/>
                <a:gridCol w="571320"/>
                <a:gridCol w="571320"/>
                <a:gridCol w="571320"/>
                <a:gridCol w="571320"/>
                <a:gridCol w="571320"/>
                <a:gridCol w="571320"/>
                <a:gridCol w="685800"/>
                <a:gridCol w="571320"/>
              </a:tblGrid>
              <a:tr h="545760"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b</a:t>
                      </a:r>
                      <a:r>
                        <a:rPr b="0" lang="en-US" sz="2800" strike="noStrike" u="none" baseline="-6000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i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b</a:t>
                      </a:r>
                      <a:r>
                        <a:rPr b="0" lang="en-US" sz="2800" strike="noStrike" u="none" baseline="-6000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i-1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•••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b</a:t>
                      </a:r>
                      <a:r>
                        <a:rPr b="0" lang="en-US" sz="2800" strike="noStrike" u="none" baseline="-6000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2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b</a:t>
                      </a:r>
                      <a:r>
                        <a:rPr b="0" lang="en-US" sz="2800" strike="noStrike" u="none" baseline="-6000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1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b</a:t>
                      </a:r>
                      <a:r>
                        <a:rPr b="0" lang="en-US" sz="2800" strike="noStrike" u="none" baseline="-6000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0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b</a:t>
                      </a:r>
                      <a:r>
                        <a:rPr b="0" lang="en-US" sz="2800" strike="noStrike" u="none" baseline="-6000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-1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b</a:t>
                      </a:r>
                      <a:r>
                        <a:rPr b="0" lang="en-US" sz="2800" strike="noStrike" u="none" baseline="-6000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-2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b</a:t>
                      </a:r>
                      <a:r>
                        <a:rPr b="0" lang="en-US" sz="2800" strike="noStrike" u="none" baseline="-6000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-3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4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•••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0760" rIns="507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trike="noStrike" u="none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b</a:t>
                      </a:r>
                      <a:r>
                        <a:rPr b="0" lang="en-US" sz="2800" strike="noStrike" u="none" baseline="-6000">
                          <a:solidFill>
                            <a:schemeClr val="dk1"/>
                          </a:solidFill>
                          <a:uFillTx/>
                          <a:latin typeface="Calibri Italic"/>
                          <a:ea typeface="Calibri Italic"/>
                        </a:rPr>
                        <a:t>-j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50760" marR="507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6" name="Rectangle 97"/>
          <p:cNvSpPr/>
          <p:nvPr/>
        </p:nvSpPr>
        <p:spPr>
          <a:xfrm rot="10800000">
            <a:off x="6206400" y="4286880"/>
            <a:ext cx="561240" cy="532800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• • •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442800" y="5237280"/>
            <a:ext cx="8471880" cy="18486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Freeform 100"/>
          <p:cNvSpPr/>
          <p:nvPr/>
        </p:nvSpPr>
        <p:spPr>
          <a:xfrm>
            <a:off x="4040280" y="3246480"/>
            <a:ext cx="164520" cy="100800"/>
          </a:xfrm>
          <a:custGeom>
            <a:avLst/>
            <a:gdLst>
              <a:gd name="textAreaLeft" fmla="*/ 0 w 164520"/>
              <a:gd name="textAreaRight" fmla="*/ 165240 w 164520"/>
              <a:gd name="textAreaTop" fmla="*/ 0 h 100800"/>
              <a:gd name="textAreaBottom" fmla="*/ 101520 h 1008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3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9" name="Freeform 101"/>
          <p:cNvSpPr/>
          <p:nvPr/>
        </p:nvSpPr>
        <p:spPr>
          <a:xfrm>
            <a:off x="3505320" y="2814480"/>
            <a:ext cx="697680" cy="532800"/>
          </a:xfrm>
          <a:custGeom>
            <a:avLst/>
            <a:gdLst>
              <a:gd name="textAreaLeft" fmla="*/ 0 w 697680"/>
              <a:gd name="textAreaRight" fmla="*/ 698400 w 697680"/>
              <a:gd name="textAreaTop" fmla="*/ 0 h 532800"/>
              <a:gd name="textAreaBottom" fmla="*/ 533520 h 5328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0" name="Freeform 102"/>
          <p:cNvSpPr/>
          <p:nvPr/>
        </p:nvSpPr>
        <p:spPr>
          <a:xfrm>
            <a:off x="2955960" y="2573280"/>
            <a:ext cx="1243800" cy="774000"/>
          </a:xfrm>
          <a:custGeom>
            <a:avLst/>
            <a:gdLst>
              <a:gd name="textAreaLeft" fmla="*/ 0 w 1243800"/>
              <a:gd name="textAreaRight" fmla="*/ 1244520 w 1243800"/>
              <a:gd name="textAreaTop" fmla="*/ 0 h 774000"/>
              <a:gd name="textAreaBottom" fmla="*/ 774720 h 7740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1" name="Freeform 103"/>
          <p:cNvSpPr/>
          <p:nvPr/>
        </p:nvSpPr>
        <p:spPr>
          <a:xfrm>
            <a:off x="1778040" y="1900080"/>
            <a:ext cx="2424960" cy="1447200"/>
          </a:xfrm>
          <a:custGeom>
            <a:avLst/>
            <a:gdLst>
              <a:gd name="textAreaLeft" fmla="*/ 0 w 2424960"/>
              <a:gd name="textAreaRight" fmla="*/ 2425680 w 2424960"/>
              <a:gd name="textAreaTop" fmla="*/ 0 h 1447200"/>
              <a:gd name="textAreaBottom" fmla="*/ 1447920 h 14472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2" name="Freeform 104"/>
          <p:cNvSpPr/>
          <p:nvPr/>
        </p:nvSpPr>
        <p:spPr>
          <a:xfrm>
            <a:off x="1028880" y="1544760"/>
            <a:ext cx="3174120" cy="1802520"/>
          </a:xfrm>
          <a:custGeom>
            <a:avLst/>
            <a:gdLst>
              <a:gd name="textAreaLeft" fmla="*/ 0 w 3174120"/>
              <a:gd name="textAreaRight" fmla="*/ 3174840 w 3174120"/>
              <a:gd name="textAreaTop" fmla="*/ 0 h 1802520"/>
              <a:gd name="textAreaBottom" fmla="*/ 1803240 h 180252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3" name="Rectangle 105"/>
          <p:cNvSpPr/>
          <p:nvPr/>
        </p:nvSpPr>
        <p:spPr>
          <a:xfrm>
            <a:off x="2111400" y="2649600"/>
            <a:ext cx="559800" cy="532800"/>
          </a:xfrm>
          <a:prstGeom prst="rect">
            <a:avLst/>
          </a:prstGeom>
          <a:solidFill>
            <a:srgbClr val="ffffff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8160" rIns="38160" tIns="38160" bIns="3816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Times New Roman"/>
                <a:ea typeface="Times New Roman"/>
              </a:rPr>
              <a:t>• • •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Freeform 106"/>
          <p:cNvSpPr/>
          <p:nvPr/>
        </p:nvSpPr>
        <p:spPr>
          <a:xfrm rot="10800000">
            <a:off x="4299480" y="4007520"/>
            <a:ext cx="342360" cy="100800"/>
          </a:xfrm>
          <a:custGeom>
            <a:avLst/>
            <a:gdLst>
              <a:gd name="textAreaLeft" fmla="*/ 0 w 342360"/>
              <a:gd name="textAreaRight" fmla="*/ 343080 w 342360"/>
              <a:gd name="textAreaTop" fmla="*/ 0 h 100800"/>
              <a:gd name="textAreaBottom" fmla="*/ 101520 h 1008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5" name="Freeform 107"/>
          <p:cNvSpPr/>
          <p:nvPr/>
        </p:nvSpPr>
        <p:spPr>
          <a:xfrm rot="10800000">
            <a:off x="4287240" y="4007520"/>
            <a:ext cx="977040" cy="393120"/>
          </a:xfrm>
          <a:custGeom>
            <a:avLst/>
            <a:gdLst>
              <a:gd name="textAreaLeft" fmla="*/ 0 w 977040"/>
              <a:gd name="textAreaRight" fmla="*/ 977760 w 977040"/>
              <a:gd name="textAreaTop" fmla="*/ 0 h 393120"/>
              <a:gd name="textAreaBottom" fmla="*/ 393840 h 39312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6" name="Freeform 108"/>
          <p:cNvSpPr/>
          <p:nvPr/>
        </p:nvSpPr>
        <p:spPr>
          <a:xfrm rot="10800000">
            <a:off x="4285440" y="4020120"/>
            <a:ext cx="1573920" cy="774000"/>
          </a:xfrm>
          <a:custGeom>
            <a:avLst/>
            <a:gdLst>
              <a:gd name="textAreaLeft" fmla="*/ 0 w 1573920"/>
              <a:gd name="textAreaRight" fmla="*/ 1574640 w 1573920"/>
              <a:gd name="textAreaTop" fmla="*/ 0 h 774000"/>
              <a:gd name="textAreaBottom" fmla="*/ 774720 h 7740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7" name="Freeform 109"/>
          <p:cNvSpPr/>
          <p:nvPr/>
        </p:nvSpPr>
        <p:spPr>
          <a:xfrm rot="10800000">
            <a:off x="4276080" y="3982320"/>
            <a:ext cx="2716920" cy="1370880"/>
          </a:xfrm>
          <a:custGeom>
            <a:avLst/>
            <a:gdLst>
              <a:gd name="textAreaLeft" fmla="*/ 0 w 2716920"/>
              <a:gd name="textAreaRight" fmla="*/ 2717640 w 2716920"/>
              <a:gd name="textAreaTop" fmla="*/ 0 h 1370880"/>
              <a:gd name="textAreaBottom" fmla="*/ 1371600 h 137088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8" name="Oval 110"/>
          <p:cNvSpPr/>
          <p:nvPr/>
        </p:nvSpPr>
        <p:spPr>
          <a:xfrm>
            <a:off x="4341600" y="3858480"/>
            <a:ext cx="164520" cy="164520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Fractional binary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Example: Fractional Binary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Rectangle 7"/>
          <p:cNvSpPr/>
          <p:nvPr/>
        </p:nvSpPr>
        <p:spPr>
          <a:xfrm>
            <a:off x="380880" y="1397160"/>
            <a:ext cx="8381160" cy="523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is 1001.101</a:t>
            </a:r>
            <a:r>
              <a:rPr b="0" lang="en-US" sz="2400" strike="noStrike" u="none" baseline="-25000">
                <a:solidFill>
                  <a:schemeClr val="dk1"/>
                </a:solidFill>
                <a:uFillTx/>
                <a:latin typeface="Arial"/>
              </a:rPr>
              <a:t>2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is the binary representation of 13 9/16?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TextBox 3"/>
          <p:cNvSpPr/>
          <p:nvPr/>
        </p:nvSpPr>
        <p:spPr>
          <a:xfrm>
            <a:off x="1523880" y="2127240"/>
            <a:ext cx="3336840" cy="525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TextBox 4"/>
          <p:cNvSpPr/>
          <p:nvPr/>
        </p:nvSpPr>
        <p:spPr>
          <a:xfrm>
            <a:off x="1870200" y="3979440"/>
            <a:ext cx="1097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1101.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TextBox 5"/>
          <p:cNvSpPr/>
          <p:nvPr/>
        </p:nvSpPr>
        <p:spPr>
          <a:xfrm>
            <a:off x="2794680" y="3979440"/>
            <a:ext cx="91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1001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4574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1: Fractional Binary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Rectangle 7"/>
          <p:cNvSpPr/>
          <p:nvPr/>
        </p:nvSpPr>
        <p:spPr>
          <a:xfrm>
            <a:off x="380880" y="1397160"/>
            <a:ext cx="8381160" cy="5231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Translate the following fractional numbers to their binary representation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 defTabSz="91440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5 3/4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 defTabSz="91440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2 7/8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 defTabSz="91440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1 7/16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Translate the following fractional binary numbers to their decimal representation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 defTabSz="9144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nsolas"/>
              </a:rPr>
              <a:t>.011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 defTabSz="9144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nsolas"/>
              </a:rPr>
              <a:t>.11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00280" indent="-343080" defTabSz="9144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/>
              <a:buChar char="•"/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onsolas"/>
              </a:rPr>
              <a:t>1.1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TextBox 1"/>
          <p:cNvSpPr/>
          <p:nvPr/>
        </p:nvSpPr>
        <p:spPr>
          <a:xfrm>
            <a:off x="2552760" y="2156760"/>
            <a:ext cx="1280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101.11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TextBox 2"/>
          <p:cNvSpPr/>
          <p:nvPr/>
        </p:nvSpPr>
        <p:spPr>
          <a:xfrm>
            <a:off x="2552760" y="2590920"/>
            <a:ext cx="1280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10.111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TextBox 3"/>
          <p:cNvSpPr/>
          <p:nvPr/>
        </p:nvSpPr>
        <p:spPr>
          <a:xfrm>
            <a:off x="2560680" y="3043440"/>
            <a:ext cx="1280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1.0111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TextBox 5"/>
          <p:cNvSpPr/>
          <p:nvPr/>
        </p:nvSpPr>
        <p:spPr>
          <a:xfrm>
            <a:off x="2590920" y="4793760"/>
            <a:ext cx="901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.375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TextBox 6"/>
          <p:cNvSpPr/>
          <p:nvPr/>
        </p:nvSpPr>
        <p:spPr>
          <a:xfrm>
            <a:off x="2598840" y="5268600"/>
            <a:ext cx="901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.75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TextBox 7"/>
          <p:cNvSpPr/>
          <p:nvPr/>
        </p:nvSpPr>
        <p:spPr>
          <a:xfrm>
            <a:off x="2598840" y="5813640"/>
            <a:ext cx="901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575"/>
              </a:spcBef>
              <a:tabLst>
                <a:tab algn="l" pos="2398680"/>
              </a:tabLst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1.5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Rectangle 8"/>
          <p:cNvSpPr/>
          <p:nvPr/>
        </p:nvSpPr>
        <p:spPr>
          <a:xfrm>
            <a:off x="2362320" y="2156760"/>
            <a:ext cx="1828080" cy="1576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4" name="Rectangle 9"/>
          <p:cNvSpPr/>
          <p:nvPr/>
        </p:nvSpPr>
        <p:spPr>
          <a:xfrm>
            <a:off x="2135520" y="4813560"/>
            <a:ext cx="1828080" cy="1576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Representable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182880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Limitation #1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182880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Can only exactly represent numbers of the form x/2</a:t>
            </a:r>
            <a:r>
              <a:rPr b="0" lang="en-US" sz="2000" strike="noStrike" u="none" baseline="32000">
                <a:solidFill>
                  <a:schemeClr val="dk1"/>
                </a:solidFill>
                <a:uFillTx/>
                <a:latin typeface="Arial"/>
              </a:rPr>
              <a:t>k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182880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Other rational numbers have repeating bit representations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"/>
              </a:spcBef>
              <a:buNone/>
              <a:tabLst>
                <a:tab algn="l" pos="0"/>
              </a:tabLst>
            </a:pPr>
            <a:endParaRPr b="0" lang="en-US" sz="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182880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Value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Representation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  <a:tabLst>
                <a:tab algn="l" pos="1828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1/3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0.0101010101[01]…</a:t>
            </a:r>
            <a:r>
              <a:rPr b="1" lang="en-US" sz="1800" strike="noStrike" u="none" baseline="-6000">
                <a:solidFill>
                  <a:schemeClr val="dk1"/>
                </a:solidFill>
                <a:uFillTx/>
                <a:latin typeface="Courier New"/>
                <a:ea typeface="Monaco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  <a:tabLst>
                <a:tab algn="l" pos="1828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1/5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	</a:t>
            </a:r>
            <a:r>
              <a:rPr b="1" lang="en-US" sz="18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0.001100110011[0011]…</a:t>
            </a:r>
            <a:r>
              <a:rPr b="1" lang="en-US" sz="1800" strike="noStrike" u="none" baseline="-6000">
                <a:solidFill>
                  <a:schemeClr val="dk1"/>
                </a:solidFill>
                <a:uFillTx/>
                <a:latin typeface="Courier New"/>
                <a:ea typeface="Monaco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83808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  <a:tabLst>
                <a:tab algn="l" pos="182880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1/10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	</a:t>
            </a:r>
            <a:r>
              <a:rPr b="1" lang="en-US" sz="18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0.0001100110011[0011]…</a:t>
            </a:r>
            <a:r>
              <a:rPr b="1" lang="en-US" sz="1800" strike="noStrike" u="none" baseline="-6000">
                <a:solidFill>
                  <a:schemeClr val="dk1"/>
                </a:solidFill>
                <a:uFillTx/>
                <a:latin typeface="Courier New"/>
                <a:ea typeface="Monaco"/>
              </a:rPr>
              <a:t>2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182880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Limitation #2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182880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Just one setting of binary point within the </a:t>
            </a:r>
            <a:r>
              <a:rPr b="0" i="1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w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bits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182880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Limited range of numbers (very small values?  very large?)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blipFill rotWithShape="0">
            <a:blip r:embed="rId1"/>
            <a:stretch>
              <a:fillRect l="-774" t="-1212"/>
            </a:stretch>
          </a:blipFill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Floating Point Representation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TextBox 1"/>
          <p:cNvSpPr/>
          <p:nvPr/>
        </p:nvSpPr>
        <p:spPr>
          <a:xfrm>
            <a:off x="3352680" y="3974760"/>
            <a:ext cx="1540440" cy="2761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TextBox 2"/>
          <p:cNvSpPr/>
          <p:nvPr/>
        </p:nvSpPr>
        <p:spPr>
          <a:xfrm>
            <a:off x="5556600" y="3928680"/>
            <a:ext cx="233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</a:rPr>
              <a:t>s = 0, M = </a:t>
            </a: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</a:rPr>
              <a:t>1.0</a:t>
            </a: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</a:rPr>
              <a:t>, E = 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TextBox 3"/>
          <p:cNvSpPr/>
          <p:nvPr/>
        </p:nvSpPr>
        <p:spPr>
          <a:xfrm>
            <a:off x="3352680" y="4366440"/>
            <a:ext cx="1663920" cy="2761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TextBox 4"/>
          <p:cNvSpPr/>
          <p:nvPr/>
        </p:nvSpPr>
        <p:spPr>
          <a:xfrm>
            <a:off x="5551200" y="4320360"/>
            <a:ext cx="2477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</a:rPr>
              <a:t>s = 1, M = </a:t>
            </a: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</a:rPr>
              <a:t>1.01</a:t>
            </a: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</a:rPr>
              <a:t>, E = 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TextBox 5"/>
          <p:cNvSpPr/>
          <p:nvPr/>
        </p:nvSpPr>
        <p:spPr>
          <a:xfrm>
            <a:off x="3352680" y="4681440"/>
            <a:ext cx="1540440" cy="2761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TextBox 6"/>
          <p:cNvSpPr/>
          <p:nvPr/>
        </p:nvSpPr>
        <p:spPr>
          <a:xfrm>
            <a:off x="5556600" y="4635360"/>
            <a:ext cx="233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</a:rPr>
              <a:t>s = 0, M = </a:t>
            </a: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</a:rPr>
              <a:t>1.0</a:t>
            </a: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</a:rPr>
              <a:t>, E = 6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TextBox 7"/>
          <p:cNvSpPr/>
          <p:nvPr/>
        </p:nvSpPr>
        <p:spPr>
          <a:xfrm>
            <a:off x="3352680" y="5073120"/>
            <a:ext cx="1790640" cy="27612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TextBox 8"/>
          <p:cNvSpPr/>
          <p:nvPr/>
        </p:nvSpPr>
        <p:spPr>
          <a:xfrm>
            <a:off x="5551560" y="5027040"/>
            <a:ext cx="2553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</a:rPr>
              <a:t>s = 0, M = </a:t>
            </a: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</a:rPr>
              <a:t>1.01</a:t>
            </a:r>
            <a:r>
              <a:rPr b="0" lang="en-US" sz="1800" strike="noStrike" u="none">
                <a:solidFill>
                  <a:schemeClr val="accent1"/>
                </a:solidFill>
                <a:uFillTx/>
                <a:latin typeface="Arial"/>
              </a:rPr>
              <a:t>, E = -1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TextBox 9"/>
          <p:cNvSpPr/>
          <p:nvPr/>
        </p:nvSpPr>
        <p:spPr>
          <a:xfrm>
            <a:off x="2139840" y="3947760"/>
            <a:ext cx="592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</a:rPr>
              <a:t>1.0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TextBox 10"/>
          <p:cNvSpPr/>
          <p:nvPr/>
        </p:nvSpPr>
        <p:spPr>
          <a:xfrm>
            <a:off x="2128680" y="4320360"/>
            <a:ext cx="86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</a:rPr>
              <a:t>-1.01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TextBox 11"/>
          <p:cNvSpPr/>
          <p:nvPr/>
        </p:nvSpPr>
        <p:spPr>
          <a:xfrm>
            <a:off x="2073240" y="4643640"/>
            <a:ext cx="1143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</a:rPr>
              <a:t>1000000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TextBox 12"/>
          <p:cNvSpPr/>
          <p:nvPr/>
        </p:nvSpPr>
        <p:spPr>
          <a:xfrm>
            <a:off x="2078640" y="5072760"/>
            <a:ext cx="1005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uFillTx/>
                <a:latin typeface="Consolas"/>
              </a:rPr>
              <a:t>-0.101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Rectangle 13"/>
          <p:cNvSpPr/>
          <p:nvPr/>
        </p:nvSpPr>
        <p:spPr>
          <a:xfrm>
            <a:off x="1905120" y="3928680"/>
            <a:ext cx="6476400" cy="178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4574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2: Floating Point Numbers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Rectangle 7"/>
          <p:cNvSpPr/>
          <p:nvPr/>
        </p:nvSpPr>
        <p:spPr>
          <a:xfrm>
            <a:off x="380880" y="1397160"/>
            <a:ext cx="8381160" cy="5231520"/>
          </a:xfrm>
          <a:prstGeom prst="rect">
            <a:avLst/>
          </a:prstGeom>
          <a:blipFill rotWithShape="0">
            <a:blip r:embed="rId1"/>
            <a:srcRect/>
            <a:stretch/>
          </a:blip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ffffff">
                    <a:alpha val="1000"/>
                  </a:srgbClr>
                </a:solidFill>
                <a:uFillTx/>
                <a:latin typeface="Arial"/>
              </a:rPr>
              <a:t> 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TextBox 1"/>
          <p:cNvSpPr/>
          <p:nvPr/>
        </p:nvSpPr>
        <p:spPr>
          <a:xfrm>
            <a:off x="2552760" y="2514600"/>
            <a:ext cx="1280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101.11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TextBox 2"/>
          <p:cNvSpPr/>
          <p:nvPr/>
        </p:nvSpPr>
        <p:spPr>
          <a:xfrm>
            <a:off x="2552760" y="2948760"/>
            <a:ext cx="1280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10.111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TextBox 3"/>
          <p:cNvSpPr/>
          <p:nvPr/>
        </p:nvSpPr>
        <p:spPr>
          <a:xfrm>
            <a:off x="2574000" y="3394800"/>
            <a:ext cx="913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-1.1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TextBox 5"/>
          <p:cNvSpPr/>
          <p:nvPr/>
        </p:nvSpPr>
        <p:spPr>
          <a:xfrm>
            <a:off x="2590920" y="3805560"/>
            <a:ext cx="1097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-0.11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TextBox 6"/>
          <p:cNvSpPr/>
          <p:nvPr/>
        </p:nvSpPr>
        <p:spPr>
          <a:xfrm>
            <a:off x="4155480" y="2514600"/>
            <a:ext cx="3610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s = 0, M = </a:t>
            </a: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1.0111</a:t>
            </a: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, E = 2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TextBox 7"/>
          <p:cNvSpPr/>
          <p:nvPr/>
        </p:nvSpPr>
        <p:spPr>
          <a:xfrm>
            <a:off x="4155480" y="2906280"/>
            <a:ext cx="3610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s = 0, M = </a:t>
            </a: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1.0111</a:t>
            </a: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, E = 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TextBox 8"/>
          <p:cNvSpPr/>
          <p:nvPr/>
        </p:nvSpPr>
        <p:spPr>
          <a:xfrm>
            <a:off x="4175640" y="3352680"/>
            <a:ext cx="3059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s = 1, M = </a:t>
            </a: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1.1</a:t>
            </a: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, E = 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TextBox 9"/>
          <p:cNvSpPr/>
          <p:nvPr/>
        </p:nvSpPr>
        <p:spPr>
          <a:xfrm>
            <a:off x="4176360" y="3805560"/>
            <a:ext cx="3161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s = 1, M = </a:t>
            </a:r>
            <a:r>
              <a:rPr b="0" lang="en-US" sz="2400" strike="noStrike" u="none">
                <a:solidFill>
                  <a:schemeClr val="accent1"/>
                </a:solidFill>
                <a:uFillTx/>
                <a:latin typeface="Consolas"/>
              </a:rPr>
              <a:t>1.1</a:t>
            </a:r>
            <a:r>
              <a:rPr b="0" lang="en-US" sz="2400" strike="noStrike" u="none">
                <a:solidFill>
                  <a:schemeClr val="accent1"/>
                </a:solidFill>
                <a:uFillTx/>
                <a:latin typeface="Arial"/>
              </a:rPr>
              <a:t>, E = -1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Rectangle 4"/>
          <p:cNvSpPr/>
          <p:nvPr/>
        </p:nvSpPr>
        <p:spPr>
          <a:xfrm>
            <a:off x="2091960" y="2499840"/>
            <a:ext cx="5908320" cy="214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22952</TotalTime>
  <Application>LibreOffice/24.8.4.2$Linux_X86_64 LibreOffice_project/bb3cfa12c7b1bf994ecc5649a80400d06cd71002</Application>
  <AppVersion>15.0000</AppVersion>
  <Words>2352</Words>
  <Paragraphs>455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2019-01-29T01:49:07Z</dcterms:created>
  <dc:creator>Eleanor  Birrell</dc:creator>
  <dc:description/>
  <dc:language>en-US</dc:language>
  <cp:lastModifiedBy/>
  <dcterms:modified xsi:type="dcterms:W3CDTF">2025-01-30T12:52:23Z</dcterms:modified>
  <cp:revision>187</cp:revision>
  <dc:subject/>
  <dc:title>Lecture 3: Arithmetic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3</vt:i4>
  </property>
  <property fmtid="{D5CDD505-2E9C-101B-9397-08002B2CF9AE}" pid="3" name="Notes">
    <vt:i4>13</vt:i4>
  </property>
  <property fmtid="{D5CDD505-2E9C-101B-9397-08002B2CF9AE}" pid="4" name="PresentationFormat">
    <vt:lpwstr>On-screen Show (4:3)</vt:lpwstr>
  </property>
  <property fmtid="{D5CDD505-2E9C-101B-9397-08002B2CF9AE}" pid="5" name="Slides">
    <vt:i4>25</vt:i4>
  </property>
</Properties>
</file>