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8" r:id="rId3"/>
    <p:sldId id="334" r:id="rId4"/>
    <p:sldId id="305" r:id="rId5"/>
    <p:sldId id="339" r:id="rId6"/>
    <p:sldId id="341" r:id="rId7"/>
    <p:sldId id="342" r:id="rId8"/>
    <p:sldId id="324" r:id="rId9"/>
    <p:sldId id="1300" r:id="rId10"/>
    <p:sldId id="1294" r:id="rId11"/>
    <p:sldId id="338" r:id="rId12"/>
    <p:sldId id="355" r:id="rId13"/>
    <p:sldId id="354" r:id="rId14"/>
    <p:sldId id="1301" r:id="rId15"/>
    <p:sldId id="344" r:id="rId16"/>
    <p:sldId id="345" r:id="rId17"/>
    <p:sldId id="347" r:id="rId18"/>
    <p:sldId id="277" r:id="rId19"/>
    <p:sldId id="1299" r:id="rId20"/>
    <p:sldId id="332" r:id="rId21"/>
    <p:sldId id="357" r:id="rId22"/>
    <p:sldId id="333" r:id="rId23"/>
    <p:sldId id="362" r:id="rId24"/>
    <p:sldId id="359" r:id="rId25"/>
    <p:sldId id="360" r:id="rId26"/>
    <p:sldId id="361" r:id="rId27"/>
    <p:sldId id="363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96969"/>
    <a:srgbClr val="33333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201" autoAdjust="0"/>
    <p:restoredTop sz="92190" autoAdjust="0"/>
  </p:normalViewPr>
  <p:slideViewPr>
    <p:cSldViewPr>
      <p:cViewPr varScale="1">
        <p:scale>
          <a:sx n="92" d="100"/>
          <a:sy n="92" d="100"/>
        </p:scale>
        <p:origin x="184" y="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690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F19EE-4C14-416B-9A28-3D9B2AE65E04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7E2B7-019C-47AA-8287-AB4BD1848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4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7EBD1-2546-431F-B565-95BCA5604CC4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1AF-CC19-4E5A-831F-2BAAD17F6D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unsigned 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1AF-CC19-4E5A-831F-2BAAD17F6D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64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3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18288"/>
            <a:ext cx="7086600" cy="32918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437D-9C28-4485-8136-DE3C7521A7D8}" type="datetimeFigureOut">
              <a:rPr lang="en-US" smtClean="0"/>
              <a:t>1/28/26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743B4-AD12-49DE-BA27-1A16B7F35F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250"/>
            <a:ext cx="9144000" cy="3111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191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6000">
                <a:schemeClr val="tx1">
                  <a:lumMod val="75000"/>
                  <a:lumOff val="25000"/>
                </a:schemeClr>
              </a:gs>
              <a:gs pos="99000">
                <a:schemeClr val="tx1">
                  <a:lumMod val="65000"/>
                  <a:lumOff val="3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3F7437D-9C28-4485-8136-DE3C7521A7D8}" type="datetimeFigureOut">
              <a:rPr lang="en-US" smtClean="0"/>
              <a:t>1/28/26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EA743B4-AD12-49DE-BA27-1A16B7F35F0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23.png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5.wdp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924800" cy="609600"/>
          </a:xfrm>
        </p:spPr>
        <p:txBody>
          <a:bodyPr>
            <a:normAutofit/>
          </a:bodyPr>
          <a:lstStyle/>
          <a:p>
            <a:r>
              <a:rPr lang="en-US" dirty="0"/>
              <a:t>CS 105		       			       </a:t>
            </a:r>
            <a:r>
              <a:rPr lang="en-US"/>
              <a:t>Spring 2026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848600" cy="631825"/>
          </a:xfrm>
        </p:spPr>
        <p:txBody>
          <a:bodyPr>
            <a:noAutofit/>
          </a:bodyPr>
          <a:lstStyle/>
          <a:p>
            <a:r>
              <a:rPr lang="en-US" sz="3200" dirty="0"/>
              <a:t>Lecture 2: Representing Integers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643181"/>
            <a:ext cx="7848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27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2: Binary Number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63040"/>
            <a:ext cx="8229600" cy="4937760"/>
          </a:xfrm>
        </p:spPr>
        <p:txBody>
          <a:bodyPr anchor="ctr" anchorCtr="0"/>
          <a:lstStyle/>
          <a:p>
            <a:pPr>
              <a:spcBef>
                <a:spcPts val="1600"/>
              </a:spcBef>
            </a:pPr>
            <a:r>
              <a:rPr lang="en-US" dirty="0"/>
              <a:t>What are the max number and min number that can be represented by a w-bit binary number?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3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4</a:t>
            </a:r>
          </a:p>
          <a:p>
            <a:pPr marL="731520" lvl="1" indent="-457200">
              <a:spcBef>
                <a:spcPts val="1600"/>
              </a:spcBef>
              <a:buFont typeface="+mj-lt"/>
              <a:buAutoNum type="arabicPeriod"/>
            </a:pPr>
            <a:r>
              <a:rPr lang="en-US" dirty="0"/>
              <a:t>w = 8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 marL="0" indent="0">
              <a:spcBef>
                <a:spcPts val="16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95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169BE-E6B7-644C-AFA3-DA44B7BD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Unsigned Integers in C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8843F78B-2FD2-1B46-A49E-129A5FDF9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411115"/>
              </p:ext>
            </p:extLst>
          </p:nvPr>
        </p:nvGraphicFramePr>
        <p:xfrm>
          <a:off x="2660650" y="1905000"/>
          <a:ext cx="3822700" cy="2336800"/>
        </p:xfrm>
        <a:graphic>
          <a:graphicData uri="http://schemas.openxmlformats.org/drawingml/2006/table">
            <a:tbl>
              <a:tblPr firstRow="1" firstCol="1">
                <a:tableStyleId>{3C2FFA5D-87B4-456A-9821-1D502468CF0F}</a:tableStyleId>
              </a:tblPr>
              <a:tblGrid>
                <a:gridCol w="1917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C Data Type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 Bold" charset="0"/>
                        </a:rPr>
                        <a:t>Size (bytes)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/>
                        <a:ea typeface="Arial Narrow Bold" charset="0"/>
                        <a:cs typeface="Calibri"/>
                        <a:sym typeface="Arial Narrow Bold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char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66352825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short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unsigned long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u="none" strike="noStrike" cap="none" normalizeH="0" baseline="0" dirty="0">
                          <a:ln>
                            <a:noFill/>
                          </a:ln>
                          <a:effectLst/>
                          <a:sym typeface="Arial Narrow" charset="0"/>
                        </a:rPr>
                        <a:t>8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0701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18E3-2CA2-2342-92D1-2A273F7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characters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6E5580-D5E0-6246-ADC2-DB4EA4B67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688073"/>
              </p:ext>
            </p:extLst>
          </p:nvPr>
        </p:nvGraphicFramePr>
        <p:xfrm>
          <a:off x="-76200" y="1605643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3618185367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&amp;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33ABF77-13D2-E54A-A426-3CE544C31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95312"/>
              </p:ext>
            </p:extLst>
          </p:nvPr>
        </p:nvGraphicFramePr>
        <p:xfrm>
          <a:off x="1834243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00111111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@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6CCB300-9BBA-BE4E-A6A1-3AA40B5BB4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86827"/>
              </p:ext>
            </p:extLst>
          </p:nvPr>
        </p:nvGraphicFramePr>
        <p:xfrm>
          <a:off x="3782785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01010000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16EE6F9-80C6-AE4B-91D3-E7B32B01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94062"/>
              </p:ext>
            </p:extLst>
          </p:nvPr>
        </p:nvGraphicFramePr>
        <p:xfrm>
          <a:off x="5731327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[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\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^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_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01011111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`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70744-E056-3B46-A510-FCAA1A2C4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247760"/>
              </p:ext>
            </p:extLst>
          </p:nvPr>
        </p:nvGraphicFramePr>
        <p:xfrm>
          <a:off x="7679869" y="1600200"/>
          <a:ext cx="194854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79203228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1576121728"/>
                    </a:ext>
                  </a:extLst>
                </a:gridCol>
                <a:gridCol w="885701">
                  <a:extLst>
                    <a:ext uri="{9D8B030D-6E8A-4147-A177-3AD203B41FA5}">
                      <a16:colId xmlns:a16="http://schemas.microsoft.com/office/drawing/2014/main" val="42569586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Char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99859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9508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312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077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18108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54643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6834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80860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0623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41497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0839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51709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56168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5216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49703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01101111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02138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01110000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4805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A621AD-3E20-F845-A79D-BE9D31DB1842}"/>
              </a:ext>
            </a:extLst>
          </p:cNvPr>
          <p:cNvCxnSpPr/>
          <p:nvPr/>
        </p:nvCxnSpPr>
        <p:spPr>
          <a:xfrm>
            <a:off x="183424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067821-4636-5F48-A6B1-80D928EAE142}"/>
              </a:ext>
            </a:extLst>
          </p:cNvPr>
          <p:cNvCxnSpPr/>
          <p:nvPr/>
        </p:nvCxnSpPr>
        <p:spPr>
          <a:xfrm>
            <a:off x="3788229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D7F97E5-ABCA-6A4E-A9E0-835570E5BC70}"/>
              </a:ext>
            </a:extLst>
          </p:cNvPr>
          <p:cNvCxnSpPr/>
          <p:nvPr/>
        </p:nvCxnSpPr>
        <p:spPr>
          <a:xfrm>
            <a:off x="5731327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3C5257-E8B2-5C4B-A5AF-1672C6AF1F61}"/>
              </a:ext>
            </a:extLst>
          </p:cNvPr>
          <p:cNvCxnSpPr/>
          <p:nvPr/>
        </p:nvCxnSpPr>
        <p:spPr>
          <a:xfrm>
            <a:off x="7685313" y="1600200"/>
            <a:ext cx="0" cy="4663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46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A360-2213-2945-A9CC-8FC00DAA9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917038A-1071-6344-AB44-401C0AE1F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8864"/>
            <a:ext cx="8229600" cy="446813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urier" pitchFamily="2" charset="0"/>
              </a:rPr>
              <a:t>00101100 00110101 00110000 11100001 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D317F5-B912-C841-BC4D-C99B927F1F7D}"/>
              </a:ext>
            </a:extLst>
          </p:cNvPr>
          <p:cNvGrpSpPr/>
          <p:nvPr/>
        </p:nvGrpSpPr>
        <p:grpSpPr>
          <a:xfrm>
            <a:off x="506185" y="2021375"/>
            <a:ext cx="6509664" cy="386443"/>
            <a:chOff x="506185" y="1638300"/>
            <a:chExt cx="6509664" cy="3864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2F37E1D-E855-F242-89B7-744829688F04}"/>
                </a:ext>
              </a:extLst>
            </p:cNvPr>
            <p:cNvSpPr/>
            <p:nvPr/>
          </p:nvSpPr>
          <p:spPr>
            <a:xfrm>
              <a:off x="506185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76C9A4-B0E5-374B-8158-EA23BD6B5672}"/>
                </a:ext>
              </a:extLst>
            </p:cNvPr>
            <p:cNvSpPr/>
            <p:nvPr/>
          </p:nvSpPr>
          <p:spPr>
            <a:xfrm>
              <a:off x="2133601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AF8F38-3E0B-7E4F-AD2E-29923853E894}"/>
                </a:ext>
              </a:extLst>
            </p:cNvPr>
            <p:cNvSpPr/>
            <p:nvPr/>
          </p:nvSpPr>
          <p:spPr>
            <a:xfrm>
              <a:off x="3761017" y="1638300"/>
              <a:ext cx="1627416" cy="38644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33CE6F-A856-6B4F-8761-375C9DEE774E}"/>
                </a:ext>
              </a:extLst>
            </p:cNvPr>
            <p:cNvSpPr/>
            <p:nvPr/>
          </p:nvSpPr>
          <p:spPr>
            <a:xfrm>
              <a:off x="5388433" y="1638300"/>
              <a:ext cx="1627416" cy="386443"/>
            </a:xfrm>
            <a:prstGeom prst="rect">
              <a:avLst/>
            </a:prstGeom>
            <a:noFill/>
            <a:ln w="26424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Left Brace 14">
            <a:extLst>
              <a:ext uri="{FF2B5EF4-FFF2-40B4-BE49-F238E27FC236}">
                <a16:creationId xmlns:a16="http://schemas.microsoft.com/office/drawing/2014/main" id="{E08FA02F-302E-1A4B-B423-2B6A9357158E}"/>
              </a:ext>
            </a:extLst>
          </p:cNvPr>
          <p:cNvSpPr/>
          <p:nvPr/>
        </p:nvSpPr>
        <p:spPr>
          <a:xfrm rot="16200000">
            <a:off x="813382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5AA2A5ED-650E-D048-8C0A-5ECD5CFB9B0E}"/>
              </a:ext>
            </a:extLst>
          </p:cNvPr>
          <p:cNvSpPr/>
          <p:nvPr/>
        </p:nvSpPr>
        <p:spPr>
          <a:xfrm rot="16200000">
            <a:off x="1619736" y="2123369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B3B3ED74-0006-3D47-A541-2F8A013F730C}"/>
              </a:ext>
            </a:extLst>
          </p:cNvPr>
          <p:cNvSpPr/>
          <p:nvPr/>
        </p:nvSpPr>
        <p:spPr>
          <a:xfrm rot="16200000">
            <a:off x="2463701" y="2115004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81E173D8-B16A-4647-9D37-7EFA42CEE6DB}"/>
              </a:ext>
            </a:extLst>
          </p:cNvPr>
          <p:cNvSpPr/>
          <p:nvPr/>
        </p:nvSpPr>
        <p:spPr>
          <a:xfrm rot="16200000">
            <a:off x="3251780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259A638E-FF28-6141-9562-C32A0C1CE0ED}"/>
              </a:ext>
            </a:extLst>
          </p:cNvPr>
          <p:cNvSpPr/>
          <p:nvPr/>
        </p:nvSpPr>
        <p:spPr>
          <a:xfrm rot="16200000">
            <a:off x="4089981" y="2110857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246C566C-F1B3-124A-86AA-6FA8EC6859ED}"/>
              </a:ext>
            </a:extLst>
          </p:cNvPr>
          <p:cNvSpPr/>
          <p:nvPr/>
        </p:nvSpPr>
        <p:spPr>
          <a:xfrm rot="16200000">
            <a:off x="4878060" y="2106710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11792E4F-0E4E-6A42-A93D-21BF996123C6}"/>
              </a:ext>
            </a:extLst>
          </p:cNvPr>
          <p:cNvSpPr/>
          <p:nvPr/>
        </p:nvSpPr>
        <p:spPr>
          <a:xfrm rot="16200000">
            <a:off x="5726417" y="2115005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E37E11F6-93C3-054C-86FC-4BD745E3621D}"/>
              </a:ext>
            </a:extLst>
          </p:cNvPr>
          <p:cNvSpPr/>
          <p:nvPr/>
        </p:nvSpPr>
        <p:spPr>
          <a:xfrm rot="16200000">
            <a:off x="6514496" y="2110858"/>
            <a:ext cx="185059" cy="77898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9B3B3E7-29FC-6B41-AB95-363B41832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048976"/>
              </p:ext>
            </p:extLst>
          </p:nvPr>
        </p:nvGraphicFramePr>
        <p:xfrm>
          <a:off x="7564738" y="2021375"/>
          <a:ext cx="1062841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0467">
                  <a:extLst>
                    <a:ext uri="{9D8B030D-6E8A-4147-A177-3AD203B41FA5}">
                      <a16:colId xmlns:a16="http://schemas.microsoft.com/office/drawing/2014/main" val="1683078313"/>
                    </a:ext>
                  </a:extLst>
                </a:gridCol>
                <a:gridCol w="472374">
                  <a:extLst>
                    <a:ext uri="{9D8B030D-6E8A-4147-A177-3AD203B41FA5}">
                      <a16:colId xmlns:a16="http://schemas.microsoft.com/office/drawing/2014/main" val="378556820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Hex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25753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62596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065729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845837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57280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854305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061812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7860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81175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67587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30335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07940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8605618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2132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3968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292095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824585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A04CC8BC-CA8B-454A-89A2-92CE1FFBA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640045"/>
              </p:ext>
            </p:extLst>
          </p:nvPr>
        </p:nvGraphicFramePr>
        <p:xfrm>
          <a:off x="8155205" y="2295695"/>
          <a:ext cx="472374" cy="2743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468702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1023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590380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67730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A18FBD5E-264F-7B44-B2B8-1AE9E4D2F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396962"/>
              </p:ext>
            </p:extLst>
          </p:nvPr>
        </p:nvGraphicFramePr>
        <p:xfrm>
          <a:off x="8161128" y="5038895"/>
          <a:ext cx="472374" cy="16459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72374">
                  <a:extLst>
                    <a:ext uri="{9D8B030D-6E8A-4147-A177-3AD203B41FA5}">
                      <a16:colId xmlns:a16="http://schemas.microsoft.com/office/drawing/2014/main" val="1792492881"/>
                    </a:ext>
                  </a:extLst>
                </a:gridCol>
              </a:tblGrid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1044391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93993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835066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812579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169595"/>
                  </a:ext>
                </a:extLst>
              </a:tr>
              <a:tr h="23767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6757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7C41AB7E-CB43-B143-B8AE-752F0345708F}"/>
              </a:ext>
            </a:extLst>
          </p:cNvPr>
          <p:cNvSpPr txBox="1"/>
          <p:nvPr/>
        </p:nvSpPr>
        <p:spPr>
          <a:xfrm>
            <a:off x="718032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5D4433-8DED-114E-A463-23A9AFF56F35}"/>
              </a:ext>
            </a:extLst>
          </p:cNvPr>
          <p:cNvSpPr txBox="1"/>
          <p:nvPr/>
        </p:nvSpPr>
        <p:spPr>
          <a:xfrm>
            <a:off x="1525074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A3CF64-990F-DD43-898A-F561CEB5D70C}"/>
              </a:ext>
            </a:extLst>
          </p:cNvPr>
          <p:cNvSpPr txBox="1"/>
          <p:nvPr/>
        </p:nvSpPr>
        <p:spPr>
          <a:xfrm>
            <a:off x="23719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39DF48-99EF-D24D-939D-D6C440B374A0}"/>
              </a:ext>
            </a:extLst>
          </p:cNvPr>
          <p:cNvSpPr txBox="1"/>
          <p:nvPr/>
        </p:nvSpPr>
        <p:spPr>
          <a:xfrm>
            <a:off x="3178993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9D9BBE-2ECF-344E-A5A1-ADA31086B847}"/>
              </a:ext>
            </a:extLst>
          </p:cNvPr>
          <p:cNvSpPr txBox="1"/>
          <p:nvPr/>
        </p:nvSpPr>
        <p:spPr>
          <a:xfrm>
            <a:off x="4004809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12E2228-238A-BC40-A074-85E7A40756E5}"/>
              </a:ext>
            </a:extLst>
          </p:cNvPr>
          <p:cNvSpPr txBox="1"/>
          <p:nvPr/>
        </p:nvSpPr>
        <p:spPr>
          <a:xfrm>
            <a:off x="4811851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8EC386-B487-CD4F-A240-1DD702A02360}"/>
              </a:ext>
            </a:extLst>
          </p:cNvPr>
          <p:cNvSpPr txBox="1"/>
          <p:nvPr/>
        </p:nvSpPr>
        <p:spPr>
          <a:xfrm>
            <a:off x="5658728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5139A6-5325-3A45-8362-32AAD8CDAEBE}"/>
              </a:ext>
            </a:extLst>
          </p:cNvPr>
          <p:cNvSpPr txBox="1"/>
          <p:nvPr/>
        </p:nvSpPr>
        <p:spPr>
          <a:xfrm>
            <a:off x="6465770" y="2582463"/>
            <a:ext cx="369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BB97D8-4A95-8C45-98FE-9D8EEA9ED9F7}"/>
              </a:ext>
            </a:extLst>
          </p:cNvPr>
          <p:cNvSpPr txBox="1"/>
          <p:nvPr/>
        </p:nvSpPr>
        <p:spPr>
          <a:xfrm>
            <a:off x="2740963" y="3576935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Courier" pitchFamily="2" charset="0"/>
              </a:rPr>
              <a:t>0x2c3530e1</a:t>
            </a:r>
          </a:p>
        </p:txBody>
      </p:sp>
    </p:spTree>
    <p:extLst>
      <p:ext uri="{BB962C8B-B14F-4D97-AF65-F5344CB8AC3E}">
        <p14:creationId xmlns:p14="http://schemas.microsoft.com/office/powerpoint/2010/main" val="384886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E0183-60B8-F54A-B48F-12E45B734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3: </a:t>
            </a:r>
            <a:r>
              <a:rPr lang="en-US" dirty="0" err="1"/>
              <a:t>Hexidecimal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9F3DB-352F-484B-8A9B-62BBCC8BC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n-US" dirty="0"/>
              <a:t>Consider the following </a:t>
            </a:r>
            <a:r>
              <a:rPr lang="en-US" dirty="0" err="1"/>
              <a:t>hexidecimal</a:t>
            </a:r>
            <a:r>
              <a:rPr lang="en-US" dirty="0"/>
              <a:t> values. What is the representation of each value in binary?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0x0a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0x2f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9A0E4-BCE4-2F46-8E17-970E87D90148}"/>
              </a:ext>
            </a:extLst>
          </p:cNvPr>
          <p:cNvSpPr txBox="1"/>
          <p:nvPr/>
        </p:nvSpPr>
        <p:spPr>
          <a:xfrm>
            <a:off x="2514600" y="2362200"/>
            <a:ext cx="259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00001010</a:t>
            </a: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	(10)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0CF89-BE6C-E84B-D7B4-ABD5C592C9DD}"/>
              </a:ext>
            </a:extLst>
          </p:cNvPr>
          <p:cNvSpPr txBox="1"/>
          <p:nvPr/>
        </p:nvSpPr>
        <p:spPr>
          <a:xfrm>
            <a:off x="2514600" y="2762310"/>
            <a:ext cx="2590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00010001</a:t>
            </a: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	(17)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E4D42-0575-29CC-C314-4CF7699484E0}"/>
              </a:ext>
            </a:extLst>
          </p:cNvPr>
          <p:cNvSpPr txBox="1"/>
          <p:nvPr/>
        </p:nvSpPr>
        <p:spPr>
          <a:xfrm>
            <a:off x="2514600" y="3124200"/>
            <a:ext cx="335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00101111</a:t>
            </a: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	(47)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4D6529-6B8D-A4C8-467E-3FD6B3BBFC56}"/>
              </a:ext>
            </a:extLst>
          </p:cNvPr>
          <p:cNvSpPr/>
          <p:nvPr/>
        </p:nvSpPr>
        <p:spPr>
          <a:xfrm>
            <a:off x="2286000" y="2362200"/>
            <a:ext cx="2667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7177A-1AAF-7B47-A481-F969028F0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47 vs 74</a:t>
            </a:r>
          </a:p>
        </p:txBody>
      </p:sp>
      <p:pic>
        <p:nvPicPr>
          <p:cNvPr id="6" name="Picture 5" descr="Two eggs with a crack in the middle&#10;&#10;Description automatically generated">
            <a:extLst>
              <a:ext uri="{FF2B5EF4-FFF2-40B4-BE49-F238E27FC236}">
                <a16:creationId xmlns:a16="http://schemas.microsoft.com/office/drawing/2014/main" id="{D5C335DC-8C4D-D316-483D-8D07CF8622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t="17991" r="8824"/>
          <a:stretch/>
        </p:blipFill>
        <p:spPr>
          <a:xfrm>
            <a:off x="1295400" y="3568542"/>
            <a:ext cx="6553200" cy="306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CC02D-A736-0A42-9688-CCBDEA53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4708F-857F-EB4A-9ECA-4CD2CFEBD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114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Big Endian: </a:t>
            </a:r>
            <a:r>
              <a:rPr lang="en-US" dirty="0"/>
              <a:t>low-order bits go on the right (47)</a:t>
            </a:r>
          </a:p>
          <a:p>
            <a:pPr lvl="1"/>
            <a:r>
              <a:rPr lang="en-US" dirty="0"/>
              <a:t>I tend to think in big endian numbers, so examples in class will generally use this representation</a:t>
            </a:r>
          </a:p>
          <a:p>
            <a:pPr lvl="1"/>
            <a:r>
              <a:rPr lang="en-US" dirty="0"/>
              <a:t>Networks generally use big endian (aka network byte order)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Little Endian: </a:t>
            </a:r>
            <a:r>
              <a:rPr lang="en-US" dirty="0"/>
              <a:t>low-order bits go on the left (74)</a:t>
            </a:r>
          </a:p>
          <a:p>
            <a:pPr lvl="1"/>
            <a:r>
              <a:rPr lang="en-US" dirty="0"/>
              <a:t>Most modern machines use this representation</a:t>
            </a:r>
          </a:p>
          <a:p>
            <a:pPr lvl="1"/>
            <a:endParaRPr lang="en-US" dirty="0"/>
          </a:p>
          <a:p>
            <a:r>
              <a:rPr lang="en-US" dirty="0"/>
              <a:t>I will try to always be clear about whether I'm using a big endian or little endian representation</a:t>
            </a:r>
          </a:p>
          <a:p>
            <a:r>
              <a:rPr lang="en-US" dirty="0"/>
              <a:t>When in doubt, ask!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4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9DF0-4A6E-354C-9FF2-D3791602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Logic Unit (ALU)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4F47-09A7-D646-9108-0A8334DE0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circuit that performs bitwise operations and arithmetic on integer binary types</a:t>
            </a:r>
          </a:p>
        </p:txBody>
      </p:sp>
      <p:pic>
        <p:nvPicPr>
          <p:cNvPr id="5" name="Picture 4" descr="A close up of a clock&#10;&#10;Description automatically generated">
            <a:extLst>
              <a:ext uri="{FF2B5EF4-FFF2-40B4-BE49-F238E27FC236}">
                <a16:creationId xmlns:a16="http://schemas.microsoft.com/office/drawing/2014/main" id="{DF64B43E-75D4-8E40-A117-947DFC766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091" y="3048000"/>
            <a:ext cx="401781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/>
            <a:r>
              <a:rPr lang="en-US" dirty="0"/>
              <a:t>Bitwise vs Logical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463040"/>
            <a:ext cx="8229600" cy="4937760"/>
          </a:xfrm>
        </p:spPr>
        <p:txBody>
          <a:bodyPr>
            <a:normAutofit/>
          </a:bodyPr>
          <a:lstStyle/>
          <a:p>
            <a:pPr eaLnBrk="1" hangingPunct="1">
              <a:spcBef>
                <a:spcPts val="3000"/>
              </a:spcBef>
            </a:pPr>
            <a:r>
              <a:rPr lang="en-US" dirty="0">
                <a:sym typeface="Monaco" charset="0"/>
              </a:rPr>
              <a:t>Bitwise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</a:t>
            </a: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operations applied bit-wise in parallel</a:t>
            </a:r>
          </a:p>
          <a:p>
            <a:pPr>
              <a:spcBef>
                <a:spcPts val="3000"/>
              </a:spcBef>
            </a:pPr>
            <a:r>
              <a:rPr lang="en-US" dirty="0"/>
              <a:t>Logical Operators    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&amp;&amp;, ||, !</a:t>
            </a:r>
            <a:endParaRPr lang="en-US" dirty="0">
              <a:latin typeface="Monaco" charset="0"/>
              <a:sym typeface="Monaco" charset="0"/>
            </a:endParaRPr>
          </a:p>
          <a:p>
            <a:pPr marL="563880" lvl="1"/>
            <a:r>
              <a:rPr lang="en-US" dirty="0"/>
              <a:t>View 0 as “False”</a:t>
            </a:r>
          </a:p>
          <a:p>
            <a:pPr marL="563880" lvl="1"/>
            <a:r>
              <a:rPr lang="en-US" dirty="0"/>
              <a:t>View anything nonzero as “True”</a:t>
            </a:r>
          </a:p>
          <a:p>
            <a:pPr marL="563880" lvl="1"/>
            <a:r>
              <a:rPr lang="en-US" dirty="0"/>
              <a:t>Always return 0 or 1</a:t>
            </a:r>
          </a:p>
          <a:p>
            <a:pPr marL="563880" lvl="1"/>
            <a:r>
              <a:rPr lang="en-US" dirty="0">
                <a:solidFill>
                  <a:srgbClr val="FF0000"/>
                </a:solidFill>
              </a:rPr>
              <a:t>Early termination</a:t>
            </a:r>
          </a:p>
          <a:p>
            <a:pPr marL="563880" lvl="1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Shift operators    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&lt;&lt;, &gt;&gt; 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dirty="0"/>
              <a:t>Left shift fills with zeros</a:t>
            </a:r>
          </a:p>
          <a:p>
            <a:pPr marL="552450" lvl="1"/>
            <a:r>
              <a:rPr lang="en-US" dirty="0"/>
              <a:t>For unsigned integers, right shift is logical (fills with zeros)</a:t>
            </a:r>
          </a:p>
          <a:p>
            <a:pPr marL="289560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222500" y="3683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7661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9063" indent="-119063"/>
            <a:r>
              <a:rPr lang="en-US" dirty="0"/>
              <a:t>Exercise 4: Bitwise vs Logical Operations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386840"/>
            <a:ext cx="8229600" cy="5166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Assume unsigned char data type (one byte). What do each of the following expressions evaluate to (interpreted as unsigned integers and expressed base-10)?</a:t>
            </a:r>
          </a:p>
          <a:p>
            <a:pPr marL="0" indent="0">
              <a:buNone/>
            </a:pPr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~150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!150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ea typeface="Zapf Dingbats" charset="2"/>
              <a:cs typeface="Zapf Dingbats" charset="2"/>
              <a:sym typeface="Monaco" charset="0"/>
            </a:endParaRP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150 &amp;  51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150 |  51	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150 &amp;&amp; 51</a:t>
            </a:r>
          </a:p>
          <a:p>
            <a:pPr marL="71247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150 || 51</a:t>
            </a:r>
          </a:p>
          <a:p>
            <a:pPr marL="712470" lvl="1" indent="-342900">
              <a:buFont typeface="+mj-lt"/>
              <a:buAutoNum type="arabicPeriod"/>
            </a:pPr>
            <a:endParaRPr lang="en-US" sz="1800" dirty="0">
              <a:latin typeface="Monaco" charset="0"/>
              <a:sym typeface="Monaco" charset="0"/>
            </a:endParaRP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150 &lt;&lt; 2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150 &gt;&gt; 2</a:t>
            </a:r>
          </a:p>
          <a:p>
            <a:pPr marL="552450" lvl="1" eaLnBrk="1" hangingPunct="1"/>
            <a:endParaRPr lang="en-US" sz="1800" dirty="0">
              <a:latin typeface="Monaco" charset="0"/>
              <a:sym typeface="Monaco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D3B2AA-4C39-30EF-395F-24D340971D40}"/>
              </a:ext>
            </a:extLst>
          </p:cNvPr>
          <p:cNvSpPr txBox="1"/>
          <p:nvPr/>
        </p:nvSpPr>
        <p:spPr>
          <a:xfrm>
            <a:off x="3048000" y="280710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~(10010110) = 01101001 = 105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ACBFAB-7727-F152-0E6A-3661ED71654A}"/>
              </a:ext>
            </a:extLst>
          </p:cNvPr>
          <p:cNvSpPr txBox="1"/>
          <p:nvPr/>
        </p:nvSpPr>
        <p:spPr>
          <a:xfrm>
            <a:off x="3048000" y="3810000"/>
            <a:ext cx="556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10010110 &amp; 00110011 = 00010010 = 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78BBEE-99B2-EA19-BC31-EB735E4047D0}"/>
              </a:ext>
            </a:extLst>
          </p:cNvPr>
          <p:cNvSpPr txBox="1"/>
          <p:nvPr/>
        </p:nvSpPr>
        <p:spPr>
          <a:xfrm>
            <a:off x="3037114" y="5498629"/>
            <a:ext cx="5791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10010110 &lt;&lt; 2 = 01011000 = 88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332B6-9D07-D7BF-3627-BA17558C417D}"/>
              </a:ext>
            </a:extLst>
          </p:cNvPr>
          <p:cNvSpPr txBox="1"/>
          <p:nvPr/>
        </p:nvSpPr>
        <p:spPr>
          <a:xfrm>
            <a:off x="3048000" y="5791200"/>
            <a:ext cx="50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10010110 &gt;&gt; 2 = 00100101 = 37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6CB00B-C7C6-C14D-7824-210FD4BD2B67}"/>
              </a:ext>
            </a:extLst>
          </p:cNvPr>
          <p:cNvSpPr txBox="1"/>
          <p:nvPr/>
        </p:nvSpPr>
        <p:spPr>
          <a:xfrm>
            <a:off x="3048000" y="3124200"/>
            <a:ext cx="5638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!(10010110) = 00000000 = 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CA170B-AF27-34F2-22A3-8B16A0EB2416}"/>
              </a:ext>
            </a:extLst>
          </p:cNvPr>
          <p:cNvSpPr txBox="1"/>
          <p:nvPr/>
        </p:nvSpPr>
        <p:spPr>
          <a:xfrm>
            <a:off x="3048000" y="4095690"/>
            <a:ext cx="556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10010110 | 00110011 = 10110111 = 183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C96E2-22A9-F38B-64DC-5187045896DF}"/>
              </a:ext>
            </a:extLst>
          </p:cNvPr>
          <p:cNvSpPr txBox="1"/>
          <p:nvPr/>
        </p:nvSpPr>
        <p:spPr>
          <a:xfrm>
            <a:off x="3048000" y="4471367"/>
            <a:ext cx="556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10010110 &amp;&amp; 00110011 = 00000001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957101-487F-95CD-4599-C6F1B64328D0}"/>
              </a:ext>
            </a:extLst>
          </p:cNvPr>
          <p:cNvSpPr txBox="1"/>
          <p:nvPr/>
        </p:nvSpPr>
        <p:spPr>
          <a:xfrm>
            <a:off x="3048000" y="4757057"/>
            <a:ext cx="5562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= 10010110 || 00110011 = 00000001 =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F3D547-AC7E-7E7E-1321-C03B02F9994F}"/>
              </a:ext>
            </a:extLst>
          </p:cNvPr>
          <p:cNvSpPr/>
          <p:nvPr/>
        </p:nvSpPr>
        <p:spPr>
          <a:xfrm>
            <a:off x="2705100" y="2610629"/>
            <a:ext cx="5715000" cy="412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87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10" grpId="0"/>
      <p:bldP spid="11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8C2EA3-DECA-0841-BF7F-AF14F6E8C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Abstraction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71D3BA-1636-0742-9870-ECFBE7C32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4"/>
          <a:stretch/>
        </p:blipFill>
        <p:spPr>
          <a:xfrm>
            <a:off x="-228600" y="1524000"/>
            <a:ext cx="9472805" cy="2667000"/>
          </a:xfrm>
        </p:spPr>
      </p:pic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FFC4C38-AF9F-B04E-8639-EB67417D5E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18750"/>
          <a:stretch/>
        </p:blipFill>
        <p:spPr>
          <a:xfrm>
            <a:off x="3493281" y="4419599"/>
            <a:ext cx="2157438" cy="21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26471A-6875-A141-B85A-21C157C274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665" y="4419600"/>
            <a:ext cx="2157437" cy="21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AE226-976A-894D-8FCA-0C34956B8B9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8335" y="4419600"/>
            <a:ext cx="2159000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424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5 + 6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2748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362200" y="2820769"/>
            <a:ext cx="391491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+ 0 0 0 0 0 1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35D0-4EB0-5849-9EF3-5EDD62C4BD46}"/>
              </a:ext>
            </a:extLst>
          </p:cNvPr>
          <p:cNvSpPr txBox="1"/>
          <p:nvPr/>
        </p:nvSpPr>
        <p:spPr>
          <a:xfrm>
            <a:off x="5709334" y="40124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5853-351C-7F4C-BE5E-33C1AF231A1E}"/>
              </a:ext>
            </a:extLst>
          </p:cNvPr>
          <p:cNvSpPr txBox="1"/>
          <p:nvPr/>
        </p:nvSpPr>
        <p:spPr>
          <a:xfrm>
            <a:off x="532072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D831-E4F6-DA44-BCA1-0A667B67A3F4}"/>
              </a:ext>
            </a:extLst>
          </p:cNvPr>
          <p:cNvSpPr txBox="1"/>
          <p:nvPr/>
        </p:nvSpPr>
        <p:spPr>
          <a:xfrm>
            <a:off x="4914479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729D-8BFE-3C4C-BFF5-4D801C197409}"/>
              </a:ext>
            </a:extLst>
          </p:cNvPr>
          <p:cNvSpPr txBox="1"/>
          <p:nvPr/>
        </p:nvSpPr>
        <p:spPr>
          <a:xfrm>
            <a:off x="452985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33924C-015E-8E42-8F37-42383C1A502A}"/>
              </a:ext>
            </a:extLst>
          </p:cNvPr>
          <p:cNvSpPr txBox="1"/>
          <p:nvPr/>
        </p:nvSpPr>
        <p:spPr>
          <a:xfrm>
            <a:off x="4579759" y="2336005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573652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8EA3-11E9-8C4E-89C0-1CD301ECDA17}"/>
              </a:ext>
            </a:extLst>
          </p:cNvPr>
          <p:cNvSpPr txBox="1"/>
          <p:nvPr/>
        </p:nvSpPr>
        <p:spPr>
          <a:xfrm>
            <a:off x="4126012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C261E-C994-FF45-9053-F22BF730F572}"/>
              </a:ext>
            </a:extLst>
          </p:cNvPr>
          <p:cNvSpPr txBox="1"/>
          <p:nvPr/>
        </p:nvSpPr>
        <p:spPr>
          <a:xfrm>
            <a:off x="373740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134C9-AEEE-774C-8978-6676DF623ACE}"/>
              </a:ext>
            </a:extLst>
          </p:cNvPr>
          <p:cNvSpPr txBox="1"/>
          <p:nvPr/>
        </p:nvSpPr>
        <p:spPr>
          <a:xfrm>
            <a:off x="3348791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D07AD-F7EC-BF46-A6C9-AC2512135A11}"/>
              </a:ext>
            </a:extLst>
          </p:cNvPr>
          <p:cNvSpPr txBox="1"/>
          <p:nvPr/>
        </p:nvSpPr>
        <p:spPr>
          <a:xfrm>
            <a:off x="294653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490977" y="4129627"/>
            <a:ext cx="2207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11 (Base-10)</a:t>
            </a:r>
          </a:p>
        </p:txBody>
      </p:sp>
    </p:spTree>
    <p:extLst>
      <p:ext uri="{BB962C8B-B14F-4D97-AF65-F5344CB8AC3E}">
        <p14:creationId xmlns:p14="http://schemas.microsoft.com/office/powerpoint/2010/main" val="5269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Example with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200 + 100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27486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379833" y="2820769"/>
            <a:ext cx="389728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+ 0 1 1 0 0 1 0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935D0-4EB0-5849-9EF3-5EDD62C4BD46}"/>
              </a:ext>
            </a:extLst>
          </p:cNvPr>
          <p:cNvSpPr txBox="1"/>
          <p:nvPr/>
        </p:nvSpPr>
        <p:spPr>
          <a:xfrm>
            <a:off x="5691700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C5853-351C-7F4C-BE5E-33C1AF231A1E}"/>
              </a:ext>
            </a:extLst>
          </p:cNvPr>
          <p:cNvSpPr txBox="1"/>
          <p:nvPr/>
        </p:nvSpPr>
        <p:spPr>
          <a:xfrm>
            <a:off x="5303090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91D831-E4F6-DA44-BCA1-0A667B67A3F4}"/>
              </a:ext>
            </a:extLst>
          </p:cNvPr>
          <p:cNvSpPr txBox="1"/>
          <p:nvPr/>
        </p:nvSpPr>
        <p:spPr>
          <a:xfrm>
            <a:off x="4932113" y="401574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9729D-8BFE-3C4C-BFF5-4D801C197409}"/>
              </a:ext>
            </a:extLst>
          </p:cNvPr>
          <p:cNvSpPr txBox="1"/>
          <p:nvPr/>
        </p:nvSpPr>
        <p:spPr>
          <a:xfrm>
            <a:off x="4529854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573652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678EA3-11E9-8C4E-89C0-1CD301ECDA17}"/>
              </a:ext>
            </a:extLst>
          </p:cNvPr>
          <p:cNvSpPr txBox="1"/>
          <p:nvPr/>
        </p:nvSpPr>
        <p:spPr>
          <a:xfrm>
            <a:off x="4126012" y="4012405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EC261E-C994-FF45-9053-F22BF730F572}"/>
              </a:ext>
            </a:extLst>
          </p:cNvPr>
          <p:cNvSpPr txBox="1"/>
          <p:nvPr/>
        </p:nvSpPr>
        <p:spPr>
          <a:xfrm>
            <a:off x="3755036" y="4016514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134C9-AEEE-774C-8978-6676DF623ACE}"/>
              </a:ext>
            </a:extLst>
          </p:cNvPr>
          <p:cNvSpPr txBox="1"/>
          <p:nvPr/>
        </p:nvSpPr>
        <p:spPr>
          <a:xfrm>
            <a:off x="3348791" y="401574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1D07AD-F7EC-BF46-A6C9-AC2512135A11}"/>
              </a:ext>
            </a:extLst>
          </p:cNvPr>
          <p:cNvSpPr txBox="1"/>
          <p:nvPr/>
        </p:nvSpPr>
        <p:spPr>
          <a:xfrm>
            <a:off x="2946532" y="4016514"/>
            <a:ext cx="585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240549-54E2-F344-A907-D94F247B598A}"/>
              </a:ext>
            </a:extLst>
          </p:cNvPr>
          <p:cNvSpPr txBox="1"/>
          <p:nvPr/>
        </p:nvSpPr>
        <p:spPr>
          <a:xfrm>
            <a:off x="2955349" y="2363062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6C1DDE-3F35-E74A-B0F3-1E5C13E6ED20}"/>
              </a:ext>
            </a:extLst>
          </p:cNvPr>
          <p:cNvSpPr txBox="1"/>
          <p:nvPr/>
        </p:nvSpPr>
        <p:spPr>
          <a:xfrm>
            <a:off x="2514600" y="2356813"/>
            <a:ext cx="5677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9C0422-4EB1-F245-9349-0F3BC1F53A0E}"/>
              </a:ext>
            </a:extLst>
          </p:cNvPr>
          <p:cNvSpPr txBox="1"/>
          <p:nvPr/>
        </p:nvSpPr>
        <p:spPr>
          <a:xfrm>
            <a:off x="6490977" y="4129627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44 (Base-10)</a:t>
            </a:r>
          </a:p>
        </p:txBody>
      </p:sp>
    </p:spTree>
    <p:extLst>
      <p:ext uri="{BB962C8B-B14F-4D97-AF65-F5344CB8AC3E}">
        <p14:creationId xmlns:p14="http://schemas.microsoft.com/office/powerpoint/2010/main" val="208823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1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 (Unsigned </a:t>
            </a:r>
            <a:r>
              <a:rPr lang="en-US" dirty="0" err="1"/>
              <a:t>Ints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unsigned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normal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overflow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overflow has occurred </a:t>
                </a:r>
                <a:r>
                  <a:rPr lang="en-US" dirty="0" err="1"/>
                  <a:t>iff</a:t>
                </a: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2160" t="-1090" b="-3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0F6246C-C51A-4D4A-881D-0B055742FEA1}"/>
              </a:ext>
            </a:extLst>
          </p:cNvPr>
          <p:cNvGrpSpPr/>
          <p:nvPr/>
        </p:nvGrpSpPr>
        <p:grpSpPr>
          <a:xfrm>
            <a:off x="609600" y="2274876"/>
            <a:ext cx="8311754" cy="426482"/>
            <a:chOff x="609600" y="2274876"/>
            <a:chExt cx="8311754" cy="42648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4AC4AA-CF8C-3342-ABFE-DD40990334F1}"/>
                </a:ext>
              </a:extLst>
            </p:cNvPr>
            <p:cNvCxnSpPr/>
            <p:nvPr/>
          </p:nvCxnSpPr>
          <p:spPr>
            <a:xfrm>
              <a:off x="609600" y="2644208"/>
              <a:ext cx="7924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269D1-431B-3241-99DD-76A3326048E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4CDA14-1C39-6B43-B48B-E2A10B702CBA}"/>
                </a:ext>
              </a:extLst>
            </p:cNvPr>
            <p:cNvSpPr/>
            <p:nvPr/>
          </p:nvSpPr>
          <p:spPr>
            <a:xfrm>
              <a:off x="633618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994798-C9ED-2349-AD43-63312DB47941}"/>
                </a:ext>
              </a:extLst>
            </p:cNvPr>
            <p:cNvSpPr/>
            <p:nvPr/>
          </p:nvSpPr>
          <p:spPr>
            <a:xfrm>
              <a:off x="81534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/>
                <p:nvPr/>
              </p:nvSpPr>
              <p:spPr>
                <a:xfrm>
                  <a:off x="5920800" y="2274876"/>
                  <a:ext cx="9326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0800" y="2274876"/>
                  <a:ext cx="93269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/>
                <p:nvPr/>
              </p:nvSpPr>
              <p:spPr>
                <a:xfrm>
                  <a:off x="7499746" y="2275475"/>
                  <a:ext cx="14216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2⋅(2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99746" y="2275475"/>
                  <a:ext cx="1421608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2666B-A18A-5342-8FDB-3932A8F8CB36}"/>
              </a:ext>
            </a:extLst>
          </p:cNvPr>
          <p:cNvGrpSpPr/>
          <p:nvPr/>
        </p:nvGrpSpPr>
        <p:grpSpPr>
          <a:xfrm>
            <a:off x="4343400" y="2682954"/>
            <a:ext cx="2326278" cy="582522"/>
            <a:chOff x="4343400" y="2682954"/>
            <a:chExt cx="2326278" cy="582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D3E34-28D6-4244-BA9F-20F85F8D9FC3}"/>
                </a:ext>
              </a:extLst>
            </p:cNvPr>
            <p:cNvSpPr txBox="1"/>
            <p:nvPr/>
          </p:nvSpPr>
          <p:spPr>
            <a:xfrm>
              <a:off x="4460978" y="2682954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]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E331EE-733F-5C4C-BD4F-CFD147792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867620"/>
              <a:ext cx="1821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9EB730-3468-9140-A599-60916F8E09C4}"/>
                </a:ext>
              </a:extLst>
            </p:cNvPr>
            <p:cNvSpPr txBox="1"/>
            <p:nvPr/>
          </p:nvSpPr>
          <p:spPr>
            <a:xfrm>
              <a:off x="4343400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01982-287E-3048-8E5B-FB61B9229E6A}"/>
              </a:ext>
            </a:extLst>
          </p:cNvPr>
          <p:cNvGrpSpPr/>
          <p:nvPr/>
        </p:nvGrpSpPr>
        <p:grpSpPr>
          <a:xfrm>
            <a:off x="4460978" y="3221542"/>
            <a:ext cx="3852337" cy="512258"/>
            <a:chOff x="4460978" y="3221542"/>
            <a:chExt cx="3852337" cy="5122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F75C-090E-B34A-901A-F514DC4570CE}"/>
                </a:ext>
              </a:extLst>
            </p:cNvPr>
            <p:cNvSpPr txBox="1"/>
            <p:nvPr/>
          </p:nvSpPr>
          <p:spPr>
            <a:xfrm>
              <a:off x="4460978" y="3221542"/>
              <a:ext cx="3852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                           ]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/>
                <p:nvPr/>
              </p:nvSpPr>
              <p:spPr>
                <a:xfrm>
                  <a:off x="5014943" y="3364468"/>
                  <a:ext cx="271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Possible values of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4943" y="3364468"/>
                  <a:ext cx="2712346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869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035F4-D8FF-BD47-82A8-8086DF83B07F}"/>
                </a:ext>
              </a:extLst>
            </p:cNvPr>
            <p:cNvCxnSpPr/>
            <p:nvPr/>
          </p:nvCxnSpPr>
          <p:spPr>
            <a:xfrm>
              <a:off x="4588833" y="3406208"/>
              <a:ext cx="356456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ight Brace 3">
            <a:extLst>
              <a:ext uri="{FF2B5EF4-FFF2-40B4-BE49-F238E27FC236}">
                <a16:creationId xmlns:a16="http://schemas.microsoft.com/office/drawing/2014/main" id="{5D9F6C60-3363-F876-9425-917F9F6BCAD7}"/>
              </a:ext>
            </a:extLst>
          </p:cNvPr>
          <p:cNvSpPr/>
          <p:nvPr/>
        </p:nvSpPr>
        <p:spPr>
          <a:xfrm>
            <a:off x="5486400" y="4419600"/>
            <a:ext cx="228600" cy="838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FEC51-CB0B-C46F-C832-4F4329F2E492}"/>
              </a:ext>
            </a:extLst>
          </p:cNvPr>
          <p:cNvSpPr txBox="1"/>
          <p:nvPr/>
        </p:nvSpPr>
        <p:spPr>
          <a:xfrm>
            <a:off x="5732585" y="465403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modular addition</a:t>
            </a:r>
          </a:p>
        </p:txBody>
      </p:sp>
    </p:spTree>
    <p:extLst>
      <p:ext uri="{BB962C8B-B14F-4D97-AF65-F5344CB8AC3E}">
        <p14:creationId xmlns:p14="http://schemas.microsoft.com/office/powerpoint/2010/main" val="27449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FEE32-9065-0B4C-BFC8-99A3F1428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5: Binary Addition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4EA13-24B3-A442-B890-F15C3E901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5-bit unsigned values, compute their sum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D72533-1318-3E46-A540-A6F3404732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92041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834A87B-3456-F621-6A75-DE346BDB11DC}"/>
              </a:ext>
            </a:extLst>
          </p:cNvPr>
          <p:cNvSpPr txBox="1"/>
          <p:nvPr/>
        </p:nvSpPr>
        <p:spPr>
          <a:xfrm>
            <a:off x="4800600" y="334414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00111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78BA4-5E87-FFE4-D8FD-AF56BC9DD60A}"/>
              </a:ext>
            </a:extLst>
          </p:cNvPr>
          <p:cNvSpPr txBox="1"/>
          <p:nvPr/>
        </p:nvSpPr>
        <p:spPr>
          <a:xfrm>
            <a:off x="4800600" y="3716496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0000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DB6EA6-BA4C-4347-F4CD-240CEE5606C4}"/>
              </a:ext>
            </a:extLst>
          </p:cNvPr>
          <p:cNvSpPr txBox="1"/>
          <p:nvPr/>
        </p:nvSpPr>
        <p:spPr>
          <a:xfrm>
            <a:off x="4811485" y="408582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00101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F9158C-7F09-8B26-1947-572267D008CF}"/>
              </a:ext>
            </a:extLst>
          </p:cNvPr>
          <p:cNvSpPr txBox="1"/>
          <p:nvPr/>
        </p:nvSpPr>
        <p:spPr>
          <a:xfrm>
            <a:off x="6074229" y="3354449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no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54CD18-86BF-D20C-1281-FAE7F2459D38}"/>
              </a:ext>
            </a:extLst>
          </p:cNvPr>
          <p:cNvSpPr txBox="1"/>
          <p:nvPr/>
        </p:nvSpPr>
        <p:spPr>
          <a:xfrm>
            <a:off x="6074229" y="371348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no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0A7EDF-16FC-B17C-378A-716B1D557DC9}"/>
              </a:ext>
            </a:extLst>
          </p:cNvPr>
          <p:cNvSpPr txBox="1"/>
          <p:nvPr/>
        </p:nvSpPr>
        <p:spPr>
          <a:xfrm>
            <a:off x="6063344" y="403860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yes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E475D9-E160-E42D-8A2C-E0BE396D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59105"/>
              </p:ext>
            </p:extLst>
          </p:nvPr>
        </p:nvGraphicFramePr>
        <p:xfrm>
          <a:off x="4561114" y="29718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629141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4227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5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3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0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0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2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5 x 6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70607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552957" y="2209800"/>
            <a:ext cx="372416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0 0 0 1 1 0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6167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878371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30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2886445" y="3401436"/>
            <a:ext cx="3390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0 0 0 0 0 0 0 0 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3863101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43213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               _           </a:t>
            </a:r>
            <a:endParaRPr lang="en-US" u="sng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E178D3-3FEB-C645-BCE9-D67DA722E60E}"/>
              </a:ext>
            </a:extLst>
          </p:cNvPr>
          <p:cNvSpPr txBox="1"/>
          <p:nvPr/>
        </p:nvSpPr>
        <p:spPr>
          <a:xfrm>
            <a:off x="2067404" y="4294560"/>
            <a:ext cx="4028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0 0 0 0 0 1 0 1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0 0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2921712" y="4755261"/>
            <a:ext cx="3320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0 0 0 1 1 1 1 0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72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8" grpId="0"/>
      <p:bldP spid="19" grpId="0"/>
      <p:bldP spid="20" grpId="0"/>
      <p:bldP spid="22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49F6C-A99E-8141-AF35-66996408B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F5E7-126A-6C40-8311-E8808E67E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8200"/>
          </a:xfrm>
        </p:spPr>
        <p:txBody>
          <a:bodyPr/>
          <a:lstStyle/>
          <a:p>
            <a:r>
              <a:rPr lang="en-US" dirty="0"/>
              <a:t>Compute 200 x 3 assuming all </a:t>
            </a:r>
            <a:r>
              <a:rPr lang="en-US" dirty="0" err="1"/>
              <a:t>ints</a:t>
            </a:r>
            <a:r>
              <a:rPr lang="en-US" dirty="0"/>
              <a:t> are stored as eight-bit (1 byte) unsigned values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9D8DAA-CAE0-974F-8C7D-BE3A8C9A1B29}"/>
              </a:ext>
            </a:extLst>
          </p:cNvPr>
          <p:cNvSpPr/>
          <p:nvPr/>
        </p:nvSpPr>
        <p:spPr>
          <a:xfrm>
            <a:off x="1104900" y="5706070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Like you learned in grade school, only binary!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26CA6A-2B67-AC4D-9F88-3F08D7D9C63E}"/>
              </a:ext>
            </a:extLst>
          </p:cNvPr>
          <p:cNvSpPr txBox="1"/>
          <p:nvPr/>
        </p:nvSpPr>
        <p:spPr>
          <a:xfrm>
            <a:off x="2552957" y="2515767"/>
            <a:ext cx="372416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</a:p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x 0 0 0 0 0 0 1 1 </a:t>
            </a:r>
          </a:p>
          <a:p>
            <a:pPr algn="r"/>
            <a:endParaRPr lang="en-US" dirty="0"/>
          </a:p>
          <a:p>
            <a:pPr algn="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CDC52E-D461-C341-B305-D47519366CEF}"/>
              </a:ext>
            </a:extLst>
          </p:cNvPr>
          <p:cNvSpPr/>
          <p:nvPr/>
        </p:nvSpPr>
        <p:spPr>
          <a:xfrm>
            <a:off x="1104900" y="6167735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… and with a finite number of digits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6E11CA-1EEA-C847-BBBA-B320A57D47C8}"/>
              </a:ext>
            </a:extLst>
          </p:cNvPr>
          <p:cNvSpPr txBox="1"/>
          <p:nvPr/>
        </p:nvSpPr>
        <p:spPr>
          <a:xfrm>
            <a:off x="6277118" y="4825424"/>
            <a:ext cx="2230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= 88 (Base-10)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586A20-F878-4145-A27B-E5DB2E9D923A}"/>
              </a:ext>
            </a:extLst>
          </p:cNvPr>
          <p:cNvSpPr txBox="1"/>
          <p:nvPr/>
        </p:nvSpPr>
        <p:spPr>
          <a:xfrm>
            <a:off x="2939345" y="3707403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2EBAF2-6466-F24C-8BF5-D6D062544C6A}"/>
              </a:ext>
            </a:extLst>
          </p:cNvPr>
          <p:cNvSpPr txBox="1"/>
          <p:nvPr/>
        </p:nvSpPr>
        <p:spPr>
          <a:xfrm>
            <a:off x="1447800" y="4268367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u="sng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+                            _           </a:t>
            </a:r>
            <a:endParaRPr lang="en-US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DCB35C-6E09-1545-9112-B5FAC8561E8E}"/>
              </a:ext>
            </a:extLst>
          </p:cNvPr>
          <p:cNvSpPr txBox="1"/>
          <p:nvPr/>
        </p:nvSpPr>
        <p:spPr>
          <a:xfrm>
            <a:off x="2328335" y="4169068"/>
            <a:ext cx="376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1 1 0 0 1 0 0 0 </a:t>
            </a:r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0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E7EA56E-AFEC-E640-8C49-BE640CEDD774}"/>
              </a:ext>
            </a:extLst>
          </p:cNvPr>
          <p:cNvSpPr txBox="1"/>
          <p:nvPr/>
        </p:nvSpPr>
        <p:spPr>
          <a:xfrm>
            <a:off x="2904079" y="4702314"/>
            <a:ext cx="3337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latin typeface="Bradley Hand ITC" panose="020F0502020204030204" pitchFamily="34" charset="0"/>
                <a:cs typeface="Bradley Hand ITC" panose="020F0502020204030204" pitchFamily="34" charset="0"/>
              </a:rPr>
              <a:t>0 1 0 1 1 0 0 0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696FB-0B6C-E94B-87DE-24923DA501E9}"/>
              </a:ext>
            </a:extLst>
          </p:cNvPr>
          <p:cNvSpPr txBox="1"/>
          <p:nvPr/>
        </p:nvSpPr>
        <p:spPr>
          <a:xfrm>
            <a:off x="2130520" y="4702313"/>
            <a:ext cx="9685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dirty="0">
                <a:solidFill>
                  <a:schemeClr val="bg2"/>
                </a:solidFill>
                <a:latin typeface="Bradley Hand ITC" panose="020F0502020204030204" pitchFamily="34" charset="0"/>
                <a:cs typeface="Bradley Hand ITC" panose="020F0502020204030204" pitchFamily="34" charset="0"/>
              </a:rPr>
              <a:t>1 0 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6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  <p:bldP spid="22" grpId="0"/>
      <p:bldP spid="20" grpId="0"/>
      <p:bldP spid="2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94B7-93C3-3344-8A5C-2BF9A230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unsigned values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748225-A461-F04D-9BF9-E5E247ED60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4648200"/>
              </a:xfrm>
              <a:blipFill>
                <a:blip r:embed="rId2"/>
                <a:stretch>
                  <a:fillRect l="-772" t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30F6246C-C51A-4D4A-881D-0B055742FEA1}"/>
              </a:ext>
            </a:extLst>
          </p:cNvPr>
          <p:cNvGrpSpPr/>
          <p:nvPr/>
        </p:nvGrpSpPr>
        <p:grpSpPr>
          <a:xfrm>
            <a:off x="0" y="2216179"/>
            <a:ext cx="9296400" cy="485179"/>
            <a:chOff x="3505200" y="2216179"/>
            <a:chExt cx="9296400" cy="485179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04AC4AA-CF8C-3342-ABFE-DD40990334F1}"/>
                </a:ext>
              </a:extLst>
            </p:cNvPr>
            <p:cNvCxnSpPr>
              <a:cxnSpLocks/>
            </p:cNvCxnSpPr>
            <p:nvPr/>
          </p:nvCxnSpPr>
          <p:spPr>
            <a:xfrm>
              <a:off x="3505200" y="2644208"/>
              <a:ext cx="88392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2269D1-431B-3241-99DD-76A3326048E7}"/>
                </a:ext>
              </a:extLst>
            </p:cNvPr>
            <p:cNvSpPr/>
            <p:nvPr/>
          </p:nvSpPr>
          <p:spPr>
            <a:xfrm>
              <a:off x="451485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64CDA14-1C39-6B43-B48B-E2A10B702CBA}"/>
                </a:ext>
              </a:extLst>
            </p:cNvPr>
            <p:cNvSpPr/>
            <p:nvPr/>
          </p:nvSpPr>
          <p:spPr>
            <a:xfrm>
              <a:off x="6336187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7994798-C9ED-2349-AD43-63312DB47941}"/>
                </a:ext>
              </a:extLst>
            </p:cNvPr>
            <p:cNvSpPr/>
            <p:nvPr/>
          </p:nvSpPr>
          <p:spPr>
            <a:xfrm>
              <a:off x="11849100" y="2587058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/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F66AABC-96ED-8449-BB5D-92851CB76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487" y="2274876"/>
                  <a:ext cx="37702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/>
                <p:nvPr/>
              </p:nvSpPr>
              <p:spPr>
                <a:xfrm>
                  <a:off x="5926991" y="2274876"/>
                  <a:ext cx="93269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7C98C76-991F-9E4A-AAF9-06B82A6704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6991" y="2274876"/>
                  <a:ext cx="932691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/>
                <p:nvPr/>
              </p:nvSpPr>
              <p:spPr>
                <a:xfrm>
                  <a:off x="10734559" y="2216179"/>
                  <a:ext cx="206704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−1)⋅(2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BB56C73-4717-A942-8D3C-9C1274EEE8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34559" y="2216179"/>
                  <a:ext cx="2067041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A2666B-A18A-5342-8FDB-3932A8F8CB36}"/>
              </a:ext>
            </a:extLst>
          </p:cNvPr>
          <p:cNvGrpSpPr/>
          <p:nvPr/>
        </p:nvGrpSpPr>
        <p:grpSpPr>
          <a:xfrm>
            <a:off x="838200" y="2682954"/>
            <a:ext cx="2326278" cy="582522"/>
            <a:chOff x="4343400" y="2682954"/>
            <a:chExt cx="2326278" cy="58252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2D3E34-28D6-4244-BA9F-20F85F8D9FC3}"/>
                </a:ext>
              </a:extLst>
            </p:cNvPr>
            <p:cNvSpPr txBox="1"/>
            <p:nvPr/>
          </p:nvSpPr>
          <p:spPr>
            <a:xfrm>
              <a:off x="4460978" y="2682954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)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3E331EE-733F-5C4C-BD4F-CFD14779296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2867620"/>
              <a:ext cx="1821337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99EB730-3468-9140-A599-60916F8E09C4}"/>
                </a:ext>
              </a:extLst>
            </p:cNvPr>
            <p:cNvSpPr txBox="1"/>
            <p:nvPr/>
          </p:nvSpPr>
          <p:spPr>
            <a:xfrm>
              <a:off x="4343400" y="2896144"/>
              <a:ext cx="23262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representable values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801982-287E-3048-8E5B-FB61B9229E6A}"/>
              </a:ext>
            </a:extLst>
          </p:cNvPr>
          <p:cNvGrpSpPr/>
          <p:nvPr/>
        </p:nvGrpSpPr>
        <p:grpSpPr>
          <a:xfrm>
            <a:off x="955778" y="3221542"/>
            <a:ext cx="7507183" cy="538588"/>
            <a:chOff x="4460978" y="3221542"/>
            <a:chExt cx="7507183" cy="53858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CBF75C-090E-B34A-901A-F514DC4570CE}"/>
                </a:ext>
              </a:extLst>
            </p:cNvPr>
            <p:cNvSpPr txBox="1"/>
            <p:nvPr/>
          </p:nvSpPr>
          <p:spPr>
            <a:xfrm>
              <a:off x="4460978" y="3221542"/>
              <a:ext cx="75071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[                                                                                                                 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/>
                <p:nvPr/>
              </p:nvSpPr>
              <p:spPr>
                <a:xfrm>
                  <a:off x="6733558" y="3390798"/>
                  <a:ext cx="26514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/>
                    <a:t>Possible values of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89579969-F2E3-724D-891F-14C2FE5998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558" y="3390798"/>
                  <a:ext cx="26514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29" t="-6667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FA5035F4-D8FF-BD47-82A8-8086DF83B07F}"/>
                </a:ext>
              </a:extLst>
            </p:cNvPr>
            <p:cNvCxnSpPr>
              <a:cxnSpLocks/>
            </p:cNvCxnSpPr>
            <p:nvPr/>
          </p:nvCxnSpPr>
          <p:spPr>
            <a:xfrm>
              <a:off x="4588833" y="3406208"/>
              <a:ext cx="7260267" cy="2279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29242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401A-8710-7946-B5C8-A26A64A9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6: Binary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660A3-289C-504E-9D1E-F445E1A12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the following 3-bit unsigned values, compute their product and indicate whether or not an overflow occurred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DD262A6-E21F-1649-8910-540EE37F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92389"/>
              </p:ext>
            </p:extLst>
          </p:nvPr>
        </p:nvGraphicFramePr>
        <p:xfrm>
          <a:off x="1981200" y="2971800"/>
          <a:ext cx="518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187750415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16081616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7431229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53855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17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905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" pitchFamily="2" charset="0"/>
                        </a:rPr>
                        <a:t>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0533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30A1367-7B59-9D5D-511E-C0FDF3F731F0}"/>
              </a:ext>
            </a:extLst>
          </p:cNvPr>
          <p:cNvSpPr txBox="1"/>
          <p:nvPr/>
        </p:nvSpPr>
        <p:spPr>
          <a:xfrm>
            <a:off x="4800600" y="334414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100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0D0D5E-8702-5616-B95B-D8E012D36C1A}"/>
              </a:ext>
            </a:extLst>
          </p:cNvPr>
          <p:cNvSpPr txBox="1"/>
          <p:nvPr/>
        </p:nvSpPr>
        <p:spPr>
          <a:xfrm>
            <a:off x="4800600" y="3716496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11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AF8763-4665-1F2E-16B8-5ABD1BBAE1A2}"/>
              </a:ext>
            </a:extLst>
          </p:cNvPr>
          <p:cNvSpPr txBox="1"/>
          <p:nvPr/>
        </p:nvSpPr>
        <p:spPr>
          <a:xfrm>
            <a:off x="4811485" y="4085828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  <a:ea typeface="Zapf Dingbats" charset="2"/>
                <a:cs typeface="Consolas" panose="020B0609020204030204" pitchFamily="49" charset="0"/>
                <a:sym typeface="Monaco" charset="0"/>
              </a:rPr>
              <a:t>110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E2DFEF-D9AD-0D22-5A90-F7B4653B6AD4}"/>
              </a:ext>
            </a:extLst>
          </p:cNvPr>
          <p:cNvSpPr txBox="1"/>
          <p:nvPr/>
        </p:nvSpPr>
        <p:spPr>
          <a:xfrm>
            <a:off x="6074229" y="3354449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yes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9850C6-25A4-B8F5-9D7D-B8FE5E6BA4CB}"/>
              </a:ext>
            </a:extLst>
          </p:cNvPr>
          <p:cNvSpPr txBox="1"/>
          <p:nvPr/>
        </p:nvSpPr>
        <p:spPr>
          <a:xfrm>
            <a:off x="6074229" y="371348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no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6096D4-E242-A8C3-CD80-FCB502F8F8A3}"/>
              </a:ext>
            </a:extLst>
          </p:cNvPr>
          <p:cNvSpPr txBox="1"/>
          <p:nvPr/>
        </p:nvSpPr>
        <p:spPr>
          <a:xfrm>
            <a:off x="6063344" y="4038600"/>
            <a:ext cx="8599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yes</a:t>
            </a:r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74174C8-9FA2-2818-1583-9D3B63ACD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918798"/>
              </p:ext>
            </p:extLst>
          </p:nvPr>
        </p:nvGraphicFramePr>
        <p:xfrm>
          <a:off x="4572000" y="2971800"/>
          <a:ext cx="2590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36291416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42242270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overflow?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50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434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70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urier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805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273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744FF-B851-BC4C-93D1-BEFFA324B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with Shifts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13901FF-8EFE-CD43-BAF4-BB1B0E36B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Multiplication is slow</a:t>
            </a:r>
          </a:p>
          <a:p>
            <a:r>
              <a:rPr lang="en-US" dirty="0"/>
              <a:t>Bit shifting is kind of like multiplication, and is often faster</a:t>
            </a:r>
          </a:p>
          <a:p>
            <a:pPr lvl="1"/>
            <a:r>
              <a:rPr lang="en-US" dirty="0"/>
              <a:t>x * 8 = x &lt;&lt; 3</a:t>
            </a:r>
          </a:p>
          <a:p>
            <a:pPr lvl="1"/>
            <a:r>
              <a:rPr lang="en-US" dirty="0"/>
              <a:t>x * 10 = x &lt;&lt; 3 + x &lt;&lt; 1</a:t>
            </a:r>
          </a:p>
          <a:p>
            <a:pPr lvl="1"/>
            <a:endParaRPr lang="en-US" dirty="0"/>
          </a:p>
          <a:p>
            <a:r>
              <a:rPr lang="en-US" dirty="0"/>
              <a:t>Most compilers will automatically replace multiplications with shifts where possible</a:t>
            </a:r>
          </a:p>
        </p:txBody>
      </p:sp>
    </p:spTree>
    <p:extLst>
      <p:ext uri="{BB962C8B-B14F-4D97-AF65-F5344CB8AC3E}">
        <p14:creationId xmlns:p14="http://schemas.microsoft.com/office/powerpoint/2010/main" val="349476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FFEE-D066-9540-8EB0-B30C8E7B2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6039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Review: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4789D-DC14-C641-9C83-E5A619F3F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650300" cy="4718304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Memory</a:t>
            </a:r>
            <a:r>
              <a:rPr lang="en-US" sz="2000" dirty="0"/>
              <a:t> is an array of bits</a:t>
            </a:r>
          </a:p>
          <a:p>
            <a:endParaRPr lang="en-US" sz="2000" dirty="0"/>
          </a:p>
          <a:p>
            <a:r>
              <a:rPr lang="en-US" sz="2000" dirty="0"/>
              <a:t>A </a:t>
            </a:r>
            <a:r>
              <a:rPr lang="en-US" sz="2000" b="1" dirty="0">
                <a:solidFill>
                  <a:schemeClr val="accent1"/>
                </a:solidFill>
              </a:rPr>
              <a:t>byte</a:t>
            </a:r>
            <a:r>
              <a:rPr lang="en-US" sz="2000" dirty="0"/>
              <a:t> is a unit of eight bits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An index into the array is an </a:t>
            </a:r>
            <a:r>
              <a:rPr lang="en-US" sz="2000" b="1" dirty="0">
                <a:solidFill>
                  <a:schemeClr val="accent1"/>
                </a:solidFill>
              </a:rPr>
              <a:t>address</a:t>
            </a:r>
            <a:r>
              <a:rPr lang="en-US" sz="2000" dirty="0"/>
              <a:t>, </a:t>
            </a:r>
            <a:r>
              <a:rPr lang="en-US" sz="2000" b="1" dirty="0">
                <a:solidFill>
                  <a:schemeClr val="accent1"/>
                </a:solidFill>
              </a:rPr>
              <a:t>location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chemeClr val="accent1"/>
                </a:solidFill>
              </a:rPr>
              <a:t>pointer</a:t>
            </a:r>
          </a:p>
          <a:p>
            <a:pPr lvl="1"/>
            <a:r>
              <a:rPr lang="en-US" sz="2000" dirty="0"/>
              <a:t>Often expressed in hexadecimal</a:t>
            </a:r>
          </a:p>
          <a:p>
            <a:pPr lvl="1"/>
            <a:endParaRPr lang="en-US" sz="2000" i="1" dirty="0"/>
          </a:p>
          <a:p>
            <a:r>
              <a:rPr lang="en-US" sz="2000" dirty="0"/>
              <a:t>We speak of the </a:t>
            </a:r>
            <a:r>
              <a:rPr lang="en-US" sz="2000" i="1" dirty="0"/>
              <a:t>value</a:t>
            </a:r>
            <a:r>
              <a:rPr lang="en-US" sz="2000" dirty="0"/>
              <a:t> in memory at an address</a:t>
            </a:r>
          </a:p>
          <a:p>
            <a:pPr lvl="1"/>
            <a:r>
              <a:rPr lang="en-US" sz="2000" dirty="0"/>
              <a:t>The value may be a single byte …</a:t>
            </a:r>
          </a:p>
          <a:p>
            <a:pPr lvl="1"/>
            <a:r>
              <a:rPr lang="en-US" sz="2000" dirty="0"/>
              <a:t>… or a multi-byte quantity starting at that address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7117C8-7D37-9749-AEA0-95F245FF2D09}"/>
              </a:ext>
            </a:extLst>
          </p:cNvPr>
          <p:cNvGrpSpPr/>
          <p:nvPr/>
        </p:nvGrpSpPr>
        <p:grpSpPr>
          <a:xfrm>
            <a:off x="6718561" y="1789202"/>
            <a:ext cx="946840" cy="4965063"/>
            <a:chOff x="5943600" y="1435737"/>
            <a:chExt cx="685800" cy="496506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C4B5DD-0493-C14A-921C-C5082AB2043D}"/>
                </a:ext>
              </a:extLst>
            </p:cNvPr>
            <p:cNvSpPr/>
            <p:nvPr/>
          </p:nvSpPr>
          <p:spPr>
            <a:xfrm>
              <a:off x="5943600" y="59436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17FE9A-BDD4-2844-9A16-BF4038437C05}"/>
                </a:ext>
              </a:extLst>
            </p:cNvPr>
            <p:cNvSpPr/>
            <p:nvPr/>
          </p:nvSpPr>
          <p:spPr>
            <a:xfrm>
              <a:off x="5943600" y="578557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F3CA2C5-7384-EE47-A081-BA52556E6556}"/>
                </a:ext>
              </a:extLst>
            </p:cNvPr>
            <p:cNvSpPr/>
            <p:nvPr/>
          </p:nvSpPr>
          <p:spPr>
            <a:xfrm>
              <a:off x="5943600" y="60960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60D883B-D353-1E44-BD1D-C6DC36982672}"/>
                </a:ext>
              </a:extLst>
            </p:cNvPr>
            <p:cNvSpPr/>
            <p:nvPr/>
          </p:nvSpPr>
          <p:spPr>
            <a:xfrm>
              <a:off x="5943600" y="624840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7B7DA22-3850-1640-99D1-AC65DDEA97F7}"/>
                </a:ext>
              </a:extLst>
            </p:cNvPr>
            <p:cNvSpPr/>
            <p:nvPr/>
          </p:nvSpPr>
          <p:spPr>
            <a:xfrm>
              <a:off x="5943600" y="53187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0BD97FC-9C9C-A743-828A-ED50820AEEC4}"/>
                </a:ext>
              </a:extLst>
            </p:cNvPr>
            <p:cNvSpPr/>
            <p:nvPr/>
          </p:nvSpPr>
          <p:spPr>
            <a:xfrm>
              <a:off x="5943600" y="516073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457F70-F5D3-7C4F-A1A5-6D7BCC2C4C82}"/>
                </a:ext>
              </a:extLst>
            </p:cNvPr>
            <p:cNvSpPr/>
            <p:nvPr/>
          </p:nvSpPr>
          <p:spPr>
            <a:xfrm>
              <a:off x="5943600" y="54711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38C8A2C-5E50-F34B-A49E-D05BAE13E9FB}"/>
                </a:ext>
              </a:extLst>
            </p:cNvPr>
            <p:cNvSpPr/>
            <p:nvPr/>
          </p:nvSpPr>
          <p:spPr>
            <a:xfrm>
              <a:off x="5943600" y="562356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C6EF40FA-8F1D-3E4D-A56C-52F802974DDD}"/>
                </a:ext>
              </a:extLst>
            </p:cNvPr>
            <p:cNvSpPr/>
            <p:nvPr/>
          </p:nvSpPr>
          <p:spPr>
            <a:xfrm>
              <a:off x="5943600" y="47027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1FC551E-C58C-764B-809E-93BF21080DDB}"/>
                </a:ext>
              </a:extLst>
            </p:cNvPr>
            <p:cNvSpPr/>
            <p:nvPr/>
          </p:nvSpPr>
          <p:spPr>
            <a:xfrm>
              <a:off x="5943600" y="454469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0B4BB7F-FDFC-0145-8682-C82857960BF8}"/>
                </a:ext>
              </a:extLst>
            </p:cNvPr>
            <p:cNvSpPr/>
            <p:nvPr/>
          </p:nvSpPr>
          <p:spPr>
            <a:xfrm>
              <a:off x="5943600" y="48551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C422BBF-D91E-D940-B620-E20785AD7EC3}"/>
                </a:ext>
              </a:extLst>
            </p:cNvPr>
            <p:cNvSpPr/>
            <p:nvPr/>
          </p:nvSpPr>
          <p:spPr>
            <a:xfrm>
              <a:off x="5943600" y="500752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88A6024-650F-F843-B808-C463880D70F5}"/>
                </a:ext>
              </a:extLst>
            </p:cNvPr>
            <p:cNvSpPr/>
            <p:nvPr/>
          </p:nvSpPr>
          <p:spPr>
            <a:xfrm>
              <a:off x="5943600" y="40778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F2E006-7F82-7643-A818-CBAE6B2DE0DF}"/>
                </a:ext>
              </a:extLst>
            </p:cNvPr>
            <p:cNvSpPr/>
            <p:nvPr/>
          </p:nvSpPr>
          <p:spPr>
            <a:xfrm>
              <a:off x="5943600" y="391985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CF8741-5ADB-D94D-BD13-4BE8176476D1}"/>
                </a:ext>
              </a:extLst>
            </p:cNvPr>
            <p:cNvSpPr/>
            <p:nvPr/>
          </p:nvSpPr>
          <p:spPr>
            <a:xfrm>
              <a:off x="5943600" y="42302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F4EE242-931E-5047-B23E-FCB31A38516F}"/>
                </a:ext>
              </a:extLst>
            </p:cNvPr>
            <p:cNvSpPr/>
            <p:nvPr/>
          </p:nvSpPr>
          <p:spPr>
            <a:xfrm>
              <a:off x="5943600" y="438268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D624AD2-F6B9-484F-A5F5-35BA284FAA65}"/>
                </a:ext>
              </a:extLst>
            </p:cNvPr>
            <p:cNvSpPr/>
            <p:nvPr/>
          </p:nvSpPr>
          <p:spPr>
            <a:xfrm>
              <a:off x="5943600" y="34594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EDA17944-320D-3E42-A2B0-7D0B0DF1034B}"/>
                </a:ext>
              </a:extLst>
            </p:cNvPr>
            <p:cNvSpPr/>
            <p:nvPr/>
          </p:nvSpPr>
          <p:spPr>
            <a:xfrm>
              <a:off x="5943600" y="330145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0110336-B893-E94C-98DD-5CD7CF294590}"/>
                </a:ext>
              </a:extLst>
            </p:cNvPr>
            <p:cNvSpPr/>
            <p:nvPr/>
          </p:nvSpPr>
          <p:spPr>
            <a:xfrm>
              <a:off x="5943600" y="36118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63E2349-EEB9-2B4B-BBE9-B8E7FEF36B15}"/>
                </a:ext>
              </a:extLst>
            </p:cNvPr>
            <p:cNvSpPr/>
            <p:nvPr/>
          </p:nvSpPr>
          <p:spPr>
            <a:xfrm>
              <a:off x="5943600" y="376428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7E7DE26-A7ED-8A46-816A-9B024ED8A502}"/>
                </a:ext>
              </a:extLst>
            </p:cNvPr>
            <p:cNvSpPr/>
            <p:nvPr/>
          </p:nvSpPr>
          <p:spPr>
            <a:xfrm>
              <a:off x="5943600" y="28346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E852F117-8A33-1745-B124-10E896986145}"/>
                </a:ext>
              </a:extLst>
            </p:cNvPr>
            <p:cNvSpPr/>
            <p:nvPr/>
          </p:nvSpPr>
          <p:spPr>
            <a:xfrm>
              <a:off x="5943600" y="2676616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A46E1-C700-134C-B362-35AD12536AB3}"/>
                </a:ext>
              </a:extLst>
            </p:cNvPr>
            <p:cNvSpPr/>
            <p:nvPr/>
          </p:nvSpPr>
          <p:spPr>
            <a:xfrm>
              <a:off x="5943600" y="29870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BE79A73-A791-D340-9149-220C36DD2A7D}"/>
                </a:ext>
              </a:extLst>
            </p:cNvPr>
            <p:cNvSpPr/>
            <p:nvPr/>
          </p:nvSpPr>
          <p:spPr>
            <a:xfrm>
              <a:off x="5943600" y="3139440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C08DADC-890B-6940-B1F5-68B6D397FC03}"/>
                </a:ext>
              </a:extLst>
            </p:cNvPr>
            <p:cNvSpPr/>
            <p:nvPr/>
          </p:nvSpPr>
          <p:spPr>
            <a:xfrm>
              <a:off x="5943600" y="22186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82CB93D-8240-EE43-923F-BFF202BF6B83}"/>
                </a:ext>
              </a:extLst>
            </p:cNvPr>
            <p:cNvSpPr/>
            <p:nvPr/>
          </p:nvSpPr>
          <p:spPr>
            <a:xfrm>
              <a:off x="5943600" y="2060577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EB26A73-6421-644D-BEFA-D5E3CB8A7A6C}"/>
                </a:ext>
              </a:extLst>
            </p:cNvPr>
            <p:cNvSpPr/>
            <p:nvPr/>
          </p:nvSpPr>
          <p:spPr>
            <a:xfrm>
              <a:off x="5943600" y="23710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A5F13E7-BE70-4B47-A775-8E9041881F29}"/>
                </a:ext>
              </a:extLst>
            </p:cNvPr>
            <p:cNvSpPr/>
            <p:nvPr/>
          </p:nvSpPr>
          <p:spPr>
            <a:xfrm>
              <a:off x="5943600" y="252340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5A0EC9F-7C3F-F34B-AD3C-41547F1C90FE}"/>
                </a:ext>
              </a:extLst>
            </p:cNvPr>
            <p:cNvSpPr/>
            <p:nvPr/>
          </p:nvSpPr>
          <p:spPr>
            <a:xfrm>
              <a:off x="5943600" y="15937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1768E05-C3B1-6044-8274-E819D5E491FC}"/>
                </a:ext>
              </a:extLst>
            </p:cNvPr>
            <p:cNvSpPr/>
            <p:nvPr/>
          </p:nvSpPr>
          <p:spPr>
            <a:xfrm>
              <a:off x="5943600" y="1435737"/>
              <a:ext cx="685800" cy="152400"/>
            </a:xfrm>
            <a:prstGeom prst="rect">
              <a:avLst/>
            </a:prstGeom>
            <a:ln w="26424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EADC9C3-655B-F74D-9FA1-70699E455A16}"/>
                </a:ext>
              </a:extLst>
            </p:cNvPr>
            <p:cNvSpPr/>
            <p:nvPr/>
          </p:nvSpPr>
          <p:spPr>
            <a:xfrm>
              <a:off x="5943600" y="17461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C0527E-F6A5-D245-A166-3E6264F716C0}"/>
                </a:ext>
              </a:extLst>
            </p:cNvPr>
            <p:cNvSpPr/>
            <p:nvPr/>
          </p:nvSpPr>
          <p:spPr>
            <a:xfrm>
              <a:off x="5943600" y="1898561"/>
              <a:ext cx="685800" cy="1524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C8F68B3A-D0CA-7B41-8E39-5D8FF8245EA5}"/>
              </a:ext>
            </a:extLst>
          </p:cNvPr>
          <p:cNvGrpSpPr/>
          <p:nvPr/>
        </p:nvGrpSpPr>
        <p:grpSpPr>
          <a:xfrm>
            <a:off x="6458706" y="2863397"/>
            <a:ext cx="312647" cy="4056158"/>
            <a:chOff x="6458706" y="2863397"/>
            <a:chExt cx="312647" cy="405615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B552C8-2004-9945-8A4B-6F17E473BC89}"/>
                </a:ext>
              </a:extLst>
            </p:cNvPr>
            <p:cNvSpPr txBox="1"/>
            <p:nvPr/>
          </p:nvSpPr>
          <p:spPr>
            <a:xfrm>
              <a:off x="6463255" y="6581001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8DFBB1-5DAB-EC4A-AA05-8A1243260257}"/>
                </a:ext>
              </a:extLst>
            </p:cNvPr>
            <p:cNvSpPr txBox="1"/>
            <p:nvPr/>
          </p:nvSpPr>
          <p:spPr>
            <a:xfrm>
              <a:off x="6458706" y="5342512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1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F42169-7BC0-E642-B704-1ADA08DF8E07}"/>
                </a:ext>
              </a:extLst>
            </p:cNvPr>
            <p:cNvSpPr txBox="1"/>
            <p:nvPr/>
          </p:nvSpPr>
          <p:spPr>
            <a:xfrm>
              <a:off x="6458706" y="412313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2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EFC8ADA-C560-9047-9815-8C605566F5F9}"/>
                </a:ext>
              </a:extLst>
            </p:cNvPr>
            <p:cNvSpPr txBox="1"/>
            <p:nvPr/>
          </p:nvSpPr>
          <p:spPr>
            <a:xfrm>
              <a:off x="6458706" y="2863397"/>
              <a:ext cx="3080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dirty="0">
                  <a:latin typeface="Courier" pitchFamily="2" charset="0"/>
                </a:rPr>
                <a:t>3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9C122BC-4C53-D64C-A167-D1B80AFC5A08}"/>
              </a:ext>
            </a:extLst>
          </p:cNvPr>
          <p:cNvGrpSpPr/>
          <p:nvPr/>
        </p:nvGrpSpPr>
        <p:grpSpPr>
          <a:xfrm>
            <a:off x="6718561" y="1754511"/>
            <a:ext cx="946840" cy="4999754"/>
            <a:chOff x="5943600" y="1401046"/>
            <a:chExt cx="685800" cy="4999754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32F3AC-1B8D-6A43-BB51-B1A225CB68AF}"/>
                </a:ext>
              </a:extLst>
            </p:cNvPr>
            <p:cNvSpPr/>
            <p:nvPr/>
          </p:nvSpPr>
          <p:spPr>
            <a:xfrm>
              <a:off x="5943600" y="515992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01101100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0FA4729-7B0D-8349-BCFF-6B838763F26B}"/>
                </a:ext>
              </a:extLst>
            </p:cNvPr>
            <p:cNvSpPr/>
            <p:nvPr/>
          </p:nvSpPr>
          <p:spPr>
            <a:xfrm>
              <a:off x="5943600" y="3916680"/>
              <a:ext cx="685800" cy="12432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01010011</a:t>
              </a: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7DB9088-8FA1-674C-A73B-C73CE872F137}"/>
                </a:ext>
              </a:extLst>
            </p:cNvPr>
            <p:cNvSpPr/>
            <p:nvPr/>
          </p:nvSpPr>
          <p:spPr>
            <a:xfrm>
              <a:off x="5943600" y="2675801"/>
              <a:ext cx="685800" cy="124087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11010001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C0E398B-CA1D-7249-9C74-7A174FD8EE14}"/>
                </a:ext>
              </a:extLst>
            </p:cNvPr>
            <p:cNvSpPr/>
            <p:nvPr/>
          </p:nvSpPr>
          <p:spPr>
            <a:xfrm>
              <a:off x="5943600" y="1401046"/>
              <a:ext cx="685800" cy="127475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latin typeface="Courier" pitchFamily="2" charset="0"/>
                </a:rPr>
                <a:t>00110111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20CD7C0-4D13-3847-B007-E2B4A338E034}"/>
              </a:ext>
            </a:extLst>
          </p:cNvPr>
          <p:cNvGrpSpPr/>
          <p:nvPr/>
        </p:nvGrpSpPr>
        <p:grpSpPr>
          <a:xfrm>
            <a:off x="3124200" y="1467597"/>
            <a:ext cx="736099" cy="413534"/>
            <a:chOff x="3124200" y="1467597"/>
            <a:chExt cx="736099" cy="413534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6B41563-98ED-A445-A0C1-8AAEE57A7773}"/>
                </a:ext>
              </a:extLst>
            </p:cNvPr>
            <p:cNvSpPr/>
            <p:nvPr/>
          </p:nvSpPr>
          <p:spPr>
            <a:xfrm>
              <a:off x="3124200" y="1467597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bytes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7A3D6E9-EB5C-304B-8C8E-519CE9A624C1}"/>
                </a:ext>
              </a:extLst>
            </p:cNvPr>
            <p:cNvCxnSpPr/>
            <p:nvPr/>
          </p:nvCxnSpPr>
          <p:spPr>
            <a:xfrm>
              <a:off x="3225549" y="1881131"/>
              <a:ext cx="533400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82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6109B-CD9B-5444-B436-BE68840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Review: Bits Require Interpretation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7DEA16-5069-F14F-9B1A-96736FE2BC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10001100 00001100 10101100 00000000</a:t>
            </a:r>
          </a:p>
          <a:p>
            <a:pPr marL="0" indent="0">
              <a:buNone/>
            </a:pPr>
            <a:r>
              <a:rPr lang="en-US" dirty="0"/>
              <a:t>might be interpreted as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integer 3,485,745</a:t>
            </a:r>
          </a:p>
          <a:p>
            <a:pPr lvl="1"/>
            <a:r>
              <a:rPr lang="en-US" dirty="0"/>
              <a:t>A floating point number close to 4.884569 x 10</a:t>
            </a:r>
            <a:r>
              <a:rPr lang="en-US" baseline="30000" dirty="0"/>
              <a:t>-39</a:t>
            </a:r>
          </a:p>
          <a:p>
            <a:pPr lvl="1"/>
            <a:r>
              <a:rPr lang="en-US" dirty="0"/>
              <a:t>The string “105”</a:t>
            </a:r>
          </a:p>
          <a:p>
            <a:pPr lvl="1"/>
            <a:r>
              <a:rPr lang="en-US" dirty="0"/>
              <a:t>A portion of an image or video</a:t>
            </a:r>
          </a:p>
          <a:p>
            <a:pPr lvl="1"/>
            <a:r>
              <a:rPr lang="en-US" dirty="0"/>
              <a:t>An address in memory</a:t>
            </a:r>
          </a:p>
        </p:txBody>
      </p:sp>
    </p:spTree>
    <p:extLst>
      <p:ext uri="{BB962C8B-B14F-4D97-AF65-F5344CB8AC3E}">
        <p14:creationId xmlns:p14="http://schemas.microsoft.com/office/powerpoint/2010/main" val="244898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6007-FDFA-2245-AD2C-DD483E9E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Representing Integers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80863F-4E2A-7E4F-BCB7-0E82BBB94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Arabic Numerals: 47</a:t>
            </a:r>
          </a:p>
          <a:p>
            <a:r>
              <a:rPr lang="en-US" dirty="0"/>
              <a:t>Roman Numerals: XLVII</a:t>
            </a:r>
          </a:p>
          <a:p>
            <a:r>
              <a:rPr lang="en-US" dirty="0"/>
              <a:t>Brahmi Numerals: </a:t>
            </a:r>
          </a:p>
          <a:p>
            <a:r>
              <a:rPr lang="en-US" dirty="0"/>
              <a:t>Tally Marks: IIII IIII IIII IIII IIII IIII IIII IIII IIII II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524B66-0F63-9D48-B1AC-4532FD5F73C0}"/>
              </a:ext>
            </a:extLst>
          </p:cNvPr>
          <p:cNvGrpSpPr/>
          <p:nvPr/>
        </p:nvGrpSpPr>
        <p:grpSpPr>
          <a:xfrm>
            <a:off x="2405974" y="3048000"/>
            <a:ext cx="3766226" cy="189689"/>
            <a:chOff x="685800" y="2623226"/>
            <a:chExt cx="3766226" cy="189689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5B2B66-C9E1-8C49-94C4-A9EE47DA7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28409" y="2626468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C915196-AC8B-3041-BC97-7F33ECCDB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E617CA5-18B8-1545-978C-A1C9C242B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54804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406C8F-BA2A-AC44-BADA-6A56DE213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59314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12CC046-6450-A34C-87D5-D875D45330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69093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7DDF3F7-251A-544A-A677-DF2883A8D6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8318" y="2637817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DAF6A6E-A29C-9642-B89B-95D8B499BC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4713" y="2631332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12A6D5C-2A4E-9C4A-AF14-9BA1817A0A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46656" y="2623226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042C9B2-F8DF-9D4F-9E1F-7066F74D7B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6435" y="2634575"/>
              <a:ext cx="395591" cy="17509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8A67548E-0529-1B47-A590-6B838201A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713" y="2537713"/>
            <a:ext cx="395591" cy="385449"/>
          </a:xfrm>
          <a:prstGeom prst="rect">
            <a:avLst/>
          </a:prstGeom>
        </p:spPr>
      </p:pic>
      <p:pic>
        <p:nvPicPr>
          <p:cNvPr id="28" name="Picture 27" descr="A close up of a logo&#10;&#10;Description automatically generated">
            <a:extLst>
              <a:ext uri="{FF2B5EF4-FFF2-40B4-BE49-F238E27FC236}">
                <a16:creationId xmlns:a16="http://schemas.microsoft.com/office/drawing/2014/main" id="{0D48CBDF-73A8-D94E-B5DD-C67E1B8C8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83" y="2537713"/>
            <a:ext cx="395592" cy="38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7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4166-97CF-2C40-8570-6554CFF25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Base-10 Integers</a:t>
            </a:r>
          </a:p>
        </p:txBody>
      </p:sp>
      <p:pic>
        <p:nvPicPr>
          <p:cNvPr id="8" name="Content Placeholder 7" descr="A picture containing brick, tiled, table, building&#10;&#10;Description automatically generated">
            <a:extLst>
              <a:ext uri="{FF2B5EF4-FFF2-40B4-BE49-F238E27FC236}">
                <a16:creationId xmlns:a16="http://schemas.microsoft.com/office/drawing/2014/main" id="{A5C5B1A7-1C52-0142-BEE4-D7F03C178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1" b="95490" l="2857" r="95429">
                        <a14:foregroundMark x1="31857" y1="11340" x2="49143" y2="3479"/>
                        <a14:foregroundMark x1="84429" y1="21134" x2="96714" y2="40851"/>
                        <a14:foregroundMark x1="96714" y1="40851" x2="95571" y2="64046"/>
                        <a14:foregroundMark x1="95571" y1="64046" x2="73286" y2="76289"/>
                        <a14:foregroundMark x1="73286" y1="76289" x2="60857" y2="51546"/>
                        <a14:foregroundMark x1="60857" y1="51546" x2="85286" y2="39304"/>
                        <a14:foregroundMark x1="85286" y1="39304" x2="85571" y2="32732"/>
                        <a14:foregroundMark x1="51000" y1="95490" x2="66000" y2="88918"/>
                        <a14:foregroundMark x1="2857" y1="72938" x2="8143" y2="28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69" y="2149233"/>
            <a:ext cx="1902346" cy="2108886"/>
          </a:xfrm>
        </p:spPr>
      </p:pic>
      <p:pic>
        <p:nvPicPr>
          <p:cNvPr id="6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6AB83D08-8028-2B4D-86AF-CA7279E8DD6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68" y="3203676"/>
            <a:ext cx="247632" cy="221011"/>
          </a:xfrm>
          <a:prstGeom prst="rect">
            <a:avLst/>
          </a:prstGeom>
        </p:spPr>
      </p:pic>
      <p:pic>
        <p:nvPicPr>
          <p:cNvPr id="10" name="Picture 9" descr="A picture containing indoor, sitting, table, looking&#10;&#10;Description automatically generated">
            <a:extLst>
              <a:ext uri="{FF2B5EF4-FFF2-40B4-BE49-F238E27FC236}">
                <a16:creationId xmlns:a16="http://schemas.microsoft.com/office/drawing/2014/main" id="{FF468BCD-5D0C-7044-9068-E433145F0FE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55" b="95495" l="10000" r="90000">
                        <a14:foregroundMark x1="27778" y1="8784" x2="27778" y2="21171"/>
                        <a14:foregroundMark x1="42222" y1="4955" x2="70000" y2="9685"/>
                        <a14:foregroundMark x1="25556" y1="91216" x2="66667" y2="90315"/>
                        <a14:foregroundMark x1="40000" y1="95495" x2="40000" y2="95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594076"/>
            <a:ext cx="247135" cy="1219200"/>
          </a:xfrm>
          <a:prstGeom prst="rect">
            <a:avLst/>
          </a:prstGeom>
        </p:spPr>
      </p:pic>
      <p:pic>
        <p:nvPicPr>
          <p:cNvPr id="12" name="Picture 11" descr="A close up of a tiled wall&#10;&#10;Description automatically generated">
            <a:extLst>
              <a:ext uri="{FF2B5EF4-FFF2-40B4-BE49-F238E27FC236}">
                <a16:creationId xmlns:a16="http://schemas.microsoft.com/office/drawing/2014/main" id="{B29BC0B1-B80B-2B44-8375-CD00B2801FE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859" b="97588" l="9662" r="89614">
                        <a14:foregroundMark x1="11353" y1="4180" x2="89372" y2="34405"/>
                        <a14:foregroundMark x1="66667" y1="88746" x2="89372" y2="84244"/>
                        <a14:foregroundMark x1="89372" y1="93891" x2="89372" y2="83280"/>
                        <a14:backgroundMark x1="83816" y1="97910" x2="83816" y2="97910"/>
                        <a14:backgroundMark x1="82609" y1="97267" x2="84541" y2="98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349687"/>
            <a:ext cx="1136821" cy="1707978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0755459-B042-AA44-BFB5-E84E96E19D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5401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69B3F7E-C80B-5C4D-A740-C16A5A677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60045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799FFB7-2702-BA4D-B1A1-7E92BBE79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45174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AAC1B60-91B4-6448-857E-F44624C37D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242055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3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59D1D-DAD3-5E42-8A77-1451E5961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Base-2 Integers (aka Binary Numbers)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AA9D02D0-F72A-2D4E-BED6-74F3893509B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90" b="96783" l="10000" r="90000">
                        <a14:foregroundMark x1="45500" y1="92587" x2="54875" y2="91748"/>
                        <a14:foregroundMark x1="54875" y1="91748" x2="55500" y2="91469"/>
                        <a14:foregroundMark x1="32000" y1="25035" x2="64500" y2="26154"/>
                        <a14:foregroundMark x1="64500" y1="26154" x2="65500" y2="25874"/>
                        <a14:foregroundMark x1="49250" y1="96783" x2="51500" y2="956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68" y="3071294"/>
            <a:ext cx="247632" cy="22101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01B8456-0BAB-6346-8332-06DB1307E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26708"/>
              </p:ext>
            </p:extLst>
          </p:nvPr>
        </p:nvGraphicFramePr>
        <p:xfrm>
          <a:off x="762000" y="1675987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201881091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257127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081132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84594418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128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(2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70D1D84-05C6-814F-9777-E02BB4284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330810"/>
              </p:ext>
            </p:extLst>
          </p:nvPr>
        </p:nvGraphicFramePr>
        <p:xfrm>
          <a:off x="762000" y="4434528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4123597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3249996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34387616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375383307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C8BE963-F1EB-3A46-9985-39AE47D78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3703268"/>
              </p:ext>
            </p:extLst>
          </p:nvPr>
        </p:nvGraphicFramePr>
        <p:xfrm>
          <a:off x="762000" y="5267960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056945053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26770560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2312981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06860521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C904DFE-0BF1-164A-A8C9-47B83A529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71830"/>
              </p:ext>
            </p:extLst>
          </p:nvPr>
        </p:nvGraphicFramePr>
        <p:xfrm>
          <a:off x="762000" y="6259946"/>
          <a:ext cx="8305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226713945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554603212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520445866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625063550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1914436978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9828782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0315791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7639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112187"/>
                  </a:ext>
                </a:extLst>
              </a:tr>
            </a:tbl>
          </a:graphicData>
        </a:graphic>
      </p:graphicFrame>
      <p:pic>
        <p:nvPicPr>
          <p:cNvPr id="514" name="Picture 513" descr="A picture containing brick, toy, clock&#10;&#10;Description automatically generated">
            <a:extLst>
              <a:ext uri="{FF2B5EF4-FFF2-40B4-BE49-F238E27FC236}">
                <a16:creationId xmlns:a16="http://schemas.microsoft.com/office/drawing/2014/main" id="{4990835F-D0F9-6549-93DE-86112750E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3900"/>
            <a:ext cx="1244600" cy="1955800"/>
          </a:xfrm>
          <a:prstGeom prst="rect">
            <a:avLst/>
          </a:prstGeom>
        </p:spPr>
      </p:pic>
      <p:pic>
        <p:nvPicPr>
          <p:cNvPr id="516" name="Picture 515" descr="A picture containing brick, clock, toy&#10;&#10;Description automatically generated">
            <a:extLst>
              <a:ext uri="{FF2B5EF4-FFF2-40B4-BE49-F238E27FC236}">
                <a16:creationId xmlns:a16="http://schemas.microsoft.com/office/drawing/2014/main" id="{4ADD8B64-E29F-C94A-901D-C297ABC2E86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"/>
          <a:stretch/>
        </p:blipFill>
        <p:spPr>
          <a:xfrm>
            <a:off x="1828800" y="2543847"/>
            <a:ext cx="1153582" cy="1282700"/>
          </a:xfrm>
          <a:prstGeom prst="rect">
            <a:avLst/>
          </a:prstGeom>
        </p:spPr>
      </p:pic>
      <p:pic>
        <p:nvPicPr>
          <p:cNvPr id="518" name="Picture 517" descr="A picture containing brick, clock&#10;&#10;Description automatically generated">
            <a:extLst>
              <a:ext uri="{FF2B5EF4-FFF2-40B4-BE49-F238E27FC236}">
                <a16:creationId xmlns:a16="http://schemas.microsoft.com/office/drawing/2014/main" id="{E431F9D3-A7EB-A343-82F8-85C2738F75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r="3994"/>
          <a:stretch/>
        </p:blipFill>
        <p:spPr>
          <a:xfrm>
            <a:off x="2971800" y="2625826"/>
            <a:ext cx="823840" cy="1155700"/>
          </a:xfrm>
          <a:prstGeom prst="rect">
            <a:avLst/>
          </a:prstGeom>
        </p:spPr>
      </p:pic>
      <p:pic>
        <p:nvPicPr>
          <p:cNvPr id="520" name="Picture 519" descr="A picture containing green, brick, box, table&#10;&#10;Description automatically generated">
            <a:extLst>
              <a:ext uri="{FF2B5EF4-FFF2-40B4-BE49-F238E27FC236}">
                <a16:creationId xmlns:a16="http://schemas.microsoft.com/office/drawing/2014/main" id="{A8DE58DB-130B-8745-8774-D4952C52B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24" y="2648656"/>
            <a:ext cx="685800" cy="1028700"/>
          </a:xfrm>
          <a:prstGeom prst="rect">
            <a:avLst/>
          </a:prstGeom>
        </p:spPr>
      </p:pic>
      <p:pic>
        <p:nvPicPr>
          <p:cNvPr id="522" name="Picture 521" descr="A picture containing brick, box, table&#10;&#10;Description automatically generated">
            <a:extLst>
              <a:ext uri="{FF2B5EF4-FFF2-40B4-BE49-F238E27FC236}">
                <a16:creationId xmlns:a16="http://schemas.microsoft.com/office/drawing/2014/main" id="{339FAA2C-381A-134A-8262-7E61034FAB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947" y="2851600"/>
            <a:ext cx="622300" cy="660400"/>
          </a:xfrm>
          <a:prstGeom prst="rect">
            <a:avLst/>
          </a:prstGeom>
        </p:spPr>
      </p:pic>
      <p:pic>
        <p:nvPicPr>
          <p:cNvPr id="524" name="Picture 523" descr="A close up of a box&#10;&#10;Description automatically generated">
            <a:extLst>
              <a:ext uri="{FF2B5EF4-FFF2-40B4-BE49-F238E27FC236}">
                <a16:creationId xmlns:a16="http://schemas.microsoft.com/office/drawing/2014/main" id="{09EDD33F-1367-6342-A290-3A73272DCB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32" y="2870650"/>
            <a:ext cx="495300" cy="622300"/>
          </a:xfrm>
          <a:prstGeom prst="rect">
            <a:avLst/>
          </a:prstGeom>
        </p:spPr>
      </p:pic>
      <p:pic>
        <p:nvPicPr>
          <p:cNvPr id="526" name="Picture 525" descr="A close up of a box&#10;&#10;Description automatically generated">
            <a:extLst>
              <a:ext uri="{FF2B5EF4-FFF2-40B4-BE49-F238E27FC236}">
                <a16:creationId xmlns:a16="http://schemas.microsoft.com/office/drawing/2014/main" id="{D0B8082A-2D52-534C-BBDF-B2B4F8D4B6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908750"/>
            <a:ext cx="393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FCEC9-6B7C-DB4C-8A30-6EBF5C7A1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B79A-8286-AD43-9E50-30748D31CB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1600200"/>
            <a:ext cx="7620000" cy="2590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Decimal (Base-10):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Binary (Base-2):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B01B79-194B-AE4B-A940-A70D0498D551}"/>
              </a:ext>
            </a:extLst>
          </p:cNvPr>
          <p:cNvSpPr txBox="1"/>
          <p:nvPr/>
        </p:nvSpPr>
        <p:spPr>
          <a:xfrm>
            <a:off x="3470841" y="1856389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/>
              <p:nvPr/>
            </p:nvSpPr>
            <p:spPr>
              <a:xfrm>
                <a:off x="1525340" y="2674203"/>
                <a:ext cx="51789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=1011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2F8CA3-3860-C944-98AE-F22D6FE23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340" y="2674203"/>
                <a:ext cx="5178918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203E18-FAB7-B444-8726-54B4A0812F9D}"/>
              </a:ext>
            </a:extLst>
          </p:cNvPr>
          <p:cNvSpPr txBox="1"/>
          <p:nvPr/>
        </p:nvSpPr>
        <p:spPr>
          <a:xfrm>
            <a:off x="3470841" y="3825921"/>
            <a:ext cx="1287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1011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/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+0⋅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+1⋅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63AC5E4-3267-6E4A-8558-348573AEA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4674406"/>
                <a:ext cx="4499244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40C4FCA-A967-DC84-40F4-0D90A697A8B5}"/>
              </a:ext>
            </a:extLst>
          </p:cNvPr>
          <p:cNvGrpSpPr/>
          <p:nvPr/>
        </p:nvGrpSpPr>
        <p:grpSpPr>
          <a:xfrm>
            <a:off x="6559062" y="4473331"/>
            <a:ext cx="2590800" cy="2349500"/>
            <a:chOff x="4800600" y="1339850"/>
            <a:chExt cx="2590800" cy="2349500"/>
          </a:xfrm>
        </p:grpSpPr>
        <p:pic>
          <p:nvPicPr>
            <p:cNvPr id="10" name="Picture 9" descr="A picture containing clock, meter&#10;&#10;Description automatically generated">
              <a:extLst>
                <a:ext uri="{FF2B5EF4-FFF2-40B4-BE49-F238E27FC236}">
                  <a16:creationId xmlns:a16="http://schemas.microsoft.com/office/drawing/2014/main" id="{71535B31-FFEB-A364-A5E8-D6974014A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1339850"/>
              <a:ext cx="2590800" cy="23495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6240FFE-8525-7101-1623-AF855B0A73F5}"/>
                </a:ext>
              </a:extLst>
            </p:cNvPr>
            <p:cNvSpPr/>
            <p:nvPr/>
          </p:nvSpPr>
          <p:spPr>
            <a:xfrm>
              <a:off x="6705600" y="3352800"/>
              <a:ext cx="76200" cy="228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500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BDA00-1A57-8149-89E3-3537DC4EA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Binary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DDD3-2375-DB47-B58C-0EA62BCBC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the following four-bit binary values. What is the (base-10) integer interpretation of these values?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0001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1010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0111</a:t>
            </a:r>
          </a:p>
          <a:p>
            <a:pPr marL="731520" lvl="1" indent="-457200">
              <a:buFont typeface="+mj-lt"/>
              <a:buAutoNum type="arabicPeriod"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1111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2AD955-3C36-5C90-F66F-F51141BC147A}"/>
              </a:ext>
            </a:extLst>
          </p:cNvPr>
          <p:cNvSpPr txBox="1"/>
          <p:nvPr/>
        </p:nvSpPr>
        <p:spPr>
          <a:xfrm>
            <a:off x="2514600" y="2362200"/>
            <a:ext cx="45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071DD1-4737-40D7-0BE4-0BFEE352C55A}"/>
              </a:ext>
            </a:extLst>
          </p:cNvPr>
          <p:cNvSpPr txBox="1"/>
          <p:nvPr/>
        </p:nvSpPr>
        <p:spPr>
          <a:xfrm>
            <a:off x="2514600" y="276231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EB83A-CB04-5962-B602-9B0C8ABCCD1D}"/>
              </a:ext>
            </a:extLst>
          </p:cNvPr>
          <p:cNvSpPr txBox="1"/>
          <p:nvPr/>
        </p:nvSpPr>
        <p:spPr>
          <a:xfrm>
            <a:off x="2514600" y="312420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3EA675-77D6-F312-E90A-A2B3F71DE4C1}"/>
              </a:ext>
            </a:extLst>
          </p:cNvPr>
          <p:cNvSpPr txBox="1"/>
          <p:nvPr/>
        </p:nvSpPr>
        <p:spPr>
          <a:xfrm>
            <a:off x="2514600" y="3486090"/>
            <a:ext cx="609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ea typeface="Zapf Dingbats" charset="2"/>
                <a:cs typeface="Consolas" panose="020B0609020204030204" pitchFamily="49" charset="0"/>
                <a:sym typeface="Monaco" charset="0"/>
              </a:rPr>
              <a:t>15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36D552-0B17-7B66-52CE-60697AA2E98A}"/>
              </a:ext>
            </a:extLst>
          </p:cNvPr>
          <p:cNvSpPr/>
          <p:nvPr/>
        </p:nvSpPr>
        <p:spPr>
          <a:xfrm>
            <a:off x="2133600" y="2438400"/>
            <a:ext cx="17526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323232"/>
      </a:dk2>
      <a:lt2>
        <a:srgbClr val="A5A5A5"/>
      </a:lt2>
      <a:accent1>
        <a:srgbClr val="521B92"/>
      </a:accent1>
      <a:accent2>
        <a:srgbClr val="7A27D8"/>
      </a:accent2>
      <a:accent3>
        <a:srgbClr val="8B58D2"/>
      </a:accent3>
      <a:accent4>
        <a:srgbClr val="917DD0"/>
      </a:accent4>
      <a:accent5>
        <a:srgbClr val="BDA2E0"/>
      </a:accent5>
      <a:accent6>
        <a:srgbClr val="D1C7F6"/>
      </a:accent6>
      <a:hlink>
        <a:srgbClr val="0432FF"/>
      </a:hlink>
      <a:folHlink>
        <a:srgbClr val="00206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3047FA14-E8B9-5541-B2FA-35D660E1BFD6}" vid="{5B7FA5DE-B936-DE42-9858-6D948D824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17014</TotalTime>
  <Words>1608</Words>
  <Application>Microsoft Macintosh PowerPoint</Application>
  <PresentationFormat>On-screen Show (4:3)</PresentationFormat>
  <Paragraphs>665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Arial</vt:lpstr>
      <vt:lpstr>Arial Narrow</vt:lpstr>
      <vt:lpstr>Arial Narrow Bold</vt:lpstr>
      <vt:lpstr>Bradley Hand ITC</vt:lpstr>
      <vt:lpstr>Calibri</vt:lpstr>
      <vt:lpstr>Cambria Math</vt:lpstr>
      <vt:lpstr>Consolas</vt:lpstr>
      <vt:lpstr>Courier</vt:lpstr>
      <vt:lpstr>Courier New</vt:lpstr>
      <vt:lpstr>Monaco</vt:lpstr>
      <vt:lpstr>Wingdings 2</vt:lpstr>
      <vt:lpstr>Zapf Dingbats</vt:lpstr>
      <vt:lpstr>Clarity</vt:lpstr>
      <vt:lpstr>Lecture 2: Representing Integers</vt:lpstr>
      <vt:lpstr>Review: Abstraction</vt:lpstr>
      <vt:lpstr>Review: Memory</vt:lpstr>
      <vt:lpstr>Review: Bits Require Interpretation</vt:lpstr>
      <vt:lpstr>Representing Integers</vt:lpstr>
      <vt:lpstr>Base-10 Integers</vt:lpstr>
      <vt:lpstr>Base-2 Integers (aka Binary Numbers)</vt:lpstr>
      <vt:lpstr>Binary Numbers</vt:lpstr>
      <vt:lpstr>Exercise 1: Binary Numbers</vt:lpstr>
      <vt:lpstr>Exercise 2: Binary Number Range</vt:lpstr>
      <vt:lpstr>Unsigned Integers in C</vt:lpstr>
      <vt:lpstr>ASCII characters</vt:lpstr>
      <vt:lpstr>Hexidecimal Numbers</vt:lpstr>
      <vt:lpstr>Exercise 3: Hexidecimal Numbers</vt:lpstr>
      <vt:lpstr>Endianness</vt:lpstr>
      <vt:lpstr>Endianness</vt:lpstr>
      <vt:lpstr>Arithmetic Logic Unit (ALU)</vt:lpstr>
      <vt:lpstr>Bitwise vs Logical Operations in C</vt:lpstr>
      <vt:lpstr>Exercise 4: Bitwise vs Logical Operations</vt:lpstr>
      <vt:lpstr>Addition Example</vt:lpstr>
      <vt:lpstr>Addition Example with Overflow</vt:lpstr>
      <vt:lpstr>Error Cases (Unsigned Ints)</vt:lpstr>
      <vt:lpstr>Exercise 5: Binary Addition</vt:lpstr>
      <vt:lpstr>Multiplication Example</vt:lpstr>
      <vt:lpstr>Multiplication Example</vt:lpstr>
      <vt:lpstr>Error Cases</vt:lpstr>
      <vt:lpstr>Exercise 6: Binary Multiplication</vt:lpstr>
      <vt:lpstr>Multiplying with Shifts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Introduction to Computer Systems</dc:title>
  <dc:creator>Eleanor  Birrell</dc:creator>
  <cp:lastModifiedBy>Sam Thomas</cp:lastModifiedBy>
  <cp:revision>208</cp:revision>
  <dcterms:created xsi:type="dcterms:W3CDTF">2019-01-27T23:44:26Z</dcterms:created>
  <dcterms:modified xsi:type="dcterms:W3CDTF">2026-01-28T23:12:47Z</dcterms:modified>
</cp:coreProperties>
</file>