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9.png" ContentType="image/png"/>
  <Override PartName="/ppt/media/image28.png" ContentType="image/png"/>
  <Override PartName="/ppt/media/image27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8.jpeg" ContentType="image/jpeg"/>
  <Override PartName="/ppt/media/image26.png" ContentType="image/png"/>
  <Override PartName="/ppt/media/image19.gif" ContentType="image/gif"/>
  <Override PartName="/ppt/media/image24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8" r:id="rId11"/>
    <p:sldMasterId id="214748367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dt" idx="3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ftr" idx="3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 idx="3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D90B2D5-B6FF-4A8E-8796-EFFE1A18908E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unsigned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00193B-D958-405F-BD44-4A34AA1D1832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casting part of signed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6C5B0A-FE39-49B8-B0AE-42F1BEF83E7E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Hint about rounding errors with division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C9997D-63B5-49F1-87B2-0AF230F9DC9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Issues: two zeros, arithmetic is different for pos vs neg (and weird around zero), e.g, try 5+1 vs -5+1 vs. -5 + 6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67CDDC-2E23-4E9D-A4E1-8E83985EA8D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issue: zero no longer zero -&gt; multiplication is weird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1E5BEA-B260-40FD-A87E-8D39EBCA2C9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898A21-3B20-4457-8A70-64ADA9882C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575F1B8-E3F6-4F66-8E51-7B64D19FAD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B6AABF4-FC5F-44B0-B767-41273CF3EC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FCF9747-64FC-4EF4-9254-83DD86AD93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352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714262D-A3B0-4842-AE9E-14B513B412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51D1F6B-6FB5-4001-A4F9-6DAE96D470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B3E0582-AA60-4E93-8118-14C2832F95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7CDC4F0-81C3-4A6A-BC2F-CEB6AA7E9F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9B0D2F5-81C9-4A6E-BABD-3F9A6D1093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9A60532-4D1F-4D0A-BE2E-73FE15AE46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D133222-E639-414B-81E9-AE7E68F876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C3A4760-2B86-4093-BE56-0377B32F6A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95A13C2-35ED-4725-AEA2-D4DCB0A9AA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2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9800" cy="2880"/>
          </a:xfrm>
          <a:prstGeom prst="straightConnector1">
            <a:avLst/>
          </a:prstGeom>
          <a:ln w="1908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1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5A64A34-D66C-4EB9-A5DC-FC9FF313172E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dt" idx="3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6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87" name="Straight Connector 6"/>
          <p:cNvCxnSpPr/>
          <p:nvPr/>
        </p:nvCxnSpPr>
        <p:spPr>
          <a:xfrm>
            <a:off x="731520" y="4599360"/>
            <a:ext cx="7849800" cy="2880"/>
          </a:xfrm>
          <a:prstGeom prst="straightConnector1">
            <a:avLst/>
          </a:prstGeom>
          <a:ln w="19080">
            <a:solidFill>
              <a:srgbClr val="323232"/>
            </a:solidFill>
            <a:round/>
          </a:ln>
        </p:spPr>
      </p:cxn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28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52E1A3C-B7C7-4903-8FD1-4631E4640C64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dt" idx="30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8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08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31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D19806F-9C7D-446C-9F4C-14C16C8CE720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dt" idx="33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12" name="Straight Connector 7"/>
          <p:cNvCxnSpPr/>
          <p:nvPr/>
        </p:nvCxnSpPr>
        <p:spPr>
          <a:xfrm>
            <a:off x="685800" y="3398400"/>
            <a:ext cx="7849800" cy="2880"/>
          </a:xfrm>
          <a:prstGeom prst="straightConnector1">
            <a:avLst/>
          </a:prstGeom>
          <a:ln w="19080">
            <a:solidFill>
              <a:srgbClr val="323232"/>
            </a:solidFill>
            <a:round/>
          </a:ln>
        </p:spPr>
      </p:cxn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4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5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6D2992D-C4C0-4404-A9EC-B62264D37F9B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6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7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8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47FDE82-1508-4A38-98F7-B098AA7F464F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dt" idx="9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ftr" idx="10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sldNum" idx="11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4A7F5EFD-22DA-437E-A441-FD8E3799B25D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dt" idx="12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13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14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A7EE30D-38B6-4DA6-8766-9407AF268E91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15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16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17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1DE6304-F950-4EB8-8AC5-8D7F4A4151F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 idx="18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19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7D53336-9C12-4C3C-A530-03B4344A9C47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4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92187C5-21B0-4C5A-8A53-A33A457B5AA8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9"/>
          <p:cNvSpPr/>
          <p:nvPr/>
        </p:nvSpPr>
        <p:spPr>
          <a:xfrm>
            <a:off x="0" y="222120"/>
            <a:ext cx="9142560" cy="30960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3" name="Rectangle 6"/>
          <p:cNvSpPr/>
          <p:nvPr/>
        </p:nvSpPr>
        <p:spPr>
          <a:xfrm>
            <a:off x="0" y="0"/>
            <a:ext cx="9142560" cy="41760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336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52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27D6FD7-DD5B-4AFD-BD16-2E8BE8C73B72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4040" cy="32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1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1.xml"/><Relationship Id="rId10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9" Type="http://schemas.openxmlformats.org/officeDocument/2006/relationships/image" Target="../media/image16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1.xml"/><Relationship Id="rId1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240" cy="60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Spring 2025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7280" cy="63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99" strike="noStrike" u="none">
                <a:solidFill>
                  <a:schemeClr val="dk2"/>
                </a:solidFill>
                <a:uFillTx/>
                <a:latin typeface="Arial"/>
              </a:rPr>
              <a:t>Lecture 2: Representing Integers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Title 1"/>
          <p:cNvSpPr/>
          <p:nvPr/>
        </p:nvSpPr>
        <p:spPr>
          <a:xfrm>
            <a:off x="685800" y="4643280"/>
            <a:ext cx="784728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Representing Signed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447920"/>
            <a:ext cx="8228160" cy="4936320"/>
          </a:xfrm>
          <a:prstGeom prst="rect">
            <a:avLst/>
          </a:prstGeom>
          <a:blipFill rotWithShape="0">
            <a:blip r:embed="rId1"/>
            <a:stretch>
              <a:fillRect l="-774" t="-1283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>
                    <a:alpha val="1000"/>
                  </a:scheme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1" name="Content Placeholder 4" descr="A picture containing table&#10;&#10;Description automatically generated"/>
          <p:cNvPicPr/>
          <p:nvPr/>
        </p:nvPicPr>
        <p:blipFill>
          <a:blip r:embed="rId2"/>
          <a:stretch/>
        </p:blipFill>
        <p:spPr>
          <a:xfrm>
            <a:off x="8439120" y="3881880"/>
            <a:ext cx="246240" cy="219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42" name="Table 15"/>
          <p:cNvGraphicFramePr/>
          <p:nvPr/>
        </p:nvGraphicFramePr>
        <p:xfrm>
          <a:off x="762120" y="2743200"/>
          <a:ext cx="8303400" cy="370800"/>
        </p:xfrm>
        <a:graphic>
          <a:graphicData uri="http://schemas.openxmlformats.org/drawingml/2006/table">
            <a:tbl>
              <a:tblPr/>
              <a:tblGrid>
                <a:gridCol w="1218960"/>
                <a:gridCol w="914400"/>
                <a:gridCol w="98100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-128 (-2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3" name="Picture 20" descr="A picture containing brick, clock, toy&#10;&#10;Description automatically generated"/>
          <p:cNvPicPr/>
          <p:nvPr/>
        </p:nvPicPr>
        <p:blipFill>
          <a:blip r:embed="rId3"/>
          <a:srcRect l="7318" t="0" r="0" b="0"/>
          <a:stretch/>
        </p:blipFill>
        <p:spPr>
          <a:xfrm>
            <a:off x="1828800" y="3354480"/>
            <a:ext cx="1152000" cy="128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Picture 21" descr="A picture containing brick, clock&#10;&#10;Description automatically generated"/>
          <p:cNvPicPr/>
          <p:nvPr/>
        </p:nvPicPr>
        <p:blipFill>
          <a:blip r:embed="rId4"/>
          <a:srcRect l="9527" t="0" r="4008" b="0"/>
          <a:stretch/>
        </p:blipFill>
        <p:spPr>
          <a:xfrm>
            <a:off x="2986200" y="3436560"/>
            <a:ext cx="822240" cy="11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Picture 22" descr="A picture containing green, brick, box, table&#10;&#10;Description automatically generated"/>
          <p:cNvPicPr/>
          <p:nvPr/>
        </p:nvPicPr>
        <p:blipFill>
          <a:blip r:embed="rId5"/>
          <a:stretch/>
        </p:blipFill>
        <p:spPr>
          <a:xfrm>
            <a:off x="4062240" y="3459240"/>
            <a:ext cx="684360" cy="102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Picture 23" descr="A picture containing brick, box, table&#10;&#10;Description automatically generated"/>
          <p:cNvPicPr/>
          <p:nvPr/>
        </p:nvPicPr>
        <p:blipFill>
          <a:blip r:embed="rId6"/>
          <a:stretch/>
        </p:blipFill>
        <p:spPr>
          <a:xfrm>
            <a:off x="5112000" y="3662280"/>
            <a:ext cx="62100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Picture 25" descr="A close up of a box&#10;&#10;Description automatically generated"/>
          <p:cNvPicPr/>
          <p:nvPr/>
        </p:nvPicPr>
        <p:blipFill>
          <a:blip r:embed="rId7"/>
          <a:stretch/>
        </p:blipFill>
        <p:spPr>
          <a:xfrm>
            <a:off x="7315200" y="3719520"/>
            <a:ext cx="392400" cy="54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Picture 18" descr="A picture containing brick, toy, clock&#10;&#10;Description automatically generated"/>
          <p:cNvPicPr/>
          <p:nvPr/>
        </p:nvPicPr>
        <p:blipFill>
          <a:blip r:embed="rId8">
            <a:alphaModFix amt="50000"/>
          </a:blip>
          <a:stretch/>
        </p:blipFill>
        <p:spPr>
          <a:xfrm>
            <a:off x="762120" y="3121920"/>
            <a:ext cx="1082520" cy="1702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49" name="Table 2"/>
          <p:cNvGraphicFramePr/>
          <p:nvPr/>
        </p:nvGraphicFramePr>
        <p:xfrm>
          <a:off x="762120" y="48006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0" name="Table 5"/>
          <p:cNvGraphicFramePr/>
          <p:nvPr/>
        </p:nvGraphicFramePr>
        <p:xfrm>
          <a:off x="762120" y="563544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1" name="Table 6"/>
          <p:cNvGraphicFramePr/>
          <p:nvPr/>
        </p:nvGraphicFramePr>
        <p:xfrm>
          <a:off x="762120" y="64674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52" name="Picture 4" descr="A close up of a box&#10;&#10;Description automatically generated"/>
          <p:cNvPicPr/>
          <p:nvPr/>
        </p:nvPicPr>
        <p:blipFill>
          <a:blip r:embed="rId9"/>
          <a:stretch/>
        </p:blipFill>
        <p:spPr>
          <a:xfrm>
            <a:off x="6215400" y="3707640"/>
            <a:ext cx="493920" cy="62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2: (Signed)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Consider the following four-bit binary values. What is the (base-10) signed integer interpretation of these values?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TextBox 3"/>
          <p:cNvSpPr/>
          <p:nvPr/>
        </p:nvSpPr>
        <p:spPr>
          <a:xfrm>
            <a:off x="2514600" y="2362320"/>
            <a:ext cx="455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TextBox 4"/>
          <p:cNvSpPr/>
          <p:nvPr/>
        </p:nvSpPr>
        <p:spPr>
          <a:xfrm>
            <a:off x="2514600" y="276228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-6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TextBox 5"/>
          <p:cNvSpPr/>
          <p:nvPr/>
        </p:nvSpPr>
        <p:spPr>
          <a:xfrm>
            <a:off x="2514600" y="312408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7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TextBox 6"/>
          <p:cNvSpPr/>
          <p:nvPr/>
        </p:nvSpPr>
        <p:spPr>
          <a:xfrm>
            <a:off x="2514600" y="348624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-1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Rectangle 7"/>
          <p:cNvSpPr/>
          <p:nvPr/>
        </p:nvSpPr>
        <p:spPr>
          <a:xfrm>
            <a:off x="1943280" y="2409840"/>
            <a:ext cx="1751040" cy="1827360"/>
          </a:xfrm>
          <a:prstGeom prst="rect">
            <a:avLst/>
          </a:prstGeom>
          <a:solidFill>
            <a:schemeClr val="lt1"/>
          </a:soli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Signed Integer Trivia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1" name="Table 8"/>
          <p:cNvGraphicFramePr/>
          <p:nvPr/>
        </p:nvGraphicFramePr>
        <p:xfrm>
          <a:off x="457200" y="1673280"/>
          <a:ext cx="4037760" cy="4820400"/>
        </p:xfrm>
        <a:graphic>
          <a:graphicData uri="http://schemas.openxmlformats.org/drawingml/2006/table">
            <a:tbl>
              <a:tblPr/>
              <a:tblGrid>
                <a:gridCol w="1346040"/>
                <a:gridCol w="1346040"/>
                <a:gridCol w="13460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Base-10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unsigned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signed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nsola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648320" y="1673280"/>
            <a:ext cx="4341960" cy="471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For signed ints: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high-order (left-most) bit is 0 for pos values, 1 for neg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000…0 is 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111…1 is -1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same representation as unsigned for numbers that can be represented with both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~x+1 == -1*x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Integers in C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4" name="Group 4"/>
          <p:cNvGraphicFramePr/>
          <p:nvPr/>
        </p:nvGraphicFramePr>
        <p:xfrm>
          <a:off x="457200" y="1905120"/>
          <a:ext cx="3821760" cy="2336760"/>
        </p:xfrm>
        <a:graphic>
          <a:graphicData uri="http://schemas.openxmlformats.org/drawingml/2006/table">
            <a:tbl>
              <a:tblPr/>
              <a:tblGrid>
                <a:gridCol w="1917360"/>
                <a:gridCol w="190476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C Data Type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solidFill>
                      <a:srgbClr val="521b9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Size (bytes)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21b92"/>
                    </a:solidFill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unsigned char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Arial Narrow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unsigned short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unsigned int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unsigned long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5" name="Group 4"/>
          <p:cNvGraphicFramePr/>
          <p:nvPr/>
        </p:nvGraphicFramePr>
        <p:xfrm>
          <a:off x="4572000" y="1905120"/>
          <a:ext cx="3821760" cy="2336760"/>
        </p:xfrm>
        <a:graphic>
          <a:graphicData uri="http://schemas.openxmlformats.org/drawingml/2006/table">
            <a:tbl>
              <a:tblPr/>
              <a:tblGrid>
                <a:gridCol w="1917360"/>
                <a:gridCol w="190476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C Data Type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solidFill>
                      <a:srgbClr val="521b9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Size (bytes)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21b92"/>
                    </a:solidFill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Arial Narrow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short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int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long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521b92"/>
                      </a:solidFill>
                      <a:prstDash val="solid"/>
                    </a:lnL>
                    <a:lnR w="12240">
                      <a:solidFill>
                        <a:srgbClr val="521b92"/>
                      </a:solidFill>
                      <a:prstDash val="solid"/>
                    </a:lnR>
                    <a:lnT w="12240">
                      <a:solidFill>
                        <a:srgbClr val="521b92"/>
                      </a:solidFill>
                      <a:prstDash val="solid"/>
                    </a:lnT>
                    <a:lnB w="12240">
                      <a:solidFill>
                        <a:srgbClr val="521b92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ASCII characters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7" name="Table 5"/>
          <p:cNvGraphicFramePr/>
          <p:nvPr/>
        </p:nvGraphicFramePr>
        <p:xfrm>
          <a:off x="-76320" y="1605600"/>
          <a:ext cx="19479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  <a:gridCol w="88560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!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"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#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$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&amp;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'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00100111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(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*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+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,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.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/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00101111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" name="Table 6"/>
          <p:cNvGraphicFramePr/>
          <p:nvPr/>
        </p:nvGraphicFramePr>
        <p:xfrm>
          <a:off x="1834200" y="1600200"/>
          <a:ext cx="19479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  <a:gridCol w="88560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00110111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: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;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&lt;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=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&gt;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?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00111111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@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9" name="Table 7"/>
          <p:cNvGraphicFramePr/>
          <p:nvPr/>
        </p:nvGraphicFramePr>
        <p:xfrm>
          <a:off x="3782880" y="1600200"/>
          <a:ext cx="19479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  <a:gridCol w="88560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B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C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01000111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J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M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O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01001111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P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01010000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Table 8"/>
          <p:cNvGraphicFramePr/>
          <p:nvPr/>
        </p:nvGraphicFramePr>
        <p:xfrm>
          <a:off x="5731200" y="1600200"/>
          <a:ext cx="19479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  <a:gridCol w="88560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Q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U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V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W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01010111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X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Z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[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\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]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^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_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01011111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`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01100000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Table 9"/>
          <p:cNvGraphicFramePr/>
          <p:nvPr/>
        </p:nvGraphicFramePr>
        <p:xfrm>
          <a:off x="7679880" y="1600200"/>
          <a:ext cx="19479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  <a:gridCol w="88560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Char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b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c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01100111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01101001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j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01101010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01101011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01101100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m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01101101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01101110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o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01101111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p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112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01110000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2" name="Straight Connector 11"/>
          <p:cNvCxnSpPr/>
          <p:nvPr/>
        </p:nvCxnSpPr>
        <p:spPr>
          <a:xfrm>
            <a:off x="1834200" y="1600200"/>
            <a:ext cx="1440" cy="4664880"/>
          </a:xfrm>
          <a:prstGeom prst="straightConnector1">
            <a:avLst/>
          </a:prstGeom>
          <a:ln w="26280">
            <a:solidFill>
              <a:srgbClr val="521b92"/>
            </a:solidFill>
            <a:round/>
          </a:ln>
        </p:spPr>
      </p:cxnSp>
      <p:cxnSp>
        <p:nvCxnSpPr>
          <p:cNvPr id="273" name="Straight Connector 12"/>
          <p:cNvCxnSpPr/>
          <p:nvPr/>
        </p:nvCxnSpPr>
        <p:spPr>
          <a:xfrm>
            <a:off x="3787920" y="1600200"/>
            <a:ext cx="1440" cy="4664880"/>
          </a:xfrm>
          <a:prstGeom prst="straightConnector1">
            <a:avLst/>
          </a:prstGeom>
          <a:ln w="26280">
            <a:solidFill>
              <a:srgbClr val="521b92"/>
            </a:solidFill>
            <a:round/>
          </a:ln>
        </p:spPr>
      </p:cxnSp>
      <p:cxnSp>
        <p:nvCxnSpPr>
          <p:cNvPr id="274" name="Straight Connector 13"/>
          <p:cNvCxnSpPr/>
          <p:nvPr/>
        </p:nvCxnSpPr>
        <p:spPr>
          <a:xfrm>
            <a:off x="5731200" y="1600200"/>
            <a:ext cx="1440" cy="4664880"/>
          </a:xfrm>
          <a:prstGeom prst="straightConnector1">
            <a:avLst/>
          </a:prstGeom>
          <a:ln w="26280">
            <a:solidFill>
              <a:srgbClr val="521b92"/>
            </a:solidFill>
            <a:round/>
          </a:ln>
        </p:spPr>
      </p:cxnSp>
      <p:cxnSp>
        <p:nvCxnSpPr>
          <p:cNvPr id="275" name="Straight Connector 14"/>
          <p:cNvCxnSpPr/>
          <p:nvPr/>
        </p:nvCxnSpPr>
        <p:spPr>
          <a:xfrm>
            <a:off x="7685280" y="1600200"/>
            <a:ext cx="1440" cy="4664880"/>
          </a:xfrm>
          <a:prstGeom prst="straightConnector1">
            <a:avLst/>
          </a:prstGeom>
          <a:ln w="26280">
            <a:solidFill>
              <a:srgbClr val="521b9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Casting between Numeric Types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51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Casting from shorter to longer types preserves the value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Casting from longer to shorter types drops the high-order bits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Casting between signed/unsigned types preserves the bits (it just changes the interpretation)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Implicit casting occurs in assignments and parameter lists. In mixed expressions, signed values are implicitly cast to unsigned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Source of many errors!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3: Casting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6853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Assume you have a machine with 6-bit integers/3-bit shorts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Assume variables: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</a:rPr>
              <a:t>int x = -17; short sy = -3;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Complete the following table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80" name="Table 3"/>
          <p:cNvGraphicFramePr/>
          <p:nvPr/>
        </p:nvGraphicFramePr>
        <p:xfrm>
          <a:off x="1523880" y="3429000"/>
          <a:ext cx="6095160" cy="2224800"/>
        </p:xfrm>
        <a:graphic>
          <a:graphicData uri="http://schemas.openxmlformats.org/drawingml/2006/table">
            <a:tbl>
              <a:tblPr/>
              <a:tblGrid>
                <a:gridCol w="2031840"/>
                <a:gridCol w="2031840"/>
                <a:gridCol w="20318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Expression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Decimal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Binary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x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-17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sy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(unsigned int) x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(int) sy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(short) x 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When to Use Unsigned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Rarely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When doing multi-precision arithmetic, or when you need an extra bit of range … but be careful!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TextBox 4"/>
          <p:cNvSpPr/>
          <p:nvPr/>
        </p:nvSpPr>
        <p:spPr>
          <a:xfrm>
            <a:off x="1531440" y="3115440"/>
            <a:ext cx="6078960" cy="91260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917d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for (unsigned int i = cnt-2; i &gt;= 0; i--){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    </a:t>
            </a: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a[i] += a[i+1];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}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Hexadecimal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2008800"/>
            <a:ext cx="8228160" cy="446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</a:rPr>
              <a:t>00101100 00110101 00110000 11100001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6" name="Group 13"/>
          <p:cNvGrpSpPr/>
          <p:nvPr/>
        </p:nvGrpSpPr>
        <p:grpSpPr>
          <a:xfrm>
            <a:off x="506160" y="2021400"/>
            <a:ext cx="6508440" cy="384840"/>
            <a:chOff x="506160" y="2021400"/>
            <a:chExt cx="6508440" cy="384840"/>
          </a:xfrm>
        </p:grpSpPr>
        <p:sp>
          <p:nvSpPr>
            <p:cNvPr id="287" name="Rectangle 9"/>
            <p:cNvSpPr/>
            <p:nvPr/>
          </p:nvSpPr>
          <p:spPr>
            <a:xfrm>
              <a:off x="506160" y="2021400"/>
              <a:ext cx="1626120" cy="384840"/>
            </a:xfrm>
            <a:prstGeom prst="rect">
              <a:avLst/>
            </a:prstGeom>
            <a:noFill/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88" name="Rectangle 10"/>
            <p:cNvSpPr/>
            <p:nvPr/>
          </p:nvSpPr>
          <p:spPr>
            <a:xfrm>
              <a:off x="2133720" y="2021400"/>
              <a:ext cx="1626120" cy="384840"/>
            </a:xfrm>
            <a:prstGeom prst="rect">
              <a:avLst/>
            </a:prstGeom>
            <a:noFill/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89" name="Rectangle 11"/>
            <p:cNvSpPr/>
            <p:nvPr/>
          </p:nvSpPr>
          <p:spPr>
            <a:xfrm>
              <a:off x="3760920" y="2021400"/>
              <a:ext cx="1626120" cy="384840"/>
            </a:xfrm>
            <a:prstGeom prst="rect">
              <a:avLst/>
            </a:prstGeom>
            <a:noFill/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290" name="Rectangle 12"/>
            <p:cNvSpPr/>
            <p:nvPr/>
          </p:nvSpPr>
          <p:spPr>
            <a:xfrm>
              <a:off x="5388480" y="2021400"/>
              <a:ext cx="1626120" cy="384840"/>
            </a:xfrm>
            <a:prstGeom prst="rect">
              <a:avLst/>
            </a:prstGeom>
            <a:noFill/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91" name="Left Brace 14"/>
          <p:cNvSpPr/>
          <p:nvPr/>
        </p:nvSpPr>
        <p:spPr>
          <a:xfrm rot="16200000">
            <a:off x="813600" y="211212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2" name="Left Brace 15"/>
          <p:cNvSpPr/>
          <p:nvPr/>
        </p:nvSpPr>
        <p:spPr>
          <a:xfrm rot="16200000">
            <a:off x="1619640" y="212472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3" name="Left Brace 16"/>
          <p:cNvSpPr/>
          <p:nvPr/>
        </p:nvSpPr>
        <p:spPr>
          <a:xfrm rot="16200000">
            <a:off x="2463840" y="211644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4" name="Left Brace 17"/>
          <p:cNvSpPr/>
          <p:nvPr/>
        </p:nvSpPr>
        <p:spPr>
          <a:xfrm rot="16200000">
            <a:off x="3251880" y="211212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5" name="Left Brace 18"/>
          <p:cNvSpPr/>
          <p:nvPr/>
        </p:nvSpPr>
        <p:spPr>
          <a:xfrm rot="16200000">
            <a:off x="4089960" y="211212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6" name="Left Brace 19"/>
          <p:cNvSpPr/>
          <p:nvPr/>
        </p:nvSpPr>
        <p:spPr>
          <a:xfrm rot="16200000">
            <a:off x="4878000" y="210816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7" name="Left Brace 20"/>
          <p:cNvSpPr/>
          <p:nvPr/>
        </p:nvSpPr>
        <p:spPr>
          <a:xfrm rot="16200000">
            <a:off x="5726520" y="211644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8" name="Left Brace 21"/>
          <p:cNvSpPr/>
          <p:nvPr/>
        </p:nvSpPr>
        <p:spPr>
          <a:xfrm rot="16200000">
            <a:off x="6514560" y="2112120"/>
            <a:ext cx="183600" cy="777600"/>
          </a:xfrm>
          <a:prstGeom prst="leftBrace">
            <a:avLst>
              <a:gd name="adj1" fmla="val 8333"/>
              <a:gd name="adj2" fmla="val 50000"/>
            </a:avLst>
          </a:prstGeom>
          <a:noFill/>
          <a:ln w="262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  <p:graphicFrame>
        <p:nvGraphicFramePr>
          <p:cNvPr id="299" name="Table 22"/>
          <p:cNvGraphicFramePr/>
          <p:nvPr/>
        </p:nvGraphicFramePr>
        <p:xfrm>
          <a:off x="7564680" y="2021400"/>
          <a:ext cx="1062360" cy="4461480"/>
        </p:xfrm>
        <a:graphic>
          <a:graphicData uri="http://schemas.openxmlformats.org/drawingml/2006/table">
            <a:tbl>
              <a:tblPr/>
              <a:tblGrid>
                <a:gridCol w="590400"/>
                <a:gridCol w="47232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Dec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Hex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0" name="Table 23"/>
          <p:cNvGraphicFramePr/>
          <p:nvPr/>
        </p:nvGraphicFramePr>
        <p:xfrm>
          <a:off x="8155080" y="2295720"/>
          <a:ext cx="471960" cy="2624400"/>
        </p:xfrm>
        <a:graphic>
          <a:graphicData uri="http://schemas.openxmlformats.org/drawingml/2006/table">
            <a:tbl>
              <a:tblPr/>
              <a:tblGrid>
                <a:gridCol w="47232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1" name="Table 24"/>
          <p:cNvGraphicFramePr/>
          <p:nvPr/>
        </p:nvGraphicFramePr>
        <p:xfrm>
          <a:off x="8161200" y="5038920"/>
          <a:ext cx="471960" cy="1574640"/>
        </p:xfrm>
        <a:graphic>
          <a:graphicData uri="http://schemas.openxmlformats.org/drawingml/2006/table">
            <a:tbl>
              <a:tblPr/>
              <a:tblGrid>
                <a:gridCol w="472320"/>
              </a:tblGrid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b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c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37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2" name="TextBox 25"/>
          <p:cNvSpPr/>
          <p:nvPr/>
        </p:nvSpPr>
        <p:spPr>
          <a:xfrm>
            <a:off x="72036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2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TextBox 26"/>
          <p:cNvSpPr/>
          <p:nvPr/>
        </p:nvSpPr>
        <p:spPr>
          <a:xfrm>
            <a:off x="152712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c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TextBox 27"/>
          <p:cNvSpPr/>
          <p:nvPr/>
        </p:nvSpPr>
        <p:spPr>
          <a:xfrm>
            <a:off x="237420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3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TextBox 28"/>
          <p:cNvSpPr/>
          <p:nvPr/>
        </p:nvSpPr>
        <p:spPr>
          <a:xfrm>
            <a:off x="318132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TextBox 29"/>
          <p:cNvSpPr/>
          <p:nvPr/>
        </p:nvSpPr>
        <p:spPr>
          <a:xfrm>
            <a:off x="400680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3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TextBox 30"/>
          <p:cNvSpPr/>
          <p:nvPr/>
        </p:nvSpPr>
        <p:spPr>
          <a:xfrm>
            <a:off x="481392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TextBox 31"/>
          <p:cNvSpPr/>
          <p:nvPr/>
        </p:nvSpPr>
        <p:spPr>
          <a:xfrm>
            <a:off x="566100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TextBox 32"/>
          <p:cNvSpPr/>
          <p:nvPr/>
        </p:nvSpPr>
        <p:spPr>
          <a:xfrm>
            <a:off x="6467760" y="2582640"/>
            <a:ext cx="36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TextBox 33"/>
          <p:cNvSpPr/>
          <p:nvPr/>
        </p:nvSpPr>
        <p:spPr>
          <a:xfrm>
            <a:off x="2750040" y="3576960"/>
            <a:ext cx="200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urier New"/>
                <a:ea typeface="DejaVu Sans"/>
              </a:rPr>
              <a:t>0x2c3530e1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3: Hexadecimal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38044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Consider the following hexadecimal values. What is the representation of each value in binary?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0x0a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0x11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0x2f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TextBox 3"/>
          <p:cNvSpPr/>
          <p:nvPr/>
        </p:nvSpPr>
        <p:spPr>
          <a:xfrm>
            <a:off x="2514600" y="2362320"/>
            <a:ext cx="258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00001010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	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(10)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TextBox 4"/>
          <p:cNvSpPr/>
          <p:nvPr/>
        </p:nvSpPr>
        <p:spPr>
          <a:xfrm>
            <a:off x="2514600" y="2762280"/>
            <a:ext cx="258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00010001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	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(17)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TextBox 5"/>
          <p:cNvSpPr/>
          <p:nvPr/>
        </p:nvSpPr>
        <p:spPr>
          <a:xfrm>
            <a:off x="2514600" y="3124080"/>
            <a:ext cx="3351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00101111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	</a:t>
            </a: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(47)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Rectangle 7"/>
          <p:cNvSpPr/>
          <p:nvPr/>
        </p:nvSpPr>
        <p:spPr>
          <a:xfrm>
            <a:off x="2286000" y="2362320"/>
            <a:ext cx="2665440" cy="1827360"/>
          </a:xfrm>
          <a:prstGeom prst="rect">
            <a:avLst/>
          </a:prstGeom>
          <a:solidFill>
            <a:schemeClr val="lt1"/>
          </a:soli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61596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Review: Memory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649040" cy="471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Memory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an array of bits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byte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 unit of eight bits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index into the array is an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address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location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or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pointer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Often expressed in hexadecimal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We speak of the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Arial"/>
              </a:rPr>
              <a:t>value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in memory at an address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value may be a single byte …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…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or a multi-byte quantity starting at that address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9" name="Group 5"/>
          <p:cNvGrpSpPr/>
          <p:nvPr/>
        </p:nvGrpSpPr>
        <p:grpSpPr>
          <a:xfrm>
            <a:off x="6718680" y="1789200"/>
            <a:ext cx="945360" cy="4963680"/>
            <a:chOff x="6718680" y="1789200"/>
            <a:chExt cx="945360" cy="4963680"/>
          </a:xfrm>
        </p:grpSpPr>
        <p:sp>
          <p:nvSpPr>
            <p:cNvPr id="120" name="Rectangle 38"/>
            <p:cNvSpPr/>
            <p:nvPr/>
          </p:nvSpPr>
          <p:spPr>
            <a:xfrm>
              <a:off x="6718680" y="62971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Rectangle 39"/>
            <p:cNvSpPr/>
            <p:nvPr/>
          </p:nvSpPr>
          <p:spPr>
            <a:xfrm>
              <a:off x="6718680" y="61390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2" name="Rectangle 40"/>
            <p:cNvSpPr/>
            <p:nvPr/>
          </p:nvSpPr>
          <p:spPr>
            <a:xfrm>
              <a:off x="6718680" y="64494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3" name="Rectangle 41"/>
            <p:cNvSpPr/>
            <p:nvPr/>
          </p:nvSpPr>
          <p:spPr>
            <a:xfrm>
              <a:off x="6718680" y="660204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4" name="Rectangle 42"/>
            <p:cNvSpPr/>
            <p:nvPr/>
          </p:nvSpPr>
          <p:spPr>
            <a:xfrm>
              <a:off x="6718680" y="5672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5" name="Rectangle 43"/>
            <p:cNvSpPr/>
            <p:nvPr/>
          </p:nvSpPr>
          <p:spPr>
            <a:xfrm>
              <a:off x="6718680" y="55141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6" name="Rectangle 44"/>
            <p:cNvSpPr/>
            <p:nvPr/>
          </p:nvSpPr>
          <p:spPr>
            <a:xfrm>
              <a:off x="6718680" y="58248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7" name="Rectangle 45"/>
            <p:cNvSpPr/>
            <p:nvPr/>
          </p:nvSpPr>
          <p:spPr>
            <a:xfrm>
              <a:off x="6718680" y="59770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8" name="Rectangle 46"/>
            <p:cNvSpPr/>
            <p:nvPr/>
          </p:nvSpPr>
          <p:spPr>
            <a:xfrm>
              <a:off x="6718680" y="50562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9" name="Rectangle 47"/>
            <p:cNvSpPr/>
            <p:nvPr/>
          </p:nvSpPr>
          <p:spPr>
            <a:xfrm>
              <a:off x="6718680" y="4898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0" name="Rectangle 48"/>
            <p:cNvSpPr/>
            <p:nvPr/>
          </p:nvSpPr>
          <p:spPr>
            <a:xfrm>
              <a:off x="6718680" y="52084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1" name="Rectangle 49"/>
            <p:cNvSpPr/>
            <p:nvPr/>
          </p:nvSpPr>
          <p:spPr>
            <a:xfrm>
              <a:off x="6718680" y="53611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2" name="Rectangle 50"/>
            <p:cNvSpPr/>
            <p:nvPr/>
          </p:nvSpPr>
          <p:spPr>
            <a:xfrm>
              <a:off x="6718680" y="443124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3" name="Rectangle 51"/>
            <p:cNvSpPr/>
            <p:nvPr/>
          </p:nvSpPr>
          <p:spPr>
            <a:xfrm>
              <a:off x="6718680" y="42732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4" name="Rectangle 52"/>
            <p:cNvSpPr/>
            <p:nvPr/>
          </p:nvSpPr>
          <p:spPr>
            <a:xfrm>
              <a:off x="6718680" y="45838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5" name="Rectangle 53"/>
            <p:cNvSpPr/>
            <p:nvPr/>
          </p:nvSpPr>
          <p:spPr>
            <a:xfrm>
              <a:off x="6718680" y="4736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6" name="Rectangle 54"/>
            <p:cNvSpPr/>
            <p:nvPr/>
          </p:nvSpPr>
          <p:spPr>
            <a:xfrm>
              <a:off x="6718680" y="38131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7" name="Rectangle 55"/>
            <p:cNvSpPr/>
            <p:nvPr/>
          </p:nvSpPr>
          <p:spPr>
            <a:xfrm>
              <a:off x="6718680" y="36550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8" name="Rectangle 56"/>
            <p:cNvSpPr/>
            <p:nvPr/>
          </p:nvSpPr>
          <p:spPr>
            <a:xfrm>
              <a:off x="6718680" y="39654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9" name="Rectangle 57"/>
            <p:cNvSpPr/>
            <p:nvPr/>
          </p:nvSpPr>
          <p:spPr>
            <a:xfrm>
              <a:off x="6718680" y="41176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0" name="Rectangle 58"/>
            <p:cNvSpPr/>
            <p:nvPr/>
          </p:nvSpPr>
          <p:spPr>
            <a:xfrm>
              <a:off x="6718680" y="3188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1" name="Rectangle 59"/>
            <p:cNvSpPr/>
            <p:nvPr/>
          </p:nvSpPr>
          <p:spPr>
            <a:xfrm>
              <a:off x="6718680" y="30301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2" name="Rectangle 60"/>
            <p:cNvSpPr/>
            <p:nvPr/>
          </p:nvSpPr>
          <p:spPr>
            <a:xfrm>
              <a:off x="6718680" y="334044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" name="Rectangle 61"/>
            <p:cNvSpPr/>
            <p:nvPr/>
          </p:nvSpPr>
          <p:spPr>
            <a:xfrm>
              <a:off x="6718680" y="34930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" name="Rectangle 62"/>
            <p:cNvSpPr/>
            <p:nvPr/>
          </p:nvSpPr>
          <p:spPr>
            <a:xfrm>
              <a:off x="6718680" y="25722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" name="Rectangle 63"/>
            <p:cNvSpPr/>
            <p:nvPr/>
          </p:nvSpPr>
          <p:spPr>
            <a:xfrm>
              <a:off x="6718680" y="2414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6" name="Rectangle 64"/>
            <p:cNvSpPr/>
            <p:nvPr/>
          </p:nvSpPr>
          <p:spPr>
            <a:xfrm>
              <a:off x="6718680" y="272448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7" name="Rectangle 65"/>
            <p:cNvSpPr/>
            <p:nvPr/>
          </p:nvSpPr>
          <p:spPr>
            <a:xfrm>
              <a:off x="6718680" y="28767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8" name="Rectangle 66"/>
            <p:cNvSpPr/>
            <p:nvPr/>
          </p:nvSpPr>
          <p:spPr>
            <a:xfrm>
              <a:off x="6718680" y="194724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9" name="Rectangle 67"/>
            <p:cNvSpPr/>
            <p:nvPr/>
          </p:nvSpPr>
          <p:spPr>
            <a:xfrm>
              <a:off x="6718680" y="178920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0" name="Rectangle 68"/>
            <p:cNvSpPr/>
            <p:nvPr/>
          </p:nvSpPr>
          <p:spPr>
            <a:xfrm>
              <a:off x="6718680" y="209952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1" name="Rectangle 69"/>
            <p:cNvSpPr/>
            <p:nvPr/>
          </p:nvSpPr>
          <p:spPr>
            <a:xfrm>
              <a:off x="6718680" y="2252160"/>
              <a:ext cx="945360" cy="1508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52" name="Group 107"/>
          <p:cNvGrpSpPr/>
          <p:nvPr/>
        </p:nvGrpSpPr>
        <p:grpSpPr>
          <a:xfrm>
            <a:off x="6461280" y="2863440"/>
            <a:ext cx="306000" cy="4051080"/>
            <a:chOff x="6461280" y="2863440"/>
            <a:chExt cx="306000" cy="4051080"/>
          </a:xfrm>
        </p:grpSpPr>
        <p:sp>
          <p:nvSpPr>
            <p:cNvPr id="153" name="TextBox 6"/>
            <p:cNvSpPr/>
            <p:nvPr/>
          </p:nvSpPr>
          <p:spPr>
            <a:xfrm>
              <a:off x="6465600" y="6581160"/>
              <a:ext cx="301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4" name="TextBox 14"/>
            <p:cNvSpPr/>
            <p:nvPr/>
          </p:nvSpPr>
          <p:spPr>
            <a:xfrm>
              <a:off x="6461280" y="5342400"/>
              <a:ext cx="301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5" name="TextBox 22"/>
            <p:cNvSpPr/>
            <p:nvPr/>
          </p:nvSpPr>
          <p:spPr>
            <a:xfrm>
              <a:off x="6461280" y="4123080"/>
              <a:ext cx="301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2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6" name="TextBox 30"/>
            <p:cNvSpPr/>
            <p:nvPr/>
          </p:nvSpPr>
          <p:spPr>
            <a:xfrm>
              <a:off x="6461280" y="2863440"/>
              <a:ext cx="301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3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57" name="Group 70"/>
          <p:cNvGrpSpPr/>
          <p:nvPr/>
        </p:nvGrpSpPr>
        <p:grpSpPr>
          <a:xfrm>
            <a:off x="6718680" y="1754640"/>
            <a:ext cx="945360" cy="4998240"/>
            <a:chOff x="6718680" y="1754640"/>
            <a:chExt cx="945360" cy="4998240"/>
          </a:xfrm>
        </p:grpSpPr>
        <p:sp>
          <p:nvSpPr>
            <p:cNvPr id="158" name="Rectangle 74"/>
            <p:cNvSpPr/>
            <p:nvPr/>
          </p:nvSpPr>
          <p:spPr>
            <a:xfrm>
              <a:off x="6718680" y="5513400"/>
              <a:ext cx="945360" cy="123948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01101100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9" name="Rectangle 82"/>
            <p:cNvSpPr/>
            <p:nvPr/>
          </p:nvSpPr>
          <p:spPr>
            <a:xfrm>
              <a:off x="6718680" y="4270320"/>
              <a:ext cx="945360" cy="124164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01010011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0" name="Rectangle 90"/>
            <p:cNvSpPr/>
            <p:nvPr/>
          </p:nvSpPr>
          <p:spPr>
            <a:xfrm>
              <a:off x="6718680" y="3029400"/>
              <a:ext cx="945360" cy="123948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11010001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1" name="Rectangle 98"/>
            <p:cNvSpPr/>
            <p:nvPr/>
          </p:nvSpPr>
          <p:spPr>
            <a:xfrm>
              <a:off x="6718680" y="1754640"/>
              <a:ext cx="945360" cy="1273320"/>
            </a:xfrm>
            <a:prstGeom prst="rect">
              <a:avLst/>
            </a:prstGeom>
            <a:solidFill>
              <a:schemeClr val="l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chemeClr val="dk1"/>
                  </a:solidFill>
                  <a:uFillTx/>
                  <a:latin typeface="Courier New"/>
                  <a:ea typeface="DejaVu Sans"/>
                </a:rPr>
                <a:t>00110111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62" name="Group 106"/>
          <p:cNvGrpSpPr/>
          <p:nvPr/>
        </p:nvGrpSpPr>
        <p:grpSpPr>
          <a:xfrm>
            <a:off x="3128040" y="1467720"/>
            <a:ext cx="726480" cy="414360"/>
            <a:chOff x="3128040" y="1467720"/>
            <a:chExt cx="726480" cy="414360"/>
          </a:xfrm>
        </p:grpSpPr>
        <p:sp>
          <p:nvSpPr>
            <p:cNvPr id="163" name="Rectangle 103"/>
            <p:cNvSpPr/>
            <p:nvPr/>
          </p:nvSpPr>
          <p:spPr>
            <a:xfrm>
              <a:off x="3128040" y="1467720"/>
              <a:ext cx="7264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bytes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164" name="Straight Connector 105"/>
            <p:cNvCxnSpPr/>
            <p:nvPr/>
          </p:nvCxnSpPr>
          <p:spPr>
            <a:xfrm>
              <a:off x="3225240" y="1881000"/>
              <a:ext cx="534960" cy="1440"/>
            </a:xfrm>
            <a:prstGeom prst="straightConnector1">
              <a:avLst/>
            </a:prstGeom>
            <a:ln w="44280">
              <a:solidFill>
                <a:srgbClr val="521b92"/>
              </a:solidFill>
              <a:round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Endianness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2590920"/>
            <a:ext cx="8228160" cy="106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1080"/>
              </a:spcBef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chemeClr val="dk1"/>
                </a:solidFill>
                <a:uFillTx/>
                <a:latin typeface="Arial"/>
              </a:rPr>
              <a:t>47 vs 74</a:t>
            </a:r>
            <a:endParaRPr b="0" lang="en-US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9" name="Picture 5" descr="Two eggs with a crack in the middle&#10;&#10;Description automatically generated"/>
          <p:cNvPicPr/>
          <p:nvPr/>
        </p:nvPicPr>
        <p:blipFill>
          <a:blip r:embed="rId1"/>
          <a:srcRect l="6856" t="17975" r="8823" b="0"/>
          <a:stretch/>
        </p:blipFill>
        <p:spPr>
          <a:xfrm>
            <a:off x="1295280" y="3568680"/>
            <a:ext cx="6551640" cy="30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Endianness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6853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accent1"/>
                </a:solidFill>
                <a:uFillTx/>
                <a:latin typeface="Arial"/>
              </a:rPr>
              <a:t>Big Endian: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low-order bits go on the right (40 + 7)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Networks generally use big endian (aka network byte order)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accent1"/>
                </a:solidFill>
                <a:uFillTx/>
                <a:latin typeface="Arial"/>
              </a:rPr>
              <a:t>Little Endian: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low-order bits go on the left (7 + 40)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Most modern machines use this representation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I will try to always be clear about whether I'm using a big endian or little endian representation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When in doubt, ask!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Arithmetic Logic Unit (ALU)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circuit that performs bitwise operations and arithmetic on integer binary types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4" name="Picture 4" descr="A close up of a clock&#10;&#10;Description automatically generated"/>
          <p:cNvPicPr/>
          <p:nvPr/>
        </p:nvPicPr>
        <p:blipFill>
          <a:blip r:embed="rId1"/>
          <a:stretch/>
        </p:blipFill>
        <p:spPr>
          <a:xfrm>
            <a:off x="2563200" y="3048120"/>
            <a:ext cx="4016520" cy="2208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Bitwise vs Logical Operations (in C)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463040"/>
            <a:ext cx="8228160" cy="493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Bitwise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|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~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^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arguments as bit vectors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operations applied bit-wise in parallel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Logical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&amp;&amp;, ||, 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0 as “False”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anything nonzero as “True”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Always return 0 or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Early termination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Shift operators    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&lt;&lt;, &gt;&gt;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Left shift fills with zeros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For unsigned integers, right shift is logical (fills with zeros)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For signed integers, right shift is arithmetic (fills with high-order bit)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TextBox 1"/>
          <p:cNvSpPr/>
          <p:nvPr/>
        </p:nvSpPr>
        <p:spPr>
          <a:xfrm>
            <a:off x="-2222640" y="3683160"/>
            <a:ext cx="18324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4: Bitwise vs Logical Operations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386720"/>
            <a:ext cx="8228160" cy="516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the binary representation of each of the following expressions? Assume signed char data type (one byte).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~(-30)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-30 &amp; 22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-30 &amp;&amp; 22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22 &lt;&lt;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22 &gt;&gt;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-30 &gt;&gt;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TextBox 1"/>
          <p:cNvSpPr/>
          <p:nvPr/>
        </p:nvSpPr>
        <p:spPr>
          <a:xfrm>
            <a:off x="3048120" y="2495520"/>
            <a:ext cx="4570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~(11100010) = 00011101 = 29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TextBox 2"/>
          <p:cNvSpPr/>
          <p:nvPr/>
        </p:nvSpPr>
        <p:spPr>
          <a:xfrm>
            <a:off x="3048120" y="3769920"/>
            <a:ext cx="5561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11100010 &amp;&amp; 00010110 = 00000001 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TextBox 3"/>
          <p:cNvSpPr/>
          <p:nvPr/>
        </p:nvSpPr>
        <p:spPr>
          <a:xfrm>
            <a:off x="3048120" y="4458600"/>
            <a:ext cx="5789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00010110 &lt;&lt; 1 = 00101100 = 44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TextBox 4"/>
          <p:cNvSpPr/>
          <p:nvPr/>
        </p:nvSpPr>
        <p:spPr>
          <a:xfrm>
            <a:off x="3048120" y="5850000"/>
            <a:ext cx="5027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11100010 &gt;&gt; 1 = 11110001 = -15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TextBox 5"/>
          <p:cNvSpPr/>
          <p:nvPr/>
        </p:nvSpPr>
        <p:spPr>
          <a:xfrm>
            <a:off x="3048120" y="3118680"/>
            <a:ext cx="56372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11100010 &amp; 00010110 = 00000010 = 2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TextBox 6"/>
          <p:cNvSpPr/>
          <p:nvPr/>
        </p:nvSpPr>
        <p:spPr>
          <a:xfrm>
            <a:off x="3048120" y="5147280"/>
            <a:ext cx="5789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00010110 &gt;&gt; 1 = 00001011 = 11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Rectangle 7"/>
          <p:cNvSpPr/>
          <p:nvPr/>
        </p:nvSpPr>
        <p:spPr>
          <a:xfrm>
            <a:off x="2705040" y="2366640"/>
            <a:ext cx="5713560" cy="4120200"/>
          </a:xfrm>
          <a:prstGeom prst="rect">
            <a:avLst/>
          </a:prstGeom>
          <a:solidFill>
            <a:schemeClr val="lt1"/>
          </a:soli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Multiplying with Shifts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Multiplication is slow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 shifting is kind of like multiplication/division, and is often faster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x * 8 = x &lt;&lt; 3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x * 10 = x &lt;&lt; 3 + x &lt;&lt;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Most compilers will automatically replace multiplications with shifts where possible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Arithmetic Operations (in C)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457200" y="1463040"/>
            <a:ext cx="8228160" cy="493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Basic Math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</a:rPr>
              <a:t>+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</a:rPr>
              <a:t>-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</a:rPr>
              <a:t>*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</a:rPr>
              <a:t>/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division is integer division (rounds towards zero)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Modulus Operator      %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Increment/Decrement operators    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</a:rPr>
              <a:t>++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, --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x++ is the same as x = x+1 or x +=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x-- is the same as x = x-1 or x -=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1" name="TextBox 1"/>
          <p:cNvSpPr/>
          <p:nvPr/>
        </p:nvSpPr>
        <p:spPr>
          <a:xfrm>
            <a:off x="-2222640" y="3683160"/>
            <a:ext cx="18324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Addition Example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Compute 5 + -3 assuming all ints are stored as four-bit signed values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TextBox 4"/>
          <p:cNvSpPr/>
          <p:nvPr/>
        </p:nvSpPr>
        <p:spPr>
          <a:xfrm>
            <a:off x="2820600" y="2820600"/>
            <a:ext cx="2900880" cy="18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0 1 0 1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+ 1 1 0 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TextBox 5"/>
          <p:cNvSpPr/>
          <p:nvPr/>
        </p:nvSpPr>
        <p:spPr>
          <a:xfrm>
            <a:off x="4770720" y="401256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6" name="TextBox 7"/>
          <p:cNvSpPr/>
          <p:nvPr/>
        </p:nvSpPr>
        <p:spPr>
          <a:xfrm>
            <a:off x="4391280" y="401652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TextBox 9"/>
          <p:cNvSpPr/>
          <p:nvPr/>
        </p:nvSpPr>
        <p:spPr>
          <a:xfrm>
            <a:off x="3993480" y="401580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TextBox 10"/>
          <p:cNvSpPr/>
          <p:nvPr/>
        </p:nvSpPr>
        <p:spPr>
          <a:xfrm>
            <a:off x="3591360" y="401652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TextBox 11"/>
          <p:cNvSpPr/>
          <p:nvPr/>
        </p:nvSpPr>
        <p:spPr>
          <a:xfrm>
            <a:off x="3650040" y="233604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TextBox 13"/>
          <p:cNvSpPr/>
          <p:nvPr/>
        </p:nvSpPr>
        <p:spPr>
          <a:xfrm>
            <a:off x="3516480" y="4012560"/>
            <a:ext cx="3564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TextBox 17"/>
          <p:cNvSpPr/>
          <p:nvPr/>
        </p:nvSpPr>
        <p:spPr>
          <a:xfrm>
            <a:off x="5643000" y="4129560"/>
            <a:ext cx="2035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= 2 (Base-10)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TextBox 18"/>
          <p:cNvSpPr/>
          <p:nvPr/>
        </p:nvSpPr>
        <p:spPr>
          <a:xfrm>
            <a:off x="4407840" y="232740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Rectangle 6"/>
          <p:cNvSpPr/>
          <p:nvPr/>
        </p:nvSpPr>
        <p:spPr>
          <a:xfrm>
            <a:off x="1104840" y="5274720"/>
            <a:ext cx="693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Like you learned in grade school, only binary!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Rectangle 8"/>
          <p:cNvSpPr/>
          <p:nvPr/>
        </p:nvSpPr>
        <p:spPr>
          <a:xfrm>
            <a:off x="1104840" y="5736600"/>
            <a:ext cx="693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…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and with a finite number of digits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1" dur="indefinite" restart="never" nodeType="tmRoot">
          <p:childTnLst>
            <p:seq>
              <p:cTn id="332" dur="indefinite" nodeType="mainSeq">
                <p:childTnLst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Addition/Subtraction with Overflow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Compute 5 + 6 assuming all ints are stored as four-bit signed values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TextBox 20"/>
          <p:cNvSpPr/>
          <p:nvPr/>
        </p:nvSpPr>
        <p:spPr>
          <a:xfrm>
            <a:off x="2811960" y="2820600"/>
            <a:ext cx="2900880" cy="18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0 1 0 1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+ 0 1 1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TextBox 21"/>
          <p:cNvSpPr/>
          <p:nvPr/>
        </p:nvSpPr>
        <p:spPr>
          <a:xfrm>
            <a:off x="4779720" y="401256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TextBox 22"/>
          <p:cNvSpPr/>
          <p:nvPr/>
        </p:nvSpPr>
        <p:spPr>
          <a:xfrm>
            <a:off x="4391280" y="401652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TextBox 23"/>
          <p:cNvSpPr/>
          <p:nvPr/>
        </p:nvSpPr>
        <p:spPr>
          <a:xfrm>
            <a:off x="3993480" y="401580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TextBox 24"/>
          <p:cNvSpPr/>
          <p:nvPr/>
        </p:nvSpPr>
        <p:spPr>
          <a:xfrm>
            <a:off x="3600360" y="401652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TextBox 25"/>
          <p:cNvSpPr/>
          <p:nvPr/>
        </p:nvSpPr>
        <p:spPr>
          <a:xfrm>
            <a:off x="3650040" y="2336040"/>
            <a:ext cx="709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TextBox 26"/>
          <p:cNvSpPr/>
          <p:nvPr/>
        </p:nvSpPr>
        <p:spPr>
          <a:xfrm>
            <a:off x="3516480" y="4012560"/>
            <a:ext cx="3564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4" name="TextBox 27"/>
          <p:cNvSpPr/>
          <p:nvPr/>
        </p:nvSpPr>
        <p:spPr>
          <a:xfrm>
            <a:off x="5643720" y="4129560"/>
            <a:ext cx="2136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= -5 (Base-10)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Error Cases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8228160" cy="46468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>
                    <a:alpha val="1000"/>
                  </a:scheme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7" name="Group 27"/>
          <p:cNvGrpSpPr/>
          <p:nvPr/>
        </p:nvGrpSpPr>
        <p:grpSpPr>
          <a:xfrm>
            <a:off x="609480" y="2265840"/>
            <a:ext cx="8420400" cy="434160"/>
            <a:chOff x="609480" y="2265840"/>
            <a:chExt cx="8420400" cy="434160"/>
          </a:xfrm>
        </p:grpSpPr>
        <p:cxnSp>
          <p:nvCxnSpPr>
            <p:cNvPr id="368" name="Straight Arrow Connector 5"/>
            <p:cNvCxnSpPr/>
            <p:nvPr/>
          </p:nvCxnSpPr>
          <p:spPr>
            <a:xfrm>
              <a:off x="609480" y="2644200"/>
              <a:ext cx="7926120" cy="1440"/>
            </a:xfrm>
            <a:prstGeom prst="straightConnector1">
              <a:avLst/>
            </a:prstGeom>
            <a:ln w="26280">
              <a:solidFill>
                <a:srgbClr val="521b92"/>
              </a:solidFill>
              <a:round/>
              <a:tailEnd len="med" type="triangle" w="med"/>
            </a:ln>
          </p:spPr>
        </p:cxnSp>
        <p:sp>
          <p:nvSpPr>
            <p:cNvPr id="369" name="Oval 6"/>
            <p:cNvSpPr/>
            <p:nvPr/>
          </p:nvSpPr>
          <p:spPr>
            <a:xfrm>
              <a:off x="451476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370" name="Oval 9"/>
            <p:cNvSpPr/>
            <p:nvPr/>
          </p:nvSpPr>
          <p:spPr>
            <a:xfrm>
              <a:off x="633636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371" name="Oval 10"/>
            <p:cNvSpPr/>
            <p:nvPr/>
          </p:nvSpPr>
          <p:spPr>
            <a:xfrm>
              <a:off x="815328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372" name="TextBox 11"/>
            <p:cNvSpPr/>
            <p:nvPr/>
          </p:nvSpPr>
          <p:spPr>
            <a:xfrm>
              <a:off x="4383360" y="2274840"/>
              <a:ext cx="375480" cy="36792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3" name="TextBox 12"/>
            <p:cNvSpPr/>
            <p:nvPr/>
          </p:nvSpPr>
          <p:spPr>
            <a:xfrm>
              <a:off x="5817240" y="2274840"/>
              <a:ext cx="1150920" cy="36792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4" name="TextBox 13"/>
            <p:cNvSpPr/>
            <p:nvPr/>
          </p:nvSpPr>
          <p:spPr>
            <a:xfrm>
              <a:off x="7390080" y="2265840"/>
              <a:ext cx="1639800" cy="3679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75" name="Group 28"/>
          <p:cNvGrpSpPr/>
          <p:nvPr/>
        </p:nvGrpSpPr>
        <p:grpSpPr>
          <a:xfrm>
            <a:off x="2893680" y="2683080"/>
            <a:ext cx="3723120" cy="577080"/>
            <a:chOff x="2893680" y="2683080"/>
            <a:chExt cx="3723120" cy="577080"/>
          </a:xfrm>
        </p:grpSpPr>
        <p:sp>
          <p:nvSpPr>
            <p:cNvPr id="376" name="TextBox 18"/>
            <p:cNvSpPr/>
            <p:nvPr/>
          </p:nvSpPr>
          <p:spPr>
            <a:xfrm>
              <a:off x="2893680" y="2683080"/>
              <a:ext cx="36097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[                                                    ]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377" name="Straight Connector 20"/>
            <p:cNvCxnSpPr/>
            <p:nvPr/>
          </p:nvCxnSpPr>
          <p:spPr>
            <a:xfrm>
              <a:off x="3015360" y="2895840"/>
              <a:ext cx="3322080" cy="144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sp>
          <p:nvSpPr>
            <p:cNvPr id="378" name="TextBox 22"/>
            <p:cNvSpPr/>
            <p:nvPr/>
          </p:nvSpPr>
          <p:spPr>
            <a:xfrm>
              <a:off x="4314600" y="2896200"/>
              <a:ext cx="23022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representable values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79" name="Group 29"/>
          <p:cNvGrpSpPr/>
          <p:nvPr/>
        </p:nvGrpSpPr>
        <p:grpSpPr>
          <a:xfrm>
            <a:off x="1451160" y="1889640"/>
            <a:ext cx="6860520" cy="510840"/>
            <a:chOff x="1451160" y="1889640"/>
            <a:chExt cx="6860520" cy="510840"/>
          </a:xfrm>
        </p:grpSpPr>
        <p:sp>
          <p:nvSpPr>
            <p:cNvPr id="380" name="TextBox 23"/>
            <p:cNvSpPr/>
            <p:nvPr/>
          </p:nvSpPr>
          <p:spPr>
            <a:xfrm>
              <a:off x="1451160" y="1889640"/>
              <a:ext cx="6860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[                                                                                                      ]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1" name="TextBox 24"/>
            <p:cNvSpPr/>
            <p:nvPr/>
          </p:nvSpPr>
          <p:spPr>
            <a:xfrm>
              <a:off x="3373200" y="2032560"/>
              <a:ext cx="2741760" cy="36792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382" name="Straight Connector 26"/>
            <p:cNvCxnSpPr/>
            <p:nvPr/>
          </p:nvCxnSpPr>
          <p:spPr>
            <a:xfrm>
              <a:off x="1566720" y="2097000"/>
              <a:ext cx="6586200" cy="144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</p:grpSp>
      <p:sp>
        <p:nvSpPr>
          <p:cNvPr id="383" name="Oval 19"/>
          <p:cNvSpPr/>
          <p:nvPr/>
        </p:nvSpPr>
        <p:spPr>
          <a:xfrm>
            <a:off x="2901240" y="2586960"/>
            <a:ext cx="113040" cy="113040"/>
          </a:xfrm>
          <a:prstGeom prst="ellipse">
            <a:avLst/>
          </a:prstGeom>
          <a:solidFill>
            <a:schemeClr val="accent1"/>
          </a:solidFill>
          <a:ln w="26280">
            <a:solidFill>
              <a:srgbClr val="52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4" name="TextBox 21"/>
          <p:cNvSpPr/>
          <p:nvPr/>
        </p:nvSpPr>
        <p:spPr>
          <a:xfrm>
            <a:off x="2590920" y="2257200"/>
            <a:ext cx="920160" cy="3679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5" name="Oval 25"/>
          <p:cNvSpPr/>
          <p:nvPr/>
        </p:nvSpPr>
        <p:spPr>
          <a:xfrm>
            <a:off x="1451160" y="2590920"/>
            <a:ext cx="113040" cy="113040"/>
          </a:xfrm>
          <a:prstGeom prst="ellipse">
            <a:avLst/>
          </a:prstGeom>
          <a:solidFill>
            <a:schemeClr val="accent1"/>
          </a:solidFill>
          <a:ln w="26280">
            <a:solidFill>
              <a:srgbClr val="52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6" name="TextBox 30"/>
          <p:cNvSpPr/>
          <p:nvPr/>
        </p:nvSpPr>
        <p:spPr>
          <a:xfrm>
            <a:off x="990720" y="2265840"/>
            <a:ext cx="1216440" cy="36792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Review: Bits Require Interpretation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10001100 00001100 10101100 00000000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might be interpreted as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integer 3,485,745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floating point number close to 4.884569 x 10</a:t>
            </a:r>
            <a:r>
              <a:rPr b="0" lang="en-US" sz="2000" strike="noStrike" u="none" baseline="30000">
                <a:solidFill>
                  <a:schemeClr val="dk1"/>
                </a:solidFill>
                <a:uFillTx/>
                <a:latin typeface="Arial"/>
              </a:rPr>
              <a:t>-39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string “105”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portion of an image or video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address in memory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5: Binary Addition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Given the following 5-bit signed values, compute their sum and indicate whether or not an overflow occurred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89" name="Table 3"/>
          <p:cNvGraphicFramePr/>
          <p:nvPr/>
        </p:nvGraphicFramePr>
        <p:xfrm>
          <a:off x="1981080" y="2971800"/>
          <a:ext cx="5180760" cy="1483200"/>
        </p:xfrm>
        <a:graphic>
          <a:graphicData uri="http://schemas.openxmlformats.org/drawingml/2006/table">
            <a:tbl>
              <a:tblPr/>
              <a:tblGrid>
                <a:gridCol w="1295280"/>
                <a:gridCol w="1295280"/>
                <a:gridCol w="1295280"/>
                <a:gridCol w="12952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x+y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overflow?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00010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00101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00100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10001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0" name="TextBox 5"/>
          <p:cNvSpPr/>
          <p:nvPr/>
        </p:nvSpPr>
        <p:spPr>
          <a:xfrm>
            <a:off x="4800600" y="3344040"/>
            <a:ext cx="858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00101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1" name="TextBox 6"/>
          <p:cNvSpPr/>
          <p:nvPr/>
        </p:nvSpPr>
        <p:spPr>
          <a:xfrm>
            <a:off x="4800600" y="3716640"/>
            <a:ext cx="858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10000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TextBox 7"/>
          <p:cNvSpPr/>
          <p:nvPr/>
        </p:nvSpPr>
        <p:spPr>
          <a:xfrm>
            <a:off x="4811400" y="4086000"/>
            <a:ext cx="858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00101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3" name="TextBox 8"/>
          <p:cNvSpPr/>
          <p:nvPr/>
        </p:nvSpPr>
        <p:spPr>
          <a:xfrm>
            <a:off x="6074280" y="335448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no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4" name="TextBox 9"/>
          <p:cNvSpPr/>
          <p:nvPr/>
        </p:nvSpPr>
        <p:spPr>
          <a:xfrm>
            <a:off x="6074280" y="371340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yes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5" name="TextBox 10"/>
          <p:cNvSpPr/>
          <p:nvPr/>
        </p:nvSpPr>
        <p:spPr>
          <a:xfrm>
            <a:off x="6063480" y="403848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yes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96" name="Table 11"/>
          <p:cNvGraphicFramePr/>
          <p:nvPr/>
        </p:nvGraphicFramePr>
        <p:xfrm>
          <a:off x="4572000" y="2971800"/>
          <a:ext cx="2590200" cy="1483200"/>
        </p:xfrm>
        <a:graphic>
          <a:graphicData uri="http://schemas.openxmlformats.org/drawingml/2006/table">
            <a:tbl>
              <a:tblPr/>
              <a:tblGrid>
                <a:gridCol w="1295280"/>
                <a:gridCol w="12952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x+y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overflow?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8" dur="indefinite" restart="never" nodeType="tmRoot">
          <p:childTnLst>
            <p:seq>
              <p:cTn id="409" dur="indefinite" nodeType="mainSeq"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21"/>
          <p:cNvSpPr/>
          <p:nvPr/>
        </p:nvSpPr>
        <p:spPr>
          <a:xfrm>
            <a:off x="1447920" y="3886200"/>
            <a:ext cx="47991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+              _          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Multiplication Example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Compute 3 x 2 assuming all ints are stored as four-bit signed values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TextBox 4"/>
          <p:cNvSpPr/>
          <p:nvPr/>
        </p:nvSpPr>
        <p:spPr>
          <a:xfrm>
            <a:off x="3805920" y="2209680"/>
            <a:ext cx="2802960" cy="18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0 0 1 1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x 0 0 1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TextBox 17"/>
          <p:cNvSpPr/>
          <p:nvPr/>
        </p:nvSpPr>
        <p:spPr>
          <a:xfrm>
            <a:off x="6287760" y="4443120"/>
            <a:ext cx="2035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= 6 (Base-10)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2" name="TextBox 18"/>
          <p:cNvSpPr/>
          <p:nvPr/>
        </p:nvSpPr>
        <p:spPr>
          <a:xfrm>
            <a:off x="4079880" y="3401280"/>
            <a:ext cx="2475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0 0 0 0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3" name="TextBox 19"/>
          <p:cNvSpPr/>
          <p:nvPr/>
        </p:nvSpPr>
        <p:spPr>
          <a:xfrm>
            <a:off x="2328480" y="3863160"/>
            <a:ext cx="37663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0 0 1 1 </a:t>
            </a:r>
            <a:r>
              <a:rPr b="1" lang="en-US" sz="4000" strike="noStrike" u="none">
                <a:solidFill>
                  <a:schemeClr val="lt2"/>
                </a:solidFill>
                <a:uFillTx/>
                <a:latin typeface="Bradley Hand ITC"/>
                <a:ea typeface="DejaVu Sans"/>
              </a:rPr>
              <a:t>0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TextBox 22"/>
          <p:cNvSpPr/>
          <p:nvPr/>
        </p:nvSpPr>
        <p:spPr>
          <a:xfrm>
            <a:off x="4062240" y="4320000"/>
            <a:ext cx="2475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0 1 1 0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5" name="Rectangle 5"/>
          <p:cNvSpPr/>
          <p:nvPr/>
        </p:nvSpPr>
        <p:spPr>
          <a:xfrm>
            <a:off x="1104840" y="5706000"/>
            <a:ext cx="693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Like you learned in grade school, only binary!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6" name="Rectangle 6"/>
          <p:cNvSpPr/>
          <p:nvPr/>
        </p:nvSpPr>
        <p:spPr>
          <a:xfrm>
            <a:off x="1104840" y="6167880"/>
            <a:ext cx="693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…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and with a finite number of digits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8" dur="indefinite" restart="never" nodeType="tmRoot">
          <p:childTnLst>
            <p:seq>
              <p:cTn id="439" dur="indefinite" nodeType="mainSeq">
                <p:childTnLst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Multiplication Example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Compute 5 x 2 assuming all ints are stored as four-bit signed values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9" name="TextBox 4"/>
          <p:cNvSpPr/>
          <p:nvPr/>
        </p:nvSpPr>
        <p:spPr>
          <a:xfrm>
            <a:off x="3805920" y="2209680"/>
            <a:ext cx="2802960" cy="18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0 1 0 1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x 0 0 1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0" name="TextBox 17"/>
          <p:cNvSpPr/>
          <p:nvPr/>
        </p:nvSpPr>
        <p:spPr>
          <a:xfrm>
            <a:off x="6288480" y="4443120"/>
            <a:ext cx="2136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= -6 (Base-10)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1" name="TextBox 18"/>
          <p:cNvSpPr/>
          <p:nvPr/>
        </p:nvSpPr>
        <p:spPr>
          <a:xfrm>
            <a:off x="4079880" y="3401280"/>
            <a:ext cx="2475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0 0 0 0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2" name="TextBox 19"/>
          <p:cNvSpPr/>
          <p:nvPr/>
        </p:nvSpPr>
        <p:spPr>
          <a:xfrm>
            <a:off x="2328480" y="3863160"/>
            <a:ext cx="37663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0 1 0 1 </a:t>
            </a:r>
            <a:r>
              <a:rPr b="1" lang="en-US" sz="4000" strike="noStrike" u="none">
                <a:solidFill>
                  <a:schemeClr val="lt2"/>
                </a:solidFill>
                <a:uFillTx/>
                <a:latin typeface="Bradley Hand ITC"/>
                <a:ea typeface="DejaVu Sans"/>
              </a:rPr>
              <a:t>0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3" name="TextBox 21"/>
          <p:cNvSpPr/>
          <p:nvPr/>
        </p:nvSpPr>
        <p:spPr>
          <a:xfrm>
            <a:off x="1447920" y="3886200"/>
            <a:ext cx="47991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sng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+              _          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4" name="TextBox 22"/>
          <p:cNvSpPr/>
          <p:nvPr/>
        </p:nvSpPr>
        <p:spPr>
          <a:xfrm>
            <a:off x="4062240" y="4320000"/>
            <a:ext cx="2475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 </a:t>
            </a:r>
            <a:r>
              <a:rPr b="1" lang="en-US" sz="4000" strike="noStrike" u="none">
                <a:solidFill>
                  <a:schemeClr val="dk1"/>
                </a:solidFill>
                <a:uFillTx/>
                <a:latin typeface="Bradley Hand ITC"/>
                <a:ea typeface="DejaVu Sans"/>
              </a:rPr>
              <a:t>1 0 1 0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4" dur="indefinite" restart="never" nodeType="tmRoot">
          <p:childTnLst>
            <p:seq>
              <p:cTn id="465" dur="indefinite" nodeType="mainSeq">
                <p:childTnLst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Error Cases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8228160" cy="4646880"/>
          </a:xfrm>
          <a:prstGeom prst="rect">
            <a:avLst/>
          </a:prstGeom>
          <a:blipFill rotWithShape="0">
            <a:blip r:embed="rId1"/>
            <a:stretch>
              <a:fillRect l="-774" t="-1100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>
                    <a:alpha val="1000"/>
                  </a:scheme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7" name="TextBox 24"/>
          <p:cNvSpPr/>
          <p:nvPr/>
        </p:nvSpPr>
        <p:spPr>
          <a:xfrm>
            <a:off x="3228480" y="3390840"/>
            <a:ext cx="2649960" cy="367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8" name="Group 19"/>
          <p:cNvGrpSpPr/>
          <p:nvPr/>
        </p:nvGrpSpPr>
        <p:grpSpPr>
          <a:xfrm>
            <a:off x="609480" y="2257200"/>
            <a:ext cx="8380800" cy="442800"/>
            <a:chOff x="609480" y="2257200"/>
            <a:chExt cx="8380800" cy="442800"/>
          </a:xfrm>
        </p:grpSpPr>
        <p:cxnSp>
          <p:nvCxnSpPr>
            <p:cNvPr id="419" name="Straight Arrow Connector 21"/>
            <p:cNvCxnSpPr/>
            <p:nvPr/>
          </p:nvCxnSpPr>
          <p:spPr>
            <a:xfrm>
              <a:off x="609480" y="2644200"/>
              <a:ext cx="7926120" cy="1440"/>
            </a:xfrm>
            <a:prstGeom prst="straightConnector1">
              <a:avLst/>
            </a:prstGeom>
            <a:ln w="26280">
              <a:solidFill>
                <a:srgbClr val="521b92"/>
              </a:solidFill>
              <a:round/>
              <a:tailEnd len="med" type="triangle" w="med"/>
            </a:ln>
          </p:spPr>
        </p:cxnSp>
        <p:sp>
          <p:nvSpPr>
            <p:cNvPr id="420" name="Oval 25"/>
            <p:cNvSpPr/>
            <p:nvPr/>
          </p:nvSpPr>
          <p:spPr>
            <a:xfrm>
              <a:off x="451476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421" name="Oval 30"/>
            <p:cNvSpPr/>
            <p:nvPr/>
          </p:nvSpPr>
          <p:spPr>
            <a:xfrm>
              <a:off x="532656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422" name="Oval 31"/>
            <p:cNvSpPr/>
            <p:nvPr/>
          </p:nvSpPr>
          <p:spPr>
            <a:xfrm>
              <a:off x="8153280" y="2586960"/>
              <a:ext cx="113040" cy="113040"/>
            </a:xfrm>
            <a:prstGeom prst="ellipse">
              <a:avLst/>
            </a:prstGeom>
            <a:solidFill>
              <a:schemeClr val="accent1"/>
            </a:solidFill>
            <a:ln w="26280">
              <a:solidFill>
                <a:srgbClr val="521b9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423" name="TextBox 11"/>
            <p:cNvSpPr/>
            <p:nvPr/>
          </p:nvSpPr>
          <p:spPr>
            <a:xfrm>
              <a:off x="4383360" y="2274840"/>
              <a:ext cx="375480" cy="36792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4" name="TextBox 33"/>
            <p:cNvSpPr/>
            <p:nvPr/>
          </p:nvSpPr>
          <p:spPr>
            <a:xfrm>
              <a:off x="4807440" y="2257200"/>
              <a:ext cx="1150920" cy="3679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5" name="TextBox 34"/>
            <p:cNvSpPr/>
            <p:nvPr/>
          </p:nvSpPr>
          <p:spPr>
            <a:xfrm>
              <a:off x="7850520" y="2274840"/>
              <a:ext cx="1139760" cy="37944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ffff">
                      <a:alpha val="1000"/>
                    </a:srgbClr>
                  </a:solidFill>
                  <a:uFillTx/>
                  <a:latin typeface="Arial"/>
                  <a:ea typeface="DejaVu Sans"/>
                </a:rPr>
                <a:t> 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26" name="Group 35"/>
          <p:cNvGrpSpPr/>
          <p:nvPr/>
        </p:nvGrpSpPr>
        <p:grpSpPr>
          <a:xfrm>
            <a:off x="3579120" y="2683080"/>
            <a:ext cx="3037680" cy="577080"/>
            <a:chOff x="3579120" y="2683080"/>
            <a:chExt cx="3037680" cy="577080"/>
          </a:xfrm>
        </p:grpSpPr>
        <p:sp>
          <p:nvSpPr>
            <p:cNvPr id="427" name="TextBox 36"/>
            <p:cNvSpPr/>
            <p:nvPr/>
          </p:nvSpPr>
          <p:spPr>
            <a:xfrm>
              <a:off x="3579120" y="2683080"/>
              <a:ext cx="20509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[                         ]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428" name="Straight Connector 37"/>
            <p:cNvCxnSpPr/>
            <p:nvPr/>
          </p:nvCxnSpPr>
          <p:spPr>
            <a:xfrm>
              <a:off x="3657600" y="2895840"/>
              <a:ext cx="1671840" cy="144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sp>
          <p:nvSpPr>
            <p:cNvPr id="429" name="TextBox 38"/>
            <p:cNvSpPr/>
            <p:nvPr/>
          </p:nvSpPr>
          <p:spPr>
            <a:xfrm>
              <a:off x="4314600" y="2896200"/>
              <a:ext cx="23022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representable values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30" name="Group 39"/>
          <p:cNvGrpSpPr/>
          <p:nvPr/>
        </p:nvGrpSpPr>
        <p:grpSpPr>
          <a:xfrm>
            <a:off x="1451160" y="3221640"/>
            <a:ext cx="6860520" cy="363960"/>
            <a:chOff x="1451160" y="3221640"/>
            <a:chExt cx="6860520" cy="363960"/>
          </a:xfrm>
        </p:grpSpPr>
        <p:sp>
          <p:nvSpPr>
            <p:cNvPr id="431" name="TextBox 40"/>
            <p:cNvSpPr/>
            <p:nvPr/>
          </p:nvSpPr>
          <p:spPr>
            <a:xfrm>
              <a:off x="1451160" y="3221640"/>
              <a:ext cx="6860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  <a:ea typeface="DejaVu Sans"/>
                </a:rPr>
                <a:t>[                                                                                                      )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432" name="Straight Connector 42"/>
            <p:cNvCxnSpPr/>
            <p:nvPr/>
          </p:nvCxnSpPr>
          <p:spPr>
            <a:xfrm>
              <a:off x="1566720" y="3429000"/>
              <a:ext cx="6586200" cy="144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</p:grpSp>
      <p:sp>
        <p:nvSpPr>
          <p:cNvPr id="433" name="Oval 43"/>
          <p:cNvSpPr/>
          <p:nvPr/>
        </p:nvSpPr>
        <p:spPr>
          <a:xfrm>
            <a:off x="3656160" y="2586960"/>
            <a:ext cx="113040" cy="113040"/>
          </a:xfrm>
          <a:prstGeom prst="ellipse">
            <a:avLst/>
          </a:prstGeom>
          <a:solidFill>
            <a:schemeClr val="accent1"/>
          </a:solidFill>
          <a:ln w="26280">
            <a:solidFill>
              <a:srgbClr val="52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34" name="TextBox 44"/>
          <p:cNvSpPr/>
          <p:nvPr/>
        </p:nvSpPr>
        <p:spPr>
          <a:xfrm>
            <a:off x="3345840" y="2257200"/>
            <a:ext cx="920160" cy="3679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Oval 45"/>
          <p:cNvSpPr/>
          <p:nvPr/>
        </p:nvSpPr>
        <p:spPr>
          <a:xfrm>
            <a:off x="1451160" y="2590920"/>
            <a:ext cx="113040" cy="113040"/>
          </a:xfrm>
          <a:prstGeom prst="ellipse">
            <a:avLst/>
          </a:prstGeom>
          <a:solidFill>
            <a:schemeClr val="accent1"/>
          </a:solidFill>
          <a:ln w="26280">
            <a:solidFill>
              <a:srgbClr val="52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36" name="TextBox 46"/>
          <p:cNvSpPr/>
          <p:nvPr/>
        </p:nvSpPr>
        <p:spPr>
          <a:xfrm>
            <a:off x="990720" y="2265840"/>
            <a:ext cx="1158840" cy="37944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6: Binary Multiplication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Given the following 3-bit signed values, compute their product and indicate whether or not an overflow occurred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39" name="Table 3"/>
          <p:cNvGraphicFramePr/>
          <p:nvPr/>
        </p:nvGraphicFramePr>
        <p:xfrm>
          <a:off x="1981080" y="2971800"/>
          <a:ext cx="5180760" cy="1483200"/>
        </p:xfrm>
        <a:graphic>
          <a:graphicData uri="http://schemas.openxmlformats.org/drawingml/2006/table">
            <a:tbl>
              <a:tblPr/>
              <a:tblGrid>
                <a:gridCol w="1295280"/>
                <a:gridCol w="1295280"/>
                <a:gridCol w="1295280"/>
                <a:gridCol w="12952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x*y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overflow?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101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111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uFillTx/>
                          <a:latin typeface="Consolas"/>
                        </a:rPr>
                        <a:t>010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" name="TextBox 4"/>
          <p:cNvSpPr/>
          <p:nvPr/>
        </p:nvSpPr>
        <p:spPr>
          <a:xfrm>
            <a:off x="4800600" y="334404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100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1" name="TextBox 5"/>
          <p:cNvSpPr/>
          <p:nvPr/>
        </p:nvSpPr>
        <p:spPr>
          <a:xfrm>
            <a:off x="4800600" y="371664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110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2" name="TextBox 6"/>
          <p:cNvSpPr/>
          <p:nvPr/>
        </p:nvSpPr>
        <p:spPr>
          <a:xfrm>
            <a:off x="4811400" y="408600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110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3" name="TextBox 7"/>
          <p:cNvSpPr/>
          <p:nvPr/>
        </p:nvSpPr>
        <p:spPr>
          <a:xfrm>
            <a:off x="6074280" y="335448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yes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TextBox 8"/>
          <p:cNvSpPr/>
          <p:nvPr/>
        </p:nvSpPr>
        <p:spPr>
          <a:xfrm>
            <a:off x="6074280" y="371340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yes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5" name="TextBox 9"/>
          <p:cNvSpPr/>
          <p:nvPr/>
        </p:nvSpPr>
        <p:spPr>
          <a:xfrm>
            <a:off x="6063480" y="4038480"/>
            <a:ext cx="85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no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46" name="Table 10"/>
          <p:cNvGraphicFramePr/>
          <p:nvPr/>
        </p:nvGraphicFramePr>
        <p:xfrm>
          <a:off x="4572000" y="2971800"/>
          <a:ext cx="2590200" cy="1483200"/>
        </p:xfrm>
        <a:graphic>
          <a:graphicData uri="http://schemas.openxmlformats.org/drawingml/2006/table">
            <a:tbl>
              <a:tblPr/>
              <a:tblGrid>
                <a:gridCol w="1295280"/>
                <a:gridCol w="12952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x*y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overflow?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0" dur="indefinite" restart="never" nodeType="tmRoot">
          <p:childTnLst>
            <p:seq>
              <p:cTn id="491" dur="indefinite" nodeType="mainSeq"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Representing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Arabic Numerals: 47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Roman Numerals: XLVII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Brahmi Numerals: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Tally Marks: IIII IIII IIII IIII IIII IIII IIII IIII IIII II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9" name="Group 23"/>
          <p:cNvGrpSpPr/>
          <p:nvPr/>
        </p:nvGrpSpPr>
        <p:grpSpPr>
          <a:xfrm>
            <a:off x="2405880" y="3047760"/>
            <a:ext cx="3767400" cy="190800"/>
            <a:chOff x="2405880" y="3047760"/>
            <a:chExt cx="3767400" cy="190800"/>
          </a:xfrm>
        </p:grpSpPr>
        <p:cxnSp>
          <p:nvCxnSpPr>
            <p:cNvPr id="170" name="Straight Connector 9"/>
            <p:cNvCxnSpPr/>
            <p:nvPr/>
          </p:nvCxnSpPr>
          <p:spPr>
            <a:xfrm flipV="1">
              <a:off x="2848320" y="3051000"/>
              <a:ext cx="397080" cy="17676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1" name="Straight Connector 15"/>
            <p:cNvCxnSpPr/>
            <p:nvPr/>
          </p:nvCxnSpPr>
          <p:spPr>
            <a:xfrm flipV="1">
              <a:off x="2405880" y="3062520"/>
              <a:ext cx="39708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2" name="Straight Connector 16"/>
            <p:cNvCxnSpPr/>
            <p:nvPr/>
          </p:nvCxnSpPr>
          <p:spPr>
            <a:xfrm flipV="1">
              <a:off x="3274920" y="3062520"/>
              <a:ext cx="39708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3" name="Straight Connector 17"/>
            <p:cNvCxnSpPr/>
            <p:nvPr/>
          </p:nvCxnSpPr>
          <p:spPr>
            <a:xfrm flipV="1">
              <a:off x="3679200" y="3047760"/>
              <a:ext cx="397080" cy="17676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4" name="Straight Connector 18"/>
            <p:cNvCxnSpPr/>
            <p:nvPr/>
          </p:nvCxnSpPr>
          <p:spPr>
            <a:xfrm flipV="1">
              <a:off x="4089240" y="3062520"/>
              <a:ext cx="39672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5" name="Straight Connector 19"/>
            <p:cNvCxnSpPr/>
            <p:nvPr/>
          </p:nvCxnSpPr>
          <p:spPr>
            <a:xfrm flipV="1">
              <a:off x="4548240" y="3062520"/>
              <a:ext cx="39708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6" name="Straight Connector 20"/>
            <p:cNvCxnSpPr/>
            <p:nvPr/>
          </p:nvCxnSpPr>
          <p:spPr>
            <a:xfrm flipV="1">
              <a:off x="4974840" y="3056040"/>
              <a:ext cx="39672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7" name="Straight Connector 21"/>
            <p:cNvCxnSpPr/>
            <p:nvPr/>
          </p:nvCxnSpPr>
          <p:spPr>
            <a:xfrm flipV="1">
              <a:off x="5366520" y="3047760"/>
              <a:ext cx="397080" cy="17676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  <p:cxnSp>
          <p:nvCxnSpPr>
            <p:cNvPr id="178" name="Straight Connector 22"/>
            <p:cNvCxnSpPr/>
            <p:nvPr/>
          </p:nvCxnSpPr>
          <p:spPr>
            <a:xfrm flipV="1">
              <a:off x="5776560" y="3059280"/>
              <a:ext cx="397080" cy="176400"/>
            </a:xfrm>
            <a:prstGeom prst="straightConnector1">
              <a:avLst/>
            </a:prstGeom>
            <a:ln w="26280">
              <a:solidFill>
                <a:srgbClr val="000000"/>
              </a:solidFill>
              <a:round/>
            </a:ln>
          </p:spPr>
        </p:cxnSp>
      </p:grpSp>
      <p:pic>
        <p:nvPicPr>
          <p:cNvPr id="179" name="Picture 25" descr="A close up of a logo&#10;&#10;Description automatically generated"/>
          <p:cNvPicPr/>
          <p:nvPr/>
        </p:nvPicPr>
        <p:blipFill>
          <a:blip r:embed="rId1"/>
          <a:stretch/>
        </p:blipFill>
        <p:spPr>
          <a:xfrm>
            <a:off x="3623760" y="2537640"/>
            <a:ext cx="394200" cy="38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Picture 27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3292920" y="2537640"/>
            <a:ext cx="394200" cy="384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Base-10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2" name="Content Placeholder 7" descr="A picture containing brick, tiled, table, building&#10;&#10;Description automatically generated"/>
          <p:cNvPicPr/>
          <p:nvPr/>
        </p:nvPicPr>
        <p:blipFill>
          <a:blip r:embed="rId1"/>
          <a:stretch/>
        </p:blipFill>
        <p:spPr>
          <a:xfrm>
            <a:off x="819000" y="2149200"/>
            <a:ext cx="1900800" cy="210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" name="Content Placeholder 4" descr="A picture containing table&#10;&#10;Description automatically generated"/>
          <p:cNvPicPr/>
          <p:nvPr/>
        </p:nvPicPr>
        <p:blipFill>
          <a:blip r:embed="rId2"/>
          <a:stretch/>
        </p:blipFill>
        <p:spPr>
          <a:xfrm>
            <a:off x="7905600" y="3203640"/>
            <a:ext cx="24624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Picture 9" descr="A picture containing indoor, sitting, table, looking&#10;&#10;Description automatically generated"/>
          <p:cNvPicPr/>
          <p:nvPr/>
        </p:nvPicPr>
        <p:blipFill>
          <a:blip r:embed="rId3"/>
          <a:stretch/>
        </p:blipFill>
        <p:spPr>
          <a:xfrm>
            <a:off x="5867280" y="2594160"/>
            <a:ext cx="245520" cy="121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11" descr="A close up of a tiled wall&#10;&#10;Description automatically generated"/>
          <p:cNvPicPr/>
          <p:nvPr/>
        </p:nvPicPr>
        <p:blipFill>
          <a:blip r:embed="rId4"/>
          <a:stretch/>
        </p:blipFill>
        <p:spPr>
          <a:xfrm>
            <a:off x="3352680" y="2349720"/>
            <a:ext cx="1135440" cy="17064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6" name="Table 12"/>
          <p:cNvGraphicFramePr/>
          <p:nvPr/>
        </p:nvGraphicFramePr>
        <p:xfrm>
          <a:off x="762120" y="1676160"/>
          <a:ext cx="8304120" cy="370800"/>
        </p:xfrm>
        <a:graphic>
          <a:graphicData uri="http://schemas.openxmlformats.org/drawingml/2006/table">
            <a:tbl>
              <a:tblPr/>
              <a:tblGrid>
                <a:gridCol w="2076120"/>
                <a:gridCol w="2076120"/>
                <a:gridCol w="2076120"/>
                <a:gridCol w="2076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1000 (10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100 (10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 (10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(10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7" name="Table 13"/>
          <p:cNvGraphicFramePr/>
          <p:nvPr/>
        </p:nvGraphicFramePr>
        <p:xfrm>
          <a:off x="762120" y="4434480"/>
          <a:ext cx="8304120" cy="370800"/>
        </p:xfrm>
        <a:graphic>
          <a:graphicData uri="http://schemas.openxmlformats.org/drawingml/2006/table">
            <a:tbl>
              <a:tblPr/>
              <a:tblGrid>
                <a:gridCol w="2076120"/>
                <a:gridCol w="2076120"/>
                <a:gridCol w="2076120"/>
                <a:gridCol w="2076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8" name="Table 14"/>
          <p:cNvGraphicFramePr/>
          <p:nvPr/>
        </p:nvGraphicFramePr>
        <p:xfrm>
          <a:off x="762120" y="5267880"/>
          <a:ext cx="8304120" cy="370800"/>
        </p:xfrm>
        <a:graphic>
          <a:graphicData uri="http://schemas.openxmlformats.org/drawingml/2006/table">
            <a:tbl>
              <a:tblPr/>
              <a:tblGrid>
                <a:gridCol w="2076120"/>
                <a:gridCol w="2076120"/>
                <a:gridCol w="2076120"/>
                <a:gridCol w="2076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9" name="Table 15"/>
          <p:cNvGraphicFramePr/>
          <p:nvPr/>
        </p:nvGraphicFramePr>
        <p:xfrm>
          <a:off x="762120" y="6260040"/>
          <a:ext cx="8304120" cy="370800"/>
        </p:xfrm>
        <a:graphic>
          <a:graphicData uri="http://schemas.openxmlformats.org/drawingml/2006/table">
            <a:tbl>
              <a:tblPr/>
              <a:tblGrid>
                <a:gridCol w="2076120"/>
                <a:gridCol w="2076120"/>
                <a:gridCol w="2076120"/>
                <a:gridCol w="2076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Base-2 Integers (aka Binary Numbers)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1" name="Content Placeholder 4" descr="A picture containing table&#10;&#10;Description automatically generated"/>
          <p:cNvPicPr/>
          <p:nvPr/>
        </p:nvPicPr>
        <p:blipFill>
          <a:blip r:embed="rId1"/>
          <a:stretch/>
        </p:blipFill>
        <p:spPr>
          <a:xfrm>
            <a:off x="8439120" y="3071160"/>
            <a:ext cx="246240" cy="219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92" name="Table 7"/>
          <p:cNvGraphicFramePr/>
          <p:nvPr/>
        </p:nvGraphicFramePr>
        <p:xfrm>
          <a:off x="762120" y="167616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128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3" name="Table 8"/>
          <p:cNvGraphicFramePr/>
          <p:nvPr/>
        </p:nvGraphicFramePr>
        <p:xfrm>
          <a:off x="762120" y="443448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4" name="Table 9"/>
          <p:cNvGraphicFramePr/>
          <p:nvPr/>
        </p:nvGraphicFramePr>
        <p:xfrm>
          <a:off x="762120" y="526788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5" name="Table 10"/>
          <p:cNvGraphicFramePr/>
          <p:nvPr/>
        </p:nvGraphicFramePr>
        <p:xfrm>
          <a:off x="762120" y="626004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6" name="Picture 513" descr="A picture containing brick, toy, clock&#10;&#10;Description automatically generated"/>
          <p:cNvPicPr/>
          <p:nvPr/>
        </p:nvPicPr>
        <p:blipFill>
          <a:blip r:embed="rId2"/>
          <a:stretch/>
        </p:blipFill>
        <p:spPr>
          <a:xfrm>
            <a:off x="609480" y="2203920"/>
            <a:ext cx="1243080" cy="195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515" descr="A picture containing brick, clock, toy&#10;&#10;Description automatically generated"/>
          <p:cNvPicPr/>
          <p:nvPr/>
        </p:nvPicPr>
        <p:blipFill>
          <a:blip r:embed="rId3"/>
          <a:srcRect l="7318" t="0" r="0" b="0"/>
          <a:stretch/>
        </p:blipFill>
        <p:spPr>
          <a:xfrm>
            <a:off x="1828800" y="2543760"/>
            <a:ext cx="1152000" cy="128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Picture 517" descr="A picture containing brick, clock&#10;&#10;Description automatically generated"/>
          <p:cNvPicPr/>
          <p:nvPr/>
        </p:nvPicPr>
        <p:blipFill>
          <a:blip r:embed="rId4"/>
          <a:srcRect l="9527" t="0" r="4008" b="0"/>
          <a:stretch/>
        </p:blipFill>
        <p:spPr>
          <a:xfrm>
            <a:off x="2971800" y="2625840"/>
            <a:ext cx="822240" cy="11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" name="Picture 519" descr="A picture containing green, brick, box, table&#10;&#10;Description automatically generated"/>
          <p:cNvPicPr/>
          <p:nvPr/>
        </p:nvPicPr>
        <p:blipFill>
          <a:blip r:embed="rId5"/>
          <a:stretch/>
        </p:blipFill>
        <p:spPr>
          <a:xfrm>
            <a:off x="4062240" y="2648520"/>
            <a:ext cx="684360" cy="102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521" descr="A picture containing brick, box, table&#10;&#10;Description automatically generated"/>
          <p:cNvPicPr/>
          <p:nvPr/>
        </p:nvPicPr>
        <p:blipFill>
          <a:blip r:embed="rId6"/>
          <a:stretch/>
        </p:blipFill>
        <p:spPr>
          <a:xfrm>
            <a:off x="5112000" y="2851560"/>
            <a:ext cx="62100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1" name="Picture 523" descr="A close up of a box&#10;&#10;Description automatically generated"/>
          <p:cNvPicPr/>
          <p:nvPr/>
        </p:nvPicPr>
        <p:blipFill>
          <a:blip r:embed="rId7"/>
          <a:stretch/>
        </p:blipFill>
        <p:spPr>
          <a:xfrm>
            <a:off x="6215400" y="2870640"/>
            <a:ext cx="493920" cy="62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Picture 525" descr="A close up of a box&#10;&#10;Description automatically generated"/>
          <p:cNvPicPr/>
          <p:nvPr/>
        </p:nvPicPr>
        <p:blipFill>
          <a:blip r:embed="rId8"/>
          <a:stretch/>
        </p:blipFill>
        <p:spPr>
          <a:xfrm>
            <a:off x="7315200" y="2908800"/>
            <a:ext cx="392400" cy="544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1: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87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Consider the following four-bit binary values. What is the (base-10) integer interpretation of these values?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0111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OpenSymbo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TextBox 3"/>
          <p:cNvSpPr/>
          <p:nvPr/>
        </p:nvSpPr>
        <p:spPr>
          <a:xfrm>
            <a:off x="2514600" y="2362320"/>
            <a:ext cx="455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Box 4"/>
          <p:cNvSpPr/>
          <p:nvPr/>
        </p:nvSpPr>
        <p:spPr>
          <a:xfrm>
            <a:off x="2514600" y="276228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TextBox 5"/>
          <p:cNvSpPr/>
          <p:nvPr/>
        </p:nvSpPr>
        <p:spPr>
          <a:xfrm>
            <a:off x="2514600" y="312408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7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TextBox 6"/>
          <p:cNvSpPr/>
          <p:nvPr/>
        </p:nvSpPr>
        <p:spPr>
          <a:xfrm>
            <a:off x="2514600" y="3486240"/>
            <a:ext cx="60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Arial"/>
                <a:ea typeface="Zapf Dingbats"/>
              </a:rPr>
              <a:t>15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Rectangle 7"/>
          <p:cNvSpPr/>
          <p:nvPr/>
        </p:nvSpPr>
        <p:spPr>
          <a:xfrm>
            <a:off x="2133720" y="2438280"/>
            <a:ext cx="1751040" cy="1827360"/>
          </a:xfrm>
          <a:prstGeom prst="rect">
            <a:avLst/>
          </a:prstGeom>
          <a:solidFill>
            <a:schemeClr val="lt1"/>
          </a:solidFill>
          <a:ln w="262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Representing Signed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447920"/>
            <a:ext cx="8228160" cy="4936320"/>
          </a:xfrm>
          <a:prstGeom prst="rect">
            <a:avLst/>
          </a:prstGeom>
          <a:blipFill rotWithShape="0">
            <a:blip r:embed="rId1"/>
            <a:stretch>
              <a:fillRect l="-774" t="-1283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>
                    <a:alpha val="1000"/>
                  </a:scheme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2" name="Content Placeholder 4" descr="A picture containing table&#10;&#10;Description automatically generated"/>
          <p:cNvPicPr/>
          <p:nvPr/>
        </p:nvPicPr>
        <p:blipFill>
          <a:blip r:embed="rId2"/>
          <a:stretch/>
        </p:blipFill>
        <p:spPr>
          <a:xfrm>
            <a:off x="8439120" y="3908160"/>
            <a:ext cx="246240" cy="219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13" name="Table 15"/>
          <p:cNvGraphicFramePr/>
          <p:nvPr/>
        </p:nvGraphicFramePr>
        <p:xfrm>
          <a:off x="762120" y="276912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+/-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4" name="Table 16"/>
          <p:cNvGraphicFramePr/>
          <p:nvPr/>
        </p:nvGraphicFramePr>
        <p:xfrm>
          <a:off x="762120" y="48006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5" name="Table 17"/>
          <p:cNvGraphicFramePr/>
          <p:nvPr/>
        </p:nvGraphicFramePr>
        <p:xfrm>
          <a:off x="762120" y="563544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6" name="Picture 20" descr="A picture containing brick, clock, toy&#10;&#10;Description automatically generated"/>
          <p:cNvPicPr/>
          <p:nvPr/>
        </p:nvPicPr>
        <p:blipFill>
          <a:blip r:embed="rId3"/>
          <a:srcRect l="7318" t="0" r="0" b="0"/>
          <a:stretch/>
        </p:blipFill>
        <p:spPr>
          <a:xfrm>
            <a:off x="1752480" y="3380760"/>
            <a:ext cx="1152000" cy="128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Picture 22" descr="A picture containing green, brick, box, table&#10;&#10;Description automatically generated"/>
          <p:cNvPicPr/>
          <p:nvPr/>
        </p:nvPicPr>
        <p:blipFill>
          <a:blip r:embed="rId4"/>
          <a:stretch/>
        </p:blipFill>
        <p:spPr>
          <a:xfrm>
            <a:off x="4062240" y="3485520"/>
            <a:ext cx="684360" cy="102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Picture 23" descr="A picture containing brick, box, table&#10;&#10;Description automatically generated"/>
          <p:cNvPicPr/>
          <p:nvPr/>
        </p:nvPicPr>
        <p:blipFill>
          <a:blip r:embed="rId5"/>
          <a:stretch/>
        </p:blipFill>
        <p:spPr>
          <a:xfrm>
            <a:off x="5112000" y="3688560"/>
            <a:ext cx="62100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24" descr="A close up of a box&#10;&#10;Description automatically generated"/>
          <p:cNvPicPr/>
          <p:nvPr/>
        </p:nvPicPr>
        <p:blipFill>
          <a:blip r:embed="rId6"/>
          <a:stretch/>
        </p:blipFill>
        <p:spPr>
          <a:xfrm>
            <a:off x="6215400" y="3707640"/>
            <a:ext cx="493920" cy="62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Picture 25" descr="A close up of a box&#10;&#10;Description automatically generated"/>
          <p:cNvPicPr/>
          <p:nvPr/>
        </p:nvPicPr>
        <p:blipFill>
          <a:blip r:embed="rId7"/>
          <a:stretch/>
        </p:blipFill>
        <p:spPr>
          <a:xfrm>
            <a:off x="7315200" y="3745440"/>
            <a:ext cx="392400" cy="54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TextBox 26"/>
          <p:cNvSpPr/>
          <p:nvPr/>
        </p:nvSpPr>
        <p:spPr>
          <a:xfrm>
            <a:off x="1085760" y="3425040"/>
            <a:ext cx="4338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6000" strike="noStrike" u="none">
                <a:solidFill>
                  <a:schemeClr val="dk1"/>
                </a:solidFill>
                <a:uFillTx/>
                <a:latin typeface="Arial"/>
                <a:ea typeface="DejaVu Sans"/>
              </a:rPr>
              <a:t>-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22" name="Table 2"/>
          <p:cNvGraphicFramePr/>
          <p:nvPr/>
        </p:nvGraphicFramePr>
        <p:xfrm>
          <a:off x="762120" y="64674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3" name="Picture 4" descr="A picture containing brick, clock&#10;&#10;Description automatically generated"/>
          <p:cNvPicPr/>
          <p:nvPr/>
        </p:nvPicPr>
        <p:blipFill>
          <a:blip r:embed="rId8"/>
          <a:srcRect l="9527" t="0" r="4008" b="0"/>
          <a:stretch/>
        </p:blipFill>
        <p:spPr>
          <a:xfrm>
            <a:off x="3062520" y="3429000"/>
            <a:ext cx="822240" cy="115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16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Representing Signed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447920"/>
            <a:ext cx="8228160" cy="4936320"/>
          </a:xfrm>
          <a:prstGeom prst="rect">
            <a:avLst/>
          </a:prstGeom>
          <a:blipFill rotWithShape="0">
            <a:blip r:embed="rId1"/>
            <a:stretch>
              <a:fillRect l="-774" t="-1283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>
                    <a:alpha val="1000"/>
                  </a:scheme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6" name="Content Placeholder 4" descr="A picture containing table&#10;&#10;Description automatically generated"/>
          <p:cNvPicPr/>
          <p:nvPr/>
        </p:nvPicPr>
        <p:blipFill>
          <a:blip r:embed="rId2"/>
          <a:stretch/>
        </p:blipFill>
        <p:spPr>
          <a:xfrm>
            <a:off x="7677000" y="3908160"/>
            <a:ext cx="246240" cy="219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7" name="Table 15"/>
          <p:cNvGraphicFramePr/>
          <p:nvPr/>
        </p:nvGraphicFramePr>
        <p:xfrm>
          <a:off x="0" y="2769120"/>
          <a:ext cx="9065160" cy="370800"/>
        </p:xfrm>
        <a:graphic>
          <a:graphicData uri="http://schemas.openxmlformats.org/drawingml/2006/table">
            <a:tbl>
              <a:tblPr/>
              <a:tblGrid>
                <a:gridCol w="1007280"/>
                <a:gridCol w="1007280"/>
                <a:gridCol w="1007280"/>
                <a:gridCol w="1007280"/>
                <a:gridCol w="1007280"/>
                <a:gridCol w="1007280"/>
                <a:gridCol w="1007280"/>
                <a:gridCol w="1007280"/>
                <a:gridCol w="10072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128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-128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8" name="Picture 20" descr="A picture containing brick, clock, toy&#10;&#10;Description automatically generated"/>
          <p:cNvPicPr/>
          <p:nvPr/>
        </p:nvPicPr>
        <p:blipFill>
          <a:blip r:embed="rId3"/>
          <a:srcRect l="7318" t="0" r="0" b="0"/>
          <a:stretch/>
        </p:blipFill>
        <p:spPr>
          <a:xfrm>
            <a:off x="1066680" y="3380760"/>
            <a:ext cx="1152000" cy="128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Picture 21" descr="A picture containing brick, clock&#10;&#10;Description automatically generated"/>
          <p:cNvPicPr/>
          <p:nvPr/>
        </p:nvPicPr>
        <p:blipFill>
          <a:blip r:embed="rId4"/>
          <a:srcRect l="9527" t="0" r="4008" b="0"/>
          <a:stretch/>
        </p:blipFill>
        <p:spPr>
          <a:xfrm>
            <a:off x="2209680" y="3462480"/>
            <a:ext cx="822240" cy="11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Picture 23" descr="A picture containing brick, box, table&#10;&#10;Description automatically generated"/>
          <p:cNvPicPr/>
          <p:nvPr/>
        </p:nvPicPr>
        <p:blipFill>
          <a:blip r:embed="rId5"/>
          <a:stretch/>
        </p:blipFill>
        <p:spPr>
          <a:xfrm>
            <a:off x="4349880" y="3688560"/>
            <a:ext cx="62100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1" name="Picture 24" descr="A close up of a box&#10;&#10;Description automatically generated"/>
          <p:cNvPicPr/>
          <p:nvPr/>
        </p:nvPicPr>
        <p:blipFill>
          <a:blip r:embed="rId6"/>
          <a:stretch/>
        </p:blipFill>
        <p:spPr>
          <a:xfrm>
            <a:off x="5453640" y="3707640"/>
            <a:ext cx="493920" cy="62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Picture 25" descr="A close up of a box&#10;&#10;Description automatically generated"/>
          <p:cNvPicPr/>
          <p:nvPr/>
        </p:nvPicPr>
        <p:blipFill>
          <a:blip r:embed="rId7"/>
          <a:stretch/>
        </p:blipFill>
        <p:spPr>
          <a:xfrm>
            <a:off x="6553080" y="3745440"/>
            <a:ext cx="392400" cy="54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Picture 18" descr="A picture containing brick, toy, clock&#10;&#10;Description automatically generated"/>
          <p:cNvPicPr/>
          <p:nvPr/>
        </p:nvPicPr>
        <p:blipFill>
          <a:blip r:embed="rId8"/>
          <a:stretch/>
        </p:blipFill>
        <p:spPr>
          <a:xfrm>
            <a:off x="-17280" y="3103920"/>
            <a:ext cx="1082520" cy="1702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Picture 19" descr="A picture containing brick, toy, clock&#10;&#10;Description automatically generated"/>
          <p:cNvPicPr/>
          <p:nvPr/>
        </p:nvPicPr>
        <p:blipFill>
          <a:blip r:embed="rId9">
            <a:alphaModFix amt="50000"/>
          </a:blip>
          <a:stretch/>
        </p:blipFill>
        <p:spPr>
          <a:xfrm>
            <a:off x="8077320" y="3166920"/>
            <a:ext cx="1082520" cy="1702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35" name="Table 2"/>
          <p:cNvGraphicFramePr/>
          <p:nvPr/>
        </p:nvGraphicFramePr>
        <p:xfrm>
          <a:off x="0" y="48006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6" name="Table 5"/>
          <p:cNvGraphicFramePr/>
          <p:nvPr/>
        </p:nvGraphicFramePr>
        <p:xfrm>
          <a:off x="0" y="563544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7" name="Table 6"/>
          <p:cNvGraphicFramePr/>
          <p:nvPr/>
        </p:nvGraphicFramePr>
        <p:xfrm>
          <a:off x="0" y="646740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8" name="Picture 4" descr="A picture containing green, brick, box, table&#10;&#10;Description automatically generated"/>
          <p:cNvPicPr/>
          <p:nvPr/>
        </p:nvPicPr>
        <p:blipFill>
          <a:blip r:embed="rId10"/>
          <a:stretch/>
        </p:blipFill>
        <p:spPr>
          <a:xfrm>
            <a:off x="3261240" y="3505320"/>
            <a:ext cx="684360" cy="102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18353</TotalTime>
  <Application>LibreOffice/24.8.4.2$Linux_X86_64 LibreOffice_project/bb3cfa12c7b1bf994ecc5649a80400d06cd71002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2019-01-27T23:44:26Z</dcterms:created>
  <dc:creator>Eleanor  Birrell</dc:creator>
  <dc:description/>
  <dc:language>en-US</dc:language>
  <cp:lastModifiedBy/>
  <dcterms:modified xsi:type="dcterms:W3CDTF">2025-01-22T15:25:41Z</dcterms:modified>
  <cp:revision>216</cp:revision>
  <dc:subject/>
  <dc:title>Lecture 1: Introduction to Computer Systems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2</vt:r8>
  </property>
  <property fmtid="{D5CDD505-2E9C-101B-9397-08002B2CF9AE}" pid="3" name="Notes">
    <vt:r8>8</vt:r8>
  </property>
  <property fmtid="{D5CDD505-2E9C-101B-9397-08002B2CF9AE}" pid="4" name="PresentationFormat">
    <vt:lpwstr>On-screen Show (4:3)</vt:lpwstr>
  </property>
  <property fmtid="{D5CDD505-2E9C-101B-9397-08002B2CF9AE}" pid="5" name="Slides">
    <vt:r8>34</vt:r8>
  </property>
</Properties>
</file>