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_rels/theme4.xml.rels" ContentType="application/vnd.openxmlformats-package.relationships+xml"/>
  <Override PartName="/ppt/theme/_rels/theme13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18.xml.rels" ContentType="application/vnd.openxmlformats-package.relationships+xml"/>
  <Override PartName="/ppt/theme/_rels/theme8.xml.rels" ContentType="application/vnd.openxmlformats-package.relationships+xml"/>
  <Override PartName="/ppt/theme/_rels/theme17.xml.rels" ContentType="application/vnd.openxmlformats-package.relationships+xml"/>
  <Override PartName="/ppt/theme/_rels/theme7.xml.rels" ContentType="application/vnd.openxmlformats-package.relationships+xml"/>
  <Override PartName="/ppt/theme/_rels/theme16.xml.rels" ContentType="application/vnd.openxmlformats-package.relationships+xml"/>
  <Override PartName="/ppt/theme/_rels/theme6.xml.rels" ContentType="application/vnd.openxmlformats-package.relationships+xml"/>
  <Override PartName="/ppt/theme/_rels/theme15.xml.rels" ContentType="application/vnd.openxmlformats-package.relationships+xml"/>
  <Override PartName="/ppt/theme/_rels/theme5.xml.rels" ContentType="application/vnd.openxmlformats-package.relationships+xml"/>
  <Override PartName="/ppt/theme/_rels/theme14.xml.rels" ContentType="application/vnd.openxmlformats-package.relationships+xml"/>
  <Override PartName="/ppt/theme/_rels/theme19.xml.rels" ContentType="application/vnd.openxmlformats-package.relationships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2.jpeg" ContentType="image/jpeg"/>
  <Override PartName="/ppt/media/image13.jpeg" ContentType="image/jpeg"/>
  <Override PartName="/ppt/media/image8.jpeg" ContentType="image/jpeg"/>
  <Override PartName="/ppt/media/image11.jpeg" ContentType="image/jpeg"/>
  <Override PartName="/ppt/media/image17.png" ContentType="image/png"/>
  <Override PartName="/ppt/media/image4.jpeg" ContentType="image/jpeg"/>
  <Override PartName="/ppt/media/image16.png" ContentType="image/png"/>
  <Override PartName="/ppt/media/image14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15.png" ContentType="image/png"/>
  <Override PartName="/ppt/media/image5.jpeg" ContentType="image/jpeg"/>
  <Override PartName="/ppt/media/image10.png" ContentType="image/png"/>
  <Override PartName="/ppt/media/image6.jpeg" ContentType="image/jpeg"/>
  <Override PartName="/ppt/media/image18.png" ContentType="image/png"/>
  <Override PartName="/ppt/media/image7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88" r:id="rId19"/>
    <p:sldMasterId id="2147483690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slide" Target="slides/slide16.xml"/><Relationship Id="rId38" Type="http://schemas.openxmlformats.org/officeDocument/2006/relationships/slide" Target="slides/slide17.xml"/><Relationship Id="rId39" Type="http://schemas.openxmlformats.org/officeDocument/2006/relationships/slide" Target="slides/slide18.xml"/><Relationship Id="rId40" Type="http://schemas.openxmlformats.org/officeDocument/2006/relationships/slide" Target="slides/slide19.xml"/><Relationship Id="rId41" Type="http://schemas.openxmlformats.org/officeDocument/2006/relationships/slide" Target="slides/slide20.xml"/><Relationship Id="rId42" Type="http://schemas.openxmlformats.org/officeDocument/2006/relationships/slide" Target="slides/slide21.xml"/><Relationship Id="rId43" Type="http://schemas.openxmlformats.org/officeDocument/2006/relationships/slide" Target="slides/slide22.xml"/><Relationship Id="rId44" Type="http://schemas.openxmlformats.org/officeDocument/2006/relationships/slide" Target="slides/slide23.xml"/><Relationship Id="rId45" Type="http://schemas.openxmlformats.org/officeDocument/2006/relationships/slide" Target="slides/slide24.xml"/><Relationship Id="rId46" Type="http://schemas.openxmlformats.org/officeDocument/2006/relationships/slide" Target="slides/slide25.xml"/><Relationship Id="rId4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dt" idx="5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ftr" idx="5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7" name="PlaceHolder 6"/>
          <p:cNvSpPr>
            <a:spLocks noGrp="1"/>
          </p:cNvSpPr>
          <p:nvPr>
            <p:ph type="sldNum" idx="5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AB8B7E8-6389-4F8D-A467-8430E81DA7FF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Num" idx="6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D80050-DD73-4CE6-A15B-638A375B9CF1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sldNum" idx="6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ADF183-B59C-4C87-AB84-599D5591AB8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Shift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sldNum" idx="65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352B94-01E5-474B-9AAE-790353C99E0D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Shift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sldNum" idx="66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83E66B-DD44-456E-8C3A-EA92A076226E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1: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40000 * 40000  ➙ 1600000000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50000 * 50000  ➙ ??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2: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(2^30 + -2^30) + 3.14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➙ 3.14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2^30 + (-2^30 + 3.14) ➙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39A5AE-880E-42F1-B7A0-896D0C578D1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086524-968C-491A-A581-D5B0FB43736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68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1298B4C-5880-4608-81F4-B2982E19E51D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1: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40000 * 40000  ➙ 1600000000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50000 * 50000  ➙ ??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2: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(2^30 + -2^30) + 3.14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➙ 3.14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2^30 + (-2^30 + 3.14) ➙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 type="sldNum" idx="6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B996C6-7C10-4A20-B00C-54A231305E63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+mn-lt"/>
                <a:ea typeface="Calibri"/>
              </a:rPr>
              <a:t>2.0 GHz Intel Core i7 Haswell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Hierarchical memory organization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Performance depends on access patterns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52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Including how step through multi-dimensional array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52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6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43DDBB5-F287-4F9C-800E-218271959E9B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3A8E55-2479-4671-9713-AF018FC6C54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DE7CF84-9847-46F5-B621-AA449AB3C4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D73D301-15C4-4063-9B56-40E1ADA6D7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901AD5B-2E25-4E5B-B7D4-5B20E486DC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D9B17298-85F8-4439-96D4-9ABFCD9ADD4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0216313-9F5E-4766-A32E-BA725DB255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37EE5BA-1025-476A-8B1B-771DA6A079C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0704F4E-5EF0-48AA-B9FB-146FF94367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ED000B43-E2C9-4BED-BF92-7FDAEABDFD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A68B17C-9A8B-49DB-BCAD-3E78937DBE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2FA06D3B-E7E3-48CC-8816-06960675EC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ABA564-1ACA-4645-9BF5-1679D4A9B7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50B138C7-48E9-499F-B988-2B4FCE70EBBE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3"/>
          </p:nvPr>
        </p:nvSpPr>
        <p:spPr/>
        <p:txBody>
          <a:bodyPr/>
          <a:p>
            <a:fld id="{A05DBB3B-D02E-498D-A5F9-E0871C9B03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6"/>
          </p:nvPr>
        </p:nvSpPr>
        <p:spPr/>
        <p:txBody>
          <a:bodyPr/>
          <a:p>
            <a:fld id="{4F8E05A8-F0AE-42A2-A6A6-53C1133E21B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9"/>
          </p:nvPr>
        </p:nvSpPr>
        <p:spPr/>
        <p:txBody>
          <a:bodyPr/>
          <a:p>
            <a:fld id="{72A94600-4FFA-44CB-867D-D9CC03C307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2"/>
          </p:nvPr>
        </p:nvSpPr>
        <p:spPr/>
        <p:txBody>
          <a:bodyPr/>
          <a:p>
            <a:fld id="{D3D24274-F806-469A-B1E6-33D711B50D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5"/>
          </p:nvPr>
        </p:nvSpPr>
        <p:spPr/>
        <p:txBody>
          <a:bodyPr/>
          <a:p>
            <a:fld id="{641A6DD6-FCBC-416C-82E3-D2FA0B6034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B97EB2F-D752-4A3E-8459-DAAB1FFA94C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45C2455-37CA-4FFF-A873-5B6DD73A0A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F0A5F00-5924-43E1-AB8F-DCE1C70D83D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388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CCA62D2-A624-445E-9956-675375DF65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23FB9CD-FDA3-4BB2-A0CD-A7C5AD4712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D61DDDD5-6E37-41ED-9DF3-C776A3BEDF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C033727-B549-4725-9CCC-F15B4823DF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8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20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21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22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3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24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2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09D4C1A-18A2-4BD7-BD19-F09A2D00AAF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dt" idx="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ftr" idx="28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BDEF5429-80D5-4CD6-8A08-2CA9F08E4FD9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dt" idx="30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ftr" idx="3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0D73D7B-F340-41DE-9865-3C50E2963EE1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dt" idx="3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87" name="Straight Connector 6"/>
          <p:cNvCxnSpPr/>
          <p:nvPr/>
        </p:nvCxnSpPr>
        <p:spPr>
          <a:xfrm>
            <a:off x="731520" y="459936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88" name="PlaceHolder 1"/>
          <p:cNvSpPr>
            <a:spLocks noGrp="1"/>
          </p:cNvSpPr>
          <p:nvPr>
            <p:ph type="ftr" idx="3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ldNum" idx="3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EFF3E2F-89CE-4D86-BDD4-AEFDF95C22E2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3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3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3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EDB12C6-7783-4BE9-995B-3AF973775BE6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dt" idx="3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106" name="Straight Connector 10"/>
          <p:cNvCxnSpPr/>
          <p:nvPr/>
        </p:nvCxnSpPr>
        <p:spPr>
          <a:xfrm flipH="1">
            <a:off x="4572000" y="1691640"/>
            <a:ext cx="1440" cy="470988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107" name="PlaceHolder 1"/>
          <p:cNvSpPr>
            <a:spLocks noGrp="1"/>
          </p:cNvSpPr>
          <p:nvPr>
            <p:ph type="ftr" idx="40"/>
          </p:nvPr>
        </p:nvSpPr>
        <p:spPr>
          <a:xfrm>
            <a:off x="457200" y="18360"/>
            <a:ext cx="70858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ldNum" idx="4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445F4945-7BA4-44BA-B591-CA8167668C14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4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4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AB97C0A-6362-4635-801E-CC57591CFEFC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4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8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ftr" idx="4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4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C69CDE2-80D6-4B68-8834-7A2861B20A8A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dt" idx="4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2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124" name="Straight Connector 8"/>
          <p:cNvCxnSpPr/>
          <p:nvPr/>
        </p:nvCxnSpPr>
        <p:spPr>
          <a:xfrm flipH="1">
            <a:off x="2774880" y="792000"/>
            <a:ext cx="2160" cy="55785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125" name="PlaceHolder 1"/>
          <p:cNvSpPr>
            <a:spLocks noGrp="1"/>
          </p:cNvSpPr>
          <p:nvPr>
            <p:ph type="ftr" idx="48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ldNum" idx="4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E1A06C2-3A0A-4D9A-8EB0-FDBAA1B2BC7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 idx="50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2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30" name="PlaceHolder 1"/>
          <p:cNvSpPr>
            <a:spLocks noGrp="1"/>
          </p:cNvSpPr>
          <p:nvPr>
            <p:ph type="ftr" idx="5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ldNum" idx="5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5CB290D-BA14-433A-B94D-929B608AA678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 idx="5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3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 idx="5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 idx="5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4DD0D857-42DB-43EF-A53E-6CAD43B80972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dt" idx="5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12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13" name="PlaceHolder 1"/>
          <p:cNvSpPr>
            <a:spLocks noGrp="1"/>
          </p:cNvSpPr>
          <p:nvPr>
            <p:ph type="ftr" idx="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54E4A0F-31C8-408C-BA4F-3C45FF250979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ftr" idx="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9354E1D-6EE9-4E8E-94DD-2B56BFEFA81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ftr" idx="1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1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D90BAA8E-D714-41D9-80F0-BF05A0DE0725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ftr" idx="1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sldNum" idx="1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3560348-3729-4BD0-8A8B-70CB83547100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44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1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C44452C-19B5-44B7-B146-3DCE17DE64E1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ftr" idx="1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F89BA0A1-26F1-4C69-B542-3AF2D4B8DE8F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CA9B673C-92B0-48BD-AA10-63104EEF8B44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7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A58075EE-41B1-4845-9240-F9FF12B7F47E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cs.pomona.edu/classes/cs105/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cs.pomona.edu/classes/cs105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9.jpeg"/><Relationship Id="rId11" Type="http://schemas.openxmlformats.org/officeDocument/2006/relationships/image" Target="../media/image9.jpeg"/><Relationship Id="rId1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960" cy="60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8000" cy="63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99" strike="noStrike" u="none">
                <a:solidFill>
                  <a:schemeClr val="dk2"/>
                </a:solidFill>
                <a:uFillTx/>
                <a:latin typeface="Arial"/>
              </a:rPr>
              <a:t>Lecture 1: Introduction to Computer Systems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Title 1"/>
          <p:cNvSpPr/>
          <p:nvPr/>
        </p:nvSpPr>
        <p:spPr>
          <a:xfrm>
            <a:off x="685800" y="4643280"/>
            <a:ext cx="78480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uFillTx/>
              <a:latin typeface="Arial"/>
            </a:endParaRPr>
          </a:p>
        </p:txBody>
      </p:sp>
      <p:sp>
        <p:nvSpPr>
          <p:cNvPr id="151" name="TextBox 5"/>
          <p:cNvSpPr/>
          <p:nvPr/>
        </p:nvSpPr>
        <p:spPr>
          <a:xfrm>
            <a:off x="3200400" y="6475680"/>
            <a:ext cx="403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https://cs.pomona.edu/classes/cs105/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2" name="Picture 6" descr="A qr code with a few black squares&#10;&#10;Description automatically generated"/>
          <p:cNvPicPr/>
          <p:nvPr/>
        </p:nvPicPr>
        <p:blipFill>
          <a:blip r:embed="rId2"/>
          <a:stretch/>
        </p:blipFill>
        <p:spPr>
          <a:xfrm>
            <a:off x="7146000" y="4863960"/>
            <a:ext cx="1980360" cy="198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1: Boolean Operations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Evaluate each of the following expressions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 | (~1)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~( 1 | 1)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(~1) &amp;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~( 1 ^ 1)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TextBox 3"/>
          <p:cNvSpPr/>
          <p:nvPr/>
        </p:nvSpPr>
        <p:spPr>
          <a:xfrm>
            <a:off x="2971800" y="198108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 | 0 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1" name="TextBox 4"/>
          <p:cNvSpPr/>
          <p:nvPr/>
        </p:nvSpPr>
        <p:spPr>
          <a:xfrm>
            <a:off x="2971800" y="238572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~ ( 1 ) =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TextBox 5"/>
          <p:cNvSpPr/>
          <p:nvPr/>
        </p:nvSpPr>
        <p:spPr>
          <a:xfrm>
            <a:off x="2971800" y="274320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(0) &amp; 1 =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TextBox 6"/>
          <p:cNvSpPr/>
          <p:nvPr/>
        </p:nvSpPr>
        <p:spPr>
          <a:xfrm>
            <a:off x="2971800" y="308880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~ ( 0 ) 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Rectangle 7"/>
          <p:cNvSpPr/>
          <p:nvPr/>
        </p:nvSpPr>
        <p:spPr>
          <a:xfrm>
            <a:off x="2590920" y="2022120"/>
            <a:ext cx="3351960" cy="1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61596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Bytes and Memory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649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Memory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an array of bits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byte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 unit of eight bits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index into the array of memory is an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address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location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or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pointer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We speak of the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Arial"/>
              </a:rPr>
              <a:t>value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in memory at an address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value may be a single byte …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…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or a multi-byte quantity starting at that address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7" name="Group 5"/>
          <p:cNvGrpSpPr/>
          <p:nvPr/>
        </p:nvGrpSpPr>
        <p:grpSpPr>
          <a:xfrm>
            <a:off x="6718680" y="1789200"/>
            <a:ext cx="1055160" cy="4964400"/>
            <a:chOff x="6718680" y="1789200"/>
            <a:chExt cx="1055160" cy="4964400"/>
          </a:xfrm>
        </p:grpSpPr>
        <p:sp>
          <p:nvSpPr>
            <p:cNvPr id="228" name="Rectangle 38"/>
            <p:cNvSpPr/>
            <p:nvPr/>
          </p:nvSpPr>
          <p:spPr>
            <a:xfrm>
              <a:off x="6718680" y="62971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9" name="Rectangle 39"/>
            <p:cNvSpPr/>
            <p:nvPr/>
          </p:nvSpPr>
          <p:spPr>
            <a:xfrm>
              <a:off x="6718680" y="61390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0" name="Rectangle 40"/>
            <p:cNvSpPr/>
            <p:nvPr/>
          </p:nvSpPr>
          <p:spPr>
            <a:xfrm>
              <a:off x="6718680" y="64494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1" name="Rectangle 41"/>
            <p:cNvSpPr/>
            <p:nvPr/>
          </p:nvSpPr>
          <p:spPr>
            <a:xfrm>
              <a:off x="6718680" y="660204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2" name="Rectangle 42"/>
            <p:cNvSpPr/>
            <p:nvPr/>
          </p:nvSpPr>
          <p:spPr>
            <a:xfrm>
              <a:off x="6718680" y="5672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3" name="Rectangle 43"/>
            <p:cNvSpPr/>
            <p:nvPr/>
          </p:nvSpPr>
          <p:spPr>
            <a:xfrm>
              <a:off x="6718680" y="55141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Rectangle 44"/>
            <p:cNvSpPr/>
            <p:nvPr/>
          </p:nvSpPr>
          <p:spPr>
            <a:xfrm>
              <a:off x="6718680" y="58248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5" name="Rectangle 45"/>
            <p:cNvSpPr/>
            <p:nvPr/>
          </p:nvSpPr>
          <p:spPr>
            <a:xfrm>
              <a:off x="6718680" y="59770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6" name="Rectangle 46"/>
            <p:cNvSpPr/>
            <p:nvPr/>
          </p:nvSpPr>
          <p:spPr>
            <a:xfrm>
              <a:off x="6718680" y="50562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7" name="Rectangle 47"/>
            <p:cNvSpPr/>
            <p:nvPr/>
          </p:nvSpPr>
          <p:spPr>
            <a:xfrm>
              <a:off x="6718680" y="4898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8" name="Rectangle 48"/>
            <p:cNvSpPr/>
            <p:nvPr/>
          </p:nvSpPr>
          <p:spPr>
            <a:xfrm>
              <a:off x="6718680" y="52084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9" name="Rectangle 49"/>
            <p:cNvSpPr/>
            <p:nvPr/>
          </p:nvSpPr>
          <p:spPr>
            <a:xfrm>
              <a:off x="6718680" y="53611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0" name="Rectangle 50"/>
            <p:cNvSpPr/>
            <p:nvPr/>
          </p:nvSpPr>
          <p:spPr>
            <a:xfrm>
              <a:off x="6718680" y="443124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1" name="Rectangle 51"/>
            <p:cNvSpPr/>
            <p:nvPr/>
          </p:nvSpPr>
          <p:spPr>
            <a:xfrm>
              <a:off x="6718680" y="42732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2" name="Rectangle 52"/>
            <p:cNvSpPr/>
            <p:nvPr/>
          </p:nvSpPr>
          <p:spPr>
            <a:xfrm>
              <a:off x="6718680" y="45838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3" name="Rectangle 53"/>
            <p:cNvSpPr/>
            <p:nvPr/>
          </p:nvSpPr>
          <p:spPr>
            <a:xfrm>
              <a:off x="6718680" y="4736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4" name="Rectangle 54"/>
            <p:cNvSpPr/>
            <p:nvPr/>
          </p:nvSpPr>
          <p:spPr>
            <a:xfrm>
              <a:off x="6718680" y="38131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5" name="Rectangle 55"/>
            <p:cNvSpPr/>
            <p:nvPr/>
          </p:nvSpPr>
          <p:spPr>
            <a:xfrm>
              <a:off x="6718680" y="36550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6" name="Rectangle 56"/>
            <p:cNvSpPr/>
            <p:nvPr/>
          </p:nvSpPr>
          <p:spPr>
            <a:xfrm>
              <a:off x="6718680" y="39654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7" name="Rectangle 57"/>
            <p:cNvSpPr/>
            <p:nvPr/>
          </p:nvSpPr>
          <p:spPr>
            <a:xfrm>
              <a:off x="6718680" y="41176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8" name="Rectangle 58"/>
            <p:cNvSpPr/>
            <p:nvPr/>
          </p:nvSpPr>
          <p:spPr>
            <a:xfrm>
              <a:off x="6718680" y="3188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49" name="Rectangle 59"/>
            <p:cNvSpPr/>
            <p:nvPr/>
          </p:nvSpPr>
          <p:spPr>
            <a:xfrm>
              <a:off x="6718680" y="30301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0" name="Rectangle 60"/>
            <p:cNvSpPr/>
            <p:nvPr/>
          </p:nvSpPr>
          <p:spPr>
            <a:xfrm>
              <a:off x="6718680" y="334044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1" name="Rectangle 61"/>
            <p:cNvSpPr/>
            <p:nvPr/>
          </p:nvSpPr>
          <p:spPr>
            <a:xfrm>
              <a:off x="6718680" y="34930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2" name="Rectangle 62"/>
            <p:cNvSpPr/>
            <p:nvPr/>
          </p:nvSpPr>
          <p:spPr>
            <a:xfrm>
              <a:off x="6718680" y="25722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3" name="Rectangle 63"/>
            <p:cNvSpPr/>
            <p:nvPr/>
          </p:nvSpPr>
          <p:spPr>
            <a:xfrm>
              <a:off x="6718680" y="2414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4" name="Rectangle 64"/>
            <p:cNvSpPr/>
            <p:nvPr/>
          </p:nvSpPr>
          <p:spPr>
            <a:xfrm>
              <a:off x="6718680" y="272448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5" name="Rectangle 65"/>
            <p:cNvSpPr/>
            <p:nvPr/>
          </p:nvSpPr>
          <p:spPr>
            <a:xfrm>
              <a:off x="6718680" y="28767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6" name="Rectangle 66"/>
            <p:cNvSpPr/>
            <p:nvPr/>
          </p:nvSpPr>
          <p:spPr>
            <a:xfrm>
              <a:off x="6718680" y="194724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7" name="Rectangle 67"/>
            <p:cNvSpPr/>
            <p:nvPr/>
          </p:nvSpPr>
          <p:spPr>
            <a:xfrm>
              <a:off x="6718680" y="178920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8" name="Rectangle 68"/>
            <p:cNvSpPr/>
            <p:nvPr/>
          </p:nvSpPr>
          <p:spPr>
            <a:xfrm>
              <a:off x="6718680" y="209952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59" name="Rectangle 69"/>
            <p:cNvSpPr/>
            <p:nvPr/>
          </p:nvSpPr>
          <p:spPr>
            <a:xfrm>
              <a:off x="6718680" y="2252160"/>
              <a:ext cx="1055160" cy="151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60" name="Group 107"/>
          <p:cNvGrpSpPr/>
          <p:nvPr/>
        </p:nvGrpSpPr>
        <p:grpSpPr>
          <a:xfrm>
            <a:off x="6460920" y="2863440"/>
            <a:ext cx="307080" cy="4051080"/>
            <a:chOff x="6460920" y="2863440"/>
            <a:chExt cx="307080" cy="4051080"/>
          </a:xfrm>
        </p:grpSpPr>
        <p:sp>
          <p:nvSpPr>
            <p:cNvPr id="261" name="TextBox 6"/>
            <p:cNvSpPr/>
            <p:nvPr/>
          </p:nvSpPr>
          <p:spPr>
            <a:xfrm>
              <a:off x="6465240" y="6581160"/>
              <a:ext cx="302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2" name="TextBox 14"/>
            <p:cNvSpPr/>
            <p:nvPr/>
          </p:nvSpPr>
          <p:spPr>
            <a:xfrm>
              <a:off x="6460920" y="5342400"/>
              <a:ext cx="302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3" name="TextBox 22"/>
            <p:cNvSpPr/>
            <p:nvPr/>
          </p:nvSpPr>
          <p:spPr>
            <a:xfrm>
              <a:off x="6460920" y="4123080"/>
              <a:ext cx="302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2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4" name="TextBox 30"/>
            <p:cNvSpPr/>
            <p:nvPr/>
          </p:nvSpPr>
          <p:spPr>
            <a:xfrm>
              <a:off x="6460920" y="2863440"/>
              <a:ext cx="30276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3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65" name="Group 70"/>
          <p:cNvGrpSpPr/>
          <p:nvPr/>
        </p:nvGrpSpPr>
        <p:grpSpPr>
          <a:xfrm>
            <a:off x="6715080" y="1791720"/>
            <a:ext cx="1055160" cy="4998960"/>
            <a:chOff x="6715080" y="1791720"/>
            <a:chExt cx="1055160" cy="4998960"/>
          </a:xfrm>
        </p:grpSpPr>
        <p:sp>
          <p:nvSpPr>
            <p:cNvPr id="266" name="Rectangle 74"/>
            <p:cNvSpPr/>
            <p:nvPr/>
          </p:nvSpPr>
          <p:spPr>
            <a:xfrm>
              <a:off x="6715080" y="5550480"/>
              <a:ext cx="1055160" cy="1240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01101100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7" name="Rectangle 82"/>
            <p:cNvSpPr/>
            <p:nvPr/>
          </p:nvSpPr>
          <p:spPr>
            <a:xfrm>
              <a:off x="6715080" y="4307400"/>
              <a:ext cx="1055160" cy="12423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01010011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8" name="Rectangle 90"/>
            <p:cNvSpPr/>
            <p:nvPr/>
          </p:nvSpPr>
          <p:spPr>
            <a:xfrm>
              <a:off x="6715080" y="3066480"/>
              <a:ext cx="1055160" cy="1240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11010001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69" name="Rectangle 98"/>
            <p:cNvSpPr/>
            <p:nvPr/>
          </p:nvSpPr>
          <p:spPr>
            <a:xfrm>
              <a:off x="6715080" y="1791720"/>
              <a:ext cx="1055160" cy="1274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00110111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70" name="Group 106"/>
          <p:cNvGrpSpPr/>
          <p:nvPr/>
        </p:nvGrpSpPr>
        <p:grpSpPr>
          <a:xfrm>
            <a:off x="3128040" y="1467720"/>
            <a:ext cx="727200" cy="413640"/>
            <a:chOff x="3128040" y="1467720"/>
            <a:chExt cx="727200" cy="413640"/>
          </a:xfrm>
        </p:grpSpPr>
        <p:sp>
          <p:nvSpPr>
            <p:cNvPr id="271" name="Rectangle 103"/>
            <p:cNvSpPr/>
            <p:nvPr/>
          </p:nvSpPr>
          <p:spPr>
            <a:xfrm>
              <a:off x="3128040" y="1467720"/>
              <a:ext cx="7272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</a:rPr>
                <a:t>bytes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272" name="Straight Connector 105"/>
            <p:cNvCxnSpPr/>
            <p:nvPr/>
          </p:nvCxnSpPr>
          <p:spPr>
            <a:xfrm>
              <a:off x="3225240" y="1881000"/>
              <a:ext cx="534240" cy="720"/>
            </a:xfrm>
            <a:prstGeom prst="straightConnector1">
              <a:avLst/>
            </a:prstGeom>
            <a:ln w="0">
              <a:solidFill>
                <a:srgbClr val="521b92"/>
              </a:solidFill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General Boolean algebras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457200" y="1752480"/>
            <a:ext cx="8228880" cy="44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Bitwise operations on bytes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Rectangle 5"/>
          <p:cNvSpPr/>
          <p:nvPr/>
        </p:nvSpPr>
        <p:spPr>
          <a:xfrm>
            <a:off x="8020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&amp;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01000001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Line 6"/>
          <p:cNvSpPr/>
          <p:nvPr/>
        </p:nvSpPr>
        <p:spPr>
          <a:xfrm>
            <a:off x="863280" y="2981160"/>
            <a:ext cx="152424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77" name="Rectangle 7"/>
          <p:cNvSpPr/>
          <p:nvPr/>
        </p:nvSpPr>
        <p:spPr>
          <a:xfrm>
            <a:off x="26308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|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01111101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Line 8"/>
          <p:cNvSpPr/>
          <p:nvPr/>
        </p:nvSpPr>
        <p:spPr>
          <a:xfrm>
            <a:off x="2692080" y="2981160"/>
            <a:ext cx="152424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79" name="Rectangle 9"/>
          <p:cNvSpPr/>
          <p:nvPr/>
        </p:nvSpPr>
        <p:spPr>
          <a:xfrm>
            <a:off x="44596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^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00111100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Line 10"/>
          <p:cNvSpPr/>
          <p:nvPr/>
        </p:nvSpPr>
        <p:spPr>
          <a:xfrm>
            <a:off x="4597200" y="2981160"/>
            <a:ext cx="152388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81" name="Rectangle 11"/>
          <p:cNvSpPr/>
          <p:nvPr/>
        </p:nvSpPr>
        <p:spPr>
          <a:xfrm>
            <a:off x="636300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~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Line 12"/>
          <p:cNvSpPr/>
          <p:nvPr/>
        </p:nvSpPr>
        <p:spPr>
          <a:xfrm>
            <a:off x="6426000" y="2981160"/>
            <a:ext cx="160020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83" name="Rectangle 13"/>
          <p:cNvSpPr/>
          <p:nvPr/>
        </p:nvSpPr>
        <p:spPr>
          <a:xfrm>
            <a:off x="802080" y="2971800"/>
            <a:ext cx="167256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01000001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Rectangle 14"/>
          <p:cNvSpPr/>
          <p:nvPr/>
        </p:nvSpPr>
        <p:spPr>
          <a:xfrm>
            <a:off x="294804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01111101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Rectangle 15"/>
          <p:cNvSpPr/>
          <p:nvPr/>
        </p:nvSpPr>
        <p:spPr>
          <a:xfrm>
            <a:off x="477684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00111100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Rectangle 16"/>
          <p:cNvSpPr/>
          <p:nvPr/>
        </p:nvSpPr>
        <p:spPr>
          <a:xfrm>
            <a:off x="668160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2: Bitwise Operations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Assume: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a = 01101100, b = 10101010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are the results of evaluating the following Boolean operations?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&amp; b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| b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^ b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9" name="TextBox 5"/>
          <p:cNvSpPr/>
          <p:nvPr/>
        </p:nvSpPr>
        <p:spPr>
          <a:xfrm>
            <a:off x="2286000" y="361692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10010011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0" name="TextBox 6"/>
          <p:cNvSpPr/>
          <p:nvPr/>
        </p:nvSpPr>
        <p:spPr>
          <a:xfrm>
            <a:off x="2286000" y="402156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00101000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TextBox 7"/>
          <p:cNvSpPr/>
          <p:nvPr/>
        </p:nvSpPr>
        <p:spPr>
          <a:xfrm>
            <a:off x="2286000" y="437868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11101110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TextBox 8"/>
          <p:cNvSpPr/>
          <p:nvPr/>
        </p:nvSpPr>
        <p:spPr>
          <a:xfrm>
            <a:off x="2286000" y="4724280"/>
            <a:ext cx="45712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11000110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Rectangle 9"/>
          <p:cNvSpPr/>
          <p:nvPr/>
        </p:nvSpPr>
        <p:spPr>
          <a:xfrm>
            <a:off x="2057400" y="3450600"/>
            <a:ext cx="3351960" cy="1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Bitwise vs Logical Operations 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46304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Bitwise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|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~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^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arguments as bit vectors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operations applied bit-wise in parallel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Logical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&amp;&amp;, ||, 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0 as “False”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anything nonzero as “True”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Always return 0 or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Arial"/>
                <a:ea typeface="Monaco"/>
              </a:rPr>
              <a:t>Early termination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TextBox 1"/>
          <p:cNvSpPr/>
          <p:nvPr/>
        </p:nvSpPr>
        <p:spPr>
          <a:xfrm>
            <a:off x="-2222640" y="368316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3: Bitwise vs Logical Operations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8120" indent="-3430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~~01101100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!!01101100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&amp; 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| 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&amp;&amp; 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|| 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TextBox 2"/>
          <p:cNvSpPr/>
          <p:nvPr/>
        </p:nvSpPr>
        <p:spPr>
          <a:xfrm>
            <a:off x="3772080" y="16394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10010011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TextBox 3"/>
          <p:cNvSpPr/>
          <p:nvPr/>
        </p:nvSpPr>
        <p:spPr>
          <a:xfrm>
            <a:off x="3848040" y="456156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</a:rPr>
              <a:t>00101000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TextBox 5"/>
          <p:cNvSpPr/>
          <p:nvPr/>
        </p:nvSpPr>
        <p:spPr>
          <a:xfrm>
            <a:off x="3853800" y="493380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</a:rPr>
              <a:t>11101110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TextBox 1"/>
          <p:cNvSpPr/>
          <p:nvPr/>
        </p:nvSpPr>
        <p:spPr>
          <a:xfrm>
            <a:off x="3772080" y="20390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11111111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TextBox 4"/>
          <p:cNvSpPr/>
          <p:nvPr/>
        </p:nvSpPr>
        <p:spPr>
          <a:xfrm>
            <a:off x="3772080" y="23882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TextBox 7"/>
          <p:cNvSpPr/>
          <p:nvPr/>
        </p:nvSpPr>
        <p:spPr>
          <a:xfrm>
            <a:off x="3763440" y="31154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TextBox 8"/>
          <p:cNvSpPr/>
          <p:nvPr/>
        </p:nvSpPr>
        <p:spPr>
          <a:xfrm>
            <a:off x="3763440" y="35150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6" name="TextBox 9"/>
          <p:cNvSpPr/>
          <p:nvPr/>
        </p:nvSpPr>
        <p:spPr>
          <a:xfrm>
            <a:off x="3763440" y="386424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TextBox 10"/>
          <p:cNvSpPr/>
          <p:nvPr/>
        </p:nvSpPr>
        <p:spPr>
          <a:xfrm>
            <a:off x="3848040" y="568800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8" name="TextBox 11"/>
          <p:cNvSpPr/>
          <p:nvPr/>
        </p:nvSpPr>
        <p:spPr>
          <a:xfrm>
            <a:off x="3848040" y="6037560"/>
            <a:ext cx="1599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Rectangle 6"/>
          <p:cNvSpPr/>
          <p:nvPr/>
        </p:nvSpPr>
        <p:spPr>
          <a:xfrm>
            <a:off x="3853800" y="1431720"/>
            <a:ext cx="1942560" cy="526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ontent Placeholder 1"/>
          <p:cNvSpPr/>
          <p:nvPr/>
        </p:nvSpPr>
        <p:spPr>
          <a:xfrm>
            <a:off x="4952880" y="2032200"/>
            <a:ext cx="4037760" cy="1221480"/>
          </a:xfrm>
          <a:prstGeom prst="rect">
            <a:avLst/>
          </a:prstGeom>
          <a:solidFill>
            <a:srgbClr val="ffffff"/>
          </a:solidFill>
          <a:ln>
            <a:solidFill>
              <a:srgbClr val="7a27d8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normAutofit lnSpcReduction="9999"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Undefined Behavior if you shift amount &lt; 0 or ≥ word size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Undefined behavior if you shift too big a signed value left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 Shifting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5180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Left Shift: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 &lt;&lt; 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Shift bit-vector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left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positions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Throw away extra bits on left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Fill with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  <a:ea typeface="Monaco"/>
              </a:rPr>
              <a:t>0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’s on right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Right Shift: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	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 &gt;&gt; 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Shift bit-vector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right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positions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Throw away extra bits on right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Logical shift: Fill with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  <a:ea typeface="Monaco"/>
              </a:rPr>
              <a:t>0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’s on left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Arithmetic shift: Replicate most significant bit on left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4952880" y="4212000"/>
            <a:ext cx="4037760" cy="1221480"/>
          </a:xfrm>
          <a:prstGeom prst="rect">
            <a:avLst/>
          </a:prstGeom>
          <a:solidFill>
            <a:schemeClr val="lt1"/>
          </a:solidFill>
          <a:ln w="26280">
            <a:solidFill>
              <a:schemeClr val="accent2"/>
            </a:solidFill>
            <a:round/>
          </a:ln>
        </p:spPr>
        <p:txBody>
          <a:bodyPr lIns="91440" rIns="91440" tIns="45720" bIns="45720" anchor="t">
            <a:normAutofit fontScale="62500" lnSpcReduction="19999"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Choice between logical and arithmetic depends on the type of data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Undefined behavior if you shift a negative signed integer right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Bit Shifting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&lt;&lt; 4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l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2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a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64832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1001</a:t>
            </a: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011010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0110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4: Bit Shifting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&lt;&lt; 4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l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a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64832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1111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Rectangle 4"/>
          <p:cNvSpPr/>
          <p:nvPr/>
        </p:nvSpPr>
        <p:spPr>
          <a:xfrm>
            <a:off x="4191120" y="1523880"/>
            <a:ext cx="2698560" cy="1987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Bits and Bytes Require Interpretation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10001100 00001100 10101100 00000000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might be interpreted as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integer 3,485,745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floating point number close to 4.884569 x 10</a:t>
            </a:r>
            <a:r>
              <a:rPr b="0" lang="en-US" sz="2000" strike="noStrike" u="none" baseline="30000">
                <a:solidFill>
                  <a:schemeClr val="dk1"/>
                </a:solidFill>
                <a:uFillTx/>
                <a:latin typeface="Arial"/>
              </a:rPr>
              <a:t>-39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string “105”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portion of an image or video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address in memory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We are very comfortable with “coding” by now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Variables, values, conditionals, loops, functions…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But: we are interested in writing programs that run on computers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Sometimes, we need more fine-grained control (or at least more precise information) about what is happening in the actual processor and memory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This can lead to confusing situations and new subtleties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This class is to help you handle those times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Rectangle 6"/>
          <p:cNvSpPr/>
          <p:nvPr/>
        </p:nvSpPr>
        <p:spPr>
          <a:xfrm>
            <a:off x="7342200" y="6578640"/>
            <a:ext cx="1726560" cy="253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Programming on Computers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Rectangle 1"/>
          <p:cNvSpPr/>
          <p:nvPr/>
        </p:nvSpPr>
        <p:spPr>
          <a:xfrm>
            <a:off x="457200" y="2133720"/>
            <a:ext cx="4114080" cy="10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7" name="Rectangle 3"/>
          <p:cNvSpPr/>
          <p:nvPr/>
        </p:nvSpPr>
        <p:spPr>
          <a:xfrm>
            <a:off x="762120" y="4191120"/>
            <a:ext cx="4114080" cy="10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Information is Bits + Context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1680" cy="21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Logistics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The Course in a Nutshell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95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Textbooks (not required)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Bryant and O’Halloran, </a:t>
            </a:r>
            <a:r>
              <a:rPr b="0" i="1" lang="en-US" sz="1800" strike="noStrike" u="none">
                <a:solidFill>
                  <a:schemeClr val="dk1"/>
                </a:solidFill>
                <a:uFillTx/>
                <a:latin typeface="Arial"/>
              </a:rPr>
              <a:t>Computer Systems: A Programmer’s Perspective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third edition</a:t>
            </a:r>
            <a:r>
              <a:rPr b="1" lang="en-US" sz="1800" strike="noStrike" u="none">
                <a:solidFill>
                  <a:srgbClr val="ff0000"/>
                </a:solidFill>
                <a:uFillTx/>
                <a:latin typeface="Arial"/>
              </a:rPr>
              <a:t>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Pearson, 2016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Arpaci-Dusseau and Arpaci-Dusseau, </a:t>
            </a:r>
            <a:r>
              <a:rPr b="0" i="1" lang="en-US" sz="1800" strike="noStrike" u="none">
                <a:solidFill>
                  <a:schemeClr val="dk1"/>
                </a:solidFill>
                <a:uFillTx/>
                <a:latin typeface="Arial"/>
              </a:rPr>
              <a:t>Operating Systems: Three Easy Pieces,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online, 2018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Classes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Tuesday and Thursday, 1:15-2:30pm in SCOM 102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Labs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Fridays in Edmunds 105 at 1:15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  <a:ea typeface="Cronos Pro"/>
              </a:rPr>
              <a:t>Starts this Friday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Arial"/>
                <a:ea typeface="Cronos Pro"/>
              </a:rPr>
              <a:t>!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Lab nominally ends at 2:30, but we have the space longer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Office Hours Mo/Fr 9:30-11:30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Mentor Sessions TBA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3" dur="indefinite" restart="never" nodeType="tmRoot">
          <p:childTnLst>
            <p:seq>
              <p:cTn id="304" dur="indefinite" nodeType="mainSeq">
                <p:childTnLst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Grading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380880" y="1600200"/>
            <a:ext cx="8838360" cy="533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Assignments (9)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Introduced after Thursday class, due following Thursday at 11:59pm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Tremendous fun, work in pairs during lab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10 late days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Check-ins (5)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three-question quizzes (13 topics total)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Feb 14, Mar 14, Apr 4, Apr 18, May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Can improve grade on any topics(s) with "Extra Chance Check-in" (may take after any later check-in or during final class period May 6)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Grades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Must successfully complete all the assignments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40% assignments, 40% check-ins, 15% quizzes, 5% participation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Quiz 1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are the main resources you can use to get help in this class?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should you do if you think you can’t complete an assignment on time?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Where will you be this Friday from 1:15-2:30?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Take 5 minutes to answer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Compare answers with your local group, update if need be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Self-grade and turn in your papers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Next quiz won’t be in the lecture slides!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Course website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https://cs.pomona.edu/classes/cs105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All information is on the course website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All course materials get posted on the course website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Links from the course page: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Slack (#csci105po-2425-sp), for questions and discussion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Gradescope, for submitting assignments and seeing grades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Additional resources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3" name="Picture 4" descr="A qr code with a few black squares&#10;&#10;Description automatically generated"/>
          <p:cNvPicPr/>
          <p:nvPr/>
        </p:nvPicPr>
        <p:blipFill>
          <a:blip r:embed="rId2"/>
          <a:stretch/>
        </p:blipFill>
        <p:spPr>
          <a:xfrm>
            <a:off x="7162920" y="533520"/>
            <a:ext cx="1980360" cy="198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Example 1: Is x</a:t>
            </a:r>
            <a:r>
              <a:rPr b="1" lang="en-US" sz="2400" strike="noStrike" u="none" baseline="32000">
                <a:solidFill>
                  <a:schemeClr val="dk1"/>
                </a:solidFill>
                <a:uFillTx/>
                <a:latin typeface="Arial"/>
              </a:rPr>
              <a:t>2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 ≥ 0?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Floats: Yes!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Ints: Maybe…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Example 2: Is (x + y) + z  =  x + (y + z)?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Ints: Yes!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Floats: Maybe…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Rectangle 18"/>
          <p:cNvSpPr/>
          <p:nvPr/>
        </p:nvSpPr>
        <p:spPr>
          <a:xfrm>
            <a:off x="7342200" y="6578640"/>
            <a:ext cx="1726560" cy="253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Correctness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Rectangle 19"/>
          <p:cNvSpPr/>
          <p:nvPr/>
        </p:nvSpPr>
        <p:spPr>
          <a:xfrm>
            <a:off x="457200" y="2133720"/>
            <a:ext cx="4114080" cy="10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2" name="Rectangle 20"/>
          <p:cNvSpPr/>
          <p:nvPr/>
        </p:nvSpPr>
        <p:spPr>
          <a:xfrm>
            <a:off x="762120" y="4191120"/>
            <a:ext cx="4114080" cy="10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Performance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Rectangle 5"/>
          <p:cNvSpPr/>
          <p:nvPr/>
        </p:nvSpPr>
        <p:spPr>
          <a:xfrm>
            <a:off x="4636440" y="2365200"/>
            <a:ext cx="4202280" cy="2272680"/>
          </a:xfrm>
          <a:prstGeom prst="rect">
            <a:avLst/>
          </a:prstGeom>
          <a:gradFill rotWithShape="0">
            <a:gsLst>
              <a:gs pos="0">
                <a:srgbClr val="d1c4e5"/>
              </a:gs>
              <a:gs pos="45000">
                <a:srgbClr val="e1d2f6"/>
              </a:gs>
              <a:gs pos="100000">
                <a:srgbClr val="ede5fa"/>
              </a:gs>
            </a:gsLst>
            <a:path path="circle">
              <a:fillToRect l="50000" t="50000" r="50000" b="50000"/>
            </a:path>
          </a:gradFill>
          <a:ln>
            <a:solidFill>
              <a:srgbClr val="bda2e0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copyji(int src[2048][2048],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dst[2048][2048]){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i,j;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rgbClr val="21218a"/>
                </a:solidFill>
                <a:uFillTx/>
                <a:latin typeface="Courier New"/>
                <a:ea typeface="Monaco"/>
              </a:rPr>
              <a:t>for (j = 0; j &lt; 2048; j++){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rgbClr val="c00000"/>
                </a:solidFill>
                <a:uFillTx/>
                <a:latin typeface="Courier New"/>
                <a:ea typeface="Monaco"/>
              </a:rPr>
              <a:t>for (i = 0; i &lt; 2048; i++){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dst[i][j] = src[i][j];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Rectangle 6"/>
          <p:cNvSpPr/>
          <p:nvPr/>
        </p:nvSpPr>
        <p:spPr>
          <a:xfrm>
            <a:off x="293040" y="2365200"/>
            <a:ext cx="4202280" cy="2272680"/>
          </a:xfrm>
          <a:prstGeom prst="rect">
            <a:avLst/>
          </a:prstGeom>
          <a:gradFill rotWithShape="0">
            <a:gsLst>
              <a:gs pos="0">
                <a:srgbClr val="d1c4e5"/>
              </a:gs>
              <a:gs pos="45000">
                <a:srgbClr val="e1d2f6"/>
              </a:gs>
              <a:gs pos="100000">
                <a:srgbClr val="ede5fa"/>
              </a:gs>
            </a:gsLst>
            <a:path path="circle">
              <a:fillToRect l="50000" t="50000" r="50000" b="50000"/>
            </a:path>
          </a:gradFill>
          <a:ln>
            <a:solidFill>
              <a:srgbClr val="bda2e0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copyij(int src[2048][2048],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dst[2048][2048]){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i,j;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rgbClr val="c00000"/>
                </a:solidFill>
                <a:uFillTx/>
                <a:latin typeface="Courier New"/>
                <a:ea typeface="Monaco"/>
              </a:rPr>
              <a:t>for (i = 0; i &lt; 2048; i++){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rgbClr val="21218a"/>
                </a:solidFill>
                <a:uFillTx/>
                <a:latin typeface="Courier New"/>
                <a:ea typeface="Monaco"/>
              </a:rPr>
              <a:t>for (j = 0; j &lt; 2048; j++){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dst[i][j] = src[i][j];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66" name="Group 7"/>
          <p:cNvGrpSpPr/>
          <p:nvPr/>
        </p:nvGrpSpPr>
        <p:grpSpPr>
          <a:xfrm>
            <a:off x="4114800" y="3276360"/>
            <a:ext cx="761760" cy="228600"/>
            <a:chOff x="4114800" y="3276360"/>
            <a:chExt cx="761760" cy="228600"/>
          </a:xfrm>
        </p:grpSpPr>
        <p:sp>
          <p:nvSpPr>
            <p:cNvPr id="167" name="Line 8"/>
            <p:cNvSpPr/>
            <p:nvPr/>
          </p:nvSpPr>
          <p:spPr>
            <a:xfrm>
              <a:off x="4114800" y="3276360"/>
              <a:ext cx="761760" cy="2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" name="Line 9"/>
            <p:cNvSpPr/>
            <p:nvPr/>
          </p:nvSpPr>
          <p:spPr>
            <a:xfrm flipV="1">
              <a:off x="4114800" y="3276360"/>
              <a:ext cx="761760" cy="2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grpSp>
        <p:nvGrpSpPr>
          <p:cNvPr id="169" name="Group 2"/>
          <p:cNvGrpSpPr/>
          <p:nvPr/>
        </p:nvGrpSpPr>
        <p:grpSpPr>
          <a:xfrm>
            <a:off x="1834920" y="4648320"/>
            <a:ext cx="5551920" cy="837360"/>
            <a:chOff x="1834920" y="4648320"/>
            <a:chExt cx="5551920" cy="837360"/>
          </a:xfrm>
        </p:grpSpPr>
        <p:sp>
          <p:nvSpPr>
            <p:cNvPr id="170" name="Rectangle 10"/>
            <p:cNvSpPr/>
            <p:nvPr/>
          </p:nvSpPr>
          <p:spPr>
            <a:xfrm>
              <a:off x="6146280" y="4663440"/>
              <a:ext cx="1240560" cy="5029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8160" rIns="38160" tIns="38160" bIns="3816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uFillTx/>
                  <a:latin typeface="Arial"/>
                  <a:ea typeface="Calibri"/>
                </a:rPr>
                <a:t>81.8ms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1" name="TextBox 1"/>
            <p:cNvSpPr/>
            <p:nvPr/>
          </p:nvSpPr>
          <p:spPr>
            <a:xfrm>
              <a:off x="1834920" y="4648320"/>
              <a:ext cx="1146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uFillTx/>
                  <a:latin typeface="Arial"/>
                </a:rPr>
                <a:t>4.3ms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2" name="Rectangle 10"/>
            <p:cNvSpPr/>
            <p:nvPr/>
          </p:nvSpPr>
          <p:spPr>
            <a:xfrm>
              <a:off x="2870640" y="5040000"/>
              <a:ext cx="76320" cy="4456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8160" rIns="38160" tIns="38160" bIns="3816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dk1"/>
                </a:solidFill>
                <a:uFillTx/>
                <a:latin typeface="Arial"/>
                <a:ea typeface="Calibri"/>
              </a:endParaRPr>
            </a:p>
          </p:txBody>
        </p:sp>
      </p:grpSp>
      <p:sp>
        <p:nvSpPr>
          <p:cNvPr id="173" name="Rectangle 3"/>
          <p:cNvSpPr/>
          <p:nvPr/>
        </p:nvSpPr>
        <p:spPr>
          <a:xfrm>
            <a:off x="884160" y="4672080"/>
            <a:ext cx="6963840" cy="1065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Security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Rectangle 4"/>
          <p:cNvSpPr/>
          <p:nvPr/>
        </p:nvSpPr>
        <p:spPr>
          <a:xfrm>
            <a:off x="762120" y="2057400"/>
            <a:ext cx="7619400" cy="358056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buggy_authenticate(){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char password[4]; // allocate space to store a string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gets(password);   // initialize string from user input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return 0;         // always returns False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example3(){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if(buggy_authenticate()){ // equivalent to if False 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printf("The answer is 42\n"); // should never happen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 else 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printf("Unauthenticated User (correct behavior)\n");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963920" cy="21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Bits</a:t>
            </a:r>
            <a:endParaRPr b="0" lang="en-US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722160" y="462672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 </a:t>
            </a:r>
            <a:r>
              <a:rPr b="1" lang="en-US" sz="2400" strike="noStrike" u="none">
                <a:solidFill>
                  <a:schemeClr val="accent2"/>
                </a:solidFill>
                <a:uFillTx/>
                <a:latin typeface="Arial"/>
              </a:rPr>
              <a:t>bit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 is a binary digit that can have two possible values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can be physically represented with a two state device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80" name="Group 7"/>
          <p:cNvGrpSpPr/>
          <p:nvPr/>
        </p:nvGrpSpPr>
        <p:grpSpPr>
          <a:xfrm>
            <a:off x="3923280" y="3327840"/>
            <a:ext cx="1363680" cy="2886840"/>
            <a:chOff x="3923280" y="3327840"/>
            <a:chExt cx="1363680" cy="2886840"/>
          </a:xfrm>
        </p:grpSpPr>
        <p:pic>
          <p:nvPicPr>
            <p:cNvPr id="181" name="Picture 8" descr=""/>
            <p:cNvPicPr/>
            <p:nvPr/>
          </p:nvPicPr>
          <p:blipFill>
            <a:blip r:embed="rId1"/>
            <a:srcRect l="3247" t="0" r="44825" b="8543"/>
            <a:stretch/>
          </p:blipFill>
          <p:spPr>
            <a:xfrm>
              <a:off x="3923280" y="3327840"/>
              <a:ext cx="1361880" cy="13514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2" name="Picture 10" descr=""/>
            <p:cNvPicPr/>
            <p:nvPr/>
          </p:nvPicPr>
          <p:blipFill>
            <a:blip r:embed="rId2"/>
            <a:srcRect l="0" t="0" r="32748" b="0"/>
            <a:stretch/>
          </p:blipFill>
          <p:spPr>
            <a:xfrm>
              <a:off x="3923280" y="4873680"/>
              <a:ext cx="1363680" cy="13410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83" name="Group 9"/>
          <p:cNvGrpSpPr/>
          <p:nvPr/>
        </p:nvGrpSpPr>
        <p:grpSpPr>
          <a:xfrm>
            <a:off x="5623920" y="3323520"/>
            <a:ext cx="1361880" cy="2895840"/>
            <a:chOff x="5623920" y="3323520"/>
            <a:chExt cx="1361880" cy="2895840"/>
          </a:xfrm>
        </p:grpSpPr>
        <p:pic>
          <p:nvPicPr>
            <p:cNvPr id="184" name="Picture 12" descr=""/>
            <p:cNvPicPr/>
            <p:nvPr/>
          </p:nvPicPr>
          <p:blipFill>
            <a:blip r:embed="rId3"/>
            <a:srcRect l="0" t="3051" r="0" b="4669"/>
            <a:stretch/>
          </p:blipFill>
          <p:spPr>
            <a:xfrm>
              <a:off x="5623920" y="3323520"/>
              <a:ext cx="1361880" cy="1355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5" name="Picture 14" descr=""/>
            <p:cNvPicPr/>
            <p:nvPr/>
          </p:nvPicPr>
          <p:blipFill>
            <a:blip r:embed="rId4"/>
            <a:srcRect l="22142" t="16311" r="21260" b="23091"/>
            <a:stretch/>
          </p:blipFill>
          <p:spPr>
            <a:xfrm>
              <a:off x="5623920" y="4858920"/>
              <a:ext cx="1353960" cy="13604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86" name="Group 3"/>
          <p:cNvGrpSpPr/>
          <p:nvPr/>
        </p:nvGrpSpPr>
        <p:grpSpPr>
          <a:xfrm>
            <a:off x="391320" y="3327840"/>
            <a:ext cx="1358280" cy="2886840"/>
            <a:chOff x="391320" y="3327840"/>
            <a:chExt cx="1358280" cy="2886840"/>
          </a:xfrm>
        </p:grpSpPr>
        <p:grpSp>
          <p:nvGrpSpPr>
            <p:cNvPr id="187" name="Group 19"/>
            <p:cNvGrpSpPr/>
            <p:nvPr/>
          </p:nvGrpSpPr>
          <p:grpSpPr>
            <a:xfrm>
              <a:off x="391320" y="4858920"/>
              <a:ext cx="1358280" cy="1355760"/>
              <a:chOff x="391320" y="4858920"/>
              <a:chExt cx="1358280" cy="1355760"/>
            </a:xfrm>
          </p:grpSpPr>
          <p:sp>
            <p:nvSpPr>
              <p:cNvPr id="188" name="Rectangle 17"/>
              <p:cNvSpPr/>
              <p:nvPr/>
            </p:nvSpPr>
            <p:spPr>
              <a:xfrm>
                <a:off x="391320" y="4858920"/>
                <a:ext cx="1358280" cy="135576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uFillTx/>
                  <a:latin typeface="Arial"/>
                </a:endParaRPr>
              </a:p>
            </p:txBody>
          </p:sp>
          <p:pic>
            <p:nvPicPr>
              <p:cNvPr id="189" name="Picture 4" descr=""/>
              <p:cNvPicPr/>
              <p:nvPr/>
            </p:nvPicPr>
            <p:blipFill>
              <a:blip r:embed="rId5"/>
              <a:srcRect l="24121" t="-9" r="72870" b="90860"/>
              <a:stretch/>
            </p:blipFill>
            <p:spPr>
              <a:xfrm>
                <a:off x="640440" y="4952880"/>
                <a:ext cx="783000" cy="1199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190" name="Group 18"/>
            <p:cNvGrpSpPr/>
            <p:nvPr/>
          </p:nvGrpSpPr>
          <p:grpSpPr>
            <a:xfrm>
              <a:off x="391320" y="3327840"/>
              <a:ext cx="1358280" cy="1355760"/>
              <a:chOff x="391320" y="3327840"/>
              <a:chExt cx="1358280" cy="1355760"/>
            </a:xfrm>
          </p:grpSpPr>
          <p:sp>
            <p:nvSpPr>
              <p:cNvPr id="191" name="Rectangle 16"/>
              <p:cNvSpPr/>
              <p:nvPr/>
            </p:nvSpPr>
            <p:spPr>
              <a:xfrm>
                <a:off x="391320" y="3327840"/>
                <a:ext cx="1358280" cy="135576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uFillTx/>
                  <a:latin typeface="Arial"/>
                </a:endParaRPr>
              </a:p>
            </p:txBody>
          </p:sp>
          <p:pic>
            <p:nvPicPr>
              <p:cNvPr id="192" name="Picture 15" descr=""/>
              <p:cNvPicPr/>
              <p:nvPr/>
            </p:nvPicPr>
            <p:blipFill>
              <a:blip r:embed="rId6"/>
              <a:srcRect l="21650" t="-108" r="75851" b="90964"/>
              <a:stretch/>
            </p:blipFill>
            <p:spPr>
              <a:xfrm>
                <a:off x="779400" y="3422880"/>
                <a:ext cx="650520" cy="1199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grpSp>
        <p:nvGrpSpPr>
          <p:cNvPr id="193" name="Group 5"/>
          <p:cNvGrpSpPr/>
          <p:nvPr/>
        </p:nvGrpSpPr>
        <p:grpSpPr>
          <a:xfrm>
            <a:off x="2086560" y="3329280"/>
            <a:ext cx="1587600" cy="2885400"/>
            <a:chOff x="2086560" y="3329280"/>
            <a:chExt cx="1587600" cy="2885400"/>
          </a:xfrm>
        </p:grpSpPr>
        <p:pic>
          <p:nvPicPr>
            <p:cNvPr id="194" name="Picture 6" descr=""/>
            <p:cNvPicPr/>
            <p:nvPr/>
          </p:nvPicPr>
          <p:blipFill>
            <a:blip r:embed="rId7"/>
            <a:srcRect l="7651" t="37010" r="83194" b="41337"/>
            <a:stretch/>
          </p:blipFill>
          <p:spPr>
            <a:xfrm>
              <a:off x="2086560" y="4797000"/>
              <a:ext cx="1353960" cy="141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95" name="Picture 20" descr=""/>
            <p:cNvPicPr/>
            <p:nvPr/>
          </p:nvPicPr>
          <p:blipFill>
            <a:blip r:embed="rId8"/>
            <a:srcRect l="85884" t="8275" r="4957" b="70062"/>
            <a:stretch/>
          </p:blipFill>
          <p:spPr>
            <a:xfrm>
              <a:off x="2320200" y="3329280"/>
              <a:ext cx="1353960" cy="1417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96" name="Group 11"/>
          <p:cNvGrpSpPr/>
          <p:nvPr/>
        </p:nvGrpSpPr>
        <p:grpSpPr>
          <a:xfrm>
            <a:off x="7265520" y="3323520"/>
            <a:ext cx="1403280" cy="2907360"/>
            <a:chOff x="7265520" y="3323520"/>
            <a:chExt cx="1403280" cy="2907360"/>
          </a:xfrm>
        </p:grpSpPr>
        <p:pic>
          <p:nvPicPr>
            <p:cNvPr id="197" name="Picture 22" descr=""/>
            <p:cNvPicPr/>
            <p:nvPr/>
          </p:nvPicPr>
          <p:blipFill>
            <a:blip r:embed="rId9"/>
            <a:srcRect l="21923" t="0" r="21825" b="0"/>
            <a:stretch/>
          </p:blipFill>
          <p:spPr>
            <a:xfrm>
              <a:off x="7314840" y="3323520"/>
              <a:ext cx="1353960" cy="135648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98" name="Group 25"/>
            <p:cNvGrpSpPr/>
            <p:nvPr/>
          </p:nvGrpSpPr>
          <p:grpSpPr>
            <a:xfrm>
              <a:off x="7265520" y="4874400"/>
              <a:ext cx="1353960" cy="1356480"/>
              <a:chOff x="7265520" y="4874400"/>
              <a:chExt cx="1353960" cy="1356480"/>
            </a:xfrm>
          </p:grpSpPr>
          <p:pic>
            <p:nvPicPr>
              <p:cNvPr id="199" name="Picture 23" descr=""/>
              <p:cNvPicPr/>
              <p:nvPr/>
            </p:nvPicPr>
            <p:blipFill>
              <a:blip r:embed="rId10"/>
              <a:srcRect l="21923" t="0" r="21825" b="0"/>
              <a:stretch/>
            </p:blipFill>
            <p:spPr>
              <a:xfrm>
                <a:off x="7265520" y="4874400"/>
                <a:ext cx="1353960" cy="13564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200" name="Picture 24" descr=""/>
              <p:cNvPicPr/>
              <p:nvPr/>
            </p:nvPicPr>
            <p:blipFill>
              <a:blip r:embed="rId11"/>
              <a:srcRect l="33469" t="39457" r="38047" b="57142"/>
              <a:stretch/>
            </p:blipFill>
            <p:spPr>
              <a:xfrm>
                <a:off x="7546680" y="5400720"/>
                <a:ext cx="799200" cy="35496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Storing bits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942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Static random access memory (SRAM): stores each bit of data in a flip-flop, a circuit with two stable states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Dynamic Memory (DRAM): stores each bit of data in a capacitor, which stores energy in an electric field (or not)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Magnetic Disk: regions of the platter are magnetized with either N-S polarity or   S-N polarity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Optical Disk: stores bits as tiny indentations (pits) or not (lands) that reflect light differently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Flash Disk: electrons are stored in one of two gates separated by oxide layers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3" name="Picture 4" descr=""/>
          <p:cNvPicPr/>
          <p:nvPr/>
        </p:nvPicPr>
        <p:blipFill>
          <a:blip r:embed="rId1"/>
          <a:stretch/>
        </p:blipFill>
        <p:spPr>
          <a:xfrm>
            <a:off x="6629400" y="1447920"/>
            <a:ext cx="1904400" cy="119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6" descr=""/>
          <p:cNvPicPr/>
          <p:nvPr/>
        </p:nvPicPr>
        <p:blipFill>
          <a:blip r:embed="rId2"/>
          <a:stretch/>
        </p:blipFill>
        <p:spPr>
          <a:xfrm rot="5400000">
            <a:off x="6820200" y="2629440"/>
            <a:ext cx="991080" cy="1065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Picture 8" descr=""/>
          <p:cNvPicPr/>
          <p:nvPr/>
        </p:nvPicPr>
        <p:blipFill>
          <a:blip r:embed="rId3"/>
          <a:stretch/>
        </p:blipFill>
        <p:spPr>
          <a:xfrm>
            <a:off x="6745680" y="3733920"/>
            <a:ext cx="1280520" cy="99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6" name="Picture 10" descr=""/>
          <p:cNvPicPr/>
          <p:nvPr/>
        </p:nvPicPr>
        <p:blipFill>
          <a:blip r:embed="rId4"/>
          <a:stretch/>
        </p:blipFill>
        <p:spPr>
          <a:xfrm>
            <a:off x="6876000" y="4871880"/>
            <a:ext cx="971640" cy="97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7" name="Picture 12" descr=""/>
          <p:cNvPicPr/>
          <p:nvPr/>
        </p:nvPicPr>
        <p:blipFill>
          <a:blip r:embed="rId5"/>
          <a:stretch/>
        </p:blipFill>
        <p:spPr>
          <a:xfrm>
            <a:off x="6882120" y="5942880"/>
            <a:ext cx="1144080" cy="76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Boolean Algebra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73040" y="1349280"/>
            <a:ext cx="8228880" cy="502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Developed by George Boole in 19th Century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Algebraic representation of logic---encode “True” as 1 and “False” as 0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How does this map to set operations?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Rectangle 5"/>
          <p:cNvSpPr/>
          <p:nvPr/>
        </p:nvSpPr>
        <p:spPr>
          <a:xfrm>
            <a:off x="1177920" y="2892600"/>
            <a:ext cx="497880" cy="367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And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1" name="Picture 6" descr=""/>
          <p:cNvPicPr/>
          <p:nvPr/>
        </p:nvPicPr>
        <p:blipFill>
          <a:blip r:embed="rId1"/>
          <a:srcRect l="0" t="0" r="77607" b="0"/>
          <a:stretch/>
        </p:blipFill>
        <p:spPr>
          <a:xfrm>
            <a:off x="1828800" y="2692440"/>
            <a:ext cx="1396440" cy="13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2" name="Rectangle 7"/>
          <p:cNvSpPr/>
          <p:nvPr/>
        </p:nvSpPr>
        <p:spPr>
          <a:xfrm>
            <a:off x="4572000" y="2892600"/>
            <a:ext cx="380160" cy="367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Or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3" name="Picture 8" descr=""/>
          <p:cNvPicPr/>
          <p:nvPr/>
        </p:nvPicPr>
        <p:blipFill>
          <a:blip r:embed="rId2"/>
          <a:srcRect l="0" t="0" r="77607" b="0"/>
          <a:stretch/>
        </p:blipFill>
        <p:spPr>
          <a:xfrm>
            <a:off x="5575320" y="2666880"/>
            <a:ext cx="1396440" cy="1375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4" name="Picture 9" descr=""/>
          <p:cNvPicPr/>
          <p:nvPr/>
        </p:nvPicPr>
        <p:blipFill>
          <a:blip r:embed="rId3"/>
          <a:srcRect l="0" t="0" r="77607" b="0"/>
          <a:stretch/>
        </p:blipFill>
        <p:spPr>
          <a:xfrm>
            <a:off x="1828800" y="4336920"/>
            <a:ext cx="1396440" cy="13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" name="Rectangle 10"/>
          <p:cNvSpPr/>
          <p:nvPr/>
        </p:nvSpPr>
        <p:spPr>
          <a:xfrm>
            <a:off x="1177920" y="4524480"/>
            <a:ext cx="497880" cy="39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Not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6" name="Picture 11" descr=""/>
          <p:cNvPicPr/>
          <p:nvPr/>
        </p:nvPicPr>
        <p:blipFill>
          <a:blip r:embed="rId4"/>
          <a:srcRect l="0" t="0" r="77607" b="0"/>
          <a:stretch/>
        </p:blipFill>
        <p:spPr>
          <a:xfrm>
            <a:off x="5562720" y="4336920"/>
            <a:ext cx="1396440" cy="13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7" name="Rectangle 12"/>
          <p:cNvSpPr/>
          <p:nvPr/>
        </p:nvSpPr>
        <p:spPr>
          <a:xfrm>
            <a:off x="3689280" y="4524480"/>
            <a:ext cx="1764720" cy="3931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Exclusive-Or (Xor)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31541</TotalTime>
  <Application>LibreOffice/24.8.4.2$Linux_X86_64 LibreOffice_project/bb3cfa12c7b1bf994ecc5649a80400d06cd71002</Application>
  <AppVersion>15.0000</AppVersion>
  <Words>1262</Words>
  <Paragraphs>296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2018-12-19T18:51:49Z</dcterms:created>
  <dc:creator>Eleanor  Birrell</dc:creator>
  <dc:description/>
  <dc:language>en-US</dc:language>
  <cp:lastModifiedBy/>
  <cp:lastPrinted>2025-01-15T13:40:35Z</cp:lastPrinted>
  <dcterms:modified xsi:type="dcterms:W3CDTF">2025-01-22T11:39:57Z</dcterms:modified>
  <cp:revision>192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(4:3)</vt:lpwstr>
  </property>
  <property fmtid="{D5CDD505-2E9C-101B-9397-08002B2CF9AE}" pid="4" name="Slides">
    <vt:i4>24</vt:i4>
  </property>
</Properties>
</file>