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318" r:id="rId3"/>
    <p:sldId id="260" r:id="rId4"/>
    <p:sldId id="309" r:id="rId5"/>
    <p:sldId id="319" r:id="rId6"/>
    <p:sldId id="335" r:id="rId7"/>
    <p:sldId id="344" r:id="rId8"/>
    <p:sldId id="358" r:id="rId9"/>
    <p:sldId id="354" r:id="rId10"/>
    <p:sldId id="357" r:id="rId11"/>
    <p:sldId id="361" r:id="rId12"/>
    <p:sldId id="360" r:id="rId13"/>
    <p:sldId id="346" r:id="rId14"/>
    <p:sldId id="363" r:id="rId15"/>
    <p:sldId id="364" r:id="rId16"/>
    <p:sldId id="320" r:id="rId17"/>
    <p:sldId id="321" r:id="rId18"/>
    <p:sldId id="334" r:id="rId19"/>
    <p:sldId id="372" r:id="rId20"/>
    <p:sldId id="345" r:id="rId21"/>
    <p:sldId id="369" r:id="rId22"/>
    <p:sldId id="368" r:id="rId23"/>
    <p:sldId id="373" r:id="rId24"/>
    <p:sldId id="371" r:id="rId25"/>
    <p:sldId id="365" r:id="rId26"/>
    <p:sldId id="366" r:id="rId27"/>
    <p:sldId id="293" r:id="rId28"/>
    <p:sldId id="312" r:id="rId29"/>
    <p:sldId id="285" r:id="rId30"/>
    <p:sldId id="286" r:id="rId31"/>
    <p:sldId id="31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96969"/>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41" autoAdjust="0"/>
    <p:restoredTop sz="84728" autoAdjust="0"/>
  </p:normalViewPr>
  <p:slideViewPr>
    <p:cSldViewPr>
      <p:cViewPr varScale="1">
        <p:scale>
          <a:sx n="105" d="100"/>
          <a:sy n="105" d="100"/>
        </p:scale>
        <p:origin x="1424" y="176"/>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1/21/26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1/21/26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charset="0"/>
                <a:ea typeface="Calibri" charset="0"/>
                <a:cs typeface="Calibri" charset="0"/>
                <a:sym typeface="Calibri" charset="0"/>
              </a:rPr>
              <a:t>Example 1: </a:t>
            </a:r>
          </a:p>
          <a:p>
            <a:pPr marL="838200" lvl="2"/>
            <a:r>
              <a:rPr lang="en-US" dirty="0">
                <a:ea typeface="Zapf Dingbats" charset="2"/>
                <a:cs typeface="Zapf Dingbats" charset="2"/>
              </a:rPr>
              <a:t> 40000 * 40000  ➙ 1600000000</a:t>
            </a:r>
            <a:endParaRPr lang="en-US" dirty="0"/>
          </a:p>
          <a:p>
            <a:pPr marL="838200" lvl="2"/>
            <a:r>
              <a:rPr lang="en-US" dirty="0">
                <a:ea typeface="Zapf Dingbats" charset="2"/>
                <a:cs typeface="Zapf Dingbats" charset="2"/>
              </a:rPr>
              <a:t> 50000 * 50000  ➙ ??</a:t>
            </a:r>
            <a:endParaRPr lang="en-US" sz="1200" dirty="0">
              <a:solidFill>
                <a:schemeClr val="tx1"/>
              </a:solidFill>
              <a:latin typeface="Calibri" charset="0"/>
              <a:ea typeface="Calibri" charset="0"/>
              <a:cs typeface="Calibri" charset="0"/>
              <a:sym typeface="Calibri"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charset="0"/>
                <a:ea typeface="Calibri" charset="0"/>
                <a:cs typeface="Calibri" charset="0"/>
                <a:sym typeface="Calibri" charset="0"/>
              </a:rPr>
              <a:t>Example 2: </a:t>
            </a:r>
          </a:p>
          <a:p>
            <a:pPr marL="838200" lvl="2"/>
            <a:r>
              <a:rPr lang="en-US" dirty="0"/>
              <a:t> (2^30 + -2^30) + 3.14 </a:t>
            </a:r>
            <a:r>
              <a:rPr lang="en-US" dirty="0">
                <a:ea typeface="Zapf Dingbats" charset="2"/>
                <a:cs typeface="Zapf Dingbats" charset="2"/>
              </a:rPr>
              <a:t>➙</a:t>
            </a:r>
            <a:r>
              <a:rPr lang="en-US" dirty="0"/>
              <a:t> 3.14</a:t>
            </a:r>
          </a:p>
          <a:p>
            <a:pPr marL="838200" lvl="2"/>
            <a:r>
              <a:rPr lang="en-US" dirty="0"/>
              <a:t> 2^30 + (-2^30 + 3.14) </a:t>
            </a:r>
            <a:r>
              <a:rPr lang="en-US" dirty="0">
                <a:ea typeface="Zapf Dingbats" charset="2"/>
                <a:cs typeface="Zapf Dingbats" charset="2"/>
              </a:rPr>
              <a:t>➙</a:t>
            </a:r>
            <a:r>
              <a:rPr lang="en-US" dirty="0"/>
              <a:t> 0</a:t>
            </a:r>
          </a:p>
          <a:p>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3</a:t>
            </a:fld>
            <a:endParaRPr lang="en-US"/>
          </a:p>
        </p:txBody>
      </p:sp>
    </p:spTree>
    <p:extLst>
      <p:ext uri="{BB962C8B-B14F-4D97-AF65-F5344CB8AC3E}">
        <p14:creationId xmlns:p14="http://schemas.microsoft.com/office/powerpoint/2010/main" val="1459508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ea typeface="Calibri" charset="0"/>
                <a:cs typeface="Calibri" charset="0"/>
                <a:sym typeface="Calibri" charset="0"/>
              </a:rPr>
              <a:t>2.0 GHz Intel Core i7 Haswell</a:t>
            </a:r>
          </a:p>
          <a:p>
            <a:endParaRPr lang="en-US" dirty="0"/>
          </a:p>
          <a:p>
            <a:r>
              <a:rPr lang="en-US" dirty="0"/>
              <a:t>Hierarchical memory organization</a:t>
            </a:r>
          </a:p>
          <a:p>
            <a:r>
              <a:rPr lang="en-US" dirty="0"/>
              <a:t>Performance depends on access patterns</a:t>
            </a:r>
          </a:p>
          <a:p>
            <a:pPr marL="552450" lvl="1"/>
            <a:r>
              <a:rPr lang="en-US" dirty="0"/>
              <a:t>Including how step through multi-dimensional array</a:t>
            </a:r>
          </a:p>
          <a:p>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4</a:t>
            </a:fld>
            <a:endParaRPr lang="en-US"/>
          </a:p>
        </p:txBody>
      </p:sp>
    </p:spTree>
    <p:extLst>
      <p:ext uri="{BB962C8B-B14F-4D97-AF65-F5344CB8AC3E}">
        <p14:creationId xmlns:p14="http://schemas.microsoft.com/office/powerpoint/2010/main" val="405111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statisticstimes.com</a:t>
            </a:r>
            <a:r>
              <a:rPr lang="en-US" dirty="0"/>
              <a:t>/tech/top-computer-</a:t>
            </a:r>
            <a:r>
              <a:rPr lang="en-US" dirty="0" err="1"/>
              <a:t>languages.php</a:t>
            </a:r>
            <a:endParaRPr lang="en-US" dirty="0"/>
          </a:p>
          <a:p>
            <a:r>
              <a:rPr lang="en-US" dirty="0"/>
              <a:t>https://</a:t>
            </a:r>
            <a:r>
              <a:rPr lang="en-US" dirty="0" err="1"/>
              <a:t>pypl.github.io</a:t>
            </a:r>
            <a:r>
              <a:rPr lang="en-US" dirty="0"/>
              <a:t>/</a:t>
            </a:r>
            <a:r>
              <a:rPr lang="en-US" dirty="0" err="1"/>
              <a:t>PYPL.html</a:t>
            </a:r>
            <a:endParaRPr lang="en-US" dirty="0"/>
          </a:p>
          <a:p>
            <a:r>
              <a:rPr lang="en-US" dirty="0"/>
              <a:t>https://</a:t>
            </a:r>
            <a:r>
              <a:rPr lang="en-US" dirty="0" err="1"/>
              <a:t>www.tiobe.com</a:t>
            </a:r>
            <a:r>
              <a:rPr lang="en-US" dirty="0"/>
              <a:t>/</a:t>
            </a:r>
            <a:r>
              <a:rPr lang="en-US" dirty="0" err="1"/>
              <a:t>tiobe</a:t>
            </a:r>
            <a:r>
              <a:rPr lang="en-US" dirty="0"/>
              <a:t>-index/</a:t>
            </a:r>
          </a:p>
        </p:txBody>
      </p:sp>
      <p:sp>
        <p:nvSpPr>
          <p:cNvPr id="4" name="Slide Number Placeholder 3"/>
          <p:cNvSpPr>
            <a:spLocks noGrp="1"/>
          </p:cNvSpPr>
          <p:nvPr>
            <p:ph type="sldNum" sz="quarter" idx="5"/>
          </p:nvPr>
        </p:nvSpPr>
        <p:spPr/>
        <p:txBody>
          <a:bodyPr/>
          <a:lstStyle/>
          <a:p>
            <a:fld id="{BFE031AF-CC19-4E5A-831F-2BAAD17F6D1A}" type="slidenum">
              <a:rPr lang="en-US" smtClean="0"/>
              <a:t>6</a:t>
            </a:fld>
            <a:endParaRPr lang="en-US"/>
          </a:p>
        </p:txBody>
      </p:sp>
    </p:spTree>
    <p:extLst>
      <p:ext uri="{BB962C8B-B14F-4D97-AF65-F5344CB8AC3E}">
        <p14:creationId xmlns:p14="http://schemas.microsoft.com/office/powerpoint/2010/main" val="1726010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a:t>
            </a:r>
          </a:p>
          <a:p>
            <a:r>
              <a:rPr lang="en-US" dirty="0"/>
              <a:t>https://</a:t>
            </a:r>
            <a:r>
              <a:rPr lang="en-US" dirty="0" err="1"/>
              <a:t>www.tutorialspoint.com</a:t>
            </a:r>
            <a:r>
              <a:rPr lang="en-US" dirty="0"/>
              <a:t>/format-specifiers-in-c</a:t>
            </a:r>
          </a:p>
          <a:p>
            <a:r>
              <a:rPr lang="en-US" dirty="0"/>
              <a:t>https://</a:t>
            </a:r>
            <a:r>
              <a:rPr lang="en-US" dirty="0" err="1"/>
              <a:t>www.cprogramming.com</a:t>
            </a:r>
            <a:r>
              <a:rPr lang="en-US" dirty="0"/>
              <a:t>/tutorial/</a:t>
            </a:r>
            <a:r>
              <a:rPr lang="en-US" dirty="0" err="1"/>
              <a:t>printf</a:t>
            </a:r>
            <a:r>
              <a:rPr lang="en-US" dirty="0"/>
              <a:t>-format-</a:t>
            </a:r>
            <a:r>
              <a:rPr lang="en-US" dirty="0" err="1"/>
              <a:t>strings.html</a:t>
            </a:r>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13</a:t>
            </a:fld>
            <a:endParaRPr lang="en-US"/>
          </a:p>
        </p:txBody>
      </p:sp>
    </p:spTree>
    <p:extLst>
      <p:ext uri="{BB962C8B-B14F-4D97-AF65-F5344CB8AC3E}">
        <p14:creationId xmlns:p14="http://schemas.microsoft.com/office/powerpoint/2010/main" val="3903902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 = 47</a:t>
            </a:r>
          </a:p>
          <a:p>
            <a:r>
              <a:rPr lang="en-US" dirty="0"/>
              <a:t>c = '/'</a:t>
            </a:r>
          </a:p>
        </p:txBody>
      </p:sp>
      <p:sp>
        <p:nvSpPr>
          <p:cNvPr id="4" name="Slide Number Placeholder 3"/>
          <p:cNvSpPr>
            <a:spLocks noGrp="1"/>
          </p:cNvSpPr>
          <p:nvPr>
            <p:ph type="sldNum" sz="quarter" idx="5"/>
          </p:nvPr>
        </p:nvSpPr>
        <p:spPr/>
        <p:txBody>
          <a:bodyPr/>
          <a:lstStyle/>
          <a:p>
            <a:fld id="{BFE031AF-CC19-4E5A-831F-2BAAD17F6D1A}" type="slidenum">
              <a:rPr lang="en-US" smtClean="0"/>
              <a:t>22</a:t>
            </a:fld>
            <a:endParaRPr lang="en-US"/>
          </a:p>
        </p:txBody>
      </p:sp>
    </p:spTree>
    <p:extLst>
      <p:ext uri="{BB962C8B-B14F-4D97-AF65-F5344CB8AC3E}">
        <p14:creationId xmlns:p14="http://schemas.microsoft.com/office/powerpoint/2010/main" val="2126677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25</a:t>
            </a:fld>
            <a:endParaRPr lang="en-US"/>
          </a:p>
        </p:txBody>
      </p:sp>
    </p:spTree>
    <p:extLst>
      <p:ext uri="{BB962C8B-B14F-4D97-AF65-F5344CB8AC3E}">
        <p14:creationId xmlns:p14="http://schemas.microsoft.com/office/powerpoint/2010/main" val="2945301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the error  in usage with pointers box (no allocation)</a:t>
            </a:r>
          </a:p>
        </p:txBody>
      </p:sp>
      <p:sp>
        <p:nvSpPr>
          <p:cNvPr id="4" name="Slide Number Placeholder 3"/>
          <p:cNvSpPr>
            <a:spLocks noGrp="1"/>
          </p:cNvSpPr>
          <p:nvPr>
            <p:ph type="sldNum" sz="quarter" idx="5"/>
          </p:nvPr>
        </p:nvSpPr>
        <p:spPr/>
        <p:txBody>
          <a:bodyPr/>
          <a:lstStyle/>
          <a:p>
            <a:fld id="{BFE031AF-CC19-4E5A-831F-2BAAD17F6D1A}" type="slidenum">
              <a:rPr lang="en-US" smtClean="0"/>
              <a:t>27</a:t>
            </a:fld>
            <a:endParaRPr lang="en-US"/>
          </a:p>
        </p:txBody>
      </p:sp>
    </p:spTree>
    <p:extLst>
      <p:ext uri="{BB962C8B-B14F-4D97-AF65-F5344CB8AC3E}">
        <p14:creationId xmlns:p14="http://schemas.microsoft.com/office/powerpoint/2010/main" val="720327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30</a:t>
            </a:fld>
            <a:endParaRPr lang="en-US"/>
          </a:p>
        </p:txBody>
      </p:sp>
    </p:spTree>
    <p:extLst>
      <p:ext uri="{BB962C8B-B14F-4D97-AF65-F5344CB8AC3E}">
        <p14:creationId xmlns:p14="http://schemas.microsoft.com/office/powerpoint/2010/main" val="2444392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2" name="Date Placeholder 11"/>
          <p:cNvSpPr>
            <a:spLocks noGrp="1"/>
          </p:cNvSpPr>
          <p:nvPr>
            <p:ph type="dt" sz="half" idx="10"/>
          </p:nvPr>
        </p:nvSpPr>
        <p:spPr/>
        <p:txBody>
          <a:bodyPr/>
          <a:lstStyle/>
          <a:p>
            <a:fld id="{AD197E32-AF05-E24E-9F42-5C0332FB9113}" type="datetime1">
              <a:rPr lang="en-US" smtClean="0"/>
              <a:t>1/21/26</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A2FBA9-0EF1-B74E-9EAD-3012B9B4D5C7}" type="datetime1">
              <a:rPr lang="en-US" smtClean="0"/>
              <a:t>1/21/26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0EFF01-5099-0840-8CBF-2AFC1FE0D00B}" type="datetime1">
              <a:rPr lang="en-US" smtClean="0"/>
              <a:t>1/21/26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ADBBC9-9E18-E744-B691-71582E5D8EA8}" type="datetime1">
              <a:rPr lang="en-US" smtClean="0"/>
              <a:t>1/21/26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C86FE9-E463-414C-B1FA-3CB5F46D425B}" type="datetime1">
              <a:rPr lang="en-US" smtClean="0"/>
              <a:t>1/21/26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9AECDF-93EE-4A45-94CB-B49DD8B85B58}" type="datetime1">
              <a:rPr lang="en-US" smtClean="0"/>
              <a:t>1/21/26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043015-74C5-9344-8DF0-C654EAFF8DC3}" type="datetime1">
              <a:rPr lang="en-US" smtClean="0"/>
              <a:t>1/21/26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C8DAD-1EDD-A241-A617-EB5151CD96B9}" type="datetime1">
              <a:rPr lang="en-US" smtClean="0"/>
              <a:t>1/21/26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25B4853-B730-5A41-964D-8B8DE37C6941}" type="datetime1">
              <a:rPr lang="en-US" smtClean="0"/>
              <a:t>1/21/26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0E03-83AD-7844-BD2A-442E14B35108}" type="datetime1">
              <a:rPr lang="en-US" smtClean="0"/>
              <a:t>1/21/26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chemeClr val="accent1"/>
              </a:gs>
              <a:gs pos="50000">
                <a:schemeClr val="accent1">
                  <a:lumMod val="40000"/>
                  <a:lumOff val="60000"/>
                </a:schemeClr>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419100"/>
          </a:xfrm>
          <a:prstGeom prst="rect">
            <a:avLst/>
          </a:prstGeom>
          <a:gradFill flip="none" rotWithShape="1">
            <a:gsLst>
              <a:gs pos="0">
                <a:schemeClr val="tx2"/>
              </a:gs>
              <a:gs pos="66000">
                <a:schemeClr val="tx1">
                  <a:lumMod val="75000"/>
                  <a:lumOff val="25000"/>
                </a:schemeClr>
              </a:gs>
              <a:gs pos="99000">
                <a:schemeClr val="tx1">
                  <a:lumMod val="65000"/>
                  <a:lumOff val="3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CDA3AFF-88FA-E54C-AC00-BB930FB4FE15}" type="datetime1">
              <a:rPr lang="en-US" smtClean="0"/>
              <a:t>1/21/26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s.pomona.edu/classes/cs105/"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s.pomona.edu/classes/cs10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a:bodyPr>
          <a:lstStyle/>
          <a:p>
            <a:r>
              <a:rPr lang="en-US" dirty="0"/>
              <a:t>CS 105		       		         	       Spring 2026</a:t>
            </a:r>
          </a:p>
        </p:txBody>
      </p:sp>
      <p:sp>
        <p:nvSpPr>
          <p:cNvPr id="2" name="Title 1"/>
          <p:cNvSpPr>
            <a:spLocks noGrp="1"/>
          </p:cNvSpPr>
          <p:nvPr>
            <p:ph type="title"/>
          </p:nvPr>
        </p:nvSpPr>
        <p:spPr>
          <a:xfrm>
            <a:off x="685800" y="2667000"/>
            <a:ext cx="7848600" cy="631825"/>
          </a:xfrm>
        </p:spPr>
        <p:txBody>
          <a:bodyPr>
            <a:noAutofit/>
          </a:bodyPr>
          <a:lstStyle/>
          <a:p>
            <a:r>
              <a:rPr lang="en-US" sz="3200" dirty="0"/>
              <a:t>Lecture 0: Introduction to Computer Systems</a:t>
            </a:r>
          </a:p>
        </p:txBody>
      </p:sp>
      <p:sp>
        <p:nvSpPr>
          <p:cNvPr id="4" name="Title 1"/>
          <p:cNvSpPr txBox="1">
            <a:spLocks/>
          </p:cNvSpPr>
          <p:nvPr/>
        </p:nvSpPr>
        <p:spPr>
          <a:xfrm>
            <a:off x="685800" y="4643181"/>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sp>
        <p:nvSpPr>
          <p:cNvPr id="6" name="TextBox 5">
            <a:extLst>
              <a:ext uri="{FF2B5EF4-FFF2-40B4-BE49-F238E27FC236}">
                <a16:creationId xmlns:a16="http://schemas.microsoft.com/office/drawing/2014/main" id="{0BC666B9-3156-42F9-E55C-35E75679ED5B}"/>
              </a:ext>
            </a:extLst>
          </p:cNvPr>
          <p:cNvSpPr txBox="1"/>
          <p:nvPr/>
        </p:nvSpPr>
        <p:spPr>
          <a:xfrm>
            <a:off x="3200400" y="6475658"/>
            <a:ext cx="4038600" cy="369332"/>
          </a:xfrm>
          <a:prstGeom prst="rect">
            <a:avLst/>
          </a:prstGeom>
          <a:noFill/>
        </p:spPr>
        <p:txBody>
          <a:bodyPr wrap="square">
            <a:spAutoFit/>
          </a:bodyPr>
          <a:lstStyle/>
          <a:p>
            <a:r>
              <a:rPr lang="en-US" dirty="0">
                <a:hlinkClick r:id="rId2"/>
              </a:rPr>
              <a:t>https://cs.pomona.edu/classes/cs105/</a:t>
            </a:r>
            <a:r>
              <a:rPr lang="en-US" dirty="0"/>
              <a:t>  </a:t>
            </a:r>
          </a:p>
        </p:txBody>
      </p:sp>
      <p:pic>
        <p:nvPicPr>
          <p:cNvPr id="7" name="Picture 6" descr="A qr code with a few black squares&#10;&#10;Description automatically generated">
            <a:extLst>
              <a:ext uri="{FF2B5EF4-FFF2-40B4-BE49-F238E27FC236}">
                <a16:creationId xmlns:a16="http://schemas.microsoft.com/office/drawing/2014/main" id="{19A79E45-D0CF-6E6D-F51D-43A2C1EC4D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6073" y="4863790"/>
            <a:ext cx="1981200" cy="1981200"/>
          </a:xfrm>
          <a:prstGeom prst="rect">
            <a:avLst/>
          </a:prstGeom>
        </p:spPr>
      </p:pic>
    </p:spTree>
    <p:extLst>
      <p:ext uri="{BB962C8B-B14F-4D97-AF65-F5344CB8AC3E}">
        <p14:creationId xmlns:p14="http://schemas.microsoft.com/office/powerpoint/2010/main" val="179727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F1654-ED1C-8945-8C03-7896926704EA}"/>
              </a:ext>
            </a:extLst>
          </p:cNvPr>
          <p:cNvSpPr>
            <a:spLocks noGrp="1"/>
          </p:cNvSpPr>
          <p:nvPr>
            <p:ph type="title"/>
          </p:nvPr>
        </p:nvSpPr>
        <p:spPr/>
        <p:txBody>
          <a:bodyPr/>
          <a:lstStyle/>
          <a:p>
            <a:r>
              <a:rPr lang="en-US" dirty="0"/>
              <a:t>Functions</a:t>
            </a:r>
          </a:p>
        </p:txBody>
      </p:sp>
      <p:sp>
        <p:nvSpPr>
          <p:cNvPr id="6" name="Text Placeholder 5">
            <a:extLst>
              <a:ext uri="{FF2B5EF4-FFF2-40B4-BE49-F238E27FC236}">
                <a16:creationId xmlns:a16="http://schemas.microsoft.com/office/drawing/2014/main" id="{BD3A3AF8-65A0-CA43-AE56-D6F788B5CB73}"/>
              </a:ext>
            </a:extLst>
          </p:cNvPr>
          <p:cNvSpPr>
            <a:spLocks noGrp="1"/>
          </p:cNvSpPr>
          <p:nvPr>
            <p:ph type="body" idx="1"/>
          </p:nvPr>
        </p:nvSpPr>
        <p:spPr/>
        <p:txBody>
          <a:bodyPr/>
          <a:lstStyle/>
          <a:p>
            <a:r>
              <a:rPr lang="en-US" dirty="0"/>
              <a:t>Declaring a Function</a:t>
            </a:r>
          </a:p>
        </p:txBody>
      </p:sp>
      <p:sp>
        <p:nvSpPr>
          <p:cNvPr id="7" name="Content Placeholder 6">
            <a:extLst>
              <a:ext uri="{FF2B5EF4-FFF2-40B4-BE49-F238E27FC236}">
                <a16:creationId xmlns:a16="http://schemas.microsoft.com/office/drawing/2014/main" id="{1759B55E-7910-CB4A-8110-F24020C9393E}"/>
              </a:ext>
            </a:extLst>
          </p:cNvPr>
          <p:cNvSpPr>
            <a:spLocks noGrp="1"/>
          </p:cNvSpPr>
          <p:nvPr>
            <p:ph sz="half" idx="2"/>
          </p:nvPr>
        </p:nvSpPr>
        <p:spPr/>
        <p:txBody>
          <a:bodyPr/>
          <a:lstStyle/>
          <a:p>
            <a:endParaRPr lang="en-US" dirty="0"/>
          </a:p>
        </p:txBody>
      </p:sp>
      <p:sp>
        <p:nvSpPr>
          <p:cNvPr id="8" name="Text Placeholder 7">
            <a:extLst>
              <a:ext uri="{FF2B5EF4-FFF2-40B4-BE49-F238E27FC236}">
                <a16:creationId xmlns:a16="http://schemas.microsoft.com/office/drawing/2014/main" id="{E2347F14-4BC1-6342-AA4E-84253B714B4F}"/>
              </a:ext>
            </a:extLst>
          </p:cNvPr>
          <p:cNvSpPr>
            <a:spLocks noGrp="1"/>
          </p:cNvSpPr>
          <p:nvPr>
            <p:ph type="body" sz="quarter" idx="3"/>
          </p:nvPr>
        </p:nvSpPr>
        <p:spPr/>
        <p:txBody>
          <a:bodyPr/>
          <a:lstStyle/>
          <a:p>
            <a:r>
              <a:rPr lang="en-US" dirty="0"/>
              <a:t>Calling a Function</a:t>
            </a:r>
          </a:p>
        </p:txBody>
      </p:sp>
      <p:sp>
        <p:nvSpPr>
          <p:cNvPr id="9" name="Content Placeholder 8">
            <a:extLst>
              <a:ext uri="{FF2B5EF4-FFF2-40B4-BE49-F238E27FC236}">
                <a16:creationId xmlns:a16="http://schemas.microsoft.com/office/drawing/2014/main" id="{5C42BF03-204D-BA49-AA2D-6785D5A3BC90}"/>
              </a:ext>
            </a:extLst>
          </p:cNvPr>
          <p:cNvSpPr>
            <a:spLocks noGrp="1"/>
          </p:cNvSpPr>
          <p:nvPr>
            <p:ph sz="quarter" idx="4"/>
          </p:nvPr>
        </p:nvSpPr>
        <p:spPr/>
        <p:txBody>
          <a:bodyPr/>
          <a:lstStyle/>
          <a:p>
            <a:endParaRPr lang="en-US"/>
          </a:p>
        </p:txBody>
      </p:sp>
      <p:sp>
        <p:nvSpPr>
          <p:cNvPr id="10" name="Rectangle 4">
            <a:extLst>
              <a:ext uri="{FF2B5EF4-FFF2-40B4-BE49-F238E27FC236}">
                <a16:creationId xmlns:a16="http://schemas.microsoft.com/office/drawing/2014/main" id="{EA17526E-F43D-F847-A096-532FBB241366}"/>
              </a:ext>
            </a:extLst>
          </p:cNvPr>
          <p:cNvSpPr>
            <a:spLocks/>
          </p:cNvSpPr>
          <p:nvPr/>
        </p:nvSpPr>
        <p:spPr bwMode="auto">
          <a:xfrm>
            <a:off x="594360" y="2438400"/>
            <a:ext cx="3794760" cy="18288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a:t>
            </a:r>
            <a:r>
              <a:rPr lang="en-US" sz="1600" b="1" dirty="0" err="1">
                <a:solidFill>
                  <a:schemeClr val="tx1"/>
                </a:solidFill>
                <a:latin typeface="Courier New"/>
                <a:ea typeface="Monaco" charset="0"/>
                <a:cs typeface="Courier New"/>
                <a:sym typeface="Monaco" charset="0"/>
              </a:rPr>
              <a:t>myFunction</a:t>
            </a:r>
            <a:r>
              <a:rPr lang="en-US" sz="1600" b="1" dirty="0">
                <a:solidFill>
                  <a:schemeClr val="tx1"/>
                </a:solidFill>
                <a:latin typeface="Courier New"/>
                <a:ea typeface="Monaco" charset="0"/>
                <a:cs typeface="Courier New"/>
                <a:sym typeface="Monaco" charset="0"/>
              </a:rPr>
              <a:t>(int x, int y){</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int z = x – 2*y;</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return z * x;</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p:txBody>
      </p:sp>
      <p:sp>
        <p:nvSpPr>
          <p:cNvPr id="11" name="Rectangle 4">
            <a:extLst>
              <a:ext uri="{FF2B5EF4-FFF2-40B4-BE49-F238E27FC236}">
                <a16:creationId xmlns:a16="http://schemas.microsoft.com/office/drawing/2014/main" id="{4D508BF1-B049-3544-B2FE-B888AE37D32C}"/>
              </a:ext>
            </a:extLst>
          </p:cNvPr>
          <p:cNvSpPr>
            <a:spLocks/>
          </p:cNvSpPr>
          <p:nvPr/>
        </p:nvSpPr>
        <p:spPr bwMode="auto">
          <a:xfrm>
            <a:off x="4823460" y="2436607"/>
            <a:ext cx="3794760" cy="18288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a;</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 = </a:t>
            </a:r>
            <a:r>
              <a:rPr lang="en-US" sz="1600" b="1" dirty="0" err="1">
                <a:solidFill>
                  <a:schemeClr val="tx1"/>
                </a:solidFill>
                <a:latin typeface="Courier New"/>
                <a:ea typeface="Monaco" charset="0"/>
                <a:cs typeface="Courier New"/>
                <a:sym typeface="Monaco" charset="0"/>
              </a:rPr>
              <a:t>myFunction</a:t>
            </a:r>
            <a:r>
              <a:rPr lang="en-US" sz="1600" b="1" dirty="0">
                <a:solidFill>
                  <a:schemeClr val="tx1"/>
                </a:solidFill>
                <a:latin typeface="Courier New"/>
                <a:ea typeface="Monaco" charset="0"/>
                <a:cs typeface="Courier New"/>
                <a:sym typeface="Monaco" charset="0"/>
              </a:rPr>
              <a:t>(47, 13);</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p:txBody>
      </p:sp>
    </p:spTree>
    <p:extLst>
      <p:ext uri="{BB962C8B-B14F-4D97-AF65-F5344CB8AC3E}">
        <p14:creationId xmlns:p14="http://schemas.microsoft.com/office/powerpoint/2010/main" val="100131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16B9570-60F7-AAC0-C04A-69D031C7C49D}"/>
              </a:ext>
            </a:extLst>
          </p:cNvPr>
          <p:cNvSpPr>
            <a:spLocks noGrp="1"/>
          </p:cNvSpPr>
          <p:nvPr>
            <p:ph type="title"/>
          </p:nvPr>
        </p:nvSpPr>
        <p:spPr/>
        <p:txBody>
          <a:bodyPr/>
          <a:lstStyle/>
          <a:p>
            <a:r>
              <a:rPr lang="en-US" dirty="0"/>
              <a:t>Exercise 1</a:t>
            </a:r>
          </a:p>
        </p:txBody>
      </p:sp>
      <p:sp>
        <p:nvSpPr>
          <p:cNvPr id="8" name="Content Placeholder 7">
            <a:extLst>
              <a:ext uri="{FF2B5EF4-FFF2-40B4-BE49-F238E27FC236}">
                <a16:creationId xmlns:a16="http://schemas.microsoft.com/office/drawing/2014/main" id="{73AC21B8-0D6D-A94D-70B7-9E3961F965FB}"/>
              </a:ext>
            </a:extLst>
          </p:cNvPr>
          <p:cNvSpPr>
            <a:spLocks noGrp="1"/>
          </p:cNvSpPr>
          <p:nvPr>
            <p:ph idx="1"/>
          </p:nvPr>
        </p:nvSpPr>
        <p:spPr/>
        <p:txBody>
          <a:bodyPr/>
          <a:lstStyle/>
          <a:p>
            <a:r>
              <a:rPr lang="en-US" dirty="0"/>
              <a:t>Define a function </a:t>
            </a:r>
            <a:r>
              <a:rPr lang="en-US" dirty="0" err="1">
                <a:latin typeface="Consolas" panose="020B0609020204030204" pitchFamily="49" charset="0"/>
                <a:cs typeface="Consolas" panose="020B0609020204030204" pitchFamily="49" charset="0"/>
              </a:rPr>
              <a:t>sum_interval</a:t>
            </a:r>
            <a:r>
              <a:rPr lang="en-US" dirty="0">
                <a:latin typeface="Consolas" panose="020B0609020204030204" pitchFamily="49" charset="0"/>
                <a:cs typeface="Consolas" panose="020B0609020204030204" pitchFamily="49" charset="0"/>
              </a:rPr>
              <a:t> </a:t>
            </a:r>
            <a:r>
              <a:rPr lang="en-US" dirty="0"/>
              <a:t>that takes two integers and returns an integer. If the second integer argument is greater than (or equal to) the first, it returns the sum of the integer values between those two numbers (inclusive). Otherwise it returns -1.</a:t>
            </a:r>
          </a:p>
        </p:txBody>
      </p:sp>
    </p:spTree>
    <p:extLst>
      <p:ext uri="{BB962C8B-B14F-4D97-AF65-F5344CB8AC3E}">
        <p14:creationId xmlns:p14="http://schemas.microsoft.com/office/powerpoint/2010/main" val="1275487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8D27-33A6-D27A-9803-BABA9B0A497E}"/>
              </a:ext>
            </a:extLst>
          </p:cNvPr>
          <p:cNvSpPr>
            <a:spLocks noGrp="1"/>
          </p:cNvSpPr>
          <p:nvPr>
            <p:ph type="title"/>
          </p:nvPr>
        </p:nvSpPr>
        <p:spPr/>
        <p:txBody>
          <a:bodyPr/>
          <a:lstStyle/>
          <a:p>
            <a:r>
              <a:rPr lang="en-US" dirty="0"/>
              <a:t>Main Functions</a:t>
            </a:r>
          </a:p>
        </p:txBody>
      </p:sp>
      <p:sp>
        <p:nvSpPr>
          <p:cNvPr id="3" name="Content Placeholder 2">
            <a:extLst>
              <a:ext uri="{FF2B5EF4-FFF2-40B4-BE49-F238E27FC236}">
                <a16:creationId xmlns:a16="http://schemas.microsoft.com/office/drawing/2014/main" id="{364B995E-003A-F4D7-5E95-AC11FBEFCFB5}"/>
              </a:ext>
            </a:extLst>
          </p:cNvPr>
          <p:cNvSpPr>
            <a:spLocks noGrp="1"/>
          </p:cNvSpPr>
          <p:nvPr>
            <p:ph idx="1"/>
          </p:nvPr>
        </p:nvSpPr>
        <p:spPr/>
        <p:txBody>
          <a:bodyPr/>
          <a:lstStyle/>
          <a:p>
            <a:r>
              <a:rPr lang="en-US" dirty="0"/>
              <a:t>By convention, main functions in C take two arguments:</a:t>
            </a:r>
          </a:p>
          <a:p>
            <a:pPr marL="731520" lvl="1" indent="-457200">
              <a:buFont typeface="+mj-lt"/>
              <a:buAutoNum type="arabicPeriod"/>
            </a:pPr>
            <a:r>
              <a:rPr lang="en-US" dirty="0">
                <a:latin typeface="Consolas" panose="020B0609020204030204" pitchFamily="49" charset="0"/>
                <a:cs typeface="Consolas" panose="020B0609020204030204" pitchFamily="49" charset="0"/>
              </a:rPr>
              <a:t>int </a:t>
            </a:r>
            <a:r>
              <a:rPr lang="en-US" dirty="0" err="1">
                <a:latin typeface="Consolas" panose="020B0609020204030204" pitchFamily="49" charset="0"/>
                <a:cs typeface="Consolas" panose="020B0609020204030204" pitchFamily="49" charset="0"/>
              </a:rPr>
              <a:t>argc</a:t>
            </a:r>
            <a:r>
              <a:rPr lang="en-US" dirty="0">
                <a:latin typeface="Consolas" panose="020B0609020204030204" pitchFamily="49" charset="0"/>
                <a:cs typeface="Consolas" panose="020B0609020204030204" pitchFamily="49" charset="0"/>
              </a:rPr>
              <a:t> </a:t>
            </a:r>
          </a:p>
          <a:p>
            <a:pPr marL="731520" lvl="1" indent="-457200">
              <a:buFont typeface="+mj-lt"/>
              <a:buAutoNum type="arabicPeriod"/>
            </a:pPr>
            <a:r>
              <a:rPr lang="en-US" dirty="0">
                <a:latin typeface="Consolas" panose="020B0609020204030204" pitchFamily="49" charset="0"/>
                <a:cs typeface="Consolas" panose="020B0609020204030204" pitchFamily="49" charset="0"/>
              </a:rPr>
              <a:t>char** </a:t>
            </a:r>
            <a:r>
              <a:rPr lang="en-US" dirty="0" err="1">
                <a:latin typeface="Consolas" panose="020B0609020204030204" pitchFamily="49" charset="0"/>
                <a:cs typeface="Consolas" panose="020B0609020204030204" pitchFamily="49" charset="0"/>
              </a:rPr>
              <a:t>argv</a:t>
            </a:r>
            <a:r>
              <a:rPr lang="en-US" dirty="0">
                <a:latin typeface="Consolas" panose="020B0609020204030204" pitchFamily="49" charset="0"/>
                <a:cs typeface="Consolas" panose="020B0609020204030204" pitchFamily="49" charset="0"/>
              </a:rPr>
              <a:t> </a:t>
            </a:r>
          </a:p>
          <a:p>
            <a:r>
              <a:rPr lang="en-US" dirty="0"/>
              <a:t>By convention, main functions in C return an int</a:t>
            </a:r>
          </a:p>
          <a:p>
            <a:pPr lvl="1"/>
            <a:r>
              <a:rPr lang="en-US" dirty="0"/>
              <a:t>0 if program exited successfully</a:t>
            </a:r>
          </a:p>
        </p:txBody>
      </p:sp>
      <p:sp>
        <p:nvSpPr>
          <p:cNvPr id="4" name="Rectangle 4">
            <a:extLst>
              <a:ext uri="{FF2B5EF4-FFF2-40B4-BE49-F238E27FC236}">
                <a16:creationId xmlns:a16="http://schemas.microsoft.com/office/drawing/2014/main" id="{E3301E9A-6D9B-9A2E-F2CA-39413F7A96DA}"/>
              </a:ext>
            </a:extLst>
          </p:cNvPr>
          <p:cNvSpPr>
            <a:spLocks/>
          </p:cNvSpPr>
          <p:nvPr/>
        </p:nvSpPr>
        <p:spPr bwMode="auto">
          <a:xfrm>
            <a:off x="2362200" y="3962400"/>
            <a:ext cx="4419600" cy="18288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main(int </a:t>
            </a:r>
            <a:r>
              <a:rPr lang="en-US" sz="1600" b="1" dirty="0" err="1">
                <a:solidFill>
                  <a:schemeClr val="tx1"/>
                </a:solidFill>
                <a:latin typeface="Courier New"/>
                <a:ea typeface="Monaco" charset="0"/>
                <a:cs typeface="Courier New"/>
                <a:sym typeface="Monaco" charset="0"/>
              </a:rPr>
              <a:t>argc</a:t>
            </a:r>
            <a:r>
              <a:rPr lang="en-US" sz="1600" b="1" dirty="0">
                <a:solidFill>
                  <a:schemeClr val="tx1"/>
                </a:solidFill>
                <a:latin typeface="Courier New"/>
                <a:ea typeface="Monaco" charset="0"/>
                <a:cs typeface="Courier New"/>
                <a:sym typeface="Monaco" charset="0"/>
              </a:rPr>
              <a:t>, char** </a:t>
            </a:r>
            <a:r>
              <a:rPr lang="en-US" sz="1600" b="1" dirty="0" err="1">
                <a:solidFill>
                  <a:schemeClr val="tx1"/>
                </a:solidFill>
                <a:latin typeface="Courier New"/>
                <a:ea typeface="Monaco" charset="0"/>
                <a:cs typeface="Courier New"/>
                <a:sym typeface="Monaco" charset="0"/>
              </a:rPr>
              <a:t>argv</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 do stuff</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return 0;</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p:txBody>
      </p:sp>
    </p:spTree>
    <p:extLst>
      <p:ext uri="{BB962C8B-B14F-4D97-AF65-F5344CB8AC3E}">
        <p14:creationId xmlns:p14="http://schemas.microsoft.com/office/powerpoint/2010/main" val="99692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28F0-5871-6F43-9FCD-6DA889899B58}"/>
              </a:ext>
            </a:extLst>
          </p:cNvPr>
          <p:cNvSpPr>
            <a:spLocks noGrp="1"/>
          </p:cNvSpPr>
          <p:nvPr>
            <p:ph type="title"/>
          </p:nvPr>
        </p:nvSpPr>
        <p:spPr/>
        <p:txBody>
          <a:bodyPr/>
          <a:lstStyle/>
          <a:p>
            <a:r>
              <a:rPr lang="en-US" dirty="0"/>
              <a:t>Printing</a:t>
            </a:r>
          </a:p>
        </p:txBody>
      </p:sp>
      <p:sp>
        <p:nvSpPr>
          <p:cNvPr id="4" name="Rectangle 4">
            <a:extLst>
              <a:ext uri="{FF2B5EF4-FFF2-40B4-BE49-F238E27FC236}">
                <a16:creationId xmlns:a16="http://schemas.microsoft.com/office/drawing/2014/main" id="{54A1AB51-16D9-7B4D-AD61-A9E2F6E2CE3B}"/>
              </a:ext>
            </a:extLst>
          </p:cNvPr>
          <p:cNvSpPr>
            <a:spLocks/>
          </p:cNvSpPr>
          <p:nvPr/>
        </p:nvSpPr>
        <p:spPr bwMode="auto">
          <a:xfrm>
            <a:off x="1066800" y="2057400"/>
            <a:ext cx="7010400" cy="16256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err="1">
                <a:latin typeface="Courier New"/>
                <a:ea typeface="Monaco" charset="0"/>
                <a:cs typeface="Courier New"/>
                <a:sym typeface="Monaco" charset="0"/>
              </a:rPr>
              <a:t>printf</a:t>
            </a:r>
            <a:r>
              <a:rPr lang="en-US" sz="1600" b="1" dirty="0">
                <a:latin typeface="Courier New"/>
                <a:ea typeface="Monaco" charset="0"/>
                <a:cs typeface="Courier New"/>
                <a:sym typeface="Monaco" charset="0"/>
              </a:rPr>
              <a:t>("Hello world!\n");</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latin typeface="Courier New"/>
              <a:ea typeface="Monaco" charset="0"/>
              <a:cs typeface="Courier New"/>
              <a:sym typeface="Monaco" charset="0"/>
            </a:endParaRPr>
          </a:p>
          <a:p>
            <a:pPr>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err="1">
                <a:latin typeface="Courier New"/>
                <a:ea typeface="Monaco" charset="0"/>
                <a:cs typeface="Courier New"/>
                <a:sym typeface="Monaco" charset="0"/>
              </a:rPr>
              <a:t>printf</a:t>
            </a:r>
            <a:r>
              <a:rPr lang="en-US" sz="1600" b="1" dirty="0">
                <a:latin typeface="Courier New"/>
                <a:ea typeface="Monaco" charset="0"/>
                <a:cs typeface="Courier New"/>
                <a:sym typeface="Monaco" charset="0"/>
              </a:rPr>
              <a:t>("%d is a number\n", 13);</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latin typeface="Courier New"/>
              <a:ea typeface="Monaco" charset="0"/>
              <a:cs typeface="Courier New"/>
              <a:sym typeface="Monaco" charset="0"/>
            </a:endParaRPr>
          </a:p>
          <a:p>
            <a:pPr>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err="1">
                <a:latin typeface="Courier New"/>
                <a:ea typeface="Monaco" charset="0"/>
                <a:cs typeface="Courier New"/>
                <a:sym typeface="Monaco" charset="0"/>
              </a:rPr>
              <a:t>printf</a:t>
            </a:r>
            <a:r>
              <a:rPr lang="en-US" sz="1600" b="1" dirty="0">
                <a:latin typeface="Courier New"/>
                <a:ea typeface="Monaco" charset="0"/>
                <a:cs typeface="Courier New"/>
                <a:sym typeface="Monaco" charset="0"/>
              </a:rPr>
              <a:t>("%d is a number greater than %f\n”, 47, 3.14);</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latin typeface="Courier New"/>
              <a:ea typeface="Monaco" charset="0"/>
              <a:cs typeface="Courier New"/>
              <a:sym typeface="Monaco" charset="0"/>
            </a:endParaRPr>
          </a:p>
        </p:txBody>
      </p:sp>
    </p:spTree>
    <p:extLst>
      <p:ext uri="{BB962C8B-B14F-4D97-AF65-F5344CB8AC3E}">
        <p14:creationId xmlns:p14="http://schemas.microsoft.com/office/powerpoint/2010/main" val="2462028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FDB48-2EF1-6C49-BE5C-260F25416FC9}"/>
              </a:ext>
            </a:extLst>
          </p:cNvPr>
          <p:cNvSpPr>
            <a:spLocks noGrp="1"/>
          </p:cNvSpPr>
          <p:nvPr>
            <p:ph type="title"/>
          </p:nvPr>
        </p:nvSpPr>
        <p:spPr/>
        <p:txBody>
          <a:bodyPr/>
          <a:lstStyle/>
          <a:p>
            <a:r>
              <a:rPr lang="en-US" dirty="0"/>
              <a:t>Compilation</a:t>
            </a:r>
          </a:p>
        </p:txBody>
      </p:sp>
      <p:sp>
        <p:nvSpPr>
          <p:cNvPr id="3" name="Content Placeholder 2">
            <a:extLst>
              <a:ext uri="{FF2B5EF4-FFF2-40B4-BE49-F238E27FC236}">
                <a16:creationId xmlns:a16="http://schemas.microsoft.com/office/drawing/2014/main" id="{E0E43A45-3885-AA48-83EC-AAA667C07A23}"/>
              </a:ext>
            </a:extLst>
          </p:cNvPr>
          <p:cNvSpPr>
            <a:spLocks noGrp="1"/>
          </p:cNvSpPr>
          <p:nvPr>
            <p:ph idx="1"/>
          </p:nvPr>
        </p:nvSpPr>
        <p:spPr>
          <a:xfrm>
            <a:off x="457200" y="1600201"/>
            <a:ext cx="8229600" cy="524248"/>
          </a:xfrm>
        </p:spPr>
        <p:txBody>
          <a:bodyPr/>
          <a:lstStyle/>
          <a:p>
            <a:r>
              <a:rPr lang="en-US" dirty="0" err="1"/>
              <a:t>gcc</a:t>
            </a:r>
            <a:r>
              <a:rPr lang="en-US" dirty="0"/>
              <a:t> -o hello </a:t>
            </a:r>
            <a:r>
              <a:rPr lang="en-US" dirty="0" err="1"/>
              <a:t>hello.c</a:t>
            </a:r>
            <a:endParaRPr lang="en-US" dirty="0"/>
          </a:p>
        </p:txBody>
      </p:sp>
      <p:grpSp>
        <p:nvGrpSpPr>
          <p:cNvPr id="26" name="Group 25">
            <a:extLst>
              <a:ext uri="{FF2B5EF4-FFF2-40B4-BE49-F238E27FC236}">
                <a16:creationId xmlns:a16="http://schemas.microsoft.com/office/drawing/2014/main" id="{8A5549C4-8D5C-D149-9EDD-7F0849FA100E}"/>
              </a:ext>
            </a:extLst>
          </p:cNvPr>
          <p:cNvGrpSpPr/>
          <p:nvPr/>
        </p:nvGrpSpPr>
        <p:grpSpPr>
          <a:xfrm>
            <a:off x="415925" y="1905000"/>
            <a:ext cx="8270875" cy="1768475"/>
            <a:chOff x="0" y="30163"/>
            <a:chExt cx="8270875" cy="1768475"/>
          </a:xfrm>
        </p:grpSpPr>
        <p:sp>
          <p:nvSpPr>
            <p:cNvPr id="4" name="Rectangle 379">
              <a:extLst>
                <a:ext uri="{FF2B5EF4-FFF2-40B4-BE49-F238E27FC236}">
                  <a16:creationId xmlns:a16="http://schemas.microsoft.com/office/drawing/2014/main" id="{EDB64972-64F2-CC49-BDBF-95812DDF3B93}"/>
                </a:ext>
              </a:extLst>
            </p:cNvPr>
            <p:cNvSpPr>
              <a:spLocks noChangeArrowheads="1"/>
            </p:cNvSpPr>
            <p:nvPr/>
          </p:nvSpPr>
          <p:spPr bwMode="auto">
            <a:xfrm>
              <a:off x="914400" y="350838"/>
              <a:ext cx="914400" cy="8382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sz="1400"/>
                <a:t>Pre-</a:t>
              </a:r>
            </a:p>
            <a:p>
              <a:r>
                <a:rPr lang="en-US" sz="1400"/>
                <a:t>processor</a:t>
              </a:r>
            </a:p>
            <a:p>
              <a:r>
                <a:rPr lang="en-US" sz="1400"/>
                <a:t>(</a:t>
              </a:r>
              <a:r>
                <a:rPr lang="en-US" sz="1400">
                  <a:latin typeface="Courier New" charset="0"/>
                </a:rPr>
                <a:t>cpp</a:t>
              </a:r>
              <a:r>
                <a:rPr lang="en-US" sz="1400"/>
                <a:t>)</a:t>
              </a:r>
            </a:p>
          </p:txBody>
        </p:sp>
        <p:sp>
          <p:nvSpPr>
            <p:cNvPr id="5" name="Line 382">
              <a:extLst>
                <a:ext uri="{FF2B5EF4-FFF2-40B4-BE49-F238E27FC236}">
                  <a16:creationId xmlns:a16="http://schemas.microsoft.com/office/drawing/2014/main" id="{BEB3F0C3-217E-874D-9218-BB7DCA96438E}"/>
                </a:ext>
              </a:extLst>
            </p:cNvPr>
            <p:cNvSpPr>
              <a:spLocks noChangeShapeType="1"/>
            </p:cNvSpPr>
            <p:nvPr/>
          </p:nvSpPr>
          <p:spPr bwMode="auto">
            <a:xfrm>
              <a:off x="1828800" y="808038"/>
              <a:ext cx="914400"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6" name="Text Box 383">
              <a:extLst>
                <a:ext uri="{FF2B5EF4-FFF2-40B4-BE49-F238E27FC236}">
                  <a16:creationId xmlns:a16="http://schemas.microsoft.com/office/drawing/2014/main" id="{3CFC263C-CAB7-E14A-A27C-7DB30C1E8670}"/>
                </a:ext>
              </a:extLst>
            </p:cNvPr>
            <p:cNvSpPr txBox="1">
              <a:spLocks noChangeArrowheads="1"/>
            </p:cNvSpPr>
            <p:nvPr/>
          </p:nvSpPr>
          <p:spPr bwMode="auto">
            <a:xfrm>
              <a:off x="1828800" y="533400"/>
              <a:ext cx="8286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a:solidFill>
                    <a:schemeClr val="tx1"/>
                  </a:solidFill>
                  <a:latin typeface="Helvetica" charset="0"/>
                  <a:ea typeface="ＭＳ Ｐゴシック" charset="0"/>
                </a:defRPr>
              </a:lvl1pPr>
              <a:lvl2pPr marL="742950" indent="-285750">
                <a:defRPr sz="1600">
                  <a:solidFill>
                    <a:schemeClr val="tx1"/>
                  </a:solidFill>
                  <a:latin typeface="Helvetica" charset="0"/>
                  <a:ea typeface="ＭＳ Ｐゴシック" charset="0"/>
                </a:defRPr>
              </a:lvl2pPr>
              <a:lvl3pPr marL="1143000" indent="-228600">
                <a:defRPr sz="1600">
                  <a:solidFill>
                    <a:schemeClr val="tx1"/>
                  </a:solidFill>
                  <a:latin typeface="Helvetica" charset="0"/>
                  <a:ea typeface="ＭＳ Ｐゴシック" charset="0"/>
                </a:defRPr>
              </a:lvl3pPr>
              <a:lvl4pPr marL="1600200" indent="-228600">
                <a:defRPr sz="1600">
                  <a:solidFill>
                    <a:schemeClr val="tx1"/>
                  </a:solidFill>
                  <a:latin typeface="Helvetica" charset="0"/>
                  <a:ea typeface="ＭＳ Ｐゴシック" charset="0"/>
                </a:defRPr>
              </a:lvl4pPr>
              <a:lvl5pPr marL="2057400" indent="-228600">
                <a:defRPr sz="16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16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16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16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1600">
                  <a:solidFill>
                    <a:schemeClr val="tx1"/>
                  </a:solidFill>
                  <a:latin typeface="Helvetica" charset="0"/>
                  <a:ea typeface="ＭＳ Ｐゴシック" charset="0"/>
                </a:defRPr>
              </a:lvl9pPr>
            </a:lstStyle>
            <a:p>
              <a:r>
                <a:rPr lang="en-US" sz="1200">
                  <a:latin typeface="Courier New" charset="0"/>
                </a:rPr>
                <a:t>hello.i</a:t>
              </a:r>
            </a:p>
          </p:txBody>
        </p:sp>
        <p:sp>
          <p:nvSpPr>
            <p:cNvPr id="7" name="Rectangle 390">
              <a:extLst>
                <a:ext uri="{FF2B5EF4-FFF2-40B4-BE49-F238E27FC236}">
                  <a16:creationId xmlns:a16="http://schemas.microsoft.com/office/drawing/2014/main" id="{26F4B81B-676B-3D45-8341-5A2D6898B921}"/>
                </a:ext>
              </a:extLst>
            </p:cNvPr>
            <p:cNvSpPr>
              <a:spLocks noChangeArrowheads="1"/>
            </p:cNvSpPr>
            <p:nvPr/>
          </p:nvSpPr>
          <p:spPr bwMode="auto">
            <a:xfrm>
              <a:off x="2743200" y="350838"/>
              <a:ext cx="914400" cy="8382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sz="1400"/>
                <a:t> Compiler</a:t>
              </a:r>
            </a:p>
            <a:p>
              <a:r>
                <a:rPr lang="en-US" sz="1400"/>
                <a:t>(</a:t>
              </a:r>
              <a:r>
                <a:rPr lang="en-US" sz="1400">
                  <a:latin typeface="Courier New" charset="0"/>
                </a:rPr>
                <a:t>cc1</a:t>
              </a:r>
              <a:r>
                <a:rPr lang="en-US" sz="1400"/>
                <a:t>)</a:t>
              </a:r>
            </a:p>
          </p:txBody>
        </p:sp>
        <p:sp>
          <p:nvSpPr>
            <p:cNvPr id="8" name="Line 391">
              <a:extLst>
                <a:ext uri="{FF2B5EF4-FFF2-40B4-BE49-F238E27FC236}">
                  <a16:creationId xmlns:a16="http://schemas.microsoft.com/office/drawing/2014/main" id="{CB41A81D-FAAB-7048-96BF-BD1AFF5AD3BC}"/>
                </a:ext>
              </a:extLst>
            </p:cNvPr>
            <p:cNvSpPr>
              <a:spLocks noChangeShapeType="1"/>
            </p:cNvSpPr>
            <p:nvPr/>
          </p:nvSpPr>
          <p:spPr bwMode="auto">
            <a:xfrm>
              <a:off x="3657600" y="808038"/>
              <a:ext cx="914400"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 name="Text Box 392">
              <a:extLst>
                <a:ext uri="{FF2B5EF4-FFF2-40B4-BE49-F238E27FC236}">
                  <a16:creationId xmlns:a16="http://schemas.microsoft.com/office/drawing/2014/main" id="{87E90A1C-585D-AF40-806B-563F713D61B3}"/>
                </a:ext>
              </a:extLst>
            </p:cNvPr>
            <p:cNvSpPr txBox="1">
              <a:spLocks noChangeArrowheads="1"/>
            </p:cNvSpPr>
            <p:nvPr/>
          </p:nvSpPr>
          <p:spPr bwMode="auto">
            <a:xfrm>
              <a:off x="3657600" y="533400"/>
              <a:ext cx="8286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a:solidFill>
                    <a:schemeClr val="tx1"/>
                  </a:solidFill>
                  <a:latin typeface="Helvetica" charset="0"/>
                  <a:ea typeface="ＭＳ Ｐゴシック" charset="0"/>
                </a:defRPr>
              </a:lvl1pPr>
              <a:lvl2pPr marL="742950" indent="-285750">
                <a:defRPr sz="1600">
                  <a:solidFill>
                    <a:schemeClr val="tx1"/>
                  </a:solidFill>
                  <a:latin typeface="Helvetica" charset="0"/>
                  <a:ea typeface="ＭＳ Ｐゴシック" charset="0"/>
                </a:defRPr>
              </a:lvl2pPr>
              <a:lvl3pPr marL="1143000" indent="-228600">
                <a:defRPr sz="1600">
                  <a:solidFill>
                    <a:schemeClr val="tx1"/>
                  </a:solidFill>
                  <a:latin typeface="Helvetica" charset="0"/>
                  <a:ea typeface="ＭＳ Ｐゴシック" charset="0"/>
                </a:defRPr>
              </a:lvl3pPr>
              <a:lvl4pPr marL="1600200" indent="-228600">
                <a:defRPr sz="1600">
                  <a:solidFill>
                    <a:schemeClr val="tx1"/>
                  </a:solidFill>
                  <a:latin typeface="Helvetica" charset="0"/>
                  <a:ea typeface="ＭＳ Ｐゴシック" charset="0"/>
                </a:defRPr>
              </a:lvl4pPr>
              <a:lvl5pPr marL="2057400" indent="-228600">
                <a:defRPr sz="16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16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16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16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1600">
                  <a:solidFill>
                    <a:schemeClr val="tx1"/>
                  </a:solidFill>
                  <a:latin typeface="Helvetica" charset="0"/>
                  <a:ea typeface="ＭＳ Ｐゴシック" charset="0"/>
                </a:defRPr>
              </a:lvl9pPr>
            </a:lstStyle>
            <a:p>
              <a:r>
                <a:rPr lang="en-US" sz="1200">
                  <a:latin typeface="Courier New" charset="0"/>
                </a:rPr>
                <a:t>hello.s</a:t>
              </a:r>
            </a:p>
          </p:txBody>
        </p:sp>
        <p:sp>
          <p:nvSpPr>
            <p:cNvPr id="10" name="Rectangle 393">
              <a:extLst>
                <a:ext uri="{FF2B5EF4-FFF2-40B4-BE49-F238E27FC236}">
                  <a16:creationId xmlns:a16="http://schemas.microsoft.com/office/drawing/2014/main" id="{A3DBBFF2-E820-CF4E-9FB4-2354A31B4EF2}"/>
                </a:ext>
              </a:extLst>
            </p:cNvPr>
            <p:cNvSpPr>
              <a:spLocks noChangeArrowheads="1"/>
            </p:cNvSpPr>
            <p:nvPr/>
          </p:nvSpPr>
          <p:spPr bwMode="auto">
            <a:xfrm>
              <a:off x="4572000" y="350838"/>
              <a:ext cx="914400" cy="8382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sz="1400" dirty="0"/>
                <a:t>Assembler</a:t>
              </a:r>
            </a:p>
            <a:p>
              <a:r>
                <a:rPr lang="en-US" sz="1400" dirty="0"/>
                <a:t>(</a:t>
              </a:r>
              <a:r>
                <a:rPr lang="en-US" sz="1400" dirty="0">
                  <a:latin typeface="Courier New" charset="0"/>
                </a:rPr>
                <a:t>as</a:t>
              </a:r>
              <a:r>
                <a:rPr lang="en-US" sz="1400" dirty="0"/>
                <a:t>)</a:t>
              </a:r>
            </a:p>
          </p:txBody>
        </p:sp>
        <p:sp>
          <p:nvSpPr>
            <p:cNvPr id="11" name="Line 394">
              <a:extLst>
                <a:ext uri="{FF2B5EF4-FFF2-40B4-BE49-F238E27FC236}">
                  <a16:creationId xmlns:a16="http://schemas.microsoft.com/office/drawing/2014/main" id="{7CB26367-7B56-7441-B271-A52B1A72DCD0}"/>
                </a:ext>
              </a:extLst>
            </p:cNvPr>
            <p:cNvSpPr>
              <a:spLocks noChangeShapeType="1"/>
            </p:cNvSpPr>
            <p:nvPr/>
          </p:nvSpPr>
          <p:spPr bwMode="auto">
            <a:xfrm>
              <a:off x="5486400" y="808038"/>
              <a:ext cx="914400"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2" name="Text Box 395">
              <a:extLst>
                <a:ext uri="{FF2B5EF4-FFF2-40B4-BE49-F238E27FC236}">
                  <a16:creationId xmlns:a16="http://schemas.microsoft.com/office/drawing/2014/main" id="{778D2184-5A3C-664D-94FF-62A0E3E7F1F6}"/>
                </a:ext>
              </a:extLst>
            </p:cNvPr>
            <p:cNvSpPr txBox="1">
              <a:spLocks noChangeArrowheads="1"/>
            </p:cNvSpPr>
            <p:nvPr/>
          </p:nvSpPr>
          <p:spPr bwMode="auto">
            <a:xfrm>
              <a:off x="5486400" y="533400"/>
              <a:ext cx="8286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a:solidFill>
                    <a:schemeClr val="tx1"/>
                  </a:solidFill>
                  <a:latin typeface="Helvetica" charset="0"/>
                  <a:ea typeface="ＭＳ Ｐゴシック" charset="0"/>
                </a:defRPr>
              </a:lvl1pPr>
              <a:lvl2pPr marL="742950" indent="-285750">
                <a:defRPr sz="1600">
                  <a:solidFill>
                    <a:schemeClr val="tx1"/>
                  </a:solidFill>
                  <a:latin typeface="Helvetica" charset="0"/>
                  <a:ea typeface="ＭＳ Ｐゴシック" charset="0"/>
                </a:defRPr>
              </a:lvl2pPr>
              <a:lvl3pPr marL="1143000" indent="-228600">
                <a:defRPr sz="1600">
                  <a:solidFill>
                    <a:schemeClr val="tx1"/>
                  </a:solidFill>
                  <a:latin typeface="Helvetica" charset="0"/>
                  <a:ea typeface="ＭＳ Ｐゴシック" charset="0"/>
                </a:defRPr>
              </a:lvl3pPr>
              <a:lvl4pPr marL="1600200" indent="-228600">
                <a:defRPr sz="1600">
                  <a:solidFill>
                    <a:schemeClr val="tx1"/>
                  </a:solidFill>
                  <a:latin typeface="Helvetica" charset="0"/>
                  <a:ea typeface="ＭＳ Ｐゴシック" charset="0"/>
                </a:defRPr>
              </a:lvl4pPr>
              <a:lvl5pPr marL="2057400" indent="-228600">
                <a:defRPr sz="16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16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16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16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1600">
                  <a:solidFill>
                    <a:schemeClr val="tx1"/>
                  </a:solidFill>
                  <a:latin typeface="Helvetica" charset="0"/>
                  <a:ea typeface="ＭＳ Ｐゴシック" charset="0"/>
                </a:defRPr>
              </a:lvl9pPr>
            </a:lstStyle>
            <a:p>
              <a:r>
                <a:rPr lang="en-US" sz="1200">
                  <a:latin typeface="Courier New" charset="0"/>
                </a:rPr>
                <a:t>hello.o</a:t>
              </a:r>
            </a:p>
          </p:txBody>
        </p:sp>
        <p:sp>
          <p:nvSpPr>
            <p:cNvPr id="13" name="Rectangle 396">
              <a:extLst>
                <a:ext uri="{FF2B5EF4-FFF2-40B4-BE49-F238E27FC236}">
                  <a16:creationId xmlns:a16="http://schemas.microsoft.com/office/drawing/2014/main" id="{E53215CB-CFDF-5646-AE4A-BA82ED8F44B2}"/>
                </a:ext>
              </a:extLst>
            </p:cNvPr>
            <p:cNvSpPr>
              <a:spLocks noChangeArrowheads="1"/>
            </p:cNvSpPr>
            <p:nvPr/>
          </p:nvSpPr>
          <p:spPr bwMode="auto">
            <a:xfrm>
              <a:off x="6400800" y="350838"/>
              <a:ext cx="914400" cy="8382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sz="1400"/>
                <a:t>Linker</a:t>
              </a:r>
            </a:p>
            <a:p>
              <a:r>
                <a:rPr lang="en-US" sz="1400"/>
                <a:t>(</a:t>
              </a:r>
              <a:r>
                <a:rPr lang="en-US" sz="1400">
                  <a:latin typeface="Courier New" charset="0"/>
                </a:rPr>
                <a:t>ld</a:t>
              </a:r>
              <a:r>
                <a:rPr lang="en-US" sz="1400"/>
                <a:t>)</a:t>
              </a:r>
            </a:p>
          </p:txBody>
        </p:sp>
        <p:sp>
          <p:nvSpPr>
            <p:cNvPr id="14" name="Line 397">
              <a:extLst>
                <a:ext uri="{FF2B5EF4-FFF2-40B4-BE49-F238E27FC236}">
                  <a16:creationId xmlns:a16="http://schemas.microsoft.com/office/drawing/2014/main" id="{8BC133F7-06E1-ED43-B1C9-0E10B96891A5}"/>
                </a:ext>
              </a:extLst>
            </p:cNvPr>
            <p:cNvSpPr>
              <a:spLocks noChangeShapeType="1"/>
            </p:cNvSpPr>
            <p:nvPr/>
          </p:nvSpPr>
          <p:spPr bwMode="auto">
            <a:xfrm>
              <a:off x="7315200" y="808038"/>
              <a:ext cx="914400"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5" name="Text Box 398">
              <a:extLst>
                <a:ext uri="{FF2B5EF4-FFF2-40B4-BE49-F238E27FC236}">
                  <a16:creationId xmlns:a16="http://schemas.microsoft.com/office/drawing/2014/main" id="{A3E4D02E-AA62-1C4D-B37D-511CA60084CE}"/>
                </a:ext>
              </a:extLst>
            </p:cNvPr>
            <p:cNvSpPr txBox="1">
              <a:spLocks noChangeArrowheads="1"/>
            </p:cNvSpPr>
            <p:nvPr/>
          </p:nvSpPr>
          <p:spPr bwMode="auto">
            <a:xfrm>
              <a:off x="7407275" y="533400"/>
              <a:ext cx="64452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a:solidFill>
                    <a:schemeClr val="tx1"/>
                  </a:solidFill>
                  <a:latin typeface="Helvetica" charset="0"/>
                  <a:ea typeface="ＭＳ Ｐゴシック" charset="0"/>
                </a:defRPr>
              </a:lvl1pPr>
              <a:lvl2pPr marL="742950" indent="-285750">
                <a:defRPr sz="1600">
                  <a:solidFill>
                    <a:schemeClr val="tx1"/>
                  </a:solidFill>
                  <a:latin typeface="Helvetica" charset="0"/>
                  <a:ea typeface="ＭＳ Ｐゴシック" charset="0"/>
                </a:defRPr>
              </a:lvl2pPr>
              <a:lvl3pPr marL="1143000" indent="-228600">
                <a:defRPr sz="1600">
                  <a:solidFill>
                    <a:schemeClr val="tx1"/>
                  </a:solidFill>
                  <a:latin typeface="Helvetica" charset="0"/>
                  <a:ea typeface="ＭＳ Ｐゴシック" charset="0"/>
                </a:defRPr>
              </a:lvl3pPr>
              <a:lvl4pPr marL="1600200" indent="-228600">
                <a:defRPr sz="1600">
                  <a:solidFill>
                    <a:schemeClr val="tx1"/>
                  </a:solidFill>
                  <a:latin typeface="Helvetica" charset="0"/>
                  <a:ea typeface="ＭＳ Ｐゴシック" charset="0"/>
                </a:defRPr>
              </a:lvl4pPr>
              <a:lvl5pPr marL="2057400" indent="-228600">
                <a:defRPr sz="16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16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16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16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1600">
                  <a:solidFill>
                    <a:schemeClr val="tx1"/>
                  </a:solidFill>
                  <a:latin typeface="Helvetica" charset="0"/>
                  <a:ea typeface="ＭＳ Ｐゴシック" charset="0"/>
                </a:defRPr>
              </a:lvl9pPr>
            </a:lstStyle>
            <a:p>
              <a:r>
                <a:rPr lang="en-US" sz="1200">
                  <a:latin typeface="Courier New" charset="0"/>
                </a:rPr>
                <a:t>hello</a:t>
              </a:r>
            </a:p>
          </p:txBody>
        </p:sp>
        <p:sp>
          <p:nvSpPr>
            <p:cNvPr id="16" name="Line 399">
              <a:extLst>
                <a:ext uri="{FF2B5EF4-FFF2-40B4-BE49-F238E27FC236}">
                  <a16:creationId xmlns:a16="http://schemas.microsoft.com/office/drawing/2014/main" id="{73C2B683-79EB-544D-8193-DAB817FFB30E}"/>
                </a:ext>
              </a:extLst>
            </p:cNvPr>
            <p:cNvSpPr>
              <a:spLocks noChangeShapeType="1"/>
            </p:cNvSpPr>
            <p:nvPr/>
          </p:nvSpPr>
          <p:spPr bwMode="auto">
            <a:xfrm>
              <a:off x="0" y="808038"/>
              <a:ext cx="914400"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 name="Text Box 400">
              <a:extLst>
                <a:ext uri="{FF2B5EF4-FFF2-40B4-BE49-F238E27FC236}">
                  <a16:creationId xmlns:a16="http://schemas.microsoft.com/office/drawing/2014/main" id="{211BCFFF-0206-5643-BCD6-E0CBAF2A8E81}"/>
                </a:ext>
              </a:extLst>
            </p:cNvPr>
            <p:cNvSpPr txBox="1">
              <a:spLocks noChangeArrowheads="1"/>
            </p:cNvSpPr>
            <p:nvPr/>
          </p:nvSpPr>
          <p:spPr bwMode="auto">
            <a:xfrm>
              <a:off x="0" y="533400"/>
              <a:ext cx="8286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a:solidFill>
                    <a:schemeClr val="tx1"/>
                  </a:solidFill>
                  <a:latin typeface="Helvetica" charset="0"/>
                  <a:ea typeface="ＭＳ Ｐゴシック" charset="0"/>
                </a:defRPr>
              </a:lvl1pPr>
              <a:lvl2pPr marL="742950" indent="-285750">
                <a:defRPr sz="1600">
                  <a:solidFill>
                    <a:schemeClr val="tx1"/>
                  </a:solidFill>
                  <a:latin typeface="Helvetica" charset="0"/>
                  <a:ea typeface="ＭＳ Ｐゴシック" charset="0"/>
                </a:defRPr>
              </a:lvl2pPr>
              <a:lvl3pPr marL="1143000" indent="-228600">
                <a:defRPr sz="1600">
                  <a:solidFill>
                    <a:schemeClr val="tx1"/>
                  </a:solidFill>
                  <a:latin typeface="Helvetica" charset="0"/>
                  <a:ea typeface="ＭＳ Ｐゴシック" charset="0"/>
                </a:defRPr>
              </a:lvl3pPr>
              <a:lvl4pPr marL="1600200" indent="-228600">
                <a:defRPr sz="1600">
                  <a:solidFill>
                    <a:schemeClr val="tx1"/>
                  </a:solidFill>
                  <a:latin typeface="Helvetica" charset="0"/>
                  <a:ea typeface="ＭＳ Ｐゴシック" charset="0"/>
                </a:defRPr>
              </a:lvl4pPr>
              <a:lvl5pPr marL="2057400" indent="-228600">
                <a:defRPr sz="16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16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16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16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1600">
                  <a:solidFill>
                    <a:schemeClr val="tx1"/>
                  </a:solidFill>
                  <a:latin typeface="Helvetica" charset="0"/>
                  <a:ea typeface="ＭＳ Ｐゴシック" charset="0"/>
                </a:defRPr>
              </a:lvl9pPr>
            </a:lstStyle>
            <a:p>
              <a:r>
                <a:rPr lang="en-US" sz="1200">
                  <a:latin typeface="Courier New" charset="0"/>
                </a:rPr>
                <a:t>hello.c</a:t>
              </a:r>
            </a:p>
          </p:txBody>
        </p:sp>
        <p:sp>
          <p:nvSpPr>
            <p:cNvPr id="18" name="Text Box 401">
              <a:extLst>
                <a:ext uri="{FF2B5EF4-FFF2-40B4-BE49-F238E27FC236}">
                  <a16:creationId xmlns:a16="http://schemas.microsoft.com/office/drawing/2014/main" id="{44007AC7-3225-B64A-A0A7-FC4FE9E663C6}"/>
                </a:ext>
              </a:extLst>
            </p:cNvPr>
            <p:cNvSpPr txBox="1">
              <a:spLocks noChangeArrowheads="1"/>
            </p:cNvSpPr>
            <p:nvPr/>
          </p:nvSpPr>
          <p:spPr bwMode="auto">
            <a:xfrm>
              <a:off x="7938" y="960438"/>
              <a:ext cx="749300"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a:solidFill>
                    <a:schemeClr val="tx1"/>
                  </a:solidFill>
                  <a:latin typeface="Helvetica" charset="0"/>
                  <a:ea typeface="ＭＳ Ｐゴシック" charset="0"/>
                </a:defRPr>
              </a:lvl1pPr>
              <a:lvl2pPr marL="742950" indent="-285750">
                <a:defRPr sz="1600">
                  <a:solidFill>
                    <a:schemeClr val="tx1"/>
                  </a:solidFill>
                  <a:latin typeface="Helvetica" charset="0"/>
                  <a:ea typeface="ＭＳ Ｐゴシック" charset="0"/>
                </a:defRPr>
              </a:lvl2pPr>
              <a:lvl3pPr marL="1143000" indent="-228600">
                <a:defRPr sz="1600">
                  <a:solidFill>
                    <a:schemeClr val="tx1"/>
                  </a:solidFill>
                  <a:latin typeface="Helvetica" charset="0"/>
                  <a:ea typeface="ＭＳ Ｐゴシック" charset="0"/>
                </a:defRPr>
              </a:lvl3pPr>
              <a:lvl4pPr marL="1600200" indent="-228600">
                <a:defRPr sz="1600">
                  <a:solidFill>
                    <a:schemeClr val="tx1"/>
                  </a:solidFill>
                  <a:latin typeface="Helvetica" charset="0"/>
                  <a:ea typeface="ＭＳ Ｐゴシック" charset="0"/>
                </a:defRPr>
              </a:lvl4pPr>
              <a:lvl5pPr marL="2057400" indent="-228600">
                <a:defRPr sz="16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16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16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16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1600">
                  <a:solidFill>
                    <a:schemeClr val="tx1"/>
                  </a:solidFill>
                  <a:latin typeface="Helvetica" charset="0"/>
                  <a:ea typeface="ＭＳ Ｐゴシック" charset="0"/>
                </a:defRPr>
              </a:lvl9pPr>
            </a:lstStyle>
            <a:p>
              <a:r>
                <a:rPr lang="en-US" sz="1200" i="1" dirty="0"/>
                <a:t>Source</a:t>
              </a:r>
            </a:p>
            <a:p>
              <a:r>
                <a:rPr lang="en-US" sz="1200" i="1" dirty="0"/>
                <a:t>program</a:t>
              </a:r>
            </a:p>
            <a:p>
              <a:r>
                <a:rPr lang="en-US" sz="1200" i="1" dirty="0"/>
                <a:t>(text)</a:t>
              </a:r>
            </a:p>
          </p:txBody>
        </p:sp>
        <p:sp>
          <p:nvSpPr>
            <p:cNvPr id="19" name="Text Box 402">
              <a:extLst>
                <a:ext uri="{FF2B5EF4-FFF2-40B4-BE49-F238E27FC236}">
                  <a16:creationId xmlns:a16="http://schemas.microsoft.com/office/drawing/2014/main" id="{CACBE534-7F16-E149-A038-259486B74FC2}"/>
                </a:ext>
              </a:extLst>
            </p:cNvPr>
            <p:cNvSpPr txBox="1">
              <a:spLocks noChangeArrowheads="1"/>
            </p:cNvSpPr>
            <p:nvPr/>
          </p:nvSpPr>
          <p:spPr bwMode="auto">
            <a:xfrm>
              <a:off x="1905000" y="976313"/>
              <a:ext cx="757238"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a:solidFill>
                    <a:schemeClr val="tx1"/>
                  </a:solidFill>
                  <a:latin typeface="Helvetica" charset="0"/>
                  <a:ea typeface="ＭＳ Ｐゴシック" charset="0"/>
                </a:defRPr>
              </a:lvl1pPr>
              <a:lvl2pPr marL="742950" indent="-285750">
                <a:defRPr sz="1600">
                  <a:solidFill>
                    <a:schemeClr val="tx1"/>
                  </a:solidFill>
                  <a:latin typeface="Helvetica" charset="0"/>
                  <a:ea typeface="ＭＳ Ｐゴシック" charset="0"/>
                </a:defRPr>
              </a:lvl2pPr>
              <a:lvl3pPr marL="1143000" indent="-228600">
                <a:defRPr sz="1600">
                  <a:solidFill>
                    <a:schemeClr val="tx1"/>
                  </a:solidFill>
                  <a:latin typeface="Helvetica" charset="0"/>
                  <a:ea typeface="ＭＳ Ｐゴシック" charset="0"/>
                </a:defRPr>
              </a:lvl3pPr>
              <a:lvl4pPr marL="1600200" indent="-228600">
                <a:defRPr sz="1600">
                  <a:solidFill>
                    <a:schemeClr val="tx1"/>
                  </a:solidFill>
                  <a:latin typeface="Helvetica" charset="0"/>
                  <a:ea typeface="ＭＳ Ｐゴシック" charset="0"/>
                </a:defRPr>
              </a:lvl4pPr>
              <a:lvl5pPr marL="2057400" indent="-228600">
                <a:defRPr sz="16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16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16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16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1600">
                  <a:solidFill>
                    <a:schemeClr val="tx1"/>
                  </a:solidFill>
                  <a:latin typeface="Helvetica" charset="0"/>
                  <a:ea typeface="ＭＳ Ｐゴシック" charset="0"/>
                </a:defRPr>
              </a:lvl9pPr>
            </a:lstStyle>
            <a:p>
              <a:r>
                <a:rPr lang="en-US" sz="1200" i="1"/>
                <a:t>Modified</a:t>
              </a:r>
            </a:p>
            <a:p>
              <a:r>
                <a:rPr lang="en-US" sz="1200" i="1"/>
                <a:t>source</a:t>
              </a:r>
            </a:p>
            <a:p>
              <a:r>
                <a:rPr lang="en-US" sz="1200" i="1"/>
                <a:t>program</a:t>
              </a:r>
            </a:p>
            <a:p>
              <a:r>
                <a:rPr lang="en-US" sz="1200" i="1"/>
                <a:t>(text)</a:t>
              </a:r>
            </a:p>
          </p:txBody>
        </p:sp>
        <p:sp>
          <p:nvSpPr>
            <p:cNvPr id="20" name="Text Box 403">
              <a:extLst>
                <a:ext uri="{FF2B5EF4-FFF2-40B4-BE49-F238E27FC236}">
                  <a16:creationId xmlns:a16="http://schemas.microsoft.com/office/drawing/2014/main" id="{55A0964C-7C29-4B40-9D46-F777C5301755}"/>
                </a:ext>
              </a:extLst>
            </p:cNvPr>
            <p:cNvSpPr txBox="1">
              <a:spLocks noChangeArrowheads="1"/>
            </p:cNvSpPr>
            <p:nvPr/>
          </p:nvSpPr>
          <p:spPr bwMode="auto">
            <a:xfrm>
              <a:off x="3689350" y="960438"/>
              <a:ext cx="842963"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a:solidFill>
                    <a:schemeClr val="tx1"/>
                  </a:solidFill>
                  <a:latin typeface="Helvetica" charset="0"/>
                  <a:ea typeface="ＭＳ Ｐゴシック" charset="0"/>
                </a:defRPr>
              </a:lvl1pPr>
              <a:lvl2pPr marL="742950" indent="-285750">
                <a:defRPr sz="1600">
                  <a:solidFill>
                    <a:schemeClr val="tx1"/>
                  </a:solidFill>
                  <a:latin typeface="Helvetica" charset="0"/>
                  <a:ea typeface="ＭＳ Ｐゴシック" charset="0"/>
                </a:defRPr>
              </a:lvl2pPr>
              <a:lvl3pPr marL="1143000" indent="-228600">
                <a:defRPr sz="1600">
                  <a:solidFill>
                    <a:schemeClr val="tx1"/>
                  </a:solidFill>
                  <a:latin typeface="Helvetica" charset="0"/>
                  <a:ea typeface="ＭＳ Ｐゴシック" charset="0"/>
                </a:defRPr>
              </a:lvl3pPr>
              <a:lvl4pPr marL="1600200" indent="-228600">
                <a:defRPr sz="1600">
                  <a:solidFill>
                    <a:schemeClr val="tx1"/>
                  </a:solidFill>
                  <a:latin typeface="Helvetica" charset="0"/>
                  <a:ea typeface="ＭＳ Ｐゴシック" charset="0"/>
                </a:defRPr>
              </a:lvl4pPr>
              <a:lvl5pPr marL="2057400" indent="-228600">
                <a:defRPr sz="16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16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16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16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1600">
                  <a:solidFill>
                    <a:schemeClr val="tx1"/>
                  </a:solidFill>
                  <a:latin typeface="Helvetica" charset="0"/>
                  <a:ea typeface="ＭＳ Ｐゴシック" charset="0"/>
                </a:defRPr>
              </a:lvl9pPr>
            </a:lstStyle>
            <a:p>
              <a:r>
                <a:rPr lang="en-US" sz="1200" i="1"/>
                <a:t>Assembly</a:t>
              </a:r>
            </a:p>
            <a:p>
              <a:r>
                <a:rPr lang="en-US" sz="1200" i="1"/>
                <a:t>program</a:t>
              </a:r>
            </a:p>
            <a:p>
              <a:r>
                <a:rPr lang="en-US" sz="1200" i="1"/>
                <a:t>(text)</a:t>
              </a:r>
            </a:p>
          </p:txBody>
        </p:sp>
        <p:sp>
          <p:nvSpPr>
            <p:cNvPr id="21" name="Text Box 404">
              <a:extLst>
                <a:ext uri="{FF2B5EF4-FFF2-40B4-BE49-F238E27FC236}">
                  <a16:creationId xmlns:a16="http://schemas.microsoft.com/office/drawing/2014/main" id="{8DC1F575-717E-844F-B1FD-D7CABEF5C56B}"/>
                </a:ext>
              </a:extLst>
            </p:cNvPr>
            <p:cNvSpPr txBox="1">
              <a:spLocks noChangeArrowheads="1"/>
            </p:cNvSpPr>
            <p:nvPr/>
          </p:nvSpPr>
          <p:spPr bwMode="auto">
            <a:xfrm>
              <a:off x="5484813" y="976313"/>
              <a:ext cx="98425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a:solidFill>
                    <a:schemeClr val="tx1"/>
                  </a:solidFill>
                  <a:latin typeface="Helvetica" charset="0"/>
                  <a:ea typeface="ＭＳ Ｐゴシック" charset="0"/>
                </a:defRPr>
              </a:lvl1pPr>
              <a:lvl2pPr marL="742950" indent="-285750">
                <a:defRPr sz="1600">
                  <a:solidFill>
                    <a:schemeClr val="tx1"/>
                  </a:solidFill>
                  <a:latin typeface="Helvetica" charset="0"/>
                  <a:ea typeface="ＭＳ Ｐゴシック" charset="0"/>
                </a:defRPr>
              </a:lvl2pPr>
              <a:lvl3pPr marL="1143000" indent="-228600">
                <a:defRPr sz="1600">
                  <a:solidFill>
                    <a:schemeClr val="tx1"/>
                  </a:solidFill>
                  <a:latin typeface="Helvetica" charset="0"/>
                  <a:ea typeface="ＭＳ Ｐゴシック" charset="0"/>
                </a:defRPr>
              </a:lvl3pPr>
              <a:lvl4pPr marL="1600200" indent="-228600">
                <a:defRPr sz="1600">
                  <a:solidFill>
                    <a:schemeClr val="tx1"/>
                  </a:solidFill>
                  <a:latin typeface="Helvetica" charset="0"/>
                  <a:ea typeface="ＭＳ Ｐゴシック" charset="0"/>
                </a:defRPr>
              </a:lvl4pPr>
              <a:lvl5pPr marL="2057400" indent="-228600">
                <a:defRPr sz="16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16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16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16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1600">
                  <a:solidFill>
                    <a:schemeClr val="tx1"/>
                  </a:solidFill>
                  <a:latin typeface="Helvetica" charset="0"/>
                  <a:ea typeface="ＭＳ Ｐゴシック" charset="0"/>
                </a:defRPr>
              </a:lvl9pPr>
            </a:lstStyle>
            <a:p>
              <a:r>
                <a:rPr lang="en-US" sz="1200" i="1"/>
                <a:t>Relocatable</a:t>
              </a:r>
            </a:p>
            <a:p>
              <a:r>
                <a:rPr lang="en-US" sz="1200" i="1"/>
                <a:t>object</a:t>
              </a:r>
            </a:p>
            <a:p>
              <a:r>
                <a:rPr lang="en-US" sz="1200" i="1"/>
                <a:t>programs</a:t>
              </a:r>
            </a:p>
            <a:p>
              <a:r>
                <a:rPr lang="en-US" sz="1200" i="1"/>
                <a:t>(binary)</a:t>
              </a:r>
            </a:p>
          </p:txBody>
        </p:sp>
        <p:sp>
          <p:nvSpPr>
            <p:cNvPr id="22" name="Text Box 405">
              <a:extLst>
                <a:ext uri="{FF2B5EF4-FFF2-40B4-BE49-F238E27FC236}">
                  <a16:creationId xmlns:a16="http://schemas.microsoft.com/office/drawing/2014/main" id="{4EDD2B69-0357-EA47-B5F7-3E92A1F5C0C7}"/>
                </a:ext>
              </a:extLst>
            </p:cNvPr>
            <p:cNvSpPr txBox="1">
              <a:spLocks noChangeArrowheads="1"/>
            </p:cNvSpPr>
            <p:nvPr/>
          </p:nvSpPr>
          <p:spPr bwMode="auto">
            <a:xfrm>
              <a:off x="7335838" y="976313"/>
              <a:ext cx="935037"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a:solidFill>
                    <a:schemeClr val="tx1"/>
                  </a:solidFill>
                  <a:latin typeface="Helvetica" charset="0"/>
                  <a:ea typeface="ＭＳ Ｐゴシック" charset="0"/>
                </a:defRPr>
              </a:lvl1pPr>
              <a:lvl2pPr marL="742950" indent="-285750">
                <a:defRPr sz="1600">
                  <a:solidFill>
                    <a:schemeClr val="tx1"/>
                  </a:solidFill>
                  <a:latin typeface="Helvetica" charset="0"/>
                  <a:ea typeface="ＭＳ Ｐゴシック" charset="0"/>
                </a:defRPr>
              </a:lvl2pPr>
              <a:lvl3pPr marL="1143000" indent="-228600">
                <a:defRPr sz="1600">
                  <a:solidFill>
                    <a:schemeClr val="tx1"/>
                  </a:solidFill>
                  <a:latin typeface="Helvetica" charset="0"/>
                  <a:ea typeface="ＭＳ Ｐゴシック" charset="0"/>
                </a:defRPr>
              </a:lvl3pPr>
              <a:lvl4pPr marL="1600200" indent="-228600">
                <a:defRPr sz="1600">
                  <a:solidFill>
                    <a:schemeClr val="tx1"/>
                  </a:solidFill>
                  <a:latin typeface="Helvetica" charset="0"/>
                  <a:ea typeface="ＭＳ Ｐゴシック" charset="0"/>
                </a:defRPr>
              </a:lvl4pPr>
              <a:lvl5pPr marL="2057400" indent="-228600">
                <a:defRPr sz="16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16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16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16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1600">
                  <a:solidFill>
                    <a:schemeClr val="tx1"/>
                  </a:solidFill>
                  <a:latin typeface="Helvetica" charset="0"/>
                  <a:ea typeface="ＭＳ Ｐゴシック" charset="0"/>
                </a:defRPr>
              </a:lvl9pPr>
            </a:lstStyle>
            <a:p>
              <a:r>
                <a:rPr lang="en-US" sz="1200" i="1"/>
                <a:t>Executable</a:t>
              </a:r>
            </a:p>
            <a:p>
              <a:r>
                <a:rPr lang="en-US" sz="1200" i="1"/>
                <a:t>object</a:t>
              </a:r>
            </a:p>
            <a:p>
              <a:r>
                <a:rPr lang="en-US" sz="1200" i="1"/>
                <a:t>program</a:t>
              </a:r>
            </a:p>
            <a:p>
              <a:r>
                <a:rPr lang="en-US" sz="1200" i="1"/>
                <a:t>(binary)</a:t>
              </a:r>
            </a:p>
          </p:txBody>
        </p:sp>
        <p:sp>
          <p:nvSpPr>
            <p:cNvPr id="23" name="Line 406">
              <a:extLst>
                <a:ext uri="{FF2B5EF4-FFF2-40B4-BE49-F238E27FC236}">
                  <a16:creationId xmlns:a16="http://schemas.microsoft.com/office/drawing/2014/main" id="{6271401F-88AD-274E-9B47-BC5F28BE324A}"/>
                </a:ext>
              </a:extLst>
            </p:cNvPr>
            <p:cNvSpPr>
              <a:spLocks noChangeShapeType="1"/>
            </p:cNvSpPr>
            <p:nvPr/>
          </p:nvSpPr>
          <p:spPr bwMode="auto">
            <a:xfrm>
              <a:off x="5867400" y="533400"/>
              <a:ext cx="533400"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4" name="Text Box 407">
              <a:extLst>
                <a:ext uri="{FF2B5EF4-FFF2-40B4-BE49-F238E27FC236}">
                  <a16:creationId xmlns:a16="http://schemas.microsoft.com/office/drawing/2014/main" id="{36087E20-EA76-F44A-AB71-DD60A707BD93}"/>
                </a:ext>
              </a:extLst>
            </p:cNvPr>
            <p:cNvSpPr txBox="1">
              <a:spLocks noChangeArrowheads="1"/>
            </p:cNvSpPr>
            <p:nvPr/>
          </p:nvSpPr>
          <p:spPr bwMode="auto">
            <a:xfrm>
              <a:off x="5410200" y="30163"/>
              <a:ext cx="9207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600">
                  <a:solidFill>
                    <a:schemeClr val="tx1"/>
                  </a:solidFill>
                  <a:latin typeface="Helvetica" charset="0"/>
                  <a:ea typeface="ＭＳ Ｐゴシック" charset="0"/>
                </a:defRPr>
              </a:lvl1pPr>
              <a:lvl2pPr marL="742950" indent="-285750">
                <a:defRPr sz="1600">
                  <a:solidFill>
                    <a:schemeClr val="tx1"/>
                  </a:solidFill>
                  <a:latin typeface="Helvetica" charset="0"/>
                  <a:ea typeface="ＭＳ Ｐゴシック" charset="0"/>
                </a:defRPr>
              </a:lvl2pPr>
              <a:lvl3pPr marL="1143000" indent="-228600">
                <a:defRPr sz="1600">
                  <a:solidFill>
                    <a:schemeClr val="tx1"/>
                  </a:solidFill>
                  <a:latin typeface="Helvetica" charset="0"/>
                  <a:ea typeface="ＭＳ Ｐゴシック" charset="0"/>
                </a:defRPr>
              </a:lvl3pPr>
              <a:lvl4pPr marL="1600200" indent="-228600">
                <a:defRPr sz="1600">
                  <a:solidFill>
                    <a:schemeClr val="tx1"/>
                  </a:solidFill>
                  <a:latin typeface="Helvetica" charset="0"/>
                  <a:ea typeface="ＭＳ Ｐゴシック" charset="0"/>
                </a:defRPr>
              </a:lvl4pPr>
              <a:lvl5pPr marL="2057400" indent="-228600">
                <a:defRPr sz="16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16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16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16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1600">
                  <a:solidFill>
                    <a:schemeClr val="tx1"/>
                  </a:solidFill>
                  <a:latin typeface="Helvetica" charset="0"/>
                  <a:ea typeface="ＭＳ Ｐゴシック" charset="0"/>
                </a:defRPr>
              </a:lvl9pPr>
            </a:lstStyle>
            <a:p>
              <a:r>
                <a:rPr lang="en-US" sz="1200">
                  <a:latin typeface="Courier New" charset="0"/>
                </a:rPr>
                <a:t>printf.o</a:t>
              </a:r>
            </a:p>
          </p:txBody>
        </p:sp>
        <p:sp>
          <p:nvSpPr>
            <p:cNvPr id="25" name="Line 406">
              <a:extLst>
                <a:ext uri="{FF2B5EF4-FFF2-40B4-BE49-F238E27FC236}">
                  <a16:creationId xmlns:a16="http://schemas.microsoft.com/office/drawing/2014/main" id="{D5B1B4A4-642B-2D4A-97B8-F8BC5C4CFB1C}"/>
                </a:ext>
              </a:extLst>
            </p:cNvPr>
            <p:cNvSpPr>
              <a:spLocks noChangeShapeType="1"/>
            </p:cNvSpPr>
            <p:nvPr/>
          </p:nvSpPr>
          <p:spPr bwMode="auto">
            <a:xfrm flipH="1">
              <a:off x="5867400" y="304800"/>
              <a:ext cx="0" cy="228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7" name="Rectangle 4">
            <a:extLst>
              <a:ext uri="{FF2B5EF4-FFF2-40B4-BE49-F238E27FC236}">
                <a16:creationId xmlns:a16="http://schemas.microsoft.com/office/drawing/2014/main" id="{F5BDEF74-B1B9-C140-9AF3-0A12AA0A1E6E}"/>
              </a:ext>
            </a:extLst>
          </p:cNvPr>
          <p:cNvSpPr>
            <a:spLocks/>
          </p:cNvSpPr>
          <p:nvPr/>
        </p:nvSpPr>
        <p:spPr bwMode="auto">
          <a:xfrm>
            <a:off x="76200" y="3943762"/>
            <a:ext cx="2197906" cy="2748333"/>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100" b="1" dirty="0">
                <a:solidFill>
                  <a:schemeClr val="tx1"/>
                </a:solidFill>
                <a:latin typeface="Courier New"/>
                <a:ea typeface="Monaco" charset="0"/>
                <a:cs typeface="Courier New"/>
                <a:sym typeface="Monaco" charset="0"/>
              </a:rPr>
              <a:t>#include&lt;</a:t>
            </a:r>
            <a:r>
              <a:rPr lang="en-US" sz="1100" b="1" dirty="0" err="1">
                <a:solidFill>
                  <a:schemeClr val="tx1"/>
                </a:solidFill>
                <a:latin typeface="Courier New"/>
                <a:ea typeface="Monaco" charset="0"/>
                <a:cs typeface="Courier New"/>
                <a:sym typeface="Monaco" charset="0"/>
              </a:rPr>
              <a:t>stdio.h</a:t>
            </a:r>
            <a:r>
              <a:rPr lang="en-US" sz="1100" b="1" dirty="0">
                <a:solidFill>
                  <a:schemeClr val="tx1"/>
                </a:solidFill>
                <a:latin typeface="Courier New"/>
                <a:ea typeface="Monaco" charset="0"/>
                <a:cs typeface="Courier New"/>
                <a:sym typeface="Monaco" charset="0"/>
              </a:rPr>
              <a:t>&gt;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100" b="1" dirty="0">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100" b="1" dirty="0" err="1">
                <a:solidFill>
                  <a:schemeClr val="tx1"/>
                </a:solidFill>
                <a:latin typeface="Courier New"/>
                <a:ea typeface="Monaco" charset="0"/>
                <a:cs typeface="Courier New"/>
                <a:sym typeface="Monaco" charset="0"/>
              </a:rPr>
              <a:t>int</a:t>
            </a:r>
            <a:r>
              <a:rPr lang="en-US" sz="1100" b="1" dirty="0">
                <a:solidFill>
                  <a:schemeClr val="tx1"/>
                </a:solidFill>
                <a:latin typeface="Courier New"/>
                <a:ea typeface="Monaco" charset="0"/>
                <a:cs typeface="Courier New"/>
                <a:sym typeface="Monaco" charset="0"/>
              </a:rPr>
              <a:t> main(</a:t>
            </a:r>
            <a:r>
              <a:rPr lang="en-US" sz="1100" b="1" dirty="0" err="1">
                <a:solidFill>
                  <a:schemeClr val="tx1"/>
                </a:solidFill>
                <a:latin typeface="Courier New"/>
                <a:ea typeface="Monaco" charset="0"/>
                <a:cs typeface="Courier New"/>
                <a:sym typeface="Monaco" charset="0"/>
              </a:rPr>
              <a:t>int</a:t>
            </a:r>
            <a:r>
              <a:rPr lang="en-US" sz="1100" b="1" dirty="0">
                <a:solidFill>
                  <a:schemeClr val="tx1"/>
                </a:solidFill>
                <a:latin typeface="Courier New"/>
                <a:ea typeface="Monaco" charset="0"/>
                <a:cs typeface="Courier New"/>
                <a:sym typeface="Monaco" charset="0"/>
              </a:rPr>
              <a:t> </a:t>
            </a:r>
            <a:r>
              <a:rPr lang="en-US" sz="1100" b="1" dirty="0" err="1">
                <a:solidFill>
                  <a:schemeClr val="tx1"/>
                </a:solidFill>
                <a:latin typeface="Courier New"/>
                <a:ea typeface="Monaco" charset="0"/>
                <a:cs typeface="Courier New"/>
                <a:sym typeface="Monaco" charset="0"/>
              </a:rPr>
              <a:t>argc</a:t>
            </a:r>
            <a:r>
              <a:rPr lang="en-US" sz="11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100" b="1" dirty="0">
                <a:solidFill>
                  <a:schemeClr val="tx1"/>
                </a:solidFill>
                <a:latin typeface="Courier New"/>
                <a:ea typeface="Monaco" charset="0"/>
                <a:cs typeface="Courier New"/>
                <a:sym typeface="Monaco" charset="0"/>
              </a:rPr>
              <a:t>         char ** </a:t>
            </a:r>
            <a:r>
              <a:rPr lang="en-US" sz="1100" b="1" dirty="0" err="1">
                <a:solidFill>
                  <a:schemeClr val="tx1"/>
                </a:solidFill>
                <a:latin typeface="Courier New"/>
                <a:ea typeface="Monaco" charset="0"/>
                <a:cs typeface="Courier New"/>
                <a:sym typeface="Monaco" charset="0"/>
              </a:rPr>
              <a:t>argv</a:t>
            </a:r>
            <a:r>
              <a:rPr lang="en-US" sz="11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1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100" b="1" dirty="0">
                <a:latin typeface="Courier New"/>
                <a:ea typeface="Monaco" charset="0"/>
                <a:cs typeface="Courier New"/>
                <a:sym typeface="Monaco" charset="0"/>
              </a:rPr>
              <a:t>  </a:t>
            </a:r>
            <a:r>
              <a:rPr lang="en-US" sz="1100" b="1" dirty="0" err="1">
                <a:latin typeface="Courier New"/>
                <a:ea typeface="Monaco" charset="0"/>
                <a:cs typeface="Courier New"/>
                <a:sym typeface="Monaco" charset="0"/>
              </a:rPr>
              <a:t>printf</a:t>
            </a:r>
            <a:r>
              <a:rPr lang="en-US" sz="1100" b="1" dirty="0">
                <a:latin typeface="Courier New"/>
                <a:ea typeface="Monaco" charset="0"/>
                <a:cs typeface="Courier New"/>
                <a:sym typeface="Monaco" charset="0"/>
              </a:rPr>
              <a:t>("Hello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100" b="1" dirty="0">
                <a:latin typeface="Courier New"/>
                <a:ea typeface="Monaco" charset="0"/>
                <a:cs typeface="Courier New"/>
                <a:sym typeface="Monaco" charset="0"/>
              </a:rPr>
              <a:t>          world!\n");</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100" b="1" dirty="0">
                <a:latin typeface="Courier New"/>
                <a:ea typeface="Monaco" charset="0"/>
                <a:cs typeface="Courier New"/>
                <a:sym typeface="Monaco" charset="0"/>
              </a:rPr>
              <a:t>  return 0;</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100" b="1" dirty="0">
                <a:solidFill>
                  <a:schemeClr val="tx1"/>
                </a:solidFill>
                <a:latin typeface="Courier New"/>
                <a:ea typeface="Monaco" charset="0"/>
                <a:cs typeface="Courier New"/>
                <a:sym typeface="Monaco" charset="0"/>
              </a:rPr>
              <a:t>}</a:t>
            </a:r>
          </a:p>
        </p:txBody>
      </p:sp>
      <p:sp>
        <p:nvSpPr>
          <p:cNvPr id="28" name="Rectangle 4">
            <a:extLst>
              <a:ext uri="{FF2B5EF4-FFF2-40B4-BE49-F238E27FC236}">
                <a16:creationId xmlns:a16="http://schemas.microsoft.com/office/drawing/2014/main" id="{C8A2A16B-B936-5749-AE97-C439D0D2AA6A}"/>
              </a:ext>
            </a:extLst>
          </p:cNvPr>
          <p:cNvSpPr>
            <a:spLocks/>
          </p:cNvSpPr>
          <p:nvPr/>
        </p:nvSpPr>
        <p:spPr bwMode="auto">
          <a:xfrm>
            <a:off x="2323105" y="3957264"/>
            <a:ext cx="2197906" cy="2748336"/>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100" b="1" dirty="0">
                <a:latin typeface="Courier New"/>
                <a:ea typeface="Monaco" charset="0"/>
                <a:cs typeface="Courier New"/>
                <a:sym typeface="Monaco" charset="0"/>
              </a:rPr>
              <a:t>…</a:t>
            </a:r>
          </a:p>
          <a:p>
            <a:pPr>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100" b="1" dirty="0" err="1">
                <a:latin typeface="Courier New" panose="02070309020205020404" pitchFamily="49" charset="0"/>
                <a:cs typeface="Courier New" panose="02070309020205020404" pitchFamily="49" charset="0"/>
              </a:rPr>
              <a:t>int</a:t>
            </a:r>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printf</a:t>
            </a:r>
            <a:r>
              <a:rPr lang="en-US" sz="1100" b="1" dirty="0">
                <a:latin typeface="Courier New" panose="02070309020205020404" pitchFamily="49" charset="0"/>
                <a:cs typeface="Courier New" panose="02070309020205020404" pitchFamily="49" charset="0"/>
              </a:rPr>
              <a:t>(</a:t>
            </a:r>
            <a:r>
              <a:rPr lang="en-US" sz="1100" b="1" dirty="0" err="1">
                <a:latin typeface="Courier New" panose="02070309020205020404" pitchFamily="49" charset="0"/>
                <a:cs typeface="Courier New" panose="02070309020205020404" pitchFamily="49" charset="0"/>
              </a:rPr>
              <a:t>const</a:t>
            </a:r>
            <a:r>
              <a:rPr lang="en-US" sz="1100" b="1" dirty="0">
                <a:latin typeface="Courier New" panose="02070309020205020404" pitchFamily="49" charset="0"/>
                <a:cs typeface="Courier New" panose="02070309020205020404" pitchFamily="49" charset="0"/>
              </a:rPr>
              <a:t> char * </a:t>
            </a:r>
          </a:p>
          <a:p>
            <a:pPr>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100" b="1" dirty="0">
                <a:latin typeface="Courier New" panose="02070309020205020404" pitchFamily="49" charset="0"/>
                <a:cs typeface="Courier New" panose="02070309020205020404" pitchFamily="49" charset="0"/>
              </a:rPr>
              <a:t>           restrict, </a:t>
            </a:r>
          </a:p>
          <a:p>
            <a:pPr>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100" b="1" dirty="0">
                <a:latin typeface="Courier New" panose="02070309020205020404" pitchFamily="49" charset="0"/>
                <a:cs typeface="Courier New" panose="02070309020205020404" pitchFamily="49" charset="0"/>
              </a:rPr>
              <a:t>           ...) __attribute__((__format__ (__</a:t>
            </a:r>
            <a:r>
              <a:rPr lang="en-US" sz="1100" b="1" dirty="0" err="1">
                <a:latin typeface="Courier New" panose="02070309020205020404" pitchFamily="49" charset="0"/>
                <a:cs typeface="Courier New" panose="02070309020205020404" pitchFamily="49" charset="0"/>
              </a:rPr>
              <a:t>printf</a:t>
            </a:r>
            <a:r>
              <a:rPr lang="en-US" sz="1100" b="1" dirty="0">
                <a:latin typeface="Courier New" panose="02070309020205020404" pitchFamily="49" charset="0"/>
                <a:cs typeface="Courier New" panose="02070309020205020404" pitchFamily="49" charset="0"/>
              </a:rPr>
              <a:t>__, 1, 2)));</a:t>
            </a:r>
            <a:endParaRPr lang="en-US" sz="1100" b="1" dirty="0">
              <a:latin typeface="Courier New"/>
              <a:ea typeface="Monaco" charset="0"/>
              <a:cs typeface="Courier New"/>
              <a:sym typeface="Monaco" charset="0"/>
            </a:endParaRPr>
          </a:p>
          <a:p>
            <a:pPr>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100" b="1" dirty="0">
                <a:latin typeface="Courier New"/>
                <a:ea typeface="Monaco" charset="0"/>
                <a:cs typeface="Courier New"/>
                <a:sym typeface="Monaco" charset="0"/>
              </a:rPr>
              <a:t>…</a:t>
            </a:r>
          </a:p>
          <a:p>
            <a:pPr>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100" b="1" dirty="0" err="1">
                <a:latin typeface="Courier New"/>
                <a:ea typeface="Monaco" charset="0"/>
                <a:cs typeface="Courier New"/>
                <a:sym typeface="Monaco" charset="0"/>
              </a:rPr>
              <a:t>int</a:t>
            </a:r>
            <a:r>
              <a:rPr lang="en-US" sz="1100" b="1" dirty="0">
                <a:latin typeface="Courier New"/>
                <a:ea typeface="Monaco" charset="0"/>
                <a:cs typeface="Courier New"/>
                <a:sym typeface="Monaco" charset="0"/>
              </a:rPr>
              <a:t> main(</a:t>
            </a:r>
            <a:r>
              <a:rPr lang="en-US" sz="1100" b="1" dirty="0" err="1">
                <a:latin typeface="Courier New"/>
                <a:ea typeface="Monaco" charset="0"/>
                <a:cs typeface="Courier New"/>
                <a:sym typeface="Monaco" charset="0"/>
              </a:rPr>
              <a:t>int</a:t>
            </a:r>
            <a:r>
              <a:rPr lang="en-US" sz="1100" b="1" dirty="0">
                <a:latin typeface="Courier New"/>
                <a:ea typeface="Monaco" charset="0"/>
                <a:cs typeface="Courier New"/>
                <a:sym typeface="Monaco" charset="0"/>
              </a:rPr>
              <a:t> </a:t>
            </a:r>
            <a:r>
              <a:rPr lang="en-US" sz="1100" b="1" dirty="0" err="1">
                <a:latin typeface="Courier New"/>
                <a:ea typeface="Monaco" charset="0"/>
                <a:cs typeface="Courier New"/>
                <a:sym typeface="Monaco" charset="0"/>
              </a:rPr>
              <a:t>argc</a:t>
            </a:r>
            <a:r>
              <a:rPr lang="en-US" sz="1100" b="1" dirty="0">
                <a:latin typeface="Courier New"/>
                <a:ea typeface="Monaco" charset="0"/>
                <a:cs typeface="Courier New"/>
                <a:sym typeface="Monaco" charset="0"/>
              </a:rPr>
              <a:t>, </a:t>
            </a:r>
          </a:p>
          <a:p>
            <a:pPr>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100" b="1" dirty="0">
                <a:latin typeface="Courier New"/>
                <a:ea typeface="Monaco" charset="0"/>
                <a:cs typeface="Courier New"/>
                <a:sym typeface="Monaco" charset="0"/>
              </a:rPr>
              <a:t>         char ** </a:t>
            </a:r>
            <a:r>
              <a:rPr lang="en-US" sz="1100" b="1" dirty="0" err="1">
                <a:latin typeface="Courier New"/>
                <a:ea typeface="Monaco" charset="0"/>
                <a:cs typeface="Courier New"/>
                <a:sym typeface="Monaco" charset="0"/>
              </a:rPr>
              <a:t>argv</a:t>
            </a:r>
            <a:r>
              <a:rPr lang="en-US" sz="1100" b="1" dirty="0">
                <a:latin typeface="Courier New"/>
                <a:ea typeface="Monaco" charset="0"/>
                <a:cs typeface="Courier New"/>
                <a:sym typeface="Monaco" charset="0"/>
              </a:rPr>
              <a:t>){</a:t>
            </a:r>
          </a:p>
          <a:p>
            <a:pPr>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100" b="1" dirty="0">
              <a:latin typeface="Courier New"/>
              <a:ea typeface="Monaco" charset="0"/>
              <a:cs typeface="Courier New"/>
              <a:sym typeface="Monaco" charset="0"/>
            </a:endParaRPr>
          </a:p>
          <a:p>
            <a:pPr>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100" b="1" dirty="0">
                <a:latin typeface="Courier New"/>
                <a:ea typeface="Monaco" charset="0"/>
                <a:cs typeface="Courier New"/>
                <a:sym typeface="Monaco" charset="0"/>
              </a:rPr>
              <a:t>  </a:t>
            </a:r>
            <a:r>
              <a:rPr lang="en-US" sz="1100" b="1" dirty="0" err="1">
                <a:latin typeface="Courier New"/>
                <a:ea typeface="Monaco" charset="0"/>
                <a:cs typeface="Courier New"/>
                <a:sym typeface="Monaco" charset="0"/>
              </a:rPr>
              <a:t>printf</a:t>
            </a:r>
            <a:r>
              <a:rPr lang="en-US" sz="1100" b="1" dirty="0">
                <a:latin typeface="Courier New"/>
                <a:ea typeface="Monaco" charset="0"/>
                <a:cs typeface="Courier New"/>
                <a:sym typeface="Monaco" charset="0"/>
              </a:rPr>
              <a:t>("Hello    </a:t>
            </a:r>
          </a:p>
          <a:p>
            <a:pPr>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100" b="1" dirty="0">
                <a:latin typeface="Courier New"/>
                <a:ea typeface="Monaco" charset="0"/>
                <a:cs typeface="Courier New"/>
                <a:sym typeface="Monaco" charset="0"/>
              </a:rPr>
              <a:t>          world!\n");</a:t>
            </a:r>
          </a:p>
          <a:p>
            <a:pPr>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100" b="1" dirty="0">
                <a:latin typeface="Courier New"/>
                <a:ea typeface="Monaco" charset="0"/>
                <a:cs typeface="Courier New"/>
                <a:sym typeface="Monaco" charset="0"/>
              </a:rPr>
              <a:t>  return 0;</a:t>
            </a:r>
          </a:p>
          <a:p>
            <a:pPr>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100" b="1" dirty="0">
                <a:latin typeface="Courier New"/>
                <a:ea typeface="Monaco" charset="0"/>
                <a:cs typeface="Courier New"/>
                <a:sym typeface="Monaco" charset="0"/>
              </a:rPr>
              <a:t>}</a:t>
            </a:r>
          </a:p>
        </p:txBody>
      </p:sp>
      <p:sp>
        <p:nvSpPr>
          <p:cNvPr id="29" name="Rectangle 4">
            <a:extLst>
              <a:ext uri="{FF2B5EF4-FFF2-40B4-BE49-F238E27FC236}">
                <a16:creationId xmlns:a16="http://schemas.microsoft.com/office/drawing/2014/main" id="{4F334DD4-5F19-0D43-A5E0-532542A550CC}"/>
              </a:ext>
            </a:extLst>
          </p:cNvPr>
          <p:cNvSpPr>
            <a:spLocks/>
          </p:cNvSpPr>
          <p:nvPr/>
        </p:nvSpPr>
        <p:spPr bwMode="auto">
          <a:xfrm>
            <a:off x="4573184" y="3957264"/>
            <a:ext cx="2197907" cy="2748328"/>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r>
              <a:rPr lang="en-US" sz="1100" b="1" dirty="0" err="1">
                <a:latin typeface="Courier New" panose="02070309020205020404" pitchFamily="49" charset="0"/>
                <a:cs typeface="Courier New" panose="02070309020205020404" pitchFamily="49" charset="0"/>
              </a:rPr>
              <a:t>pushq</a:t>
            </a:r>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rbp</a:t>
            </a:r>
            <a:endParaRPr lang="en-US" sz="1100" b="1" dirty="0">
              <a:latin typeface="Courier New" panose="02070309020205020404" pitchFamily="49" charset="0"/>
              <a:cs typeface="Courier New" panose="02070309020205020404" pitchFamily="49" charset="0"/>
            </a:endParaRPr>
          </a:p>
          <a:p>
            <a:r>
              <a:rPr lang="en-US" sz="1100" b="1" dirty="0" err="1">
                <a:latin typeface="Courier New" panose="02070309020205020404" pitchFamily="49" charset="0"/>
                <a:cs typeface="Courier New" panose="02070309020205020404" pitchFamily="49" charset="0"/>
              </a:rPr>
              <a:t>movq</a:t>
            </a:r>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rsp</a:t>
            </a:r>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rbp</a:t>
            </a:r>
            <a:endParaRPr lang="en-US" sz="1100" b="1" dirty="0">
              <a:latin typeface="Courier New" panose="02070309020205020404" pitchFamily="49" charset="0"/>
              <a:cs typeface="Courier New" panose="02070309020205020404" pitchFamily="49" charset="0"/>
            </a:endParaRPr>
          </a:p>
          <a:p>
            <a:r>
              <a:rPr lang="en-US" sz="1100" b="1" dirty="0" err="1">
                <a:latin typeface="Courier New" panose="02070309020205020404" pitchFamily="49" charset="0"/>
                <a:cs typeface="Courier New" panose="02070309020205020404" pitchFamily="49" charset="0"/>
              </a:rPr>
              <a:t>subq</a:t>
            </a:r>
            <a:r>
              <a:rPr lang="en-US" sz="1100" b="1" dirty="0">
                <a:latin typeface="Courier New" panose="02070309020205020404" pitchFamily="49" charset="0"/>
                <a:cs typeface="Courier New" panose="02070309020205020404" pitchFamily="49" charset="0"/>
              </a:rPr>
              <a:t>  $32, %</a:t>
            </a:r>
            <a:r>
              <a:rPr lang="en-US" sz="1100" b="1" dirty="0" err="1">
                <a:latin typeface="Courier New" panose="02070309020205020404" pitchFamily="49" charset="0"/>
                <a:cs typeface="Courier New" panose="02070309020205020404" pitchFamily="49" charset="0"/>
              </a:rPr>
              <a:t>rsp</a:t>
            </a:r>
            <a:endParaRPr lang="en-US" sz="1100" b="1" dirty="0">
              <a:latin typeface="Courier New" panose="02070309020205020404" pitchFamily="49" charset="0"/>
              <a:cs typeface="Courier New" panose="02070309020205020404" pitchFamily="49" charset="0"/>
            </a:endParaRPr>
          </a:p>
          <a:p>
            <a:r>
              <a:rPr lang="en-US" sz="1100" b="1" dirty="0" err="1">
                <a:latin typeface="Courier New" panose="02070309020205020404" pitchFamily="49" charset="0"/>
                <a:cs typeface="Courier New" panose="02070309020205020404" pitchFamily="49" charset="0"/>
              </a:rPr>
              <a:t>leaq</a:t>
            </a:r>
            <a:r>
              <a:rPr lang="en-US" sz="1100" b="1" dirty="0">
                <a:latin typeface="Courier New" panose="02070309020205020404" pitchFamily="49" charset="0"/>
                <a:cs typeface="Courier New" panose="02070309020205020404" pitchFamily="49" charset="0"/>
              </a:rPr>
              <a:t>  L_.</a:t>
            </a:r>
            <a:r>
              <a:rPr lang="en-US" sz="1100" b="1" dirty="0" err="1">
                <a:latin typeface="Courier New" panose="02070309020205020404" pitchFamily="49" charset="0"/>
                <a:cs typeface="Courier New" panose="02070309020205020404" pitchFamily="49" charset="0"/>
              </a:rPr>
              <a:t>str</a:t>
            </a:r>
            <a:r>
              <a:rPr lang="en-US" sz="1100" b="1" dirty="0">
                <a:latin typeface="Courier New" panose="02070309020205020404" pitchFamily="49" charset="0"/>
                <a:cs typeface="Courier New" panose="02070309020205020404" pitchFamily="49" charset="0"/>
              </a:rPr>
              <a:t>(%rip), %</a:t>
            </a:r>
            <a:r>
              <a:rPr lang="en-US" sz="1100" b="1" dirty="0" err="1">
                <a:latin typeface="Courier New" panose="02070309020205020404" pitchFamily="49" charset="0"/>
                <a:cs typeface="Courier New" panose="02070309020205020404" pitchFamily="49" charset="0"/>
              </a:rPr>
              <a:t>rax</a:t>
            </a:r>
            <a:endParaRPr lang="en-US" sz="1100" b="1" dirty="0">
              <a:latin typeface="Courier New" panose="02070309020205020404" pitchFamily="49" charset="0"/>
              <a:cs typeface="Courier New" panose="02070309020205020404" pitchFamily="49" charset="0"/>
            </a:endParaRPr>
          </a:p>
          <a:p>
            <a:r>
              <a:rPr lang="en-US" sz="1100" b="1" dirty="0" err="1">
                <a:latin typeface="Courier New" panose="02070309020205020404" pitchFamily="49" charset="0"/>
                <a:cs typeface="Courier New" panose="02070309020205020404" pitchFamily="49" charset="0"/>
              </a:rPr>
              <a:t>movl</a:t>
            </a:r>
            <a:r>
              <a:rPr lang="en-US" sz="1100" b="1" dirty="0">
                <a:latin typeface="Courier New" panose="02070309020205020404" pitchFamily="49" charset="0"/>
                <a:cs typeface="Courier New" panose="02070309020205020404" pitchFamily="49" charset="0"/>
              </a:rPr>
              <a:t>  $0, -4(%</a:t>
            </a:r>
            <a:r>
              <a:rPr lang="en-US" sz="1100" b="1" dirty="0" err="1">
                <a:latin typeface="Courier New" panose="02070309020205020404" pitchFamily="49" charset="0"/>
                <a:cs typeface="Courier New" panose="02070309020205020404" pitchFamily="49" charset="0"/>
              </a:rPr>
              <a:t>rbp</a:t>
            </a:r>
            <a:r>
              <a:rPr lang="en-US" sz="1100" b="1" dirty="0">
                <a:latin typeface="Courier New" panose="02070309020205020404" pitchFamily="49" charset="0"/>
                <a:cs typeface="Courier New" panose="02070309020205020404" pitchFamily="49" charset="0"/>
              </a:rPr>
              <a:t>)</a:t>
            </a:r>
          </a:p>
          <a:p>
            <a:r>
              <a:rPr lang="en-US" sz="1100" b="1" dirty="0" err="1">
                <a:latin typeface="Courier New" panose="02070309020205020404" pitchFamily="49" charset="0"/>
                <a:cs typeface="Courier New" panose="02070309020205020404" pitchFamily="49" charset="0"/>
              </a:rPr>
              <a:t>movl</a:t>
            </a:r>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edi</a:t>
            </a:r>
            <a:r>
              <a:rPr lang="en-US" sz="1100" b="1" dirty="0">
                <a:latin typeface="Courier New" panose="02070309020205020404" pitchFamily="49" charset="0"/>
                <a:cs typeface="Courier New" panose="02070309020205020404" pitchFamily="49" charset="0"/>
              </a:rPr>
              <a:t>, -8(%</a:t>
            </a:r>
            <a:r>
              <a:rPr lang="en-US" sz="1100" b="1" dirty="0" err="1">
                <a:latin typeface="Courier New" panose="02070309020205020404" pitchFamily="49" charset="0"/>
                <a:cs typeface="Courier New" panose="02070309020205020404" pitchFamily="49" charset="0"/>
              </a:rPr>
              <a:t>rbp</a:t>
            </a:r>
            <a:r>
              <a:rPr lang="en-US" sz="1100" b="1" dirty="0">
                <a:latin typeface="Courier New" panose="02070309020205020404" pitchFamily="49" charset="0"/>
                <a:cs typeface="Courier New" panose="02070309020205020404" pitchFamily="49" charset="0"/>
              </a:rPr>
              <a:t>)</a:t>
            </a:r>
          </a:p>
          <a:p>
            <a:r>
              <a:rPr lang="en-US" sz="1100" b="1" dirty="0" err="1">
                <a:latin typeface="Courier New" panose="02070309020205020404" pitchFamily="49" charset="0"/>
                <a:cs typeface="Courier New" panose="02070309020205020404" pitchFamily="49" charset="0"/>
              </a:rPr>
              <a:t>movq</a:t>
            </a:r>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rsi</a:t>
            </a:r>
            <a:r>
              <a:rPr lang="en-US" sz="1100" b="1" dirty="0">
                <a:latin typeface="Courier New" panose="02070309020205020404" pitchFamily="49" charset="0"/>
                <a:cs typeface="Courier New" panose="02070309020205020404" pitchFamily="49" charset="0"/>
              </a:rPr>
              <a:t>, -16(%</a:t>
            </a:r>
            <a:r>
              <a:rPr lang="en-US" sz="1100" b="1" dirty="0" err="1">
                <a:latin typeface="Courier New" panose="02070309020205020404" pitchFamily="49" charset="0"/>
                <a:cs typeface="Courier New" panose="02070309020205020404" pitchFamily="49" charset="0"/>
              </a:rPr>
              <a:t>rbp</a:t>
            </a:r>
            <a:r>
              <a:rPr lang="en-US" sz="1100" b="1" dirty="0">
                <a:latin typeface="Courier New" panose="02070309020205020404" pitchFamily="49" charset="0"/>
                <a:cs typeface="Courier New" panose="02070309020205020404" pitchFamily="49" charset="0"/>
              </a:rPr>
              <a:t>)</a:t>
            </a:r>
          </a:p>
          <a:p>
            <a:r>
              <a:rPr lang="en-US" sz="1100" b="1" dirty="0" err="1">
                <a:latin typeface="Courier New" panose="02070309020205020404" pitchFamily="49" charset="0"/>
                <a:cs typeface="Courier New" panose="02070309020205020404" pitchFamily="49" charset="0"/>
              </a:rPr>
              <a:t>movq</a:t>
            </a:r>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rax</a:t>
            </a:r>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rdi</a:t>
            </a:r>
            <a:endParaRPr lang="en-US" sz="1100" b="1" dirty="0">
              <a:latin typeface="Courier New" panose="02070309020205020404" pitchFamily="49" charset="0"/>
              <a:cs typeface="Courier New" panose="02070309020205020404" pitchFamily="49" charset="0"/>
            </a:endParaRPr>
          </a:p>
          <a:p>
            <a:r>
              <a:rPr lang="en-US" sz="1100" b="1" dirty="0" err="1">
                <a:latin typeface="Courier New" panose="02070309020205020404" pitchFamily="49" charset="0"/>
                <a:cs typeface="Courier New" panose="02070309020205020404" pitchFamily="49" charset="0"/>
              </a:rPr>
              <a:t>movb</a:t>
            </a:r>
            <a:r>
              <a:rPr lang="en-US" sz="1100" b="1" dirty="0">
                <a:latin typeface="Courier New" panose="02070309020205020404" pitchFamily="49" charset="0"/>
                <a:cs typeface="Courier New" panose="02070309020205020404" pitchFamily="49" charset="0"/>
              </a:rPr>
              <a:t>  $0, %al</a:t>
            </a:r>
          </a:p>
          <a:p>
            <a:r>
              <a:rPr lang="en-US" sz="1100" b="1" dirty="0" err="1">
                <a:latin typeface="Courier New" panose="02070309020205020404" pitchFamily="49" charset="0"/>
                <a:cs typeface="Courier New" panose="02070309020205020404" pitchFamily="49" charset="0"/>
              </a:rPr>
              <a:t>callq</a:t>
            </a:r>
            <a:r>
              <a:rPr lang="en-US" sz="1100" b="1" dirty="0">
                <a:latin typeface="Courier New" panose="02070309020205020404" pitchFamily="49" charset="0"/>
                <a:cs typeface="Courier New" panose="02070309020205020404" pitchFamily="49" charset="0"/>
              </a:rPr>
              <a:t> _</a:t>
            </a:r>
            <a:r>
              <a:rPr lang="en-US" sz="1100" b="1" dirty="0" err="1">
                <a:latin typeface="Courier New" panose="02070309020205020404" pitchFamily="49" charset="0"/>
                <a:cs typeface="Courier New" panose="02070309020205020404" pitchFamily="49" charset="0"/>
              </a:rPr>
              <a:t>printf</a:t>
            </a:r>
            <a:endParaRPr lang="en-US" sz="1100" b="1" dirty="0">
              <a:latin typeface="Courier New" panose="02070309020205020404" pitchFamily="49" charset="0"/>
              <a:cs typeface="Courier New" panose="02070309020205020404" pitchFamily="49" charset="0"/>
            </a:endParaRPr>
          </a:p>
          <a:p>
            <a:r>
              <a:rPr lang="en-US" sz="1100" b="1" dirty="0" err="1">
                <a:latin typeface="Courier New" panose="02070309020205020404" pitchFamily="49" charset="0"/>
                <a:cs typeface="Courier New" panose="02070309020205020404" pitchFamily="49" charset="0"/>
              </a:rPr>
              <a:t>xorl</a:t>
            </a:r>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ecx</a:t>
            </a:r>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ecx</a:t>
            </a:r>
            <a:endParaRPr lang="en-US" sz="1100" b="1" dirty="0">
              <a:latin typeface="Courier New" panose="02070309020205020404" pitchFamily="49" charset="0"/>
              <a:cs typeface="Courier New" panose="02070309020205020404" pitchFamily="49" charset="0"/>
            </a:endParaRPr>
          </a:p>
          <a:p>
            <a:r>
              <a:rPr lang="en-US" sz="1100" b="1" dirty="0" err="1">
                <a:latin typeface="Courier New" panose="02070309020205020404" pitchFamily="49" charset="0"/>
                <a:cs typeface="Courier New" panose="02070309020205020404" pitchFamily="49" charset="0"/>
              </a:rPr>
              <a:t>movl</a:t>
            </a:r>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eax</a:t>
            </a:r>
            <a:r>
              <a:rPr lang="en-US" sz="1100" b="1" dirty="0">
                <a:latin typeface="Courier New" panose="02070309020205020404" pitchFamily="49" charset="0"/>
                <a:cs typeface="Courier New" panose="02070309020205020404" pitchFamily="49" charset="0"/>
              </a:rPr>
              <a:t>, -20(%</a:t>
            </a:r>
            <a:r>
              <a:rPr lang="en-US" sz="1100" b="1" dirty="0" err="1">
                <a:latin typeface="Courier New" panose="02070309020205020404" pitchFamily="49" charset="0"/>
                <a:cs typeface="Courier New" panose="02070309020205020404" pitchFamily="49" charset="0"/>
              </a:rPr>
              <a:t>rbp</a:t>
            </a:r>
            <a:r>
              <a:rPr lang="en-US" sz="1100" b="1" dirty="0">
                <a:latin typeface="Courier New" panose="02070309020205020404" pitchFamily="49" charset="0"/>
                <a:cs typeface="Courier New" panose="02070309020205020404" pitchFamily="49" charset="0"/>
              </a:rPr>
              <a:t>) </a:t>
            </a:r>
          </a:p>
          <a:p>
            <a:r>
              <a:rPr lang="en-US" sz="1100" b="1" dirty="0" err="1">
                <a:latin typeface="Courier New" panose="02070309020205020404" pitchFamily="49" charset="0"/>
                <a:cs typeface="Courier New" panose="02070309020205020404" pitchFamily="49" charset="0"/>
              </a:rPr>
              <a:t>movl</a:t>
            </a:r>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ecx</a:t>
            </a:r>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eax</a:t>
            </a:r>
            <a:endParaRPr lang="en-US" sz="1100" b="1" dirty="0">
              <a:latin typeface="Courier New" panose="02070309020205020404" pitchFamily="49" charset="0"/>
              <a:cs typeface="Courier New" panose="02070309020205020404" pitchFamily="49" charset="0"/>
            </a:endParaRPr>
          </a:p>
          <a:p>
            <a:r>
              <a:rPr lang="en-US" sz="1100" b="1" dirty="0" err="1">
                <a:latin typeface="Courier New" panose="02070309020205020404" pitchFamily="49" charset="0"/>
                <a:cs typeface="Courier New" panose="02070309020205020404" pitchFamily="49" charset="0"/>
              </a:rPr>
              <a:t>addq</a:t>
            </a:r>
            <a:r>
              <a:rPr lang="en-US" sz="1100" b="1" dirty="0">
                <a:latin typeface="Courier New" panose="02070309020205020404" pitchFamily="49" charset="0"/>
                <a:cs typeface="Courier New" panose="02070309020205020404" pitchFamily="49" charset="0"/>
              </a:rPr>
              <a:t>  $32, %</a:t>
            </a:r>
            <a:r>
              <a:rPr lang="en-US" sz="1100" b="1" dirty="0" err="1">
                <a:latin typeface="Courier New" panose="02070309020205020404" pitchFamily="49" charset="0"/>
                <a:cs typeface="Courier New" panose="02070309020205020404" pitchFamily="49" charset="0"/>
              </a:rPr>
              <a:t>rsp</a:t>
            </a:r>
            <a:endParaRPr lang="en-US" sz="1100" b="1" dirty="0">
              <a:latin typeface="Courier New" panose="02070309020205020404" pitchFamily="49" charset="0"/>
              <a:cs typeface="Courier New" panose="02070309020205020404" pitchFamily="49" charset="0"/>
            </a:endParaRPr>
          </a:p>
          <a:p>
            <a:r>
              <a:rPr lang="en-US" sz="1100" b="1" dirty="0" err="1">
                <a:latin typeface="Courier New" panose="02070309020205020404" pitchFamily="49" charset="0"/>
                <a:cs typeface="Courier New" panose="02070309020205020404" pitchFamily="49" charset="0"/>
              </a:rPr>
              <a:t>popq</a:t>
            </a:r>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rbp</a:t>
            </a:r>
            <a:endParaRPr lang="en-US" sz="1100" b="1" dirty="0">
              <a:latin typeface="Courier New" panose="02070309020205020404" pitchFamily="49" charset="0"/>
              <a:cs typeface="Courier New" panose="02070309020205020404" pitchFamily="49" charset="0"/>
            </a:endParaRPr>
          </a:p>
          <a:p>
            <a:r>
              <a:rPr lang="en-US" sz="1100" b="1" dirty="0" err="1">
                <a:latin typeface="Courier New" panose="02070309020205020404" pitchFamily="49" charset="0"/>
                <a:cs typeface="Courier New" panose="02070309020205020404" pitchFamily="49" charset="0"/>
              </a:rPr>
              <a:t>retq</a:t>
            </a:r>
            <a:endParaRPr lang="en-US" sz="1100" b="1" dirty="0">
              <a:latin typeface="Courier New" panose="02070309020205020404" pitchFamily="49" charset="0"/>
              <a:cs typeface="Courier New" panose="02070309020205020404" pitchFamily="49" charset="0"/>
            </a:endParaRPr>
          </a:p>
          <a:p>
            <a:r>
              <a:rPr lang="en-US" sz="1100" dirty="0">
                <a:latin typeface="Courier New" panose="02070309020205020404" pitchFamily="49" charset="0"/>
                <a:cs typeface="Courier New" panose="02070309020205020404" pitchFamily="49" charset="0"/>
              </a:rPr>
              <a:t>       </a:t>
            </a:r>
          </a:p>
        </p:txBody>
      </p:sp>
      <p:sp>
        <p:nvSpPr>
          <p:cNvPr id="30" name="Rectangle 4">
            <a:extLst>
              <a:ext uri="{FF2B5EF4-FFF2-40B4-BE49-F238E27FC236}">
                <a16:creationId xmlns:a16="http://schemas.microsoft.com/office/drawing/2014/main" id="{93495C8A-EF94-A241-96DE-CD032256CB2B}"/>
              </a:ext>
            </a:extLst>
          </p:cNvPr>
          <p:cNvSpPr>
            <a:spLocks/>
          </p:cNvSpPr>
          <p:nvPr/>
        </p:nvSpPr>
        <p:spPr bwMode="auto">
          <a:xfrm>
            <a:off x="6820659" y="3943764"/>
            <a:ext cx="2197906" cy="2748328"/>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r>
              <a:rPr lang="en-US" sz="1100" b="1" dirty="0">
                <a:latin typeface="Courier New" panose="02070309020205020404" pitchFamily="49" charset="0"/>
                <a:cs typeface="Courier New" panose="02070309020205020404" pitchFamily="49" charset="0"/>
              </a:rPr>
              <a:t>55 </a:t>
            </a:r>
          </a:p>
          <a:p>
            <a:r>
              <a:rPr lang="en-US" sz="1100" b="1" dirty="0">
                <a:latin typeface="Courier New" panose="02070309020205020404" pitchFamily="49" charset="0"/>
                <a:cs typeface="Courier New" panose="02070309020205020404" pitchFamily="49" charset="0"/>
              </a:rPr>
              <a:t>48 89 e5</a:t>
            </a:r>
          </a:p>
          <a:p>
            <a:r>
              <a:rPr lang="en-US" sz="1100" b="1" dirty="0">
                <a:latin typeface="Courier New" panose="02070309020205020404" pitchFamily="49" charset="0"/>
                <a:cs typeface="Courier New" panose="02070309020205020404" pitchFamily="49" charset="0"/>
              </a:rPr>
              <a:t>48 83 </a:t>
            </a:r>
            <a:r>
              <a:rPr lang="en-US" sz="1100" b="1" dirty="0" err="1">
                <a:latin typeface="Courier New" panose="02070309020205020404" pitchFamily="49" charset="0"/>
                <a:cs typeface="Courier New" panose="02070309020205020404" pitchFamily="49" charset="0"/>
              </a:rPr>
              <a:t>ec</a:t>
            </a:r>
            <a:r>
              <a:rPr lang="en-US" sz="1100" b="1" dirty="0">
                <a:latin typeface="Courier New" panose="02070309020205020404" pitchFamily="49" charset="0"/>
                <a:cs typeface="Courier New" panose="02070309020205020404" pitchFamily="49" charset="0"/>
              </a:rPr>
              <a:t> 20 </a:t>
            </a:r>
          </a:p>
          <a:p>
            <a:r>
              <a:rPr lang="en-US" sz="1100" b="1" dirty="0">
                <a:latin typeface="Courier New" panose="02070309020205020404" pitchFamily="49" charset="0"/>
                <a:cs typeface="Courier New" panose="02070309020205020404" pitchFamily="49" charset="0"/>
              </a:rPr>
              <a:t>48 8d 05 25 00 00 00 </a:t>
            </a:r>
          </a:p>
          <a:p>
            <a:r>
              <a:rPr lang="en-US" sz="1100" b="1" dirty="0">
                <a:latin typeface="Courier New" panose="02070309020205020404" pitchFamily="49" charset="0"/>
                <a:cs typeface="Courier New" panose="02070309020205020404" pitchFamily="49" charset="0"/>
              </a:rPr>
              <a:t>c7 45 fc 00 00 00 00 </a:t>
            </a:r>
          </a:p>
          <a:p>
            <a:r>
              <a:rPr lang="en-US" sz="1100" b="1" dirty="0">
                <a:latin typeface="Courier New" panose="02070309020205020404" pitchFamily="49" charset="0"/>
                <a:cs typeface="Courier New" panose="02070309020205020404" pitchFamily="49" charset="0"/>
              </a:rPr>
              <a:t>89 7d f8 </a:t>
            </a:r>
          </a:p>
          <a:p>
            <a:r>
              <a:rPr lang="en-US" sz="1100" b="1" dirty="0">
                <a:latin typeface="Courier New" panose="02070309020205020404" pitchFamily="49" charset="0"/>
                <a:cs typeface="Courier New" panose="02070309020205020404" pitchFamily="49" charset="0"/>
              </a:rPr>
              <a:t>48 89 75 f0 </a:t>
            </a:r>
          </a:p>
          <a:p>
            <a:r>
              <a:rPr lang="en-US" sz="1100" b="1" dirty="0">
                <a:latin typeface="Courier New" panose="02070309020205020404" pitchFamily="49" charset="0"/>
                <a:cs typeface="Courier New" panose="02070309020205020404" pitchFamily="49" charset="0"/>
              </a:rPr>
              <a:t>48 89 c7</a:t>
            </a:r>
          </a:p>
          <a:p>
            <a:r>
              <a:rPr lang="en-US" sz="1100" b="1" dirty="0">
                <a:latin typeface="Courier New" panose="02070309020205020404" pitchFamily="49" charset="0"/>
                <a:cs typeface="Courier New" panose="02070309020205020404" pitchFamily="49" charset="0"/>
              </a:rPr>
              <a:t>b0 00</a:t>
            </a:r>
          </a:p>
          <a:p>
            <a:r>
              <a:rPr lang="en-US" sz="1100" b="1" dirty="0">
                <a:latin typeface="Courier New" panose="02070309020205020404" pitchFamily="49" charset="0"/>
                <a:cs typeface="Courier New" panose="02070309020205020404" pitchFamily="49" charset="0"/>
              </a:rPr>
              <a:t>e8 00 00 00 00</a:t>
            </a:r>
          </a:p>
          <a:p>
            <a:r>
              <a:rPr lang="en-US" sz="1100" b="1" dirty="0">
                <a:latin typeface="Courier New" panose="02070309020205020404" pitchFamily="49" charset="0"/>
                <a:cs typeface="Courier New" panose="02070309020205020404" pitchFamily="49" charset="0"/>
              </a:rPr>
              <a:t>31 c9</a:t>
            </a:r>
          </a:p>
          <a:p>
            <a:r>
              <a:rPr lang="en-US" sz="1100" b="1" dirty="0">
                <a:latin typeface="Courier New" panose="02070309020205020404" pitchFamily="49" charset="0"/>
                <a:cs typeface="Courier New" panose="02070309020205020404" pitchFamily="49" charset="0"/>
              </a:rPr>
              <a:t>89 45 </a:t>
            </a:r>
            <a:r>
              <a:rPr lang="en-US" sz="1100" b="1" dirty="0" err="1">
                <a:latin typeface="Courier New" panose="02070309020205020404" pitchFamily="49" charset="0"/>
                <a:cs typeface="Courier New" panose="02070309020205020404" pitchFamily="49" charset="0"/>
              </a:rPr>
              <a:t>ec</a:t>
            </a:r>
            <a:r>
              <a:rPr lang="en-US" sz="1100" b="1" dirty="0">
                <a:latin typeface="Courier New" panose="02070309020205020404" pitchFamily="49" charset="0"/>
                <a:cs typeface="Courier New" panose="02070309020205020404" pitchFamily="49" charset="0"/>
              </a:rPr>
              <a:t> </a:t>
            </a:r>
          </a:p>
          <a:p>
            <a:r>
              <a:rPr lang="en-US" sz="1100" b="1" dirty="0">
                <a:latin typeface="Courier New" panose="02070309020205020404" pitchFamily="49" charset="0"/>
                <a:cs typeface="Courier New" panose="02070309020205020404" pitchFamily="49" charset="0"/>
              </a:rPr>
              <a:t>89 c8</a:t>
            </a:r>
          </a:p>
          <a:p>
            <a:r>
              <a:rPr lang="en-US" sz="1100" b="1" dirty="0">
                <a:latin typeface="Courier New" panose="02070309020205020404" pitchFamily="49" charset="0"/>
                <a:cs typeface="Courier New" panose="02070309020205020404" pitchFamily="49" charset="0"/>
              </a:rPr>
              <a:t>48 83 c4 20 </a:t>
            </a:r>
          </a:p>
          <a:p>
            <a:r>
              <a:rPr lang="en-US" sz="1100" b="1" dirty="0">
                <a:latin typeface="Courier New" panose="02070309020205020404" pitchFamily="49" charset="0"/>
                <a:cs typeface="Courier New" panose="02070309020205020404" pitchFamily="49" charset="0"/>
              </a:rPr>
              <a:t>5d</a:t>
            </a:r>
          </a:p>
          <a:p>
            <a:r>
              <a:rPr lang="en-US" sz="1100" b="1" dirty="0">
                <a:latin typeface="Courier New" panose="02070309020205020404" pitchFamily="49" charset="0"/>
                <a:cs typeface="Courier New" panose="02070309020205020404" pitchFamily="49" charset="0"/>
              </a:rPr>
              <a:t>c3</a:t>
            </a:r>
          </a:p>
        </p:txBody>
      </p:sp>
      <p:sp>
        <p:nvSpPr>
          <p:cNvPr id="32" name="Left Brace 31">
            <a:extLst>
              <a:ext uri="{FF2B5EF4-FFF2-40B4-BE49-F238E27FC236}">
                <a16:creationId xmlns:a16="http://schemas.microsoft.com/office/drawing/2014/main" id="{0BF10DAF-7F7B-4445-8F3E-B6469ADFED1D}"/>
              </a:ext>
            </a:extLst>
          </p:cNvPr>
          <p:cNvSpPr/>
          <p:nvPr/>
        </p:nvSpPr>
        <p:spPr>
          <a:xfrm rot="16200000" flipH="1">
            <a:off x="795337" y="1360023"/>
            <a:ext cx="274640" cy="493713"/>
          </a:xfrm>
          <a:prstGeom prst="leftBrace">
            <a:avLst>
              <a:gd name="adj1" fmla="val 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443ABEA3-2EBF-F045-8731-9005E1330F1A}"/>
              </a:ext>
            </a:extLst>
          </p:cNvPr>
          <p:cNvSpPr txBox="1"/>
          <p:nvPr/>
        </p:nvSpPr>
        <p:spPr>
          <a:xfrm>
            <a:off x="93284" y="1176635"/>
            <a:ext cx="1056700" cy="369332"/>
          </a:xfrm>
          <a:prstGeom prst="rect">
            <a:avLst/>
          </a:prstGeom>
          <a:noFill/>
        </p:spPr>
        <p:txBody>
          <a:bodyPr wrap="none" rtlCol="0">
            <a:spAutoFit/>
          </a:bodyPr>
          <a:lstStyle/>
          <a:p>
            <a:r>
              <a:rPr lang="en-US" dirty="0">
                <a:solidFill>
                  <a:schemeClr val="accent1"/>
                </a:solidFill>
              </a:rPr>
              <a:t>compiler</a:t>
            </a:r>
          </a:p>
        </p:txBody>
      </p:sp>
      <p:sp>
        <p:nvSpPr>
          <p:cNvPr id="36" name="Left Brace 35">
            <a:extLst>
              <a:ext uri="{FF2B5EF4-FFF2-40B4-BE49-F238E27FC236}">
                <a16:creationId xmlns:a16="http://schemas.microsoft.com/office/drawing/2014/main" id="{200B6557-A350-C640-8A17-DBE3BF40956A}"/>
              </a:ext>
            </a:extLst>
          </p:cNvPr>
          <p:cNvSpPr/>
          <p:nvPr/>
        </p:nvSpPr>
        <p:spPr>
          <a:xfrm rot="16200000" flipH="1">
            <a:off x="1687158" y="1077558"/>
            <a:ext cx="274639" cy="107544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TextBox 37">
            <a:extLst>
              <a:ext uri="{FF2B5EF4-FFF2-40B4-BE49-F238E27FC236}">
                <a16:creationId xmlns:a16="http://schemas.microsoft.com/office/drawing/2014/main" id="{508F6CC2-ACBA-CC42-99EE-93D1E39F8CD8}"/>
              </a:ext>
            </a:extLst>
          </p:cNvPr>
          <p:cNvSpPr txBox="1"/>
          <p:nvPr/>
        </p:nvSpPr>
        <p:spPr>
          <a:xfrm>
            <a:off x="955965" y="1186935"/>
            <a:ext cx="1567639" cy="369332"/>
          </a:xfrm>
          <a:prstGeom prst="rect">
            <a:avLst/>
          </a:prstGeom>
          <a:noFill/>
        </p:spPr>
        <p:txBody>
          <a:bodyPr wrap="square" rtlCol="0">
            <a:spAutoFit/>
          </a:bodyPr>
          <a:lstStyle/>
          <a:p>
            <a:pPr algn="ctr"/>
            <a:r>
              <a:rPr lang="en-US" dirty="0">
                <a:solidFill>
                  <a:schemeClr val="accent1"/>
                </a:solidFill>
              </a:rPr>
              <a:t>output name</a:t>
            </a:r>
          </a:p>
        </p:txBody>
      </p:sp>
      <p:sp>
        <p:nvSpPr>
          <p:cNvPr id="40" name="Left Brace 39">
            <a:extLst>
              <a:ext uri="{FF2B5EF4-FFF2-40B4-BE49-F238E27FC236}">
                <a16:creationId xmlns:a16="http://schemas.microsoft.com/office/drawing/2014/main" id="{92B13B3D-EB3A-A74A-8013-42C86E89E676}"/>
              </a:ext>
            </a:extLst>
          </p:cNvPr>
          <p:cNvSpPr/>
          <p:nvPr/>
        </p:nvSpPr>
        <p:spPr>
          <a:xfrm rot="16200000" flipH="1">
            <a:off x="2775194" y="1141296"/>
            <a:ext cx="274638" cy="94797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TextBox 41">
            <a:extLst>
              <a:ext uri="{FF2B5EF4-FFF2-40B4-BE49-F238E27FC236}">
                <a16:creationId xmlns:a16="http://schemas.microsoft.com/office/drawing/2014/main" id="{AE302615-8F1A-E54E-9243-64A92352EDB0}"/>
              </a:ext>
            </a:extLst>
          </p:cNvPr>
          <p:cNvSpPr txBox="1"/>
          <p:nvPr/>
        </p:nvSpPr>
        <p:spPr>
          <a:xfrm>
            <a:off x="2329799" y="1180256"/>
            <a:ext cx="1056700" cy="369332"/>
          </a:xfrm>
          <a:prstGeom prst="rect">
            <a:avLst/>
          </a:prstGeom>
          <a:noFill/>
        </p:spPr>
        <p:txBody>
          <a:bodyPr wrap="none" rtlCol="0">
            <a:spAutoFit/>
          </a:bodyPr>
          <a:lstStyle/>
          <a:p>
            <a:r>
              <a:rPr lang="en-US" dirty="0">
                <a:solidFill>
                  <a:schemeClr val="accent1"/>
                </a:solidFill>
              </a:rPr>
              <a:t>filename</a:t>
            </a:r>
          </a:p>
        </p:txBody>
      </p:sp>
    </p:spTree>
    <p:extLst>
      <p:ext uri="{BB962C8B-B14F-4D97-AF65-F5344CB8AC3E}">
        <p14:creationId xmlns:p14="http://schemas.microsoft.com/office/powerpoint/2010/main" val="286970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2" grpId="0" animBg="1"/>
      <p:bldP spid="34" grpId="0"/>
      <p:bldP spid="36" grpId="0" animBg="1"/>
      <p:bldP spid="38" grpId="0"/>
      <p:bldP spid="40" grpId="0" animBg="1"/>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8C8E5-5811-7D46-AF7E-386E3DF558F0}"/>
              </a:ext>
            </a:extLst>
          </p:cNvPr>
          <p:cNvSpPr>
            <a:spLocks noGrp="1"/>
          </p:cNvSpPr>
          <p:nvPr>
            <p:ph type="title"/>
          </p:nvPr>
        </p:nvSpPr>
        <p:spPr/>
        <p:txBody>
          <a:bodyPr/>
          <a:lstStyle/>
          <a:p>
            <a:r>
              <a:rPr lang="en-US" dirty="0"/>
              <a:t>Running a Program</a:t>
            </a:r>
          </a:p>
        </p:txBody>
      </p:sp>
      <p:sp>
        <p:nvSpPr>
          <p:cNvPr id="3" name="Content Placeholder 2">
            <a:extLst>
              <a:ext uri="{FF2B5EF4-FFF2-40B4-BE49-F238E27FC236}">
                <a16:creationId xmlns:a16="http://schemas.microsoft.com/office/drawing/2014/main" id="{117C88B7-9069-A241-90DA-45100268E884}"/>
              </a:ext>
            </a:extLst>
          </p:cNvPr>
          <p:cNvSpPr>
            <a:spLocks noGrp="1"/>
          </p:cNvSpPr>
          <p:nvPr>
            <p:ph idx="1"/>
          </p:nvPr>
        </p:nvSpPr>
        <p:spPr/>
        <p:txBody>
          <a:bodyPr/>
          <a:lstStyle/>
          <a:p>
            <a:r>
              <a:rPr lang="en-US" dirty="0"/>
              <a:t>./hello</a:t>
            </a:r>
          </a:p>
        </p:txBody>
      </p:sp>
    </p:spTree>
    <p:extLst>
      <p:ext uri="{BB962C8B-B14F-4D97-AF65-F5344CB8AC3E}">
        <p14:creationId xmlns:p14="http://schemas.microsoft.com/office/powerpoint/2010/main" val="2767708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49E36-3E4F-F34D-9912-B332207E3BED}"/>
              </a:ext>
            </a:extLst>
          </p:cNvPr>
          <p:cNvSpPr>
            <a:spLocks noGrp="1"/>
          </p:cNvSpPr>
          <p:nvPr>
            <p:ph type="title"/>
          </p:nvPr>
        </p:nvSpPr>
        <p:spPr/>
        <p:txBody>
          <a:bodyPr/>
          <a:lstStyle/>
          <a:p>
            <a:r>
              <a:rPr lang="en-US" dirty="0"/>
              <a:t>Bits</a:t>
            </a:r>
          </a:p>
        </p:txBody>
      </p:sp>
      <p:sp>
        <p:nvSpPr>
          <p:cNvPr id="3" name="Content Placeholder 2">
            <a:extLst>
              <a:ext uri="{FF2B5EF4-FFF2-40B4-BE49-F238E27FC236}">
                <a16:creationId xmlns:a16="http://schemas.microsoft.com/office/drawing/2014/main" id="{8FB9E3FD-8DC4-C347-9C79-BEE5D8D1A332}"/>
              </a:ext>
            </a:extLst>
          </p:cNvPr>
          <p:cNvSpPr>
            <a:spLocks noGrp="1"/>
          </p:cNvSpPr>
          <p:nvPr>
            <p:ph idx="1"/>
          </p:nvPr>
        </p:nvSpPr>
        <p:spPr/>
        <p:txBody>
          <a:bodyPr/>
          <a:lstStyle/>
          <a:p>
            <a:r>
              <a:rPr lang="en-US" dirty="0"/>
              <a:t>a </a:t>
            </a:r>
            <a:r>
              <a:rPr lang="en-US" b="1" dirty="0">
                <a:solidFill>
                  <a:schemeClr val="accent2"/>
                </a:solidFill>
              </a:rPr>
              <a:t>bit</a:t>
            </a:r>
            <a:r>
              <a:rPr lang="en-US" dirty="0"/>
              <a:t> is a binary digit that can have two possible values</a:t>
            </a:r>
          </a:p>
          <a:p>
            <a:endParaRPr lang="en-US" dirty="0"/>
          </a:p>
          <a:p>
            <a:r>
              <a:rPr lang="en-US" dirty="0"/>
              <a:t>can be physically represented with a two state device</a:t>
            </a:r>
          </a:p>
        </p:txBody>
      </p:sp>
      <p:grpSp>
        <p:nvGrpSpPr>
          <p:cNvPr id="8" name="Group 7">
            <a:extLst>
              <a:ext uri="{FF2B5EF4-FFF2-40B4-BE49-F238E27FC236}">
                <a16:creationId xmlns:a16="http://schemas.microsoft.com/office/drawing/2014/main" id="{9A0696E5-F420-284D-B40A-6621A0957A3A}"/>
              </a:ext>
            </a:extLst>
          </p:cNvPr>
          <p:cNvGrpSpPr/>
          <p:nvPr/>
        </p:nvGrpSpPr>
        <p:grpSpPr>
          <a:xfrm>
            <a:off x="3923294" y="3327701"/>
            <a:ext cx="1364226" cy="2887740"/>
            <a:chOff x="3923294" y="3327701"/>
            <a:chExt cx="1364226" cy="2887740"/>
          </a:xfrm>
        </p:grpSpPr>
        <p:pic>
          <p:nvPicPr>
            <p:cNvPr id="9" name="Picture 8">
              <a:extLst>
                <a:ext uri="{FF2B5EF4-FFF2-40B4-BE49-F238E27FC236}">
                  <a16:creationId xmlns:a16="http://schemas.microsoft.com/office/drawing/2014/main" id="{FC4D0854-62EB-4743-A8C0-E7D286F6CD9B}"/>
                </a:ext>
              </a:extLst>
            </p:cNvPr>
            <p:cNvPicPr>
              <a:picLocks noChangeAspect="1"/>
            </p:cNvPicPr>
            <p:nvPr/>
          </p:nvPicPr>
          <p:blipFill rotWithShape="1">
            <a:blip r:embed="rId2">
              <a:extLst>
                <a:ext uri="{28A0092B-C50C-407E-A947-70E740481C1C}">
                  <a14:useLocalDpi xmlns:a14="http://schemas.microsoft.com/office/drawing/2010/main" val="0"/>
                </a:ext>
              </a:extLst>
            </a:blip>
            <a:srcRect l="3249" r="44835" b="8542"/>
            <a:stretch/>
          </p:blipFill>
          <p:spPr>
            <a:xfrm>
              <a:off x="3923294" y="3327701"/>
              <a:ext cx="1362456" cy="1352233"/>
            </a:xfrm>
            <a:prstGeom prst="rect">
              <a:avLst/>
            </a:prstGeom>
          </p:spPr>
        </p:pic>
        <p:pic>
          <p:nvPicPr>
            <p:cNvPr id="11" name="Picture 10">
              <a:extLst>
                <a:ext uri="{FF2B5EF4-FFF2-40B4-BE49-F238E27FC236}">
                  <a16:creationId xmlns:a16="http://schemas.microsoft.com/office/drawing/2014/main" id="{71D70CA6-CA6E-274C-B649-868928D0385F}"/>
                </a:ext>
              </a:extLst>
            </p:cNvPr>
            <p:cNvPicPr>
              <a:picLocks noChangeAspect="1"/>
            </p:cNvPicPr>
            <p:nvPr/>
          </p:nvPicPr>
          <p:blipFill rotWithShape="1">
            <a:blip r:embed="rId3">
              <a:extLst>
                <a:ext uri="{28A0092B-C50C-407E-A947-70E740481C1C}">
                  <a14:useLocalDpi xmlns:a14="http://schemas.microsoft.com/office/drawing/2010/main" val="0"/>
                </a:ext>
              </a:extLst>
            </a:blip>
            <a:srcRect r="32741"/>
            <a:stretch/>
          </p:blipFill>
          <p:spPr>
            <a:xfrm>
              <a:off x="3923294" y="4873784"/>
              <a:ext cx="1364226" cy="1341657"/>
            </a:xfrm>
            <a:prstGeom prst="rect">
              <a:avLst/>
            </a:prstGeom>
          </p:spPr>
        </p:pic>
      </p:grpSp>
      <p:grpSp>
        <p:nvGrpSpPr>
          <p:cNvPr id="10" name="Group 9">
            <a:extLst>
              <a:ext uri="{FF2B5EF4-FFF2-40B4-BE49-F238E27FC236}">
                <a16:creationId xmlns:a16="http://schemas.microsoft.com/office/drawing/2014/main" id="{A1368B1F-5A26-0E43-B8D1-FF66217353D9}"/>
              </a:ext>
            </a:extLst>
          </p:cNvPr>
          <p:cNvGrpSpPr/>
          <p:nvPr/>
        </p:nvGrpSpPr>
        <p:grpSpPr>
          <a:xfrm>
            <a:off x="5623819" y="3323434"/>
            <a:ext cx="1362456" cy="2896769"/>
            <a:chOff x="5623819" y="3323434"/>
            <a:chExt cx="1362456" cy="2896769"/>
          </a:xfrm>
        </p:grpSpPr>
        <p:pic>
          <p:nvPicPr>
            <p:cNvPr id="13" name="Picture 12">
              <a:extLst>
                <a:ext uri="{FF2B5EF4-FFF2-40B4-BE49-F238E27FC236}">
                  <a16:creationId xmlns:a16="http://schemas.microsoft.com/office/drawing/2014/main" id="{483B35C7-6132-AE4F-B477-2711CDCD952B}"/>
                </a:ext>
              </a:extLst>
            </p:cNvPr>
            <p:cNvPicPr>
              <a:picLocks noChangeAspect="1"/>
            </p:cNvPicPr>
            <p:nvPr/>
          </p:nvPicPr>
          <p:blipFill rotWithShape="1">
            <a:blip r:embed="rId4">
              <a:extLst>
                <a:ext uri="{28A0092B-C50C-407E-A947-70E740481C1C}">
                  <a14:useLocalDpi xmlns:a14="http://schemas.microsoft.com/office/drawing/2010/main" val="0"/>
                </a:ext>
              </a:extLst>
            </a:blip>
            <a:srcRect t="3050" b="4672"/>
            <a:stretch/>
          </p:blipFill>
          <p:spPr>
            <a:xfrm>
              <a:off x="5623819" y="3323434"/>
              <a:ext cx="1362456" cy="1356500"/>
            </a:xfrm>
            <a:prstGeom prst="rect">
              <a:avLst/>
            </a:prstGeom>
          </p:spPr>
        </p:pic>
        <p:pic>
          <p:nvPicPr>
            <p:cNvPr id="15" name="Picture 14">
              <a:extLst>
                <a:ext uri="{FF2B5EF4-FFF2-40B4-BE49-F238E27FC236}">
                  <a16:creationId xmlns:a16="http://schemas.microsoft.com/office/drawing/2014/main" id="{A32EA401-12E6-F14F-8E31-1E2BC66D2EB4}"/>
                </a:ext>
              </a:extLst>
            </p:cNvPr>
            <p:cNvPicPr>
              <a:picLocks noChangeAspect="1"/>
            </p:cNvPicPr>
            <p:nvPr/>
          </p:nvPicPr>
          <p:blipFill rotWithShape="1">
            <a:blip r:embed="rId5">
              <a:extLst>
                <a:ext uri="{28A0092B-C50C-407E-A947-70E740481C1C}">
                  <a14:useLocalDpi xmlns:a14="http://schemas.microsoft.com/office/drawing/2010/main" val="0"/>
                </a:ext>
              </a:extLst>
            </a:blip>
            <a:srcRect l="22144" t="16315" r="21253" b="23096"/>
            <a:stretch/>
          </p:blipFill>
          <p:spPr>
            <a:xfrm>
              <a:off x="5623819" y="4858941"/>
              <a:ext cx="1354825" cy="1361262"/>
            </a:xfrm>
            <a:prstGeom prst="rect">
              <a:avLst/>
            </a:prstGeom>
          </p:spPr>
        </p:pic>
      </p:grpSp>
      <p:grpSp>
        <p:nvGrpSpPr>
          <p:cNvPr id="4" name="Group 3">
            <a:extLst>
              <a:ext uri="{FF2B5EF4-FFF2-40B4-BE49-F238E27FC236}">
                <a16:creationId xmlns:a16="http://schemas.microsoft.com/office/drawing/2014/main" id="{601437F1-6525-2D4F-A2E3-84E09994CD56}"/>
              </a:ext>
            </a:extLst>
          </p:cNvPr>
          <p:cNvGrpSpPr/>
          <p:nvPr/>
        </p:nvGrpSpPr>
        <p:grpSpPr>
          <a:xfrm>
            <a:off x="391300" y="3327701"/>
            <a:ext cx="1358900" cy="2887740"/>
            <a:chOff x="391300" y="3327701"/>
            <a:chExt cx="1358900" cy="2887740"/>
          </a:xfrm>
        </p:grpSpPr>
        <p:grpSp>
          <p:nvGrpSpPr>
            <p:cNvPr id="20" name="Group 19">
              <a:extLst>
                <a:ext uri="{FF2B5EF4-FFF2-40B4-BE49-F238E27FC236}">
                  <a16:creationId xmlns:a16="http://schemas.microsoft.com/office/drawing/2014/main" id="{84ED738C-5295-6F47-BE9F-0DF9A0C68EAF}"/>
                </a:ext>
              </a:extLst>
            </p:cNvPr>
            <p:cNvGrpSpPr/>
            <p:nvPr/>
          </p:nvGrpSpPr>
          <p:grpSpPr>
            <a:xfrm>
              <a:off x="391300" y="4858941"/>
              <a:ext cx="1358900" cy="1356500"/>
              <a:chOff x="391300" y="4858941"/>
              <a:chExt cx="1358900" cy="1356500"/>
            </a:xfrm>
          </p:grpSpPr>
          <p:sp>
            <p:nvSpPr>
              <p:cNvPr id="18" name="Rectangle 17">
                <a:extLst>
                  <a:ext uri="{FF2B5EF4-FFF2-40B4-BE49-F238E27FC236}">
                    <a16:creationId xmlns:a16="http://schemas.microsoft.com/office/drawing/2014/main" id="{2D5CFEE5-F7A7-7540-9126-E1951F3AD49A}"/>
                  </a:ext>
                </a:extLst>
              </p:cNvPr>
              <p:cNvSpPr/>
              <p:nvPr/>
            </p:nvSpPr>
            <p:spPr>
              <a:xfrm>
                <a:off x="391300" y="4858941"/>
                <a:ext cx="1358900" cy="1356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04CCDB0-5514-D149-A06B-4ED6C4A09081}"/>
                  </a:ext>
                </a:extLst>
              </p:cNvPr>
              <p:cNvPicPr>
                <a:picLocks noChangeAspect="1"/>
              </p:cNvPicPr>
              <p:nvPr/>
            </p:nvPicPr>
            <p:blipFill rotWithShape="1">
              <a:blip r:embed="rId6">
                <a:extLst>
                  <a:ext uri="{28A0092B-C50C-407E-A947-70E740481C1C}">
                    <a14:useLocalDpi xmlns:a14="http://schemas.microsoft.com/office/drawing/2010/main" val="0"/>
                  </a:ext>
                </a:extLst>
              </a:blip>
              <a:srcRect l="24121" t="-7" r="72871" b="90861"/>
              <a:stretch/>
            </p:blipFill>
            <p:spPr>
              <a:xfrm>
                <a:off x="640341" y="4953000"/>
                <a:ext cx="783726" cy="1200213"/>
              </a:xfrm>
              <a:prstGeom prst="rect">
                <a:avLst/>
              </a:prstGeom>
            </p:spPr>
          </p:pic>
        </p:grpSp>
        <p:grpSp>
          <p:nvGrpSpPr>
            <p:cNvPr id="19" name="Group 18">
              <a:extLst>
                <a:ext uri="{FF2B5EF4-FFF2-40B4-BE49-F238E27FC236}">
                  <a16:creationId xmlns:a16="http://schemas.microsoft.com/office/drawing/2014/main" id="{9DF6C7E0-EA1F-D54D-8D9B-907535C72A15}"/>
                </a:ext>
              </a:extLst>
            </p:cNvPr>
            <p:cNvGrpSpPr/>
            <p:nvPr/>
          </p:nvGrpSpPr>
          <p:grpSpPr>
            <a:xfrm>
              <a:off x="391300" y="3327701"/>
              <a:ext cx="1358900" cy="1356500"/>
              <a:chOff x="332600" y="3429000"/>
              <a:chExt cx="1358900" cy="1356500"/>
            </a:xfrm>
          </p:grpSpPr>
          <p:sp>
            <p:nvSpPr>
              <p:cNvPr id="17" name="Rectangle 16">
                <a:extLst>
                  <a:ext uri="{FF2B5EF4-FFF2-40B4-BE49-F238E27FC236}">
                    <a16:creationId xmlns:a16="http://schemas.microsoft.com/office/drawing/2014/main" id="{FEB19367-38E8-504E-AFCC-0A5EEB827203}"/>
                  </a:ext>
                </a:extLst>
              </p:cNvPr>
              <p:cNvSpPr/>
              <p:nvPr/>
            </p:nvSpPr>
            <p:spPr>
              <a:xfrm>
                <a:off x="332600" y="3429000"/>
                <a:ext cx="1358900" cy="1356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9218DF4-A11A-8345-892A-18DAAB7C4844}"/>
                  </a:ext>
                </a:extLst>
              </p:cNvPr>
              <p:cNvPicPr>
                <a:picLocks noChangeAspect="1"/>
              </p:cNvPicPr>
              <p:nvPr/>
            </p:nvPicPr>
            <p:blipFill rotWithShape="1">
              <a:blip r:embed="rId6">
                <a:extLst>
                  <a:ext uri="{28A0092B-C50C-407E-A947-70E740481C1C}">
                    <a14:useLocalDpi xmlns:a14="http://schemas.microsoft.com/office/drawing/2010/main" val="0"/>
                  </a:ext>
                </a:extLst>
              </a:blip>
              <a:srcRect l="21650" t="-109" r="75851" b="90963"/>
              <a:stretch/>
            </p:blipFill>
            <p:spPr>
              <a:xfrm>
                <a:off x="720538" y="3524187"/>
                <a:ext cx="651062" cy="1200213"/>
              </a:xfrm>
              <a:prstGeom prst="rect">
                <a:avLst/>
              </a:prstGeom>
            </p:spPr>
          </p:pic>
        </p:grpSp>
      </p:grpSp>
      <p:grpSp>
        <p:nvGrpSpPr>
          <p:cNvPr id="6" name="Group 5">
            <a:extLst>
              <a:ext uri="{FF2B5EF4-FFF2-40B4-BE49-F238E27FC236}">
                <a16:creationId xmlns:a16="http://schemas.microsoft.com/office/drawing/2014/main" id="{4D1604FF-F71E-234E-AC0B-BD555596C0B1}"/>
              </a:ext>
            </a:extLst>
          </p:cNvPr>
          <p:cNvGrpSpPr/>
          <p:nvPr/>
        </p:nvGrpSpPr>
        <p:grpSpPr>
          <a:xfrm>
            <a:off x="2086499" y="3329312"/>
            <a:ext cx="1588420" cy="2886129"/>
            <a:chOff x="2086499" y="3329312"/>
            <a:chExt cx="1588420" cy="2886129"/>
          </a:xfrm>
        </p:grpSpPr>
        <p:pic>
          <p:nvPicPr>
            <p:cNvPr id="7" name="Picture 6">
              <a:extLst>
                <a:ext uri="{FF2B5EF4-FFF2-40B4-BE49-F238E27FC236}">
                  <a16:creationId xmlns:a16="http://schemas.microsoft.com/office/drawing/2014/main" id="{12F0A9AA-72C6-D84A-A0A7-9AF2EE1FB6AB}"/>
                </a:ext>
              </a:extLst>
            </p:cNvPr>
            <p:cNvPicPr>
              <a:picLocks noChangeAspect="1"/>
            </p:cNvPicPr>
            <p:nvPr/>
          </p:nvPicPr>
          <p:blipFill rotWithShape="1">
            <a:blip r:embed="rId7">
              <a:extLst>
                <a:ext uri="{28A0092B-C50C-407E-A947-70E740481C1C}">
                  <a14:useLocalDpi xmlns:a14="http://schemas.microsoft.com/office/drawing/2010/main" val="0"/>
                </a:ext>
              </a:extLst>
            </a:blip>
            <a:srcRect l="7652" t="37016" r="83215" b="41341"/>
            <a:stretch/>
          </p:blipFill>
          <p:spPr>
            <a:xfrm>
              <a:off x="2086499" y="4796866"/>
              <a:ext cx="1354824" cy="1418575"/>
            </a:xfrm>
            <a:prstGeom prst="rect">
              <a:avLst/>
            </a:prstGeom>
          </p:spPr>
        </p:pic>
        <p:pic>
          <p:nvPicPr>
            <p:cNvPr id="21" name="Picture 20">
              <a:extLst>
                <a:ext uri="{FF2B5EF4-FFF2-40B4-BE49-F238E27FC236}">
                  <a16:creationId xmlns:a16="http://schemas.microsoft.com/office/drawing/2014/main" id="{33490E95-DC63-EB43-B6B4-8FEE0955E96C}"/>
                </a:ext>
              </a:extLst>
            </p:cNvPr>
            <p:cNvPicPr>
              <a:picLocks noChangeAspect="1"/>
            </p:cNvPicPr>
            <p:nvPr/>
          </p:nvPicPr>
          <p:blipFill rotWithShape="1">
            <a:blip r:embed="rId7">
              <a:extLst>
                <a:ext uri="{28A0092B-C50C-407E-A947-70E740481C1C}">
                  <a14:useLocalDpi xmlns:a14="http://schemas.microsoft.com/office/drawing/2010/main" val="0"/>
                </a:ext>
              </a:extLst>
            </a:blip>
            <a:srcRect l="85907" t="8281" r="4960" b="70076"/>
            <a:stretch/>
          </p:blipFill>
          <p:spPr>
            <a:xfrm>
              <a:off x="2320095" y="3329312"/>
              <a:ext cx="1354824" cy="1418575"/>
            </a:xfrm>
            <a:prstGeom prst="rect">
              <a:avLst/>
            </a:prstGeom>
          </p:spPr>
        </p:pic>
      </p:grpSp>
      <p:grpSp>
        <p:nvGrpSpPr>
          <p:cNvPr id="12" name="Group 11">
            <a:extLst>
              <a:ext uri="{FF2B5EF4-FFF2-40B4-BE49-F238E27FC236}">
                <a16:creationId xmlns:a16="http://schemas.microsoft.com/office/drawing/2014/main" id="{2788B19D-E687-864F-A7DA-ADCAD44737FD}"/>
              </a:ext>
            </a:extLst>
          </p:cNvPr>
          <p:cNvGrpSpPr/>
          <p:nvPr/>
        </p:nvGrpSpPr>
        <p:grpSpPr>
          <a:xfrm>
            <a:off x="7265610" y="3323434"/>
            <a:ext cx="1404156" cy="2908278"/>
            <a:chOff x="7265610" y="3323434"/>
            <a:chExt cx="1404156" cy="2908278"/>
          </a:xfrm>
        </p:grpSpPr>
        <p:pic>
          <p:nvPicPr>
            <p:cNvPr id="23" name="Picture 22">
              <a:extLst>
                <a:ext uri="{FF2B5EF4-FFF2-40B4-BE49-F238E27FC236}">
                  <a16:creationId xmlns:a16="http://schemas.microsoft.com/office/drawing/2014/main" id="{505A267D-427C-4842-86DC-2D73CE86274A}"/>
                </a:ext>
              </a:extLst>
            </p:cNvPr>
            <p:cNvPicPr>
              <a:picLocks noChangeAspect="1"/>
            </p:cNvPicPr>
            <p:nvPr/>
          </p:nvPicPr>
          <p:blipFill rotWithShape="1">
            <a:blip r:embed="rId8">
              <a:extLst>
                <a:ext uri="{28A0092B-C50C-407E-A947-70E740481C1C}">
                  <a14:useLocalDpi xmlns:a14="http://schemas.microsoft.com/office/drawing/2010/main" val="0"/>
                </a:ext>
              </a:extLst>
            </a:blip>
            <a:srcRect l="21930" r="21831"/>
            <a:stretch/>
          </p:blipFill>
          <p:spPr>
            <a:xfrm>
              <a:off x="7314942" y="3323434"/>
              <a:ext cx="1354824" cy="1357213"/>
            </a:xfrm>
            <a:prstGeom prst="rect">
              <a:avLst/>
            </a:prstGeom>
          </p:spPr>
        </p:pic>
        <p:grpSp>
          <p:nvGrpSpPr>
            <p:cNvPr id="26" name="Group 25">
              <a:extLst>
                <a:ext uri="{FF2B5EF4-FFF2-40B4-BE49-F238E27FC236}">
                  <a16:creationId xmlns:a16="http://schemas.microsoft.com/office/drawing/2014/main" id="{4649AFA7-D4C8-A343-AAEF-ADCA68DD6213}"/>
                </a:ext>
              </a:extLst>
            </p:cNvPr>
            <p:cNvGrpSpPr/>
            <p:nvPr/>
          </p:nvGrpSpPr>
          <p:grpSpPr>
            <a:xfrm>
              <a:off x="7265610" y="4874499"/>
              <a:ext cx="1354824" cy="1357213"/>
              <a:chOff x="7265610" y="4874499"/>
              <a:chExt cx="1354824" cy="1357213"/>
            </a:xfrm>
          </p:grpSpPr>
          <p:pic>
            <p:nvPicPr>
              <p:cNvPr id="24" name="Picture 23">
                <a:extLst>
                  <a:ext uri="{FF2B5EF4-FFF2-40B4-BE49-F238E27FC236}">
                    <a16:creationId xmlns:a16="http://schemas.microsoft.com/office/drawing/2014/main" id="{AFE99DE0-5BA5-8D48-BC7E-5FDE824CBCFD}"/>
                  </a:ext>
                </a:extLst>
              </p:cNvPr>
              <p:cNvPicPr>
                <a:picLocks noChangeAspect="1"/>
              </p:cNvPicPr>
              <p:nvPr/>
            </p:nvPicPr>
            <p:blipFill rotWithShape="1">
              <a:blip r:embed="rId8">
                <a:extLst>
                  <a:ext uri="{28A0092B-C50C-407E-A947-70E740481C1C}">
                    <a14:useLocalDpi xmlns:a14="http://schemas.microsoft.com/office/drawing/2010/main" val="0"/>
                  </a:ext>
                </a:extLst>
              </a:blip>
              <a:srcRect l="21930" r="21831"/>
              <a:stretch/>
            </p:blipFill>
            <p:spPr>
              <a:xfrm>
                <a:off x="7265610" y="4874499"/>
                <a:ext cx="1354824" cy="1357213"/>
              </a:xfrm>
              <a:prstGeom prst="rect">
                <a:avLst/>
              </a:prstGeom>
            </p:spPr>
          </p:pic>
          <p:pic>
            <p:nvPicPr>
              <p:cNvPr id="25" name="Picture 24">
                <a:extLst>
                  <a:ext uri="{FF2B5EF4-FFF2-40B4-BE49-F238E27FC236}">
                    <a16:creationId xmlns:a16="http://schemas.microsoft.com/office/drawing/2014/main" id="{2676C0CE-4395-9642-A26F-B99545892135}"/>
                  </a:ext>
                </a:extLst>
              </p:cNvPr>
              <p:cNvPicPr>
                <a:picLocks noChangeAspect="1"/>
              </p:cNvPicPr>
              <p:nvPr/>
            </p:nvPicPr>
            <p:blipFill rotWithShape="1">
              <a:blip r:embed="rId8">
                <a:extLst>
                  <a:ext uri="{28A0092B-C50C-407E-A947-70E740481C1C}">
                    <a14:useLocalDpi xmlns:a14="http://schemas.microsoft.com/office/drawing/2010/main" val="0"/>
                  </a:ext>
                </a:extLst>
              </a:blip>
              <a:srcRect l="33477" t="39471" r="38056" b="57160"/>
              <a:stretch/>
            </p:blipFill>
            <p:spPr>
              <a:xfrm>
                <a:off x="7546677" y="5400705"/>
                <a:ext cx="799916" cy="355518"/>
              </a:xfrm>
              <a:prstGeom prst="rect">
                <a:avLst/>
              </a:prstGeom>
            </p:spPr>
          </p:pic>
        </p:grpSp>
      </p:grpSp>
    </p:spTree>
    <p:extLst>
      <p:ext uri="{BB962C8B-B14F-4D97-AF65-F5344CB8AC3E}">
        <p14:creationId xmlns:p14="http://schemas.microsoft.com/office/powerpoint/2010/main" val="1986533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E0BD9-E2F5-7849-86CE-F2C126FAE72F}"/>
              </a:ext>
            </a:extLst>
          </p:cNvPr>
          <p:cNvSpPr>
            <a:spLocks noGrp="1"/>
          </p:cNvSpPr>
          <p:nvPr>
            <p:ph type="title"/>
          </p:nvPr>
        </p:nvSpPr>
        <p:spPr/>
        <p:txBody>
          <a:bodyPr/>
          <a:lstStyle/>
          <a:p>
            <a:r>
              <a:rPr lang="en-US" dirty="0"/>
              <a:t>Storing bits</a:t>
            </a:r>
          </a:p>
        </p:txBody>
      </p:sp>
      <p:sp>
        <p:nvSpPr>
          <p:cNvPr id="3" name="Content Placeholder 2">
            <a:extLst>
              <a:ext uri="{FF2B5EF4-FFF2-40B4-BE49-F238E27FC236}">
                <a16:creationId xmlns:a16="http://schemas.microsoft.com/office/drawing/2014/main" id="{2CB1BC03-837B-0B46-88DA-AB83CAB83651}"/>
              </a:ext>
            </a:extLst>
          </p:cNvPr>
          <p:cNvSpPr>
            <a:spLocks noGrp="1"/>
          </p:cNvSpPr>
          <p:nvPr>
            <p:ph idx="1"/>
          </p:nvPr>
        </p:nvSpPr>
        <p:spPr>
          <a:xfrm>
            <a:off x="457200" y="1600200"/>
            <a:ext cx="5943600" cy="5257800"/>
          </a:xfrm>
        </p:spPr>
        <p:txBody>
          <a:bodyPr>
            <a:normAutofit lnSpcReduction="10000"/>
          </a:bodyPr>
          <a:lstStyle/>
          <a:p>
            <a:r>
              <a:rPr lang="en-US" dirty="0"/>
              <a:t>Static random access memory (SRAM): stores each bit of data in a flip-flop, a circuit with two stable states </a:t>
            </a:r>
          </a:p>
          <a:p>
            <a:r>
              <a:rPr lang="en-US" dirty="0"/>
              <a:t>Dynamic Memory (DRAM): stores each bit of data in a capacitor, which stores energy in an electric field (or not)</a:t>
            </a:r>
          </a:p>
          <a:p>
            <a:r>
              <a:rPr lang="en-US" dirty="0"/>
              <a:t>Magnetic Disk: regions of the platter are magnetized with either N-S polarity or   S-N polarity</a:t>
            </a:r>
          </a:p>
          <a:p>
            <a:r>
              <a:rPr lang="en-US" dirty="0"/>
              <a:t>Optical Disk: stores bits as tiny indentations (pits) or not (lands) that reflect light differently</a:t>
            </a:r>
          </a:p>
          <a:p>
            <a:r>
              <a:rPr lang="en-US" dirty="0"/>
              <a:t>Flash Disk: electrons are stored in one of two gates separated by oxide layers</a:t>
            </a:r>
          </a:p>
          <a:p>
            <a:endParaRPr lang="en-US" dirty="0"/>
          </a:p>
        </p:txBody>
      </p:sp>
      <p:pic>
        <p:nvPicPr>
          <p:cNvPr id="5" name="Picture 4">
            <a:extLst>
              <a:ext uri="{FF2B5EF4-FFF2-40B4-BE49-F238E27FC236}">
                <a16:creationId xmlns:a16="http://schemas.microsoft.com/office/drawing/2014/main" id="{CA7194BF-EE63-3343-90C9-A0A17EDD9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1447800"/>
            <a:ext cx="1905000" cy="1193800"/>
          </a:xfrm>
          <a:prstGeom prst="rect">
            <a:avLst/>
          </a:prstGeom>
        </p:spPr>
      </p:pic>
      <p:pic>
        <p:nvPicPr>
          <p:cNvPr id="7" name="Picture 6">
            <a:extLst>
              <a:ext uri="{FF2B5EF4-FFF2-40B4-BE49-F238E27FC236}">
                <a16:creationId xmlns:a16="http://schemas.microsoft.com/office/drawing/2014/main" id="{97B78D51-8C81-7B4A-930A-B9E470C40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819335" y="2629465"/>
            <a:ext cx="991729" cy="1066800"/>
          </a:xfrm>
          <a:prstGeom prst="rect">
            <a:avLst/>
          </a:prstGeom>
        </p:spPr>
      </p:pic>
      <p:pic>
        <p:nvPicPr>
          <p:cNvPr id="9" name="Picture 8">
            <a:extLst>
              <a:ext uri="{FF2B5EF4-FFF2-40B4-BE49-F238E27FC236}">
                <a16:creationId xmlns:a16="http://schemas.microsoft.com/office/drawing/2014/main" id="{71929C7D-079A-5D44-AAD0-E28422DBAB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5514" y="3733801"/>
            <a:ext cx="1281286" cy="991730"/>
          </a:xfrm>
          <a:prstGeom prst="rect">
            <a:avLst/>
          </a:prstGeom>
        </p:spPr>
      </p:pic>
      <p:pic>
        <p:nvPicPr>
          <p:cNvPr id="11" name="Picture 10">
            <a:extLst>
              <a:ext uri="{FF2B5EF4-FFF2-40B4-BE49-F238E27FC236}">
                <a16:creationId xmlns:a16="http://schemas.microsoft.com/office/drawing/2014/main" id="{55C4E4A1-A89F-654D-80EA-9CA80D2329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6175" y="4872010"/>
            <a:ext cx="972425" cy="972425"/>
          </a:xfrm>
          <a:prstGeom prst="rect">
            <a:avLst/>
          </a:prstGeom>
        </p:spPr>
      </p:pic>
      <p:pic>
        <p:nvPicPr>
          <p:cNvPr id="13" name="Picture 12">
            <a:extLst>
              <a:ext uri="{FF2B5EF4-FFF2-40B4-BE49-F238E27FC236}">
                <a16:creationId xmlns:a16="http://schemas.microsoft.com/office/drawing/2014/main" id="{03EE9FD1-97E8-D842-BC2A-40D2742CFE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2086" y="5942838"/>
            <a:ext cx="1144714" cy="763524"/>
          </a:xfrm>
          <a:prstGeom prst="rect">
            <a:avLst/>
          </a:prstGeom>
        </p:spPr>
      </p:pic>
    </p:spTree>
    <p:extLst>
      <p:ext uri="{BB962C8B-B14F-4D97-AF65-F5344CB8AC3E}">
        <p14:creationId xmlns:p14="http://schemas.microsoft.com/office/powerpoint/2010/main" val="323206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7FFEE-D066-9540-8EB0-B30C8E7B2D28}"/>
              </a:ext>
            </a:extLst>
          </p:cNvPr>
          <p:cNvSpPr>
            <a:spLocks noGrp="1"/>
          </p:cNvSpPr>
          <p:nvPr>
            <p:ph type="title"/>
          </p:nvPr>
        </p:nvSpPr>
        <p:spPr>
          <a:xfrm>
            <a:off x="457200" y="616039"/>
            <a:ext cx="8229600" cy="990600"/>
          </a:xfrm>
        </p:spPr>
        <p:txBody>
          <a:bodyPr/>
          <a:lstStyle/>
          <a:p>
            <a:r>
              <a:rPr lang="en-US" dirty="0"/>
              <a:t>Bytes and Memory</a:t>
            </a:r>
          </a:p>
        </p:txBody>
      </p:sp>
      <p:sp>
        <p:nvSpPr>
          <p:cNvPr id="3" name="Content Placeholder 2">
            <a:extLst>
              <a:ext uri="{FF2B5EF4-FFF2-40B4-BE49-F238E27FC236}">
                <a16:creationId xmlns:a16="http://schemas.microsoft.com/office/drawing/2014/main" id="{CCB4789D-DC14-C641-9C83-E5A619F3F7C4}"/>
              </a:ext>
            </a:extLst>
          </p:cNvPr>
          <p:cNvSpPr>
            <a:spLocks noGrp="1"/>
          </p:cNvSpPr>
          <p:nvPr>
            <p:ph sz="half" idx="1"/>
          </p:nvPr>
        </p:nvSpPr>
        <p:spPr>
          <a:xfrm>
            <a:off x="457200" y="1673352"/>
            <a:ext cx="4650300" cy="4718304"/>
          </a:xfrm>
        </p:spPr>
        <p:txBody>
          <a:bodyPr>
            <a:normAutofit/>
          </a:bodyPr>
          <a:lstStyle/>
          <a:p>
            <a:r>
              <a:rPr lang="en-US" sz="2000" b="1" dirty="0">
                <a:solidFill>
                  <a:schemeClr val="accent1"/>
                </a:solidFill>
              </a:rPr>
              <a:t>Memory</a:t>
            </a:r>
            <a:r>
              <a:rPr lang="en-US" sz="2000" dirty="0"/>
              <a:t> is an array of bits</a:t>
            </a:r>
          </a:p>
          <a:p>
            <a:endParaRPr lang="en-US" sz="2000" dirty="0"/>
          </a:p>
          <a:p>
            <a:r>
              <a:rPr lang="en-US" sz="2000" dirty="0"/>
              <a:t>A </a:t>
            </a:r>
            <a:r>
              <a:rPr lang="en-US" sz="2000" b="1" dirty="0">
                <a:solidFill>
                  <a:schemeClr val="accent1"/>
                </a:solidFill>
              </a:rPr>
              <a:t>byte</a:t>
            </a:r>
            <a:r>
              <a:rPr lang="en-US" sz="2000" dirty="0"/>
              <a:t> is a unit of eight bits</a:t>
            </a:r>
          </a:p>
          <a:p>
            <a:pPr marL="0" indent="0">
              <a:buNone/>
            </a:pPr>
            <a:endParaRPr lang="en-US" sz="2000" dirty="0"/>
          </a:p>
          <a:p>
            <a:r>
              <a:rPr lang="en-US" sz="2000" dirty="0"/>
              <a:t>An index into the array of memory is an </a:t>
            </a:r>
            <a:r>
              <a:rPr lang="en-US" sz="2000" b="1" dirty="0">
                <a:solidFill>
                  <a:schemeClr val="accent1"/>
                </a:solidFill>
              </a:rPr>
              <a:t>address</a:t>
            </a:r>
            <a:r>
              <a:rPr lang="en-US" sz="2000" dirty="0"/>
              <a:t>, </a:t>
            </a:r>
            <a:r>
              <a:rPr lang="en-US" sz="2000" b="1" dirty="0">
                <a:solidFill>
                  <a:schemeClr val="accent1"/>
                </a:solidFill>
              </a:rPr>
              <a:t>location</a:t>
            </a:r>
            <a:r>
              <a:rPr lang="en-US" sz="2000" dirty="0"/>
              <a:t>, or </a:t>
            </a:r>
            <a:r>
              <a:rPr lang="en-US" sz="2000" b="1" dirty="0">
                <a:solidFill>
                  <a:schemeClr val="accent1"/>
                </a:solidFill>
              </a:rPr>
              <a:t>pointer</a:t>
            </a:r>
          </a:p>
          <a:p>
            <a:pPr lvl="1"/>
            <a:r>
              <a:rPr lang="en-US" sz="2000" dirty="0"/>
              <a:t>Often expressed in hexadecimal</a:t>
            </a:r>
          </a:p>
          <a:p>
            <a:pPr lvl="1"/>
            <a:endParaRPr lang="en-US" sz="2000" i="1" dirty="0"/>
          </a:p>
          <a:p>
            <a:r>
              <a:rPr lang="en-US" sz="2000" dirty="0"/>
              <a:t>We speak of the </a:t>
            </a:r>
            <a:r>
              <a:rPr lang="en-US" sz="2000" i="1" dirty="0"/>
              <a:t>value</a:t>
            </a:r>
            <a:r>
              <a:rPr lang="en-US" sz="2000" dirty="0"/>
              <a:t> in memory at an address</a:t>
            </a:r>
          </a:p>
          <a:p>
            <a:pPr lvl="1"/>
            <a:r>
              <a:rPr lang="en-US" sz="2000" dirty="0"/>
              <a:t>The value may be a single byte …</a:t>
            </a:r>
          </a:p>
          <a:p>
            <a:pPr lvl="1"/>
            <a:r>
              <a:rPr lang="en-US" sz="2000" dirty="0"/>
              <a:t>… or a multi-byte quantity starting at that address</a:t>
            </a:r>
          </a:p>
          <a:p>
            <a:pPr lvl="1"/>
            <a:endParaRPr lang="en-US" dirty="0"/>
          </a:p>
          <a:p>
            <a:endParaRPr lang="en-US" dirty="0"/>
          </a:p>
        </p:txBody>
      </p:sp>
      <p:grpSp>
        <p:nvGrpSpPr>
          <p:cNvPr id="6" name="Group 5">
            <a:extLst>
              <a:ext uri="{FF2B5EF4-FFF2-40B4-BE49-F238E27FC236}">
                <a16:creationId xmlns:a16="http://schemas.microsoft.com/office/drawing/2014/main" id="{D97117C8-7D37-9749-AEA0-95F245FF2D09}"/>
              </a:ext>
            </a:extLst>
          </p:cNvPr>
          <p:cNvGrpSpPr/>
          <p:nvPr/>
        </p:nvGrpSpPr>
        <p:grpSpPr>
          <a:xfrm>
            <a:off x="6718561" y="1789202"/>
            <a:ext cx="946840" cy="4965063"/>
            <a:chOff x="5943600" y="1435737"/>
            <a:chExt cx="685800" cy="4965063"/>
          </a:xfrm>
        </p:grpSpPr>
        <p:sp>
          <p:nvSpPr>
            <p:cNvPr id="39" name="Rectangle 38">
              <a:extLst>
                <a:ext uri="{FF2B5EF4-FFF2-40B4-BE49-F238E27FC236}">
                  <a16:creationId xmlns:a16="http://schemas.microsoft.com/office/drawing/2014/main" id="{E8C4B5DD-0493-C14A-921C-C5082AB2043D}"/>
                </a:ext>
              </a:extLst>
            </p:cNvPr>
            <p:cNvSpPr/>
            <p:nvPr/>
          </p:nvSpPr>
          <p:spPr>
            <a:xfrm>
              <a:off x="5943600" y="5943600"/>
              <a:ext cx="685800" cy="15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1</a:t>
              </a:r>
            </a:p>
          </p:txBody>
        </p:sp>
        <p:sp>
          <p:nvSpPr>
            <p:cNvPr id="40" name="Rectangle 39">
              <a:extLst>
                <a:ext uri="{FF2B5EF4-FFF2-40B4-BE49-F238E27FC236}">
                  <a16:creationId xmlns:a16="http://schemas.microsoft.com/office/drawing/2014/main" id="{9D17FE9A-BDD4-2844-9A16-BF4038437C05}"/>
                </a:ext>
              </a:extLst>
            </p:cNvPr>
            <p:cNvSpPr/>
            <p:nvPr/>
          </p:nvSpPr>
          <p:spPr>
            <a:xfrm>
              <a:off x="5943600" y="5785576"/>
              <a:ext cx="685800" cy="15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0</a:t>
              </a:r>
            </a:p>
          </p:txBody>
        </p:sp>
        <p:sp>
          <p:nvSpPr>
            <p:cNvPr id="41" name="Rectangle 40">
              <a:extLst>
                <a:ext uri="{FF2B5EF4-FFF2-40B4-BE49-F238E27FC236}">
                  <a16:creationId xmlns:a16="http://schemas.microsoft.com/office/drawing/2014/main" id="{AF3CA2C5-7384-EE47-A081-BA52556E6556}"/>
                </a:ext>
              </a:extLst>
            </p:cNvPr>
            <p:cNvSpPr/>
            <p:nvPr/>
          </p:nvSpPr>
          <p:spPr>
            <a:xfrm>
              <a:off x="5943600" y="6096000"/>
              <a:ext cx="685800" cy="15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1</a:t>
              </a:r>
            </a:p>
          </p:txBody>
        </p:sp>
        <p:sp>
          <p:nvSpPr>
            <p:cNvPr id="42" name="Rectangle 41">
              <a:extLst>
                <a:ext uri="{FF2B5EF4-FFF2-40B4-BE49-F238E27FC236}">
                  <a16:creationId xmlns:a16="http://schemas.microsoft.com/office/drawing/2014/main" id="{960D883B-D353-1E44-BD1D-C6DC36982672}"/>
                </a:ext>
              </a:extLst>
            </p:cNvPr>
            <p:cNvSpPr/>
            <p:nvPr/>
          </p:nvSpPr>
          <p:spPr>
            <a:xfrm>
              <a:off x="5943600" y="6248400"/>
              <a:ext cx="685800" cy="15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0</a:t>
              </a:r>
            </a:p>
          </p:txBody>
        </p:sp>
        <p:sp>
          <p:nvSpPr>
            <p:cNvPr id="43" name="Rectangle 42">
              <a:extLst>
                <a:ext uri="{FF2B5EF4-FFF2-40B4-BE49-F238E27FC236}">
                  <a16:creationId xmlns:a16="http://schemas.microsoft.com/office/drawing/2014/main" id="{17B7DA22-3850-1640-99D1-AC65DDEA97F7}"/>
                </a:ext>
              </a:extLst>
            </p:cNvPr>
            <p:cNvSpPr/>
            <p:nvPr/>
          </p:nvSpPr>
          <p:spPr>
            <a:xfrm>
              <a:off x="5943600" y="5318760"/>
              <a:ext cx="685800" cy="15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0</a:t>
              </a:r>
            </a:p>
          </p:txBody>
        </p:sp>
        <p:sp>
          <p:nvSpPr>
            <p:cNvPr id="44" name="Rectangle 43">
              <a:extLst>
                <a:ext uri="{FF2B5EF4-FFF2-40B4-BE49-F238E27FC236}">
                  <a16:creationId xmlns:a16="http://schemas.microsoft.com/office/drawing/2014/main" id="{80BD97FC-9C9C-A743-828A-ED50820AEEC4}"/>
                </a:ext>
              </a:extLst>
            </p:cNvPr>
            <p:cNvSpPr/>
            <p:nvPr/>
          </p:nvSpPr>
          <p:spPr>
            <a:xfrm>
              <a:off x="5943600" y="5160736"/>
              <a:ext cx="685800" cy="15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0</a:t>
              </a:r>
            </a:p>
          </p:txBody>
        </p:sp>
        <p:sp>
          <p:nvSpPr>
            <p:cNvPr id="45" name="Rectangle 44">
              <a:extLst>
                <a:ext uri="{FF2B5EF4-FFF2-40B4-BE49-F238E27FC236}">
                  <a16:creationId xmlns:a16="http://schemas.microsoft.com/office/drawing/2014/main" id="{C4457F70-F5D3-7C4F-A1A5-6D7BCC2C4C82}"/>
                </a:ext>
              </a:extLst>
            </p:cNvPr>
            <p:cNvSpPr/>
            <p:nvPr/>
          </p:nvSpPr>
          <p:spPr>
            <a:xfrm>
              <a:off x="5943600" y="5471160"/>
              <a:ext cx="685800" cy="15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1</a:t>
              </a:r>
            </a:p>
          </p:txBody>
        </p:sp>
        <p:sp>
          <p:nvSpPr>
            <p:cNvPr id="46" name="Rectangle 45">
              <a:extLst>
                <a:ext uri="{FF2B5EF4-FFF2-40B4-BE49-F238E27FC236}">
                  <a16:creationId xmlns:a16="http://schemas.microsoft.com/office/drawing/2014/main" id="{038C8A2C-5E50-F34B-A49E-D05BAE13E9FB}"/>
                </a:ext>
              </a:extLst>
            </p:cNvPr>
            <p:cNvSpPr/>
            <p:nvPr/>
          </p:nvSpPr>
          <p:spPr>
            <a:xfrm>
              <a:off x="5943600" y="5623560"/>
              <a:ext cx="685800" cy="15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1</a:t>
              </a:r>
            </a:p>
          </p:txBody>
        </p:sp>
        <p:sp>
          <p:nvSpPr>
            <p:cNvPr id="47" name="Rectangle 46">
              <a:extLst>
                <a:ext uri="{FF2B5EF4-FFF2-40B4-BE49-F238E27FC236}">
                  <a16:creationId xmlns:a16="http://schemas.microsoft.com/office/drawing/2014/main" id="{C6EF40FA-8F1D-3E4D-A56C-52F802974DDD}"/>
                </a:ext>
              </a:extLst>
            </p:cNvPr>
            <p:cNvSpPr/>
            <p:nvPr/>
          </p:nvSpPr>
          <p:spPr>
            <a:xfrm>
              <a:off x="5943600" y="4702721"/>
              <a:ext cx="685800" cy="15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0</a:t>
              </a:r>
            </a:p>
          </p:txBody>
        </p:sp>
        <p:sp>
          <p:nvSpPr>
            <p:cNvPr id="48" name="Rectangle 47">
              <a:extLst>
                <a:ext uri="{FF2B5EF4-FFF2-40B4-BE49-F238E27FC236}">
                  <a16:creationId xmlns:a16="http://schemas.microsoft.com/office/drawing/2014/main" id="{D1FC551E-C58C-764B-809E-93BF21080DDB}"/>
                </a:ext>
              </a:extLst>
            </p:cNvPr>
            <p:cNvSpPr/>
            <p:nvPr/>
          </p:nvSpPr>
          <p:spPr>
            <a:xfrm>
              <a:off x="5943600" y="4544697"/>
              <a:ext cx="685800" cy="15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1</a:t>
              </a:r>
            </a:p>
          </p:txBody>
        </p:sp>
        <p:sp>
          <p:nvSpPr>
            <p:cNvPr id="49" name="Rectangle 48">
              <a:extLst>
                <a:ext uri="{FF2B5EF4-FFF2-40B4-BE49-F238E27FC236}">
                  <a16:creationId xmlns:a16="http://schemas.microsoft.com/office/drawing/2014/main" id="{90B4BB7F-FDFC-0145-8682-C82857960BF8}"/>
                </a:ext>
              </a:extLst>
            </p:cNvPr>
            <p:cNvSpPr/>
            <p:nvPr/>
          </p:nvSpPr>
          <p:spPr>
            <a:xfrm>
              <a:off x="5943600" y="4855121"/>
              <a:ext cx="685800" cy="15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1</a:t>
              </a:r>
            </a:p>
          </p:txBody>
        </p:sp>
        <p:sp>
          <p:nvSpPr>
            <p:cNvPr id="50" name="Rectangle 49">
              <a:extLst>
                <a:ext uri="{FF2B5EF4-FFF2-40B4-BE49-F238E27FC236}">
                  <a16:creationId xmlns:a16="http://schemas.microsoft.com/office/drawing/2014/main" id="{FC422BBF-D91E-D940-B620-E20785AD7EC3}"/>
                </a:ext>
              </a:extLst>
            </p:cNvPr>
            <p:cNvSpPr/>
            <p:nvPr/>
          </p:nvSpPr>
          <p:spPr>
            <a:xfrm>
              <a:off x="5943600" y="5007521"/>
              <a:ext cx="685800" cy="15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0</a:t>
              </a:r>
            </a:p>
          </p:txBody>
        </p:sp>
        <p:sp>
          <p:nvSpPr>
            <p:cNvPr id="51" name="Rectangle 50">
              <a:extLst>
                <a:ext uri="{FF2B5EF4-FFF2-40B4-BE49-F238E27FC236}">
                  <a16:creationId xmlns:a16="http://schemas.microsoft.com/office/drawing/2014/main" id="{E88A6024-650F-F843-B808-C463880D70F5}"/>
                </a:ext>
              </a:extLst>
            </p:cNvPr>
            <p:cNvSpPr/>
            <p:nvPr/>
          </p:nvSpPr>
          <p:spPr>
            <a:xfrm>
              <a:off x="5943600" y="4077881"/>
              <a:ext cx="685800" cy="15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1</a:t>
              </a:r>
            </a:p>
          </p:txBody>
        </p:sp>
        <p:sp>
          <p:nvSpPr>
            <p:cNvPr id="52" name="Rectangle 51">
              <a:extLst>
                <a:ext uri="{FF2B5EF4-FFF2-40B4-BE49-F238E27FC236}">
                  <a16:creationId xmlns:a16="http://schemas.microsoft.com/office/drawing/2014/main" id="{FFF2E006-7F82-7643-A818-CBAE6B2DE0DF}"/>
                </a:ext>
              </a:extLst>
            </p:cNvPr>
            <p:cNvSpPr/>
            <p:nvPr/>
          </p:nvSpPr>
          <p:spPr>
            <a:xfrm>
              <a:off x="5943600" y="3919857"/>
              <a:ext cx="685800" cy="15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1</a:t>
              </a:r>
            </a:p>
          </p:txBody>
        </p:sp>
        <p:sp>
          <p:nvSpPr>
            <p:cNvPr id="53" name="Rectangle 52">
              <a:extLst>
                <a:ext uri="{FF2B5EF4-FFF2-40B4-BE49-F238E27FC236}">
                  <a16:creationId xmlns:a16="http://schemas.microsoft.com/office/drawing/2014/main" id="{DACF8741-5ADB-D94D-BD13-4BE8176476D1}"/>
                </a:ext>
              </a:extLst>
            </p:cNvPr>
            <p:cNvSpPr/>
            <p:nvPr/>
          </p:nvSpPr>
          <p:spPr>
            <a:xfrm>
              <a:off x="5943600" y="4230281"/>
              <a:ext cx="685800" cy="15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0</a:t>
              </a:r>
            </a:p>
          </p:txBody>
        </p:sp>
        <p:sp>
          <p:nvSpPr>
            <p:cNvPr id="54" name="Rectangle 53">
              <a:extLst>
                <a:ext uri="{FF2B5EF4-FFF2-40B4-BE49-F238E27FC236}">
                  <a16:creationId xmlns:a16="http://schemas.microsoft.com/office/drawing/2014/main" id="{4F4EE242-931E-5047-B23E-FCB31A38516F}"/>
                </a:ext>
              </a:extLst>
            </p:cNvPr>
            <p:cNvSpPr/>
            <p:nvPr/>
          </p:nvSpPr>
          <p:spPr>
            <a:xfrm>
              <a:off x="5943600" y="4382681"/>
              <a:ext cx="685800" cy="15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0</a:t>
              </a:r>
            </a:p>
          </p:txBody>
        </p:sp>
        <p:sp>
          <p:nvSpPr>
            <p:cNvPr id="55" name="Rectangle 54">
              <a:extLst>
                <a:ext uri="{FF2B5EF4-FFF2-40B4-BE49-F238E27FC236}">
                  <a16:creationId xmlns:a16="http://schemas.microsoft.com/office/drawing/2014/main" id="{2D624AD2-F6B9-484F-A5F5-35BA284FAA65}"/>
                </a:ext>
              </a:extLst>
            </p:cNvPr>
            <p:cNvSpPr/>
            <p:nvPr/>
          </p:nvSpPr>
          <p:spPr>
            <a:xfrm>
              <a:off x="5943600" y="3459480"/>
              <a:ext cx="685800" cy="15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0</a:t>
              </a:r>
            </a:p>
          </p:txBody>
        </p:sp>
        <p:sp>
          <p:nvSpPr>
            <p:cNvPr id="56" name="Rectangle 55">
              <a:extLst>
                <a:ext uri="{FF2B5EF4-FFF2-40B4-BE49-F238E27FC236}">
                  <a16:creationId xmlns:a16="http://schemas.microsoft.com/office/drawing/2014/main" id="{EDA17944-320D-3E42-A2B0-7D0B0DF1034B}"/>
                </a:ext>
              </a:extLst>
            </p:cNvPr>
            <p:cNvSpPr/>
            <p:nvPr/>
          </p:nvSpPr>
          <p:spPr>
            <a:xfrm>
              <a:off x="5943600" y="3301456"/>
              <a:ext cx="685800" cy="15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1</a:t>
              </a:r>
            </a:p>
          </p:txBody>
        </p:sp>
        <p:sp>
          <p:nvSpPr>
            <p:cNvPr id="57" name="Rectangle 56">
              <a:extLst>
                <a:ext uri="{FF2B5EF4-FFF2-40B4-BE49-F238E27FC236}">
                  <a16:creationId xmlns:a16="http://schemas.microsoft.com/office/drawing/2014/main" id="{60110336-B893-E94C-98DD-5CD7CF294590}"/>
                </a:ext>
              </a:extLst>
            </p:cNvPr>
            <p:cNvSpPr/>
            <p:nvPr/>
          </p:nvSpPr>
          <p:spPr>
            <a:xfrm>
              <a:off x="5943600" y="3611880"/>
              <a:ext cx="685800" cy="15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1</a:t>
              </a:r>
            </a:p>
          </p:txBody>
        </p:sp>
        <p:sp>
          <p:nvSpPr>
            <p:cNvPr id="58" name="Rectangle 57">
              <a:extLst>
                <a:ext uri="{FF2B5EF4-FFF2-40B4-BE49-F238E27FC236}">
                  <a16:creationId xmlns:a16="http://schemas.microsoft.com/office/drawing/2014/main" id="{663E2349-EEB9-2B4B-BBE9-B8E7FEF36B15}"/>
                </a:ext>
              </a:extLst>
            </p:cNvPr>
            <p:cNvSpPr/>
            <p:nvPr/>
          </p:nvSpPr>
          <p:spPr>
            <a:xfrm>
              <a:off x="5943600" y="3764280"/>
              <a:ext cx="685800" cy="15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1</a:t>
              </a:r>
            </a:p>
          </p:txBody>
        </p:sp>
        <p:sp>
          <p:nvSpPr>
            <p:cNvPr id="59" name="Rectangle 58">
              <a:extLst>
                <a:ext uri="{FF2B5EF4-FFF2-40B4-BE49-F238E27FC236}">
                  <a16:creationId xmlns:a16="http://schemas.microsoft.com/office/drawing/2014/main" id="{A7E7DE26-A7ED-8A46-816A-9B024ED8A502}"/>
                </a:ext>
              </a:extLst>
            </p:cNvPr>
            <p:cNvSpPr/>
            <p:nvPr/>
          </p:nvSpPr>
          <p:spPr>
            <a:xfrm>
              <a:off x="5943600" y="2834640"/>
              <a:ext cx="685800" cy="15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0</a:t>
              </a:r>
            </a:p>
          </p:txBody>
        </p:sp>
        <p:sp>
          <p:nvSpPr>
            <p:cNvPr id="60" name="Rectangle 59">
              <a:extLst>
                <a:ext uri="{FF2B5EF4-FFF2-40B4-BE49-F238E27FC236}">
                  <a16:creationId xmlns:a16="http://schemas.microsoft.com/office/drawing/2014/main" id="{E852F117-8A33-1745-B124-10E896986145}"/>
                </a:ext>
              </a:extLst>
            </p:cNvPr>
            <p:cNvSpPr/>
            <p:nvPr/>
          </p:nvSpPr>
          <p:spPr>
            <a:xfrm>
              <a:off x="5943600" y="2676616"/>
              <a:ext cx="685800" cy="15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1</a:t>
              </a:r>
            </a:p>
          </p:txBody>
        </p:sp>
        <p:sp>
          <p:nvSpPr>
            <p:cNvPr id="61" name="Rectangle 60">
              <a:extLst>
                <a:ext uri="{FF2B5EF4-FFF2-40B4-BE49-F238E27FC236}">
                  <a16:creationId xmlns:a16="http://schemas.microsoft.com/office/drawing/2014/main" id="{89AA46E1-C700-134C-B362-35AD12536AB3}"/>
                </a:ext>
              </a:extLst>
            </p:cNvPr>
            <p:cNvSpPr/>
            <p:nvPr/>
          </p:nvSpPr>
          <p:spPr>
            <a:xfrm>
              <a:off x="5943600" y="2987040"/>
              <a:ext cx="685800" cy="15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0</a:t>
              </a:r>
            </a:p>
          </p:txBody>
        </p:sp>
        <p:sp>
          <p:nvSpPr>
            <p:cNvPr id="62" name="Rectangle 61">
              <a:extLst>
                <a:ext uri="{FF2B5EF4-FFF2-40B4-BE49-F238E27FC236}">
                  <a16:creationId xmlns:a16="http://schemas.microsoft.com/office/drawing/2014/main" id="{3BE79A73-A791-D340-9149-220C36DD2A7D}"/>
                </a:ext>
              </a:extLst>
            </p:cNvPr>
            <p:cNvSpPr/>
            <p:nvPr/>
          </p:nvSpPr>
          <p:spPr>
            <a:xfrm>
              <a:off x="5943600" y="3139440"/>
              <a:ext cx="685800" cy="15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0</a:t>
              </a:r>
            </a:p>
          </p:txBody>
        </p:sp>
        <p:sp>
          <p:nvSpPr>
            <p:cNvPr id="63" name="Rectangle 62">
              <a:extLst>
                <a:ext uri="{FF2B5EF4-FFF2-40B4-BE49-F238E27FC236}">
                  <a16:creationId xmlns:a16="http://schemas.microsoft.com/office/drawing/2014/main" id="{2C08DADC-890B-6940-B1F5-68B6D397FC03}"/>
                </a:ext>
              </a:extLst>
            </p:cNvPr>
            <p:cNvSpPr/>
            <p:nvPr/>
          </p:nvSpPr>
          <p:spPr>
            <a:xfrm>
              <a:off x="5943600" y="2218601"/>
              <a:ext cx="685800" cy="15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1</a:t>
              </a:r>
            </a:p>
          </p:txBody>
        </p:sp>
        <p:sp>
          <p:nvSpPr>
            <p:cNvPr id="64" name="Rectangle 63">
              <a:extLst>
                <a:ext uri="{FF2B5EF4-FFF2-40B4-BE49-F238E27FC236}">
                  <a16:creationId xmlns:a16="http://schemas.microsoft.com/office/drawing/2014/main" id="{782CB93D-8240-EE43-923F-BFF202BF6B83}"/>
                </a:ext>
              </a:extLst>
            </p:cNvPr>
            <p:cNvSpPr/>
            <p:nvPr/>
          </p:nvSpPr>
          <p:spPr>
            <a:xfrm>
              <a:off x="5943600" y="2060577"/>
              <a:ext cx="685800" cy="15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1</a:t>
              </a:r>
            </a:p>
          </p:txBody>
        </p:sp>
        <p:sp>
          <p:nvSpPr>
            <p:cNvPr id="65" name="Rectangle 64">
              <a:extLst>
                <a:ext uri="{FF2B5EF4-FFF2-40B4-BE49-F238E27FC236}">
                  <a16:creationId xmlns:a16="http://schemas.microsoft.com/office/drawing/2014/main" id="{3EB26A73-6421-644D-BEFA-D5E3CB8A7A6C}"/>
                </a:ext>
              </a:extLst>
            </p:cNvPr>
            <p:cNvSpPr/>
            <p:nvPr/>
          </p:nvSpPr>
          <p:spPr>
            <a:xfrm>
              <a:off x="5943600" y="2371001"/>
              <a:ext cx="685800" cy="15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0</a:t>
              </a:r>
            </a:p>
          </p:txBody>
        </p:sp>
        <p:sp>
          <p:nvSpPr>
            <p:cNvPr id="66" name="Rectangle 65">
              <a:extLst>
                <a:ext uri="{FF2B5EF4-FFF2-40B4-BE49-F238E27FC236}">
                  <a16:creationId xmlns:a16="http://schemas.microsoft.com/office/drawing/2014/main" id="{DA5F13E7-BE70-4B47-A775-8E9041881F29}"/>
                </a:ext>
              </a:extLst>
            </p:cNvPr>
            <p:cNvSpPr/>
            <p:nvPr/>
          </p:nvSpPr>
          <p:spPr>
            <a:xfrm>
              <a:off x="5943600" y="2523401"/>
              <a:ext cx="685800" cy="15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0</a:t>
              </a:r>
            </a:p>
          </p:txBody>
        </p:sp>
        <p:sp>
          <p:nvSpPr>
            <p:cNvPr id="67" name="Rectangle 66">
              <a:extLst>
                <a:ext uri="{FF2B5EF4-FFF2-40B4-BE49-F238E27FC236}">
                  <a16:creationId xmlns:a16="http://schemas.microsoft.com/office/drawing/2014/main" id="{85A0EC9F-7C3F-F34B-AD3C-41547F1C90FE}"/>
                </a:ext>
              </a:extLst>
            </p:cNvPr>
            <p:cNvSpPr/>
            <p:nvPr/>
          </p:nvSpPr>
          <p:spPr>
            <a:xfrm>
              <a:off x="5943600" y="1593761"/>
              <a:ext cx="685800" cy="15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1</a:t>
              </a:r>
            </a:p>
          </p:txBody>
        </p:sp>
        <p:sp>
          <p:nvSpPr>
            <p:cNvPr id="68" name="Rectangle 67">
              <a:extLst>
                <a:ext uri="{FF2B5EF4-FFF2-40B4-BE49-F238E27FC236}">
                  <a16:creationId xmlns:a16="http://schemas.microsoft.com/office/drawing/2014/main" id="{11768E05-C3B1-6044-8274-E819D5E491FC}"/>
                </a:ext>
              </a:extLst>
            </p:cNvPr>
            <p:cNvSpPr/>
            <p:nvPr/>
          </p:nvSpPr>
          <p:spPr>
            <a:xfrm>
              <a:off x="5943600" y="1435737"/>
              <a:ext cx="685800" cy="152400"/>
            </a:xfrm>
            <a:prstGeom prst="rect">
              <a:avLst/>
            </a:prstGeom>
            <a:ln w="26424"/>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1</a:t>
              </a:r>
            </a:p>
          </p:txBody>
        </p:sp>
        <p:sp>
          <p:nvSpPr>
            <p:cNvPr id="69" name="Rectangle 68">
              <a:extLst>
                <a:ext uri="{FF2B5EF4-FFF2-40B4-BE49-F238E27FC236}">
                  <a16:creationId xmlns:a16="http://schemas.microsoft.com/office/drawing/2014/main" id="{6EADC9C3-655B-F74D-9FA1-70699E455A16}"/>
                </a:ext>
              </a:extLst>
            </p:cNvPr>
            <p:cNvSpPr/>
            <p:nvPr/>
          </p:nvSpPr>
          <p:spPr>
            <a:xfrm>
              <a:off x="5943600" y="1746161"/>
              <a:ext cx="685800" cy="15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1</a:t>
              </a:r>
            </a:p>
          </p:txBody>
        </p:sp>
        <p:sp>
          <p:nvSpPr>
            <p:cNvPr id="70" name="Rectangle 69">
              <a:extLst>
                <a:ext uri="{FF2B5EF4-FFF2-40B4-BE49-F238E27FC236}">
                  <a16:creationId xmlns:a16="http://schemas.microsoft.com/office/drawing/2014/main" id="{C6C0527E-F6A5-D245-A166-3E6264F716C0}"/>
                </a:ext>
              </a:extLst>
            </p:cNvPr>
            <p:cNvSpPr/>
            <p:nvPr/>
          </p:nvSpPr>
          <p:spPr>
            <a:xfrm>
              <a:off x="5943600" y="1898561"/>
              <a:ext cx="685800" cy="15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0</a:t>
              </a:r>
            </a:p>
          </p:txBody>
        </p:sp>
      </p:grpSp>
      <p:grpSp>
        <p:nvGrpSpPr>
          <p:cNvPr id="108" name="Group 107">
            <a:extLst>
              <a:ext uri="{FF2B5EF4-FFF2-40B4-BE49-F238E27FC236}">
                <a16:creationId xmlns:a16="http://schemas.microsoft.com/office/drawing/2014/main" id="{C8F68B3A-D0CA-7B41-8E39-5D8FF8245EA5}"/>
              </a:ext>
            </a:extLst>
          </p:cNvPr>
          <p:cNvGrpSpPr/>
          <p:nvPr/>
        </p:nvGrpSpPr>
        <p:grpSpPr>
          <a:xfrm>
            <a:off x="6458706" y="2863397"/>
            <a:ext cx="312647" cy="4056158"/>
            <a:chOff x="6458706" y="2863397"/>
            <a:chExt cx="312647" cy="4056158"/>
          </a:xfrm>
        </p:grpSpPr>
        <p:sp>
          <p:nvSpPr>
            <p:cNvPr id="7" name="TextBox 6">
              <a:extLst>
                <a:ext uri="{FF2B5EF4-FFF2-40B4-BE49-F238E27FC236}">
                  <a16:creationId xmlns:a16="http://schemas.microsoft.com/office/drawing/2014/main" id="{29B552C8-2004-9945-8A4B-6F17E473BC89}"/>
                </a:ext>
              </a:extLst>
            </p:cNvPr>
            <p:cNvSpPr txBox="1"/>
            <p:nvPr/>
          </p:nvSpPr>
          <p:spPr>
            <a:xfrm>
              <a:off x="6463255" y="6581001"/>
              <a:ext cx="308098" cy="338554"/>
            </a:xfrm>
            <a:prstGeom prst="rect">
              <a:avLst/>
            </a:prstGeom>
            <a:noFill/>
          </p:spPr>
          <p:txBody>
            <a:bodyPr wrap="none" rtlCol="0">
              <a:spAutoFit/>
            </a:bodyPr>
            <a:lstStyle/>
            <a:p>
              <a:pPr algn="r"/>
              <a:r>
                <a:rPr lang="en-US" sz="1600" dirty="0">
                  <a:latin typeface="Courier" pitchFamily="2" charset="0"/>
                </a:rPr>
                <a:t>0</a:t>
              </a:r>
            </a:p>
          </p:txBody>
        </p:sp>
        <p:sp>
          <p:nvSpPr>
            <p:cNvPr id="15" name="TextBox 14">
              <a:extLst>
                <a:ext uri="{FF2B5EF4-FFF2-40B4-BE49-F238E27FC236}">
                  <a16:creationId xmlns:a16="http://schemas.microsoft.com/office/drawing/2014/main" id="{1D8DFBB1-5DAB-EC4A-AA05-8A1243260257}"/>
                </a:ext>
              </a:extLst>
            </p:cNvPr>
            <p:cNvSpPr txBox="1"/>
            <p:nvPr/>
          </p:nvSpPr>
          <p:spPr>
            <a:xfrm>
              <a:off x="6458706" y="5342512"/>
              <a:ext cx="308098" cy="338554"/>
            </a:xfrm>
            <a:prstGeom prst="rect">
              <a:avLst/>
            </a:prstGeom>
            <a:noFill/>
          </p:spPr>
          <p:txBody>
            <a:bodyPr wrap="none" rtlCol="0">
              <a:spAutoFit/>
            </a:bodyPr>
            <a:lstStyle/>
            <a:p>
              <a:pPr algn="r"/>
              <a:r>
                <a:rPr lang="en-US" sz="1600" dirty="0">
                  <a:latin typeface="Courier" pitchFamily="2" charset="0"/>
                </a:rPr>
                <a:t>1</a:t>
              </a:r>
            </a:p>
          </p:txBody>
        </p:sp>
        <p:sp>
          <p:nvSpPr>
            <p:cNvPr id="23" name="TextBox 22">
              <a:extLst>
                <a:ext uri="{FF2B5EF4-FFF2-40B4-BE49-F238E27FC236}">
                  <a16:creationId xmlns:a16="http://schemas.microsoft.com/office/drawing/2014/main" id="{40F42169-7BC0-E642-B704-1ADA08DF8E07}"/>
                </a:ext>
              </a:extLst>
            </p:cNvPr>
            <p:cNvSpPr txBox="1"/>
            <p:nvPr/>
          </p:nvSpPr>
          <p:spPr>
            <a:xfrm>
              <a:off x="6458706" y="4123137"/>
              <a:ext cx="308098" cy="338554"/>
            </a:xfrm>
            <a:prstGeom prst="rect">
              <a:avLst/>
            </a:prstGeom>
            <a:noFill/>
          </p:spPr>
          <p:txBody>
            <a:bodyPr wrap="none" rtlCol="0">
              <a:spAutoFit/>
            </a:bodyPr>
            <a:lstStyle/>
            <a:p>
              <a:pPr algn="r"/>
              <a:r>
                <a:rPr lang="en-US" sz="1600" dirty="0">
                  <a:latin typeface="Courier" pitchFamily="2" charset="0"/>
                </a:rPr>
                <a:t>2</a:t>
              </a:r>
            </a:p>
          </p:txBody>
        </p:sp>
        <p:sp>
          <p:nvSpPr>
            <p:cNvPr id="31" name="TextBox 30">
              <a:extLst>
                <a:ext uri="{FF2B5EF4-FFF2-40B4-BE49-F238E27FC236}">
                  <a16:creationId xmlns:a16="http://schemas.microsoft.com/office/drawing/2014/main" id="{4EFC8ADA-C560-9047-9815-8C605566F5F9}"/>
                </a:ext>
              </a:extLst>
            </p:cNvPr>
            <p:cNvSpPr txBox="1"/>
            <p:nvPr/>
          </p:nvSpPr>
          <p:spPr>
            <a:xfrm>
              <a:off x="6458706" y="2863397"/>
              <a:ext cx="308098" cy="338554"/>
            </a:xfrm>
            <a:prstGeom prst="rect">
              <a:avLst/>
            </a:prstGeom>
            <a:noFill/>
          </p:spPr>
          <p:txBody>
            <a:bodyPr wrap="none" rtlCol="0">
              <a:spAutoFit/>
            </a:bodyPr>
            <a:lstStyle/>
            <a:p>
              <a:pPr algn="r"/>
              <a:r>
                <a:rPr lang="en-US" sz="1600" dirty="0">
                  <a:latin typeface="Courier" pitchFamily="2" charset="0"/>
                </a:rPr>
                <a:t>3</a:t>
              </a:r>
            </a:p>
          </p:txBody>
        </p:sp>
      </p:grpSp>
      <p:grpSp>
        <p:nvGrpSpPr>
          <p:cNvPr id="71" name="Group 70">
            <a:extLst>
              <a:ext uri="{FF2B5EF4-FFF2-40B4-BE49-F238E27FC236}">
                <a16:creationId xmlns:a16="http://schemas.microsoft.com/office/drawing/2014/main" id="{89C122BC-4C53-D64C-A167-D1B80AFC5A08}"/>
              </a:ext>
            </a:extLst>
          </p:cNvPr>
          <p:cNvGrpSpPr/>
          <p:nvPr/>
        </p:nvGrpSpPr>
        <p:grpSpPr>
          <a:xfrm>
            <a:off x="6718561" y="1754511"/>
            <a:ext cx="946840" cy="4999754"/>
            <a:chOff x="5943600" y="1401046"/>
            <a:chExt cx="685800" cy="4999754"/>
          </a:xfrm>
        </p:grpSpPr>
        <p:sp>
          <p:nvSpPr>
            <p:cNvPr id="75" name="Rectangle 74">
              <a:extLst>
                <a:ext uri="{FF2B5EF4-FFF2-40B4-BE49-F238E27FC236}">
                  <a16:creationId xmlns:a16="http://schemas.microsoft.com/office/drawing/2014/main" id="{0732F3AC-1B8D-6A43-BB51-B1A225CB68AF}"/>
                </a:ext>
              </a:extLst>
            </p:cNvPr>
            <p:cNvSpPr/>
            <p:nvPr/>
          </p:nvSpPr>
          <p:spPr>
            <a:xfrm>
              <a:off x="5943600" y="5159921"/>
              <a:ext cx="685800" cy="124087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01101100</a:t>
              </a:r>
            </a:p>
          </p:txBody>
        </p:sp>
        <p:sp>
          <p:nvSpPr>
            <p:cNvPr id="83" name="Rectangle 82">
              <a:extLst>
                <a:ext uri="{FF2B5EF4-FFF2-40B4-BE49-F238E27FC236}">
                  <a16:creationId xmlns:a16="http://schemas.microsoft.com/office/drawing/2014/main" id="{F0FA4729-7B0D-8349-BCFF-6B838763F26B}"/>
                </a:ext>
              </a:extLst>
            </p:cNvPr>
            <p:cNvSpPr/>
            <p:nvPr/>
          </p:nvSpPr>
          <p:spPr>
            <a:xfrm>
              <a:off x="5943600" y="3916680"/>
              <a:ext cx="685800" cy="12432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01010011</a:t>
              </a:r>
            </a:p>
          </p:txBody>
        </p:sp>
        <p:sp>
          <p:nvSpPr>
            <p:cNvPr id="91" name="Rectangle 90">
              <a:extLst>
                <a:ext uri="{FF2B5EF4-FFF2-40B4-BE49-F238E27FC236}">
                  <a16:creationId xmlns:a16="http://schemas.microsoft.com/office/drawing/2014/main" id="{A7DB9088-8FA1-674C-A73B-C73CE872F137}"/>
                </a:ext>
              </a:extLst>
            </p:cNvPr>
            <p:cNvSpPr/>
            <p:nvPr/>
          </p:nvSpPr>
          <p:spPr>
            <a:xfrm>
              <a:off x="5943600" y="2675801"/>
              <a:ext cx="685800" cy="124087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11010001</a:t>
              </a:r>
            </a:p>
          </p:txBody>
        </p:sp>
        <p:sp>
          <p:nvSpPr>
            <p:cNvPr id="99" name="Rectangle 98">
              <a:extLst>
                <a:ext uri="{FF2B5EF4-FFF2-40B4-BE49-F238E27FC236}">
                  <a16:creationId xmlns:a16="http://schemas.microsoft.com/office/drawing/2014/main" id="{0C0E398B-CA1D-7249-9C74-7A174FD8EE14}"/>
                </a:ext>
              </a:extLst>
            </p:cNvPr>
            <p:cNvSpPr/>
            <p:nvPr/>
          </p:nvSpPr>
          <p:spPr>
            <a:xfrm>
              <a:off x="5943600" y="1401046"/>
              <a:ext cx="685800" cy="127475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00110111</a:t>
              </a:r>
            </a:p>
          </p:txBody>
        </p:sp>
      </p:grpSp>
      <p:grpSp>
        <p:nvGrpSpPr>
          <p:cNvPr id="107" name="Group 106">
            <a:extLst>
              <a:ext uri="{FF2B5EF4-FFF2-40B4-BE49-F238E27FC236}">
                <a16:creationId xmlns:a16="http://schemas.microsoft.com/office/drawing/2014/main" id="{520CD7C0-4D13-3847-B007-E2B4A338E034}"/>
              </a:ext>
            </a:extLst>
          </p:cNvPr>
          <p:cNvGrpSpPr/>
          <p:nvPr/>
        </p:nvGrpSpPr>
        <p:grpSpPr>
          <a:xfrm>
            <a:off x="3124200" y="1467597"/>
            <a:ext cx="736099" cy="413534"/>
            <a:chOff x="3124200" y="1467597"/>
            <a:chExt cx="736099" cy="413534"/>
          </a:xfrm>
        </p:grpSpPr>
        <p:sp>
          <p:nvSpPr>
            <p:cNvPr id="104" name="Rectangle 103">
              <a:extLst>
                <a:ext uri="{FF2B5EF4-FFF2-40B4-BE49-F238E27FC236}">
                  <a16:creationId xmlns:a16="http://schemas.microsoft.com/office/drawing/2014/main" id="{D6B41563-98ED-A445-A0C1-8AAEE57A7773}"/>
                </a:ext>
              </a:extLst>
            </p:cNvPr>
            <p:cNvSpPr/>
            <p:nvPr/>
          </p:nvSpPr>
          <p:spPr>
            <a:xfrm>
              <a:off x="3124200" y="1467597"/>
              <a:ext cx="736099" cy="369332"/>
            </a:xfrm>
            <a:prstGeom prst="rect">
              <a:avLst/>
            </a:prstGeom>
          </p:spPr>
          <p:txBody>
            <a:bodyPr wrap="none">
              <a:spAutoFit/>
            </a:bodyPr>
            <a:lstStyle/>
            <a:p>
              <a:r>
                <a:rPr lang="en-US" dirty="0"/>
                <a:t>bytes</a:t>
              </a:r>
            </a:p>
          </p:txBody>
        </p:sp>
        <p:cxnSp>
          <p:nvCxnSpPr>
            <p:cNvPr id="106" name="Straight Connector 105">
              <a:extLst>
                <a:ext uri="{FF2B5EF4-FFF2-40B4-BE49-F238E27FC236}">
                  <a16:creationId xmlns:a16="http://schemas.microsoft.com/office/drawing/2014/main" id="{27A3D6E9-EB5C-304B-8C8E-519CE9A624C1}"/>
                </a:ext>
              </a:extLst>
            </p:cNvPr>
            <p:cNvCxnSpPr/>
            <p:nvPr/>
          </p:nvCxnSpPr>
          <p:spPr>
            <a:xfrm>
              <a:off x="3225549" y="1881131"/>
              <a:ext cx="533400" cy="0"/>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6963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AC9A-BC63-6643-9290-82424BF6576B}"/>
              </a:ext>
            </a:extLst>
          </p:cNvPr>
          <p:cNvSpPr>
            <a:spLocks noGrp="1"/>
          </p:cNvSpPr>
          <p:nvPr>
            <p:ph type="title"/>
          </p:nvPr>
        </p:nvSpPr>
        <p:spPr/>
        <p:txBody>
          <a:bodyPr/>
          <a:lstStyle/>
          <a:p>
            <a:r>
              <a:rPr lang="en-US" dirty="0"/>
              <a:t>Example C Types</a:t>
            </a:r>
          </a:p>
        </p:txBody>
      </p:sp>
      <p:graphicFrame>
        <p:nvGraphicFramePr>
          <p:cNvPr id="41" name="Group 4">
            <a:extLst>
              <a:ext uri="{FF2B5EF4-FFF2-40B4-BE49-F238E27FC236}">
                <a16:creationId xmlns:a16="http://schemas.microsoft.com/office/drawing/2014/main" id="{51F46C63-0DF4-164F-B3F4-E5AC441CEEA8}"/>
              </a:ext>
            </a:extLst>
          </p:cNvPr>
          <p:cNvGraphicFramePr>
            <a:graphicFrameLocks noGrp="1"/>
          </p:cNvGraphicFramePr>
          <p:nvPr>
            <p:extLst>
              <p:ext uri="{D42A27DB-BD31-4B8C-83A1-F6EECF244321}">
                <p14:modId xmlns:p14="http://schemas.microsoft.com/office/powerpoint/2010/main" val="1674682662"/>
              </p:ext>
            </p:extLst>
          </p:nvPr>
        </p:nvGraphicFramePr>
        <p:xfrm>
          <a:off x="2660650" y="1524000"/>
          <a:ext cx="3822700" cy="965200"/>
        </p:xfrm>
        <a:graphic>
          <a:graphicData uri="http://schemas.openxmlformats.org/drawingml/2006/table">
            <a:tbl>
              <a:tblPr firstRow="1" firstCol="1">
                <a:tableStyleId>{3C2FFA5D-87B4-456A-9821-1D502468CF0F}</a:tableStyleId>
              </a:tblPr>
              <a:tblGrid>
                <a:gridCol w="19177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3"/>
                    </a:ext>
                  </a:extLst>
                </a:gridCol>
              </a:tblGrid>
              <a:tr h="508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u="none" strike="noStrike" cap="none" normalizeH="0" baseline="0" dirty="0">
                          <a:ln>
                            <a:noFill/>
                          </a:ln>
                          <a:effectLst/>
                          <a:sym typeface="Arial Narrow Bold" charset="0"/>
                        </a:rPr>
                        <a:t>C Data Type</a:t>
                      </a:r>
                      <a:endParaRPr kumimoji="0" lang="en-US" sz="1800" b="0" i="0" u="none" strike="noStrike" cap="none" normalizeH="0" baseline="0" dirty="0">
                        <a:ln>
                          <a:noFill/>
                        </a:ln>
                        <a:solidFill>
                          <a:srgbClr val="FFFFFF"/>
                        </a:solidFill>
                        <a:effectLst/>
                        <a:latin typeface="Calibri"/>
                        <a:ea typeface="Arial Narrow Bold" charset="0"/>
                        <a:cs typeface="Calibri"/>
                        <a:sym typeface="Arial Narrow Bold" charset="0"/>
                      </a:endParaRPr>
                    </a:p>
                  </a:txBody>
                  <a:tcPr marL="50800" marR="50800" marT="50800" marB="5080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u="none" strike="noStrike" cap="none" normalizeH="0" baseline="0" dirty="0">
                          <a:ln>
                            <a:noFill/>
                          </a:ln>
                          <a:effectLst/>
                          <a:sym typeface="Arial Narrow Bold" charset="0"/>
                        </a:rPr>
                        <a:t>x86-64</a:t>
                      </a:r>
                      <a:endParaRPr kumimoji="0" lang="en-US" sz="1800" b="0" i="0" u="none" strike="noStrike" cap="none" normalizeH="0" baseline="0" dirty="0">
                        <a:ln>
                          <a:noFill/>
                        </a:ln>
                        <a:solidFill>
                          <a:srgbClr val="FFFFFF"/>
                        </a:solidFill>
                        <a:effectLst/>
                        <a:latin typeface="Calibri"/>
                        <a:ea typeface="Arial Narrow Bold" charset="0"/>
                        <a:cs typeface="Calibri"/>
                        <a:sym typeface="Arial Narrow Bold" charset="0"/>
                      </a:endParaRPr>
                    </a:p>
                  </a:txBody>
                  <a:tcPr marL="50800" marR="50800" marT="50800" marB="50800" anchor="ctr" horzOverflow="overflow"/>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u="none" strike="noStrike" cap="none" normalizeH="0" baseline="0" dirty="0">
                          <a:ln>
                            <a:noFill/>
                          </a:ln>
                          <a:effectLst/>
                          <a:sym typeface="Arial Narrow" charset="0"/>
                        </a:rPr>
                        <a:t>int</a:t>
                      </a:r>
                      <a:endPar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endParaRPr>
                    </a:p>
                  </a:txBody>
                  <a:tcPr marL="50800" marR="50800" marT="50800" marB="5080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tc>
                <a:extLst>
                  <a:ext uri="{0D108BD9-81ED-4DB2-BD59-A6C34878D82A}">
                    <a16:rowId xmlns:a16="http://schemas.microsoft.com/office/drawing/2014/main" val="10002"/>
                  </a:ext>
                </a:extLst>
              </a:tr>
            </a:tbl>
          </a:graphicData>
        </a:graphic>
      </p:graphicFrame>
      <p:graphicFrame>
        <p:nvGraphicFramePr>
          <p:cNvPr id="42" name="Table 41">
            <a:extLst>
              <a:ext uri="{FF2B5EF4-FFF2-40B4-BE49-F238E27FC236}">
                <a16:creationId xmlns:a16="http://schemas.microsoft.com/office/drawing/2014/main" id="{7F827793-D199-7442-82C0-55A548244BC9}"/>
              </a:ext>
            </a:extLst>
          </p:cNvPr>
          <p:cNvGraphicFramePr>
            <a:graphicFrameLocks noGrp="1"/>
          </p:cNvGraphicFramePr>
          <p:nvPr>
            <p:extLst>
              <p:ext uri="{D42A27DB-BD31-4B8C-83A1-F6EECF244321}">
                <p14:modId xmlns:p14="http://schemas.microsoft.com/office/powerpoint/2010/main" val="3368810190"/>
              </p:ext>
            </p:extLst>
          </p:nvPr>
        </p:nvGraphicFramePr>
        <p:xfrm>
          <a:off x="2658789" y="2489200"/>
          <a:ext cx="3822700" cy="457200"/>
        </p:xfrm>
        <a:graphic>
          <a:graphicData uri="http://schemas.openxmlformats.org/drawingml/2006/table">
            <a:tbl>
              <a:tblPr firstCol="1">
                <a:tableStyleId>{3C2FFA5D-87B4-456A-9821-1D502468CF0F}</a:tableStyleId>
              </a:tblPr>
              <a:tblGrid>
                <a:gridCol w="1917700">
                  <a:extLst>
                    <a:ext uri="{9D8B030D-6E8A-4147-A177-3AD203B41FA5}">
                      <a16:colId xmlns:a16="http://schemas.microsoft.com/office/drawing/2014/main" val="289037177"/>
                    </a:ext>
                  </a:extLst>
                </a:gridCol>
                <a:gridCol w="1905000">
                  <a:extLst>
                    <a:ext uri="{9D8B030D-6E8A-4147-A177-3AD203B41FA5}">
                      <a16:colId xmlns:a16="http://schemas.microsoft.com/office/drawing/2014/main" val="2873783779"/>
                    </a:ext>
                  </a:extLst>
                </a:gridCol>
              </a:tblGrid>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u="none" strike="noStrike" cap="none" normalizeH="0" baseline="0" dirty="0">
                          <a:ln>
                            <a:noFill/>
                          </a:ln>
                          <a:effectLst/>
                          <a:sym typeface="Arial Narrow" charset="0"/>
                        </a:rPr>
                        <a:t>double</a:t>
                      </a:r>
                      <a:endPar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endParaRPr>
                    </a:p>
                  </a:txBody>
                  <a:tcPr marL="50800" marR="50800" marT="50800" marB="5080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u="none" strike="noStrike" cap="none" normalizeH="0" baseline="0" dirty="0">
                          <a:ln>
                            <a:noFill/>
                          </a:ln>
                          <a:effectLst/>
                          <a:sym typeface="Arial Narrow" charset="0"/>
                        </a:rPr>
                        <a:t>8</a:t>
                      </a:r>
                      <a:endParaRPr kumimoji="0" lang="en-US" sz="1800" b="0" i="0" u="none" strike="noStrike" cap="none" normalizeH="0" baseline="0" dirty="0">
                        <a:ln>
                          <a:noFill/>
                        </a:ln>
                        <a:solidFill>
                          <a:schemeClr val="tx1"/>
                        </a:solidFill>
                        <a:effectLst/>
                        <a:latin typeface="Calibri"/>
                        <a:ea typeface="Arial Narrow" charset="0"/>
                        <a:cs typeface="Calibri"/>
                        <a:sym typeface="Arial Narrow" charset="0"/>
                      </a:endParaRPr>
                    </a:p>
                  </a:txBody>
                  <a:tcPr marL="50800" marR="50800" marT="50800" marB="50800" anchor="ctr" horzOverflow="overflow"/>
                </a:tc>
                <a:extLst>
                  <a:ext uri="{0D108BD9-81ED-4DB2-BD59-A6C34878D82A}">
                    <a16:rowId xmlns:a16="http://schemas.microsoft.com/office/drawing/2014/main" val="3911259029"/>
                  </a:ext>
                </a:extLst>
              </a:tr>
            </a:tbl>
          </a:graphicData>
        </a:graphic>
      </p:graphicFrame>
      <p:graphicFrame>
        <p:nvGraphicFramePr>
          <p:cNvPr id="27" name="Table 26">
            <a:extLst>
              <a:ext uri="{FF2B5EF4-FFF2-40B4-BE49-F238E27FC236}">
                <a16:creationId xmlns:a16="http://schemas.microsoft.com/office/drawing/2014/main" id="{8DC1F359-FC87-45B3-D6F6-5D26818EBD09}"/>
              </a:ext>
            </a:extLst>
          </p:cNvPr>
          <p:cNvGraphicFramePr>
            <a:graphicFrameLocks noGrp="1"/>
          </p:cNvGraphicFramePr>
          <p:nvPr>
            <p:extLst>
              <p:ext uri="{D42A27DB-BD31-4B8C-83A1-F6EECF244321}">
                <p14:modId xmlns:p14="http://schemas.microsoft.com/office/powerpoint/2010/main" val="2920094686"/>
              </p:ext>
            </p:extLst>
          </p:nvPr>
        </p:nvGraphicFramePr>
        <p:xfrm>
          <a:off x="2658789" y="2946400"/>
          <a:ext cx="3822700" cy="457200"/>
        </p:xfrm>
        <a:graphic>
          <a:graphicData uri="http://schemas.openxmlformats.org/drawingml/2006/table">
            <a:tbl>
              <a:tblPr firstCol="1">
                <a:tableStyleId>{3C2FFA5D-87B4-456A-9821-1D502468CF0F}</a:tableStyleId>
              </a:tblPr>
              <a:tblGrid>
                <a:gridCol w="1917700">
                  <a:extLst>
                    <a:ext uri="{9D8B030D-6E8A-4147-A177-3AD203B41FA5}">
                      <a16:colId xmlns:a16="http://schemas.microsoft.com/office/drawing/2014/main" val="2119819555"/>
                    </a:ext>
                  </a:extLst>
                </a:gridCol>
                <a:gridCol w="1905000">
                  <a:extLst>
                    <a:ext uri="{9D8B030D-6E8A-4147-A177-3AD203B41FA5}">
                      <a16:colId xmlns:a16="http://schemas.microsoft.com/office/drawing/2014/main" val="3400723100"/>
                    </a:ext>
                  </a:extLst>
                </a:gridCol>
              </a:tblGrid>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u="none" strike="noStrike" cap="none" normalizeH="0" baseline="0" dirty="0">
                          <a:ln>
                            <a:noFill/>
                          </a:ln>
                          <a:effectLst/>
                          <a:sym typeface="Arial Narrow" charset="0"/>
                        </a:rPr>
                        <a:t>char</a:t>
                      </a:r>
                      <a:endPar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endParaRPr>
                    </a:p>
                  </a:txBody>
                  <a:tcPr marL="50800" marR="50800" marT="50800" marB="5080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u="none" strike="noStrike" cap="none" normalizeH="0" baseline="0" dirty="0">
                          <a:ln>
                            <a:noFill/>
                          </a:ln>
                          <a:effectLst/>
                          <a:sym typeface="Arial Narrow" charset="0"/>
                        </a:rPr>
                        <a:t>1</a:t>
                      </a:r>
                      <a:endParaRPr kumimoji="0" lang="en-US" sz="1800" b="0" i="0" u="none" strike="noStrike" cap="none" normalizeH="0" baseline="0" dirty="0">
                        <a:ln>
                          <a:noFill/>
                        </a:ln>
                        <a:solidFill>
                          <a:schemeClr val="tx1"/>
                        </a:solidFill>
                        <a:effectLst/>
                        <a:latin typeface="Calibri"/>
                        <a:ea typeface="Arial Narrow" charset="0"/>
                        <a:cs typeface="Calibri"/>
                        <a:sym typeface="Arial Narrow" charset="0"/>
                      </a:endParaRPr>
                    </a:p>
                  </a:txBody>
                  <a:tcPr marL="50800" marR="50800" marT="50800" marB="50800" anchor="ctr" horzOverflow="overflow"/>
                </a:tc>
                <a:extLst>
                  <a:ext uri="{0D108BD9-81ED-4DB2-BD59-A6C34878D82A}">
                    <a16:rowId xmlns:a16="http://schemas.microsoft.com/office/drawing/2014/main" val="2935721278"/>
                  </a:ext>
                </a:extLst>
              </a:tr>
            </a:tbl>
          </a:graphicData>
        </a:graphic>
      </p:graphicFrame>
    </p:spTree>
    <p:extLst>
      <p:ext uri="{BB962C8B-B14F-4D97-AF65-F5344CB8AC3E}">
        <p14:creationId xmlns:p14="http://schemas.microsoft.com/office/powerpoint/2010/main" val="21898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C2EA3-DECA-0841-BF7F-AF14F6E8CC0A}"/>
              </a:ext>
            </a:extLst>
          </p:cNvPr>
          <p:cNvSpPr>
            <a:spLocks noGrp="1"/>
          </p:cNvSpPr>
          <p:nvPr>
            <p:ph type="title"/>
          </p:nvPr>
        </p:nvSpPr>
        <p:spPr/>
        <p:txBody>
          <a:bodyPr/>
          <a:lstStyle/>
          <a:p>
            <a:r>
              <a:rPr lang="en-US" dirty="0"/>
              <a:t>Abstraction</a:t>
            </a:r>
          </a:p>
        </p:txBody>
      </p:sp>
      <p:pic>
        <p:nvPicPr>
          <p:cNvPr id="7" name="Content Placeholder 6">
            <a:extLst>
              <a:ext uri="{FF2B5EF4-FFF2-40B4-BE49-F238E27FC236}">
                <a16:creationId xmlns:a16="http://schemas.microsoft.com/office/drawing/2014/main" id="{4771D3BA-1636-0742-9870-ECFBE7C3231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50704"/>
          <a:stretch/>
        </p:blipFill>
        <p:spPr>
          <a:xfrm>
            <a:off x="-228600" y="1524000"/>
            <a:ext cx="9472805" cy="2667000"/>
          </a:xfrm>
        </p:spPr>
      </p:pic>
      <p:pic>
        <p:nvPicPr>
          <p:cNvPr id="5" name="Content Placeholder 8">
            <a:extLst>
              <a:ext uri="{FF2B5EF4-FFF2-40B4-BE49-F238E27FC236}">
                <a16:creationId xmlns:a16="http://schemas.microsoft.com/office/drawing/2014/main" id="{BFFC4C38-AF9F-B04E-8639-EB67417D5E7E}"/>
              </a:ext>
            </a:extLst>
          </p:cNvPr>
          <p:cNvPicPr>
            <a:picLocks noChangeAspect="1"/>
          </p:cNvPicPr>
          <p:nvPr/>
        </p:nvPicPr>
        <p:blipFill rotWithShape="1">
          <a:blip r:embed="rId3">
            <a:extLst>
              <a:ext uri="{28A0092B-C50C-407E-A947-70E740481C1C}">
                <a14:useLocalDpi xmlns:a14="http://schemas.microsoft.com/office/drawing/2010/main" val="0"/>
              </a:ext>
            </a:extLst>
          </a:blip>
          <a:srcRect l="18750" r="18750"/>
          <a:stretch/>
        </p:blipFill>
        <p:spPr>
          <a:xfrm>
            <a:off x="3493281" y="4419599"/>
            <a:ext cx="2157438" cy="215743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026471A-6875-A141-B85A-21C157C274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6665" y="4419600"/>
            <a:ext cx="2157437" cy="215743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042AE226-976A-894D-8FCA-0C34956B8B9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78335" y="4419600"/>
            <a:ext cx="2159000" cy="2159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869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F02E-A2C6-4E4B-9A16-76D32418DE5B}"/>
              </a:ext>
            </a:extLst>
          </p:cNvPr>
          <p:cNvSpPr>
            <a:spLocks noGrp="1"/>
          </p:cNvSpPr>
          <p:nvPr>
            <p:ph type="title"/>
          </p:nvPr>
        </p:nvSpPr>
        <p:spPr/>
        <p:txBody>
          <a:bodyPr/>
          <a:lstStyle/>
          <a:p>
            <a:r>
              <a:rPr lang="en-US" dirty="0"/>
              <a:t>Pointers</a:t>
            </a:r>
          </a:p>
        </p:txBody>
      </p:sp>
      <p:sp>
        <p:nvSpPr>
          <p:cNvPr id="3" name="Content Placeholder 2">
            <a:extLst>
              <a:ext uri="{FF2B5EF4-FFF2-40B4-BE49-F238E27FC236}">
                <a16:creationId xmlns:a16="http://schemas.microsoft.com/office/drawing/2014/main" id="{374323FC-6FE5-6848-8C85-CA138A84C43C}"/>
              </a:ext>
            </a:extLst>
          </p:cNvPr>
          <p:cNvSpPr>
            <a:spLocks noGrp="1"/>
          </p:cNvSpPr>
          <p:nvPr>
            <p:ph idx="1"/>
          </p:nvPr>
        </p:nvSpPr>
        <p:spPr>
          <a:xfrm>
            <a:off x="457200" y="1600200"/>
            <a:ext cx="4387558" cy="4876800"/>
          </a:xfrm>
        </p:spPr>
        <p:txBody>
          <a:bodyPr>
            <a:normAutofit lnSpcReduction="10000"/>
          </a:bodyPr>
          <a:lstStyle/>
          <a:p>
            <a:r>
              <a:rPr lang="en-US" dirty="0"/>
              <a:t>Pointers are addresses in memory (i.e., indexes into the array of bytes)</a:t>
            </a:r>
          </a:p>
          <a:p>
            <a:endParaRPr lang="en-US" dirty="0"/>
          </a:p>
          <a:p>
            <a:r>
              <a:rPr lang="en-US" dirty="0"/>
              <a:t>Most pointers declare how to interpret the value at (or starting at) that address</a:t>
            </a:r>
          </a:p>
          <a:p>
            <a:endParaRPr lang="en-US" dirty="0"/>
          </a:p>
          <a:p>
            <a:r>
              <a:rPr lang="en-US" dirty="0"/>
              <a:t>Example: </a:t>
            </a:r>
          </a:p>
          <a:p>
            <a:endParaRPr lang="en-US" dirty="0"/>
          </a:p>
          <a:p>
            <a:pPr marL="0" indent="0">
              <a:buNone/>
            </a:pPr>
            <a:endParaRPr lang="en-US" dirty="0"/>
          </a:p>
          <a:p>
            <a:r>
              <a:rPr lang="en-US" dirty="0"/>
              <a:t>Dereferencing pointers:</a:t>
            </a:r>
          </a:p>
        </p:txBody>
      </p:sp>
      <mc:AlternateContent xmlns:mc="http://schemas.openxmlformats.org/markup-compatibility/2006" xmlns:a14="http://schemas.microsoft.com/office/drawing/2010/main">
        <mc:Choice Requires="a14">
          <p:graphicFrame>
            <p:nvGraphicFramePr>
              <p:cNvPr id="4" name="Group 4">
                <a:extLst>
                  <a:ext uri="{FF2B5EF4-FFF2-40B4-BE49-F238E27FC236}">
                    <a16:creationId xmlns:a16="http://schemas.microsoft.com/office/drawing/2014/main" id="{1FFB05B5-9DA5-BF4B-AF45-2DB90C3FB33A}"/>
                  </a:ext>
                </a:extLst>
              </p:cNvPr>
              <p:cNvGraphicFramePr>
                <a:graphicFrameLocks noGrp="1"/>
              </p:cNvGraphicFramePr>
              <p:nvPr>
                <p:extLst>
                  <p:ext uri="{D42A27DB-BD31-4B8C-83A1-F6EECF244321}">
                    <p14:modId xmlns:p14="http://schemas.microsoft.com/office/powerpoint/2010/main" val="103908554"/>
                  </p:ext>
                </p:extLst>
              </p:nvPr>
            </p:nvGraphicFramePr>
            <p:xfrm>
              <a:off x="5160685" y="1600200"/>
              <a:ext cx="3822700" cy="2336800"/>
            </p:xfrm>
            <a:graphic>
              <a:graphicData uri="http://schemas.openxmlformats.org/drawingml/2006/table">
                <a:tbl>
                  <a:tblPr firstRow="1" firstCol="1">
                    <a:tableStyleId>{3C2FFA5D-87B4-456A-9821-1D502468CF0F}</a:tableStyleId>
                  </a:tblPr>
                  <a:tblGrid>
                    <a:gridCol w="19177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3"/>
                        </a:ext>
                      </a:extLst>
                    </a:gridCol>
                  </a:tblGrid>
                  <a:tr h="508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u="none" strike="noStrike" cap="none" normalizeH="0" baseline="0" dirty="0">
                              <a:ln>
                                <a:noFill/>
                              </a:ln>
                              <a:effectLst/>
                              <a:sym typeface="Arial Narrow Bold" charset="0"/>
                            </a:rPr>
                            <a:t>Pointer Types</a:t>
                          </a:r>
                          <a:endParaRPr kumimoji="0" lang="en-US" sz="1800" b="0" i="0" u="none" strike="noStrike" cap="none" normalizeH="0" baseline="0" dirty="0">
                            <a:ln>
                              <a:noFill/>
                            </a:ln>
                            <a:solidFill>
                              <a:srgbClr val="FFFFFF"/>
                            </a:solidFill>
                            <a:effectLst/>
                            <a:latin typeface="Calibri"/>
                            <a:ea typeface="Arial Narrow Bold" charset="0"/>
                            <a:cs typeface="Calibri"/>
                            <a:sym typeface="Arial Narrow Bold" charset="0"/>
                          </a:endParaRPr>
                        </a:p>
                      </a:txBody>
                      <a:tcPr marL="50800" marR="50800" marT="50800" marB="5080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u="none" strike="noStrike" cap="none" normalizeH="0" baseline="0" dirty="0">
                              <a:ln>
                                <a:noFill/>
                              </a:ln>
                              <a:effectLst/>
                              <a:sym typeface="Arial Narrow Bold" charset="0"/>
                            </a:rPr>
                            <a:t>x86-64</a:t>
                          </a:r>
                          <a:endParaRPr kumimoji="0" lang="en-US" sz="1800" b="0" i="0" u="none" strike="noStrike" cap="none" normalizeH="0" baseline="0" dirty="0">
                            <a:ln>
                              <a:noFill/>
                            </a:ln>
                            <a:solidFill>
                              <a:srgbClr val="FFFFFF"/>
                            </a:solidFill>
                            <a:effectLst/>
                            <a:latin typeface="Calibri"/>
                            <a:ea typeface="Arial Narrow Bold" charset="0"/>
                            <a:cs typeface="Calibri"/>
                            <a:sym typeface="Arial Narrow Bold" charset="0"/>
                          </a:endParaRPr>
                        </a:p>
                      </a:txBody>
                      <a:tcPr marL="50800" marR="50800" marT="50800" marB="50800" anchor="ctr" horzOverflow="overflow"/>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u="none" strike="noStrike" cap="none" normalizeH="0" baseline="0" dirty="0">
                              <a:ln>
                                <a:noFill/>
                              </a:ln>
                              <a:effectLst/>
                              <a:sym typeface="Arial Narrow" charset="0"/>
                            </a:rPr>
                            <a:t>void*</a:t>
                          </a:r>
                          <a:endPar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endParaRPr>
                        </a:p>
                      </a:txBody>
                      <a:tcPr marL="50800" marR="50800" marT="50800" marB="5080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u="none" strike="noStrike" cap="none" normalizeH="0" baseline="0" dirty="0">
                              <a:ln>
                                <a:noFill/>
                              </a:ln>
                              <a:effectLst/>
                              <a:sym typeface="Arial Narrow" charset="0"/>
                            </a:rPr>
                            <a:t>int*</a:t>
                          </a:r>
                          <a:endPar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endParaRPr>
                        </a:p>
                      </a:txBody>
                      <a:tcPr marL="50800" marR="50800" marT="50800" marB="5080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u="none" strike="noStrike" cap="none" normalizeH="0" baseline="0" dirty="0">
                              <a:ln>
                                <a:noFill/>
                              </a:ln>
                              <a:effectLst/>
                              <a:sym typeface="Arial Narrow" charset="0"/>
                            </a:rPr>
                            <a:t>char*</a:t>
                          </a:r>
                          <a:endPar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endParaRPr>
                        </a:p>
                      </a:txBody>
                      <a:tcPr marL="50800" marR="50800" marT="50800" marB="5080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tc>
                    <a:extLst>
                      <a:ext uri="{0D108BD9-81ED-4DB2-BD59-A6C34878D82A}">
                        <a16:rowId xmlns:a16="http://schemas.microsoft.com/office/drawing/2014/main" val="10003"/>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u="none" strike="noStrike" cap="none" normalizeH="0" baseline="0" dirty="0">
                              <a:ln>
                                <a:noFill/>
                              </a:ln>
                              <a:effectLst/>
                              <a:sym typeface="Arial Narrow" charset="0"/>
                            </a:rPr>
                            <a:t>    </a:t>
                          </a:r>
                          <a14:m>
                            <m:oMath xmlns:m="http://schemas.openxmlformats.org/officeDocument/2006/math">
                              <m:r>
                                <a:rPr kumimoji="0" lang="en-US" sz="1800" b="1" i="1" u="none" strike="noStrike" cap="none" normalizeH="0" baseline="0" dirty="0" smtClean="0">
                                  <a:ln>
                                    <a:noFill/>
                                  </a:ln>
                                  <a:effectLst/>
                                  <a:latin typeface="Cambria Math" panose="02040503050406030204" pitchFamily="18" charset="0"/>
                                  <a:sym typeface="Arial Narrow" charset="0"/>
                                </a:rPr>
                                <m:t>⋮</m:t>
                              </m:r>
                            </m:oMath>
                          </a14:m>
                          <a:r>
                            <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rPr>
                            <a:t> </a:t>
                          </a:r>
                        </a:p>
                      </a:txBody>
                      <a:tcPr marL="50800" marR="50800" marT="50800" marB="5080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u="none" strike="noStrike" cap="none" normalizeH="0" baseline="0" dirty="0">
                              <a:ln>
                                <a:noFill/>
                              </a:ln>
                              <a:effectLst/>
                              <a:sym typeface="Arial Narrow" charset="0"/>
                            </a:rPr>
                            <a:t>8</a:t>
                          </a:r>
                          <a:endParaRPr kumimoji="0" lang="en-US" sz="1800" b="0" i="0" u="none" strike="noStrike" cap="none" normalizeH="0" baseline="0" dirty="0">
                            <a:ln>
                              <a:noFill/>
                            </a:ln>
                            <a:solidFill>
                              <a:schemeClr val="tx1"/>
                            </a:solidFill>
                            <a:effectLst/>
                            <a:latin typeface="Calibri"/>
                            <a:ea typeface="Arial Narrow" charset="0"/>
                            <a:cs typeface="Calibri"/>
                            <a:sym typeface="Arial Narrow" charset="0"/>
                          </a:endParaRPr>
                        </a:p>
                      </a:txBody>
                      <a:tcPr marL="50800" marR="50800" marT="50800" marB="50800" anchor="ctr" horzOverflow="overflow"/>
                    </a:tc>
                    <a:extLst>
                      <a:ext uri="{0D108BD9-81ED-4DB2-BD59-A6C34878D82A}">
                        <a16:rowId xmlns:a16="http://schemas.microsoft.com/office/drawing/2014/main" val="10004"/>
                      </a:ext>
                    </a:extLst>
                  </a:tr>
                </a:tbl>
              </a:graphicData>
            </a:graphic>
          </p:graphicFrame>
        </mc:Choice>
        <mc:Fallback xmlns="">
          <p:graphicFrame>
            <p:nvGraphicFramePr>
              <p:cNvPr id="4" name="Group 4">
                <a:extLst>
                  <a:ext uri="{FF2B5EF4-FFF2-40B4-BE49-F238E27FC236}">
                    <a16:creationId xmlns:a16="http://schemas.microsoft.com/office/drawing/2014/main" id="{1FFB05B5-9DA5-BF4B-AF45-2DB90C3FB33A}"/>
                  </a:ext>
                </a:extLst>
              </p:cNvPr>
              <p:cNvGraphicFramePr>
                <a:graphicFrameLocks noGrp="1"/>
              </p:cNvGraphicFramePr>
              <p:nvPr>
                <p:extLst>
                  <p:ext uri="{D42A27DB-BD31-4B8C-83A1-F6EECF244321}">
                    <p14:modId xmlns:p14="http://schemas.microsoft.com/office/powerpoint/2010/main" val="103908554"/>
                  </p:ext>
                </p:extLst>
              </p:nvPr>
            </p:nvGraphicFramePr>
            <p:xfrm>
              <a:off x="5160685" y="1600200"/>
              <a:ext cx="3822700" cy="2336800"/>
            </p:xfrm>
            <a:graphic>
              <a:graphicData uri="http://schemas.openxmlformats.org/drawingml/2006/table">
                <a:tbl>
                  <a:tblPr firstRow="1" firstCol="1">
                    <a:tableStyleId>{3C2FFA5D-87B4-456A-9821-1D502468CF0F}</a:tableStyleId>
                  </a:tblPr>
                  <a:tblGrid>
                    <a:gridCol w="19177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3"/>
                        </a:ext>
                      </a:extLst>
                    </a:gridCol>
                  </a:tblGrid>
                  <a:tr h="508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u="none" strike="noStrike" cap="none" normalizeH="0" baseline="0" dirty="0">
                              <a:ln>
                                <a:noFill/>
                              </a:ln>
                              <a:effectLst/>
                              <a:sym typeface="Arial Narrow Bold" charset="0"/>
                            </a:rPr>
                            <a:t>Pointer Types</a:t>
                          </a:r>
                          <a:endParaRPr kumimoji="0" lang="en-US" sz="1800" b="0" i="0" u="none" strike="noStrike" cap="none" normalizeH="0" baseline="0" dirty="0">
                            <a:ln>
                              <a:noFill/>
                            </a:ln>
                            <a:solidFill>
                              <a:srgbClr val="FFFFFF"/>
                            </a:solidFill>
                            <a:effectLst/>
                            <a:latin typeface="Calibri"/>
                            <a:ea typeface="Arial Narrow Bold" charset="0"/>
                            <a:cs typeface="Calibri"/>
                            <a:sym typeface="Arial Narrow Bold" charset="0"/>
                          </a:endParaRPr>
                        </a:p>
                      </a:txBody>
                      <a:tcPr marL="50800" marR="50800" marT="50800" marB="5080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u="none" strike="noStrike" cap="none" normalizeH="0" baseline="0" dirty="0">
                              <a:ln>
                                <a:noFill/>
                              </a:ln>
                              <a:effectLst/>
                              <a:sym typeface="Arial Narrow Bold" charset="0"/>
                            </a:rPr>
                            <a:t>x86-64</a:t>
                          </a:r>
                          <a:endParaRPr kumimoji="0" lang="en-US" sz="1800" b="0" i="0" u="none" strike="noStrike" cap="none" normalizeH="0" baseline="0" dirty="0">
                            <a:ln>
                              <a:noFill/>
                            </a:ln>
                            <a:solidFill>
                              <a:srgbClr val="FFFFFF"/>
                            </a:solidFill>
                            <a:effectLst/>
                            <a:latin typeface="Calibri"/>
                            <a:ea typeface="Arial Narrow Bold" charset="0"/>
                            <a:cs typeface="Calibri"/>
                            <a:sym typeface="Arial Narrow Bold" charset="0"/>
                          </a:endParaRPr>
                        </a:p>
                      </a:txBody>
                      <a:tcPr marL="50800" marR="50800" marT="50800" marB="50800" anchor="ctr" horzOverflow="overflow"/>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u="none" strike="noStrike" cap="none" normalizeH="0" baseline="0" dirty="0">
                              <a:ln>
                                <a:noFill/>
                              </a:ln>
                              <a:effectLst/>
                              <a:sym typeface="Arial Narrow" charset="0"/>
                            </a:rPr>
                            <a:t>void*</a:t>
                          </a:r>
                          <a:endPar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endParaRPr>
                        </a:p>
                      </a:txBody>
                      <a:tcPr marL="50800" marR="50800" marT="50800" marB="5080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u="none" strike="noStrike" cap="none" normalizeH="0" baseline="0" dirty="0">
                              <a:ln>
                                <a:noFill/>
                              </a:ln>
                              <a:effectLst/>
                              <a:sym typeface="Arial Narrow" charset="0"/>
                            </a:rPr>
                            <a:t>int*</a:t>
                          </a:r>
                          <a:endPar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endParaRPr>
                        </a:p>
                      </a:txBody>
                      <a:tcPr marL="50800" marR="50800" marT="50800" marB="5080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u="none" strike="noStrike" cap="none" normalizeH="0" baseline="0" dirty="0">
                              <a:ln>
                                <a:noFill/>
                              </a:ln>
                              <a:effectLst/>
                              <a:sym typeface="Arial Narrow" charset="0"/>
                            </a:rPr>
                            <a:t>char*</a:t>
                          </a:r>
                          <a:endParaRPr kumimoji="0" lang="en-US" sz="1800" b="1" i="0" u="none" strike="noStrike" cap="none" normalizeH="0" baseline="0" dirty="0">
                            <a:ln>
                              <a:noFill/>
                            </a:ln>
                            <a:solidFill>
                              <a:schemeClr val="tx1"/>
                            </a:solidFill>
                            <a:effectLst/>
                            <a:latin typeface="Courier New"/>
                            <a:ea typeface="Arial Narrow" charset="0"/>
                            <a:cs typeface="Courier New"/>
                            <a:sym typeface="Arial Narrow" charset="0"/>
                          </a:endParaRPr>
                        </a:p>
                      </a:txBody>
                      <a:tcPr marL="50800" marR="50800" marT="50800" marB="50800"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8</a:t>
                          </a:r>
                        </a:p>
                      </a:txBody>
                      <a:tcPr marL="50800" marR="50800" marT="50800" marB="50800" anchor="ctr" horzOverflow="overflow"/>
                    </a:tc>
                    <a:extLst>
                      <a:ext uri="{0D108BD9-81ED-4DB2-BD59-A6C34878D82A}">
                        <a16:rowId xmlns:a16="http://schemas.microsoft.com/office/drawing/2014/main" val="10003"/>
                      </a:ext>
                    </a:extLst>
                  </a:tr>
                  <a:tr h="457200">
                    <a:tc>
                      <a:txBody>
                        <a:bodyPr/>
                        <a:lstStyle/>
                        <a:p>
                          <a:endParaRPr lang="en-US"/>
                        </a:p>
                      </a:txBody>
                      <a:tcPr marL="50800" marR="50800" marT="50800" marB="50800" anchor="ctr" horzOverflow="overflow">
                        <a:blipFill>
                          <a:blip r:embed="rId2"/>
                          <a:stretch>
                            <a:fillRect l="-5263" t="-413889" r="-99342" b="-11111"/>
                          </a:stretch>
                        </a:blip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u="none" strike="noStrike" cap="none" normalizeH="0" baseline="0" dirty="0">
                              <a:ln>
                                <a:noFill/>
                              </a:ln>
                              <a:effectLst/>
                              <a:sym typeface="Arial Narrow" charset="0"/>
                            </a:rPr>
                            <a:t>8</a:t>
                          </a:r>
                          <a:endParaRPr kumimoji="0" lang="en-US" sz="1800" b="0" i="0" u="none" strike="noStrike" cap="none" normalizeH="0" baseline="0" dirty="0">
                            <a:ln>
                              <a:noFill/>
                            </a:ln>
                            <a:solidFill>
                              <a:schemeClr val="tx1"/>
                            </a:solidFill>
                            <a:effectLst/>
                            <a:latin typeface="Calibri"/>
                            <a:ea typeface="Arial Narrow" charset="0"/>
                            <a:cs typeface="Calibri"/>
                            <a:sym typeface="Arial Narrow" charset="0"/>
                          </a:endParaRPr>
                        </a:p>
                      </a:txBody>
                      <a:tcPr marL="50800" marR="50800" marT="50800" marB="50800" anchor="ctr" horzOverflow="overflow"/>
                    </a:tc>
                    <a:extLst>
                      <a:ext uri="{0D108BD9-81ED-4DB2-BD59-A6C34878D82A}">
                        <a16:rowId xmlns:a16="http://schemas.microsoft.com/office/drawing/2014/main" val="10004"/>
                      </a:ext>
                    </a:extLst>
                  </a:tr>
                </a:tbl>
              </a:graphicData>
            </a:graphic>
          </p:graphicFrame>
        </mc:Fallback>
      </mc:AlternateContent>
      <p:sp>
        <p:nvSpPr>
          <p:cNvPr id="5" name="Rectangle 4">
            <a:extLst>
              <a:ext uri="{FF2B5EF4-FFF2-40B4-BE49-F238E27FC236}">
                <a16:creationId xmlns:a16="http://schemas.microsoft.com/office/drawing/2014/main" id="{D0427D25-AB00-F94A-B71F-82486BD21EE8}"/>
              </a:ext>
            </a:extLst>
          </p:cNvPr>
          <p:cNvSpPr>
            <a:spLocks/>
          </p:cNvSpPr>
          <p:nvPr/>
        </p:nvSpPr>
        <p:spPr bwMode="auto">
          <a:xfrm>
            <a:off x="947569" y="5029200"/>
            <a:ext cx="3657600" cy="6096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a:t>
            </a:r>
            <a:r>
              <a:rPr lang="en-US" sz="1600" b="1" dirty="0" err="1">
                <a:solidFill>
                  <a:schemeClr val="tx1"/>
                </a:solidFill>
                <a:latin typeface="Courier New"/>
                <a:ea typeface="Monaco" charset="0"/>
                <a:cs typeface="Courier New"/>
                <a:sym typeface="Monaco" charset="0"/>
              </a:rPr>
              <a:t>myVariable</a:t>
            </a:r>
            <a:r>
              <a:rPr lang="en-US" sz="1600" b="1" dirty="0">
                <a:solidFill>
                  <a:schemeClr val="tx1"/>
                </a:solidFill>
                <a:latin typeface="Courier New"/>
                <a:ea typeface="Monaco" charset="0"/>
                <a:cs typeface="Courier New"/>
                <a:sym typeface="Monaco" charset="0"/>
              </a:rPr>
              <a:t> = 47;</a:t>
            </a:r>
          </a:p>
          <a:p>
            <a:pPr>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a:t>
            </a:r>
            <a:r>
              <a:rPr lang="en-US" sz="1600" b="1" dirty="0" err="1">
                <a:solidFill>
                  <a:schemeClr val="tx1"/>
                </a:solidFill>
                <a:latin typeface="Courier New"/>
                <a:ea typeface="Monaco" charset="0"/>
                <a:cs typeface="Courier New"/>
                <a:sym typeface="Monaco" charset="0"/>
              </a:rPr>
              <a:t>ptr</a:t>
            </a:r>
            <a:r>
              <a:rPr lang="en-US" sz="1600" b="1" dirty="0">
                <a:solidFill>
                  <a:schemeClr val="tx1"/>
                </a:solidFill>
                <a:latin typeface="Courier New"/>
                <a:ea typeface="Monaco" charset="0"/>
                <a:cs typeface="Courier New"/>
                <a:sym typeface="Monaco" charset="0"/>
              </a:rPr>
              <a:t> = &amp;</a:t>
            </a:r>
            <a:r>
              <a:rPr lang="en-US" sz="1600" b="1" dirty="0" err="1">
                <a:solidFill>
                  <a:schemeClr val="tx1"/>
                </a:solidFill>
                <a:latin typeface="Courier New"/>
                <a:ea typeface="Monaco" charset="0"/>
                <a:cs typeface="Courier New"/>
                <a:sym typeface="Monaco" charset="0"/>
              </a:rPr>
              <a:t>myVariable</a:t>
            </a:r>
            <a:r>
              <a:rPr lang="en-US" sz="1600" b="1" dirty="0">
                <a:solidFill>
                  <a:schemeClr val="tx1"/>
                </a:solidFill>
                <a:latin typeface="Courier New"/>
                <a:ea typeface="Monaco" charset="0"/>
                <a:cs typeface="Courier New"/>
                <a:sym typeface="Monaco" charset="0"/>
              </a:rPr>
              <a:t>; </a:t>
            </a:r>
          </a:p>
        </p:txBody>
      </p:sp>
      <p:sp>
        <p:nvSpPr>
          <p:cNvPr id="6" name="Rectangle 5">
            <a:extLst>
              <a:ext uri="{FF2B5EF4-FFF2-40B4-BE49-F238E27FC236}">
                <a16:creationId xmlns:a16="http://schemas.microsoft.com/office/drawing/2014/main" id="{4DA7D182-A4D9-744D-A611-8D5D828440C1}"/>
              </a:ext>
            </a:extLst>
          </p:cNvPr>
          <p:cNvSpPr>
            <a:spLocks/>
          </p:cNvSpPr>
          <p:nvPr/>
        </p:nvSpPr>
        <p:spPr bwMode="auto">
          <a:xfrm>
            <a:off x="947569" y="6172200"/>
            <a:ext cx="3657600" cy="381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var2 = *</a:t>
            </a:r>
            <a:r>
              <a:rPr lang="en-US" sz="1600" b="1" dirty="0" err="1">
                <a:solidFill>
                  <a:schemeClr val="tx1"/>
                </a:solidFill>
                <a:latin typeface="Courier New"/>
                <a:ea typeface="Monaco" charset="0"/>
                <a:cs typeface="Courier New"/>
                <a:sym typeface="Monaco" charset="0"/>
              </a:rPr>
              <a:t>ptr</a:t>
            </a:r>
            <a:endParaRPr lang="en-US" sz="1600" b="1" dirty="0">
              <a:solidFill>
                <a:schemeClr val="tx1"/>
              </a:solidFill>
              <a:latin typeface="Courier New"/>
              <a:ea typeface="Monaco" charset="0"/>
              <a:cs typeface="Courier New"/>
              <a:sym typeface="Monaco" charset="0"/>
            </a:endParaRPr>
          </a:p>
        </p:txBody>
      </p:sp>
      <p:sp>
        <p:nvSpPr>
          <p:cNvPr id="7" name="Rectangle 6">
            <a:extLst>
              <a:ext uri="{FF2B5EF4-FFF2-40B4-BE49-F238E27FC236}">
                <a16:creationId xmlns:a16="http://schemas.microsoft.com/office/drawing/2014/main" id="{B8E47DCC-40DD-7B4B-812C-03F51ACD0B61}"/>
              </a:ext>
            </a:extLst>
          </p:cNvPr>
          <p:cNvSpPr/>
          <p:nvPr/>
        </p:nvSpPr>
        <p:spPr>
          <a:xfrm>
            <a:off x="5105400" y="6324600"/>
            <a:ext cx="3877985"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&amp; and * are inverses of one another </a:t>
            </a:r>
          </a:p>
        </p:txBody>
      </p:sp>
      <p:sp>
        <p:nvSpPr>
          <p:cNvPr id="10" name="Rectangle 9">
            <a:extLst>
              <a:ext uri="{FF2B5EF4-FFF2-40B4-BE49-F238E27FC236}">
                <a16:creationId xmlns:a16="http://schemas.microsoft.com/office/drawing/2014/main" id="{B99AFDBB-7D41-026B-3E61-23FCF1489F1C}"/>
              </a:ext>
            </a:extLst>
          </p:cNvPr>
          <p:cNvSpPr/>
          <p:nvPr/>
        </p:nvSpPr>
        <p:spPr>
          <a:xfrm>
            <a:off x="5095538" y="5454134"/>
            <a:ext cx="3118161" cy="64633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&amp; is an "address of" operator</a:t>
            </a:r>
          </a:p>
          <a:p>
            <a:r>
              <a:rPr lang="en-US" dirty="0"/>
              <a:t>* is a "value at" operator</a:t>
            </a:r>
          </a:p>
        </p:txBody>
      </p:sp>
    </p:spTree>
    <p:extLst>
      <p:ext uri="{BB962C8B-B14F-4D97-AF65-F5344CB8AC3E}">
        <p14:creationId xmlns:p14="http://schemas.microsoft.com/office/powerpoint/2010/main" val="2883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80086-2604-0206-3CC8-2BDBE83B44CC}"/>
              </a:ext>
            </a:extLst>
          </p:cNvPr>
          <p:cNvSpPr>
            <a:spLocks noGrp="1"/>
          </p:cNvSpPr>
          <p:nvPr>
            <p:ph type="title"/>
          </p:nvPr>
        </p:nvSpPr>
        <p:spPr/>
        <p:txBody>
          <a:bodyPr/>
          <a:lstStyle/>
          <a:p>
            <a:r>
              <a:rPr lang="en-US" dirty="0"/>
              <a:t>Exercise 2</a:t>
            </a:r>
          </a:p>
        </p:txBody>
      </p:sp>
      <p:sp>
        <p:nvSpPr>
          <p:cNvPr id="3" name="Content Placeholder 2">
            <a:extLst>
              <a:ext uri="{FF2B5EF4-FFF2-40B4-BE49-F238E27FC236}">
                <a16:creationId xmlns:a16="http://schemas.microsoft.com/office/drawing/2014/main" id="{985EDC05-39BE-BD5C-5105-3E9542321D0B}"/>
              </a:ext>
            </a:extLst>
          </p:cNvPr>
          <p:cNvSpPr>
            <a:spLocks noGrp="1"/>
          </p:cNvSpPr>
          <p:nvPr>
            <p:ph idx="1"/>
          </p:nvPr>
        </p:nvSpPr>
        <p:spPr/>
        <p:txBody>
          <a:bodyPr/>
          <a:lstStyle/>
          <a:p>
            <a:pPr marL="0" indent="0">
              <a:buNone/>
            </a:pPr>
            <a:r>
              <a:rPr lang="en-US" dirty="0"/>
              <a:t>What does x evaluate to in each of the following?</a:t>
            </a:r>
          </a:p>
          <a:p>
            <a:pPr marL="457200" indent="-457200">
              <a:buFont typeface="+mj-lt"/>
              <a:buAutoNum type="arabicPeriod"/>
            </a:pPr>
            <a:r>
              <a:rPr lang="en-US" dirty="0"/>
              <a:t>  </a:t>
            </a:r>
          </a:p>
          <a:p>
            <a:pPr marL="457200" indent="-457200">
              <a:buFont typeface="+mj-lt"/>
              <a:buAutoNum type="arabicPeriod"/>
            </a:pPr>
            <a:endParaRPr lang="en-US" dirty="0"/>
          </a:p>
          <a:p>
            <a:pPr marL="457200" indent="-457200">
              <a:buFont typeface="+mj-lt"/>
              <a:buAutoNum type="arabicPeriod"/>
            </a:pPr>
            <a:r>
              <a:rPr lang="en-US" dirty="0"/>
              <a:t>    </a:t>
            </a:r>
          </a:p>
          <a:p>
            <a:pPr marL="457200" indent="-457200">
              <a:buFont typeface="+mj-lt"/>
              <a:buAutoNum type="arabicPeriod"/>
            </a:pPr>
            <a:endParaRPr lang="en-US" dirty="0"/>
          </a:p>
          <a:p>
            <a:pPr marL="457200" indent="-457200">
              <a:buFont typeface="+mj-lt"/>
              <a:buAutoNum type="arabicPeriod"/>
            </a:pPr>
            <a:r>
              <a:rPr lang="en-US" dirty="0"/>
              <a:t>    </a:t>
            </a:r>
          </a:p>
          <a:p>
            <a:pPr marL="457200" indent="-457200">
              <a:buFont typeface="+mj-lt"/>
              <a:buAutoNum type="arabicPeriod"/>
            </a:pPr>
            <a:endParaRPr lang="en-US" dirty="0"/>
          </a:p>
          <a:p>
            <a:pPr marL="457200" indent="-457200">
              <a:buFont typeface="+mj-lt"/>
              <a:buAutoNum type="arabicPeriod"/>
            </a:pPr>
            <a:r>
              <a:rPr lang="en-US" dirty="0"/>
              <a:t> </a:t>
            </a:r>
          </a:p>
        </p:txBody>
      </p:sp>
      <p:grpSp>
        <p:nvGrpSpPr>
          <p:cNvPr id="9" name="Group 8">
            <a:extLst>
              <a:ext uri="{FF2B5EF4-FFF2-40B4-BE49-F238E27FC236}">
                <a16:creationId xmlns:a16="http://schemas.microsoft.com/office/drawing/2014/main" id="{F31F2E7D-CF28-A962-9B61-79277ABE45F6}"/>
              </a:ext>
            </a:extLst>
          </p:cNvPr>
          <p:cNvGrpSpPr/>
          <p:nvPr/>
        </p:nvGrpSpPr>
        <p:grpSpPr>
          <a:xfrm>
            <a:off x="7267970" y="2632886"/>
            <a:ext cx="436077" cy="4056158"/>
            <a:chOff x="6335276" y="2863397"/>
            <a:chExt cx="436077" cy="4056158"/>
          </a:xfrm>
        </p:grpSpPr>
        <p:sp>
          <p:nvSpPr>
            <p:cNvPr id="10" name="TextBox 9">
              <a:extLst>
                <a:ext uri="{FF2B5EF4-FFF2-40B4-BE49-F238E27FC236}">
                  <a16:creationId xmlns:a16="http://schemas.microsoft.com/office/drawing/2014/main" id="{E390BAE7-2CD0-0777-2A16-81087F1371C7}"/>
                </a:ext>
              </a:extLst>
            </p:cNvPr>
            <p:cNvSpPr txBox="1"/>
            <p:nvPr/>
          </p:nvSpPr>
          <p:spPr>
            <a:xfrm>
              <a:off x="6339825" y="6581001"/>
              <a:ext cx="431528" cy="338554"/>
            </a:xfrm>
            <a:prstGeom prst="rect">
              <a:avLst/>
            </a:prstGeom>
            <a:noFill/>
          </p:spPr>
          <p:txBody>
            <a:bodyPr wrap="none" rtlCol="0">
              <a:spAutoFit/>
            </a:bodyPr>
            <a:lstStyle/>
            <a:p>
              <a:pPr algn="r"/>
              <a:r>
                <a:rPr lang="en-US" sz="1600" dirty="0">
                  <a:latin typeface="Courier" pitchFamily="2" charset="0"/>
                </a:rPr>
                <a:t>20</a:t>
              </a:r>
            </a:p>
          </p:txBody>
        </p:sp>
        <p:sp>
          <p:nvSpPr>
            <p:cNvPr id="11" name="TextBox 10">
              <a:extLst>
                <a:ext uri="{FF2B5EF4-FFF2-40B4-BE49-F238E27FC236}">
                  <a16:creationId xmlns:a16="http://schemas.microsoft.com/office/drawing/2014/main" id="{A4D4A2B8-8DA4-6FA1-76EE-C0237EDA2D91}"/>
                </a:ext>
              </a:extLst>
            </p:cNvPr>
            <p:cNvSpPr txBox="1"/>
            <p:nvPr/>
          </p:nvSpPr>
          <p:spPr>
            <a:xfrm>
              <a:off x="6335276" y="5342512"/>
              <a:ext cx="431528" cy="338554"/>
            </a:xfrm>
            <a:prstGeom prst="rect">
              <a:avLst/>
            </a:prstGeom>
            <a:noFill/>
          </p:spPr>
          <p:txBody>
            <a:bodyPr wrap="none" rtlCol="0">
              <a:spAutoFit/>
            </a:bodyPr>
            <a:lstStyle/>
            <a:p>
              <a:pPr algn="r"/>
              <a:r>
                <a:rPr lang="en-US" sz="1600" dirty="0">
                  <a:latin typeface="Courier" pitchFamily="2" charset="0"/>
                </a:rPr>
                <a:t>24</a:t>
              </a:r>
            </a:p>
          </p:txBody>
        </p:sp>
        <p:sp>
          <p:nvSpPr>
            <p:cNvPr id="12" name="TextBox 11">
              <a:extLst>
                <a:ext uri="{FF2B5EF4-FFF2-40B4-BE49-F238E27FC236}">
                  <a16:creationId xmlns:a16="http://schemas.microsoft.com/office/drawing/2014/main" id="{F0FEA8CE-5FFA-DD29-1DAD-3C65E983B86C}"/>
                </a:ext>
              </a:extLst>
            </p:cNvPr>
            <p:cNvSpPr txBox="1"/>
            <p:nvPr/>
          </p:nvSpPr>
          <p:spPr>
            <a:xfrm>
              <a:off x="6335276" y="4123137"/>
              <a:ext cx="431528" cy="338554"/>
            </a:xfrm>
            <a:prstGeom prst="rect">
              <a:avLst/>
            </a:prstGeom>
            <a:noFill/>
          </p:spPr>
          <p:txBody>
            <a:bodyPr wrap="none" rtlCol="0">
              <a:spAutoFit/>
            </a:bodyPr>
            <a:lstStyle/>
            <a:p>
              <a:pPr algn="r"/>
              <a:r>
                <a:rPr lang="en-US" sz="1600" dirty="0">
                  <a:latin typeface="Courier" pitchFamily="2" charset="0"/>
                </a:rPr>
                <a:t>28</a:t>
              </a:r>
            </a:p>
          </p:txBody>
        </p:sp>
        <p:sp>
          <p:nvSpPr>
            <p:cNvPr id="13" name="TextBox 12">
              <a:extLst>
                <a:ext uri="{FF2B5EF4-FFF2-40B4-BE49-F238E27FC236}">
                  <a16:creationId xmlns:a16="http://schemas.microsoft.com/office/drawing/2014/main" id="{5E41A1E5-07B9-D45F-3122-95BC961F9CC9}"/>
                </a:ext>
              </a:extLst>
            </p:cNvPr>
            <p:cNvSpPr txBox="1"/>
            <p:nvPr/>
          </p:nvSpPr>
          <p:spPr>
            <a:xfrm>
              <a:off x="6335276" y="2863397"/>
              <a:ext cx="431528" cy="338554"/>
            </a:xfrm>
            <a:prstGeom prst="rect">
              <a:avLst/>
            </a:prstGeom>
            <a:noFill/>
          </p:spPr>
          <p:txBody>
            <a:bodyPr wrap="none" rtlCol="0">
              <a:spAutoFit/>
            </a:bodyPr>
            <a:lstStyle/>
            <a:p>
              <a:pPr algn="r"/>
              <a:r>
                <a:rPr lang="en-US" sz="1600" dirty="0">
                  <a:latin typeface="Courier" pitchFamily="2" charset="0"/>
                </a:rPr>
                <a:t>32</a:t>
              </a:r>
            </a:p>
          </p:txBody>
        </p:sp>
      </p:grpSp>
      <p:grpSp>
        <p:nvGrpSpPr>
          <p:cNvPr id="14" name="Group 13">
            <a:extLst>
              <a:ext uri="{FF2B5EF4-FFF2-40B4-BE49-F238E27FC236}">
                <a16:creationId xmlns:a16="http://schemas.microsoft.com/office/drawing/2014/main" id="{44018885-139B-AFAF-2B38-EC37AA719A7B}"/>
              </a:ext>
            </a:extLst>
          </p:cNvPr>
          <p:cNvGrpSpPr/>
          <p:nvPr/>
        </p:nvGrpSpPr>
        <p:grpSpPr>
          <a:xfrm>
            <a:off x="7651255" y="1524000"/>
            <a:ext cx="946840" cy="4999754"/>
            <a:chOff x="5943600" y="1401046"/>
            <a:chExt cx="685800" cy="4999754"/>
          </a:xfrm>
        </p:grpSpPr>
        <p:sp>
          <p:nvSpPr>
            <p:cNvPr id="15" name="Rectangle 14">
              <a:extLst>
                <a:ext uri="{FF2B5EF4-FFF2-40B4-BE49-F238E27FC236}">
                  <a16:creationId xmlns:a16="http://schemas.microsoft.com/office/drawing/2014/main" id="{40098314-5007-2838-46A3-C7DF2223341F}"/>
                </a:ext>
              </a:extLst>
            </p:cNvPr>
            <p:cNvSpPr/>
            <p:nvPr/>
          </p:nvSpPr>
          <p:spPr>
            <a:xfrm>
              <a:off x="5943600" y="5159921"/>
              <a:ext cx="685800" cy="124087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32</a:t>
              </a:r>
            </a:p>
          </p:txBody>
        </p:sp>
        <p:sp>
          <p:nvSpPr>
            <p:cNvPr id="16" name="Rectangle 15">
              <a:extLst>
                <a:ext uri="{FF2B5EF4-FFF2-40B4-BE49-F238E27FC236}">
                  <a16:creationId xmlns:a16="http://schemas.microsoft.com/office/drawing/2014/main" id="{7F8C029F-1003-9ABE-0420-482957602E81}"/>
                </a:ext>
              </a:extLst>
            </p:cNvPr>
            <p:cNvSpPr/>
            <p:nvPr/>
          </p:nvSpPr>
          <p:spPr>
            <a:xfrm>
              <a:off x="5943600" y="3916680"/>
              <a:ext cx="685800" cy="12432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47</a:t>
              </a:r>
            </a:p>
          </p:txBody>
        </p:sp>
        <p:sp>
          <p:nvSpPr>
            <p:cNvPr id="17" name="Rectangle 16">
              <a:extLst>
                <a:ext uri="{FF2B5EF4-FFF2-40B4-BE49-F238E27FC236}">
                  <a16:creationId xmlns:a16="http://schemas.microsoft.com/office/drawing/2014/main" id="{1E7B0E12-3F63-459C-CDA2-24FADF9E79CA}"/>
                </a:ext>
              </a:extLst>
            </p:cNvPr>
            <p:cNvSpPr/>
            <p:nvPr/>
          </p:nvSpPr>
          <p:spPr>
            <a:xfrm>
              <a:off x="5943600" y="2675801"/>
              <a:ext cx="685800" cy="124087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42</a:t>
              </a:r>
            </a:p>
          </p:txBody>
        </p:sp>
        <p:sp>
          <p:nvSpPr>
            <p:cNvPr id="18" name="Rectangle 17">
              <a:extLst>
                <a:ext uri="{FF2B5EF4-FFF2-40B4-BE49-F238E27FC236}">
                  <a16:creationId xmlns:a16="http://schemas.microsoft.com/office/drawing/2014/main" id="{46117AA0-0748-D315-2CA8-6532C8F21D80}"/>
                </a:ext>
              </a:extLst>
            </p:cNvPr>
            <p:cNvSpPr/>
            <p:nvPr/>
          </p:nvSpPr>
          <p:spPr>
            <a:xfrm>
              <a:off x="5943600" y="1401046"/>
              <a:ext cx="685800" cy="127475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13</a:t>
              </a:r>
            </a:p>
          </p:txBody>
        </p:sp>
      </p:grpSp>
      <p:sp>
        <p:nvSpPr>
          <p:cNvPr id="19" name="Rectangle 18">
            <a:extLst>
              <a:ext uri="{FF2B5EF4-FFF2-40B4-BE49-F238E27FC236}">
                <a16:creationId xmlns:a16="http://schemas.microsoft.com/office/drawing/2014/main" id="{77C7D46D-1F04-C121-5529-DFCE3540445B}"/>
              </a:ext>
            </a:extLst>
          </p:cNvPr>
          <p:cNvSpPr>
            <a:spLocks/>
          </p:cNvSpPr>
          <p:nvPr/>
        </p:nvSpPr>
        <p:spPr bwMode="auto">
          <a:xfrm>
            <a:off x="914399" y="2133600"/>
            <a:ext cx="5638799" cy="6096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a:t>
            </a:r>
            <a:r>
              <a:rPr lang="en-US" sz="1600" b="1" dirty="0" err="1">
                <a:solidFill>
                  <a:schemeClr val="tx1"/>
                </a:solidFill>
                <a:latin typeface="Courier New"/>
                <a:ea typeface="Monaco" charset="0"/>
                <a:cs typeface="Courier New"/>
                <a:sym typeface="Monaco" charset="0"/>
              </a:rPr>
              <a:t>ptr</a:t>
            </a:r>
            <a:r>
              <a:rPr lang="en-US" sz="1600" b="1" dirty="0">
                <a:solidFill>
                  <a:schemeClr val="tx1"/>
                </a:solidFill>
                <a:latin typeface="Courier New"/>
                <a:ea typeface="Monaco" charset="0"/>
                <a:cs typeface="Courier New"/>
                <a:sym typeface="Monaco" charset="0"/>
              </a:rPr>
              <a:t> = 32;</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x = *</a:t>
            </a:r>
            <a:r>
              <a:rPr lang="en-US" sz="1600" b="1" dirty="0" err="1">
                <a:solidFill>
                  <a:schemeClr val="tx1"/>
                </a:solidFill>
                <a:latin typeface="Courier New"/>
                <a:ea typeface="Monaco" charset="0"/>
                <a:cs typeface="Courier New"/>
                <a:sym typeface="Monaco" charset="0"/>
              </a:rPr>
              <a:t>ptr</a:t>
            </a:r>
            <a:r>
              <a:rPr lang="en-US" sz="1600" b="1" dirty="0">
                <a:solidFill>
                  <a:schemeClr val="tx1"/>
                </a:solidFill>
                <a:latin typeface="Courier New"/>
                <a:ea typeface="Monaco" charset="0"/>
                <a:cs typeface="Courier New"/>
                <a:sym typeface="Monaco" charset="0"/>
              </a:rPr>
              <a:t>;</a:t>
            </a:r>
          </a:p>
        </p:txBody>
      </p:sp>
      <p:sp>
        <p:nvSpPr>
          <p:cNvPr id="20" name="TextBox 19">
            <a:extLst>
              <a:ext uri="{FF2B5EF4-FFF2-40B4-BE49-F238E27FC236}">
                <a16:creationId xmlns:a16="http://schemas.microsoft.com/office/drawing/2014/main" id="{422306ED-619A-2931-9A2D-5EAF48CC3A2A}"/>
              </a:ext>
            </a:extLst>
          </p:cNvPr>
          <p:cNvSpPr txBox="1"/>
          <p:nvPr/>
        </p:nvSpPr>
        <p:spPr>
          <a:xfrm>
            <a:off x="8839200" y="3249917"/>
            <a:ext cx="308098" cy="338554"/>
          </a:xfrm>
          <a:prstGeom prst="rect">
            <a:avLst/>
          </a:prstGeom>
          <a:noFill/>
        </p:spPr>
        <p:txBody>
          <a:bodyPr wrap="none" rtlCol="0">
            <a:spAutoFit/>
          </a:bodyPr>
          <a:lstStyle/>
          <a:p>
            <a:pPr algn="r"/>
            <a:r>
              <a:rPr lang="en-US" sz="1600" dirty="0">
                <a:latin typeface="Courier" pitchFamily="2" charset="0"/>
              </a:rPr>
              <a:t>y</a:t>
            </a:r>
          </a:p>
        </p:txBody>
      </p:sp>
      <p:sp>
        <p:nvSpPr>
          <p:cNvPr id="21" name="Rectangle 20">
            <a:extLst>
              <a:ext uri="{FF2B5EF4-FFF2-40B4-BE49-F238E27FC236}">
                <a16:creationId xmlns:a16="http://schemas.microsoft.com/office/drawing/2014/main" id="{7D65C2F0-63B8-3542-A792-8F3155F1B98E}"/>
              </a:ext>
            </a:extLst>
          </p:cNvPr>
          <p:cNvSpPr>
            <a:spLocks/>
          </p:cNvSpPr>
          <p:nvPr/>
        </p:nvSpPr>
        <p:spPr bwMode="auto">
          <a:xfrm>
            <a:off x="914400" y="2990586"/>
            <a:ext cx="5638800" cy="6096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y = 42; // assume allocated at address 28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x = &amp;y;</a:t>
            </a:r>
          </a:p>
        </p:txBody>
      </p:sp>
      <p:sp>
        <p:nvSpPr>
          <p:cNvPr id="22" name="Rectangle 21">
            <a:extLst>
              <a:ext uri="{FF2B5EF4-FFF2-40B4-BE49-F238E27FC236}">
                <a16:creationId xmlns:a16="http://schemas.microsoft.com/office/drawing/2014/main" id="{0D0413E3-95FD-6BA2-B6C8-13C159C2B45F}"/>
              </a:ext>
            </a:extLst>
          </p:cNvPr>
          <p:cNvSpPr>
            <a:spLocks/>
          </p:cNvSpPr>
          <p:nvPr/>
        </p:nvSpPr>
        <p:spPr bwMode="auto">
          <a:xfrm>
            <a:off x="914399" y="3917541"/>
            <a:ext cx="5638799" cy="6096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a:t>
            </a:r>
            <a:r>
              <a:rPr lang="en-US" sz="1600" b="1" dirty="0" err="1">
                <a:solidFill>
                  <a:schemeClr val="tx1"/>
                </a:solidFill>
                <a:latin typeface="Courier New"/>
                <a:ea typeface="Monaco" charset="0"/>
                <a:cs typeface="Courier New"/>
                <a:sym typeface="Monaco" charset="0"/>
              </a:rPr>
              <a:t>ptr</a:t>
            </a:r>
            <a:r>
              <a:rPr lang="en-US" sz="1600" b="1" dirty="0">
                <a:solidFill>
                  <a:schemeClr val="tx1"/>
                </a:solidFill>
                <a:latin typeface="Courier New"/>
                <a:ea typeface="Monaco" charset="0"/>
                <a:cs typeface="Courier New"/>
                <a:sym typeface="Monaco" charset="0"/>
              </a:rPr>
              <a:t> = 20;</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x = **</a:t>
            </a:r>
            <a:r>
              <a:rPr lang="en-US" sz="1600" b="1" dirty="0" err="1">
                <a:solidFill>
                  <a:schemeClr val="tx1"/>
                </a:solidFill>
                <a:latin typeface="Courier New"/>
                <a:ea typeface="Monaco" charset="0"/>
                <a:cs typeface="Courier New"/>
                <a:sym typeface="Monaco" charset="0"/>
              </a:rPr>
              <a:t>ptr</a:t>
            </a:r>
            <a:r>
              <a:rPr lang="en-US" sz="1600" b="1" dirty="0">
                <a:solidFill>
                  <a:schemeClr val="tx1"/>
                </a:solidFill>
                <a:latin typeface="Courier New"/>
                <a:ea typeface="Monaco" charset="0"/>
                <a:cs typeface="Courier New"/>
                <a:sym typeface="Monaco" charset="0"/>
              </a:rPr>
              <a:t>; // same as *(*</a:t>
            </a:r>
            <a:r>
              <a:rPr lang="en-US" sz="1600" b="1" dirty="0" err="1">
                <a:solidFill>
                  <a:schemeClr val="tx1"/>
                </a:solidFill>
                <a:latin typeface="Courier New"/>
                <a:ea typeface="Monaco" charset="0"/>
                <a:cs typeface="Courier New"/>
                <a:sym typeface="Monaco" charset="0"/>
              </a:rPr>
              <a:t>ptr</a:t>
            </a:r>
            <a:r>
              <a:rPr lang="en-US" sz="1600" b="1" dirty="0">
                <a:solidFill>
                  <a:schemeClr val="tx1"/>
                </a:solidFill>
                <a:latin typeface="Courier New"/>
                <a:ea typeface="Monaco" charset="0"/>
                <a:cs typeface="Courier New"/>
                <a:sym typeface="Monaco" charset="0"/>
              </a:rPr>
              <a:t>)</a:t>
            </a:r>
          </a:p>
        </p:txBody>
      </p:sp>
      <p:sp>
        <p:nvSpPr>
          <p:cNvPr id="4" name="Rectangle 3">
            <a:extLst>
              <a:ext uri="{FF2B5EF4-FFF2-40B4-BE49-F238E27FC236}">
                <a16:creationId xmlns:a16="http://schemas.microsoft.com/office/drawing/2014/main" id="{E3229848-72E7-B55E-5262-C73D7844EA7D}"/>
              </a:ext>
            </a:extLst>
          </p:cNvPr>
          <p:cNvSpPr>
            <a:spLocks/>
          </p:cNvSpPr>
          <p:nvPr/>
        </p:nvSpPr>
        <p:spPr bwMode="auto">
          <a:xfrm>
            <a:off x="914399" y="4774527"/>
            <a:ext cx="5638799" cy="6096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x = 24;</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*x = 47;</a:t>
            </a:r>
          </a:p>
        </p:txBody>
      </p:sp>
      <p:sp>
        <p:nvSpPr>
          <p:cNvPr id="5" name="Rectangle 4">
            <a:extLst>
              <a:ext uri="{FF2B5EF4-FFF2-40B4-BE49-F238E27FC236}">
                <a16:creationId xmlns:a16="http://schemas.microsoft.com/office/drawing/2014/main" id="{8C84C022-2790-EFCF-3AC3-34E59EF7227B}"/>
              </a:ext>
            </a:extLst>
          </p:cNvPr>
          <p:cNvSpPr/>
          <p:nvPr/>
        </p:nvSpPr>
        <p:spPr>
          <a:xfrm>
            <a:off x="7651681" y="4039633"/>
            <a:ext cx="946840" cy="12432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0</a:t>
            </a:r>
          </a:p>
        </p:txBody>
      </p:sp>
      <p:sp>
        <p:nvSpPr>
          <p:cNvPr id="6" name="Right Brace 5">
            <a:extLst>
              <a:ext uri="{FF2B5EF4-FFF2-40B4-BE49-F238E27FC236}">
                <a16:creationId xmlns:a16="http://schemas.microsoft.com/office/drawing/2014/main" id="{9EB0E162-322C-71E8-1BE3-54C9A0FE4514}"/>
              </a:ext>
            </a:extLst>
          </p:cNvPr>
          <p:cNvSpPr/>
          <p:nvPr/>
        </p:nvSpPr>
        <p:spPr>
          <a:xfrm>
            <a:off x="8598095" y="2802163"/>
            <a:ext cx="308098" cy="12320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1582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E2208-06BF-F4CD-F770-DACD9E7EECDA}"/>
              </a:ext>
            </a:extLst>
          </p:cNvPr>
          <p:cNvSpPr>
            <a:spLocks noGrp="1"/>
          </p:cNvSpPr>
          <p:nvPr>
            <p:ph type="title"/>
          </p:nvPr>
        </p:nvSpPr>
        <p:spPr/>
        <p:txBody>
          <a:bodyPr/>
          <a:lstStyle/>
          <a:p>
            <a:r>
              <a:rPr lang="en-US" dirty="0"/>
              <a:t>Casting between Pointer Types</a:t>
            </a:r>
          </a:p>
        </p:txBody>
      </p:sp>
      <p:sp>
        <p:nvSpPr>
          <p:cNvPr id="3" name="Content Placeholder 2">
            <a:extLst>
              <a:ext uri="{FF2B5EF4-FFF2-40B4-BE49-F238E27FC236}">
                <a16:creationId xmlns:a16="http://schemas.microsoft.com/office/drawing/2014/main" id="{8027C2C0-CFD9-FA8A-0EF9-F1D2A126BE04}"/>
              </a:ext>
            </a:extLst>
          </p:cNvPr>
          <p:cNvSpPr>
            <a:spLocks noGrp="1"/>
          </p:cNvSpPr>
          <p:nvPr>
            <p:ph idx="1"/>
          </p:nvPr>
        </p:nvSpPr>
        <p:spPr/>
        <p:txBody>
          <a:bodyPr/>
          <a:lstStyle/>
          <a:p>
            <a:r>
              <a:rPr lang="en-US" dirty="0"/>
              <a:t>You can cast values between different types</a:t>
            </a:r>
          </a:p>
          <a:p>
            <a:r>
              <a:rPr lang="en-US" dirty="0"/>
              <a:t>This includes between different pointer types!</a:t>
            </a:r>
          </a:p>
          <a:p>
            <a:endParaRPr lang="en-US" dirty="0"/>
          </a:p>
          <a:p>
            <a:r>
              <a:rPr lang="en-US" dirty="0"/>
              <a:t>Doesn't change value of address</a:t>
            </a:r>
          </a:p>
          <a:p>
            <a:r>
              <a:rPr lang="en-US" dirty="0"/>
              <a:t>Does change what you get when you dereference!</a:t>
            </a:r>
          </a:p>
          <a:p>
            <a:endParaRPr lang="en-US" dirty="0"/>
          </a:p>
          <a:p>
            <a:r>
              <a:rPr lang="en-US" dirty="0"/>
              <a:t>Example: </a:t>
            </a:r>
          </a:p>
          <a:p>
            <a:endParaRPr lang="en-US" dirty="0"/>
          </a:p>
          <a:p>
            <a:pPr marL="0" indent="0">
              <a:buNone/>
            </a:pPr>
            <a:endParaRPr lang="en-US" dirty="0"/>
          </a:p>
          <a:p>
            <a:endParaRPr lang="en-US" dirty="0"/>
          </a:p>
        </p:txBody>
      </p:sp>
      <p:sp>
        <p:nvSpPr>
          <p:cNvPr id="4" name="Rectangle 3">
            <a:extLst>
              <a:ext uri="{FF2B5EF4-FFF2-40B4-BE49-F238E27FC236}">
                <a16:creationId xmlns:a16="http://schemas.microsoft.com/office/drawing/2014/main" id="{67E8689A-9620-3E70-46C3-9015D8BB6F41}"/>
              </a:ext>
            </a:extLst>
          </p:cNvPr>
          <p:cNvSpPr>
            <a:spLocks/>
          </p:cNvSpPr>
          <p:nvPr/>
        </p:nvSpPr>
        <p:spPr bwMode="auto">
          <a:xfrm>
            <a:off x="947568" y="4724400"/>
            <a:ext cx="5834231" cy="13284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63500" tIns="63500" rIns="63500" bIns="63500">
            <a:prstTxWarp prst="textNoShape">
              <a:avLst/>
            </a:prstTxWarp>
          </a:bodyPr>
          <a:lstStyle/>
          <a:p>
            <a:pPr>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x = 47; // assume allocated at address 24</a:t>
            </a:r>
          </a:p>
          <a:p>
            <a:pPr>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a:p>
            <a:pPr>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a:p>
            <a:pPr>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p>
        </p:txBody>
      </p:sp>
      <p:sp>
        <p:nvSpPr>
          <p:cNvPr id="6" name="TextBox 5">
            <a:extLst>
              <a:ext uri="{FF2B5EF4-FFF2-40B4-BE49-F238E27FC236}">
                <a16:creationId xmlns:a16="http://schemas.microsoft.com/office/drawing/2014/main" id="{0D958D52-EC9B-DDBC-4DDC-F39D3B1C8320}"/>
              </a:ext>
            </a:extLst>
          </p:cNvPr>
          <p:cNvSpPr txBox="1"/>
          <p:nvPr/>
        </p:nvSpPr>
        <p:spPr>
          <a:xfrm>
            <a:off x="914400" y="5224046"/>
            <a:ext cx="4572000" cy="338554"/>
          </a:xfrm>
          <a:prstGeom prst="rect">
            <a:avLst/>
          </a:prstGeom>
          <a:noFill/>
        </p:spPr>
        <p:txBody>
          <a:bodyPr wrap="square">
            <a:spAutoFit/>
          </a:bodyPr>
          <a:lstStyle/>
          <a:p>
            <a:pPr>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char* ptr2 = (char*) </a:t>
            </a:r>
            <a:r>
              <a:rPr lang="en-US" sz="1600" b="1" dirty="0" err="1">
                <a:solidFill>
                  <a:schemeClr val="tx1"/>
                </a:solidFill>
                <a:latin typeface="Courier New"/>
                <a:ea typeface="Monaco" charset="0"/>
                <a:cs typeface="Courier New"/>
                <a:sym typeface="Monaco" charset="0"/>
              </a:rPr>
              <a:t>ptr</a:t>
            </a:r>
            <a:r>
              <a:rPr lang="en-US" sz="1600" b="1" dirty="0">
                <a:solidFill>
                  <a:schemeClr val="tx1"/>
                </a:solidFill>
                <a:latin typeface="Courier New"/>
                <a:ea typeface="Monaco" charset="0"/>
                <a:cs typeface="Courier New"/>
                <a:sym typeface="Monaco" charset="0"/>
              </a:rPr>
              <a:t>;</a:t>
            </a:r>
          </a:p>
        </p:txBody>
      </p:sp>
      <p:grpSp>
        <p:nvGrpSpPr>
          <p:cNvPr id="7" name="Group 6">
            <a:extLst>
              <a:ext uri="{FF2B5EF4-FFF2-40B4-BE49-F238E27FC236}">
                <a16:creationId xmlns:a16="http://schemas.microsoft.com/office/drawing/2014/main" id="{76DB322B-C5B2-A512-57B4-8B66C8E0138F}"/>
              </a:ext>
            </a:extLst>
          </p:cNvPr>
          <p:cNvGrpSpPr/>
          <p:nvPr/>
        </p:nvGrpSpPr>
        <p:grpSpPr>
          <a:xfrm>
            <a:off x="7651255" y="1524000"/>
            <a:ext cx="946840" cy="4999754"/>
            <a:chOff x="5943600" y="1401046"/>
            <a:chExt cx="685800" cy="4999754"/>
          </a:xfrm>
        </p:grpSpPr>
        <p:sp>
          <p:nvSpPr>
            <p:cNvPr id="8" name="Rectangle 7">
              <a:extLst>
                <a:ext uri="{FF2B5EF4-FFF2-40B4-BE49-F238E27FC236}">
                  <a16:creationId xmlns:a16="http://schemas.microsoft.com/office/drawing/2014/main" id="{5EFD63EB-250B-C8D3-4A65-867847EF1336}"/>
                </a:ext>
              </a:extLst>
            </p:cNvPr>
            <p:cNvSpPr/>
            <p:nvPr/>
          </p:nvSpPr>
          <p:spPr>
            <a:xfrm>
              <a:off x="5943600" y="5159921"/>
              <a:ext cx="685800" cy="124087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32</a:t>
              </a:r>
            </a:p>
          </p:txBody>
        </p:sp>
        <p:sp>
          <p:nvSpPr>
            <p:cNvPr id="9" name="Rectangle 8">
              <a:extLst>
                <a:ext uri="{FF2B5EF4-FFF2-40B4-BE49-F238E27FC236}">
                  <a16:creationId xmlns:a16="http://schemas.microsoft.com/office/drawing/2014/main" id="{C68278D8-609C-4972-95EA-FF0EA974887A}"/>
                </a:ext>
              </a:extLst>
            </p:cNvPr>
            <p:cNvSpPr/>
            <p:nvPr/>
          </p:nvSpPr>
          <p:spPr>
            <a:xfrm>
              <a:off x="5943600" y="3916680"/>
              <a:ext cx="685800" cy="12432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47</a:t>
              </a:r>
            </a:p>
          </p:txBody>
        </p:sp>
        <p:sp>
          <p:nvSpPr>
            <p:cNvPr id="10" name="Rectangle 9">
              <a:extLst>
                <a:ext uri="{FF2B5EF4-FFF2-40B4-BE49-F238E27FC236}">
                  <a16:creationId xmlns:a16="http://schemas.microsoft.com/office/drawing/2014/main" id="{FC348BF4-269D-5790-96E3-F3681013D190}"/>
                </a:ext>
              </a:extLst>
            </p:cNvPr>
            <p:cNvSpPr/>
            <p:nvPr/>
          </p:nvSpPr>
          <p:spPr>
            <a:xfrm>
              <a:off x="5943600" y="2675801"/>
              <a:ext cx="685800" cy="124087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42</a:t>
              </a:r>
            </a:p>
          </p:txBody>
        </p:sp>
        <p:sp>
          <p:nvSpPr>
            <p:cNvPr id="11" name="Rectangle 10">
              <a:extLst>
                <a:ext uri="{FF2B5EF4-FFF2-40B4-BE49-F238E27FC236}">
                  <a16:creationId xmlns:a16="http://schemas.microsoft.com/office/drawing/2014/main" id="{7BD704A1-C168-6680-A930-34F5BEED5266}"/>
                </a:ext>
              </a:extLst>
            </p:cNvPr>
            <p:cNvSpPr/>
            <p:nvPr/>
          </p:nvSpPr>
          <p:spPr>
            <a:xfrm>
              <a:off x="5943600" y="1401046"/>
              <a:ext cx="685800" cy="127475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13</a:t>
              </a:r>
            </a:p>
          </p:txBody>
        </p:sp>
      </p:grpSp>
      <p:grpSp>
        <p:nvGrpSpPr>
          <p:cNvPr id="12" name="Group 11">
            <a:extLst>
              <a:ext uri="{FF2B5EF4-FFF2-40B4-BE49-F238E27FC236}">
                <a16:creationId xmlns:a16="http://schemas.microsoft.com/office/drawing/2014/main" id="{ABFCB64B-38EA-E772-B9FB-9477120B8FA1}"/>
              </a:ext>
            </a:extLst>
          </p:cNvPr>
          <p:cNvGrpSpPr/>
          <p:nvPr/>
        </p:nvGrpSpPr>
        <p:grpSpPr>
          <a:xfrm>
            <a:off x="7267970" y="2632886"/>
            <a:ext cx="436077" cy="4056158"/>
            <a:chOff x="6335276" y="2863397"/>
            <a:chExt cx="436077" cy="4056158"/>
          </a:xfrm>
        </p:grpSpPr>
        <p:sp>
          <p:nvSpPr>
            <p:cNvPr id="13" name="TextBox 12">
              <a:extLst>
                <a:ext uri="{FF2B5EF4-FFF2-40B4-BE49-F238E27FC236}">
                  <a16:creationId xmlns:a16="http://schemas.microsoft.com/office/drawing/2014/main" id="{F0C13360-F460-D793-0E10-6DC6D1D44EC2}"/>
                </a:ext>
              </a:extLst>
            </p:cNvPr>
            <p:cNvSpPr txBox="1"/>
            <p:nvPr/>
          </p:nvSpPr>
          <p:spPr>
            <a:xfrm>
              <a:off x="6339825" y="6581001"/>
              <a:ext cx="431528" cy="338554"/>
            </a:xfrm>
            <a:prstGeom prst="rect">
              <a:avLst/>
            </a:prstGeom>
            <a:noFill/>
          </p:spPr>
          <p:txBody>
            <a:bodyPr wrap="none" rtlCol="0">
              <a:spAutoFit/>
            </a:bodyPr>
            <a:lstStyle/>
            <a:p>
              <a:pPr algn="r"/>
              <a:r>
                <a:rPr lang="en-US" sz="1600" dirty="0">
                  <a:latin typeface="Courier" pitchFamily="2" charset="0"/>
                </a:rPr>
                <a:t>20</a:t>
              </a:r>
            </a:p>
          </p:txBody>
        </p:sp>
        <p:sp>
          <p:nvSpPr>
            <p:cNvPr id="14" name="TextBox 13">
              <a:extLst>
                <a:ext uri="{FF2B5EF4-FFF2-40B4-BE49-F238E27FC236}">
                  <a16:creationId xmlns:a16="http://schemas.microsoft.com/office/drawing/2014/main" id="{31F0BC6A-0038-86A2-CE4C-2161B637CC8B}"/>
                </a:ext>
              </a:extLst>
            </p:cNvPr>
            <p:cNvSpPr txBox="1"/>
            <p:nvPr/>
          </p:nvSpPr>
          <p:spPr>
            <a:xfrm>
              <a:off x="6335276" y="5342512"/>
              <a:ext cx="431528" cy="338554"/>
            </a:xfrm>
            <a:prstGeom prst="rect">
              <a:avLst/>
            </a:prstGeom>
            <a:noFill/>
          </p:spPr>
          <p:txBody>
            <a:bodyPr wrap="none" rtlCol="0">
              <a:spAutoFit/>
            </a:bodyPr>
            <a:lstStyle/>
            <a:p>
              <a:pPr algn="r"/>
              <a:r>
                <a:rPr lang="en-US" sz="1600" dirty="0">
                  <a:latin typeface="Courier" pitchFamily="2" charset="0"/>
                </a:rPr>
                <a:t>24</a:t>
              </a:r>
            </a:p>
          </p:txBody>
        </p:sp>
        <p:sp>
          <p:nvSpPr>
            <p:cNvPr id="15" name="TextBox 14">
              <a:extLst>
                <a:ext uri="{FF2B5EF4-FFF2-40B4-BE49-F238E27FC236}">
                  <a16:creationId xmlns:a16="http://schemas.microsoft.com/office/drawing/2014/main" id="{9CF918DF-6281-8C11-A927-E3B804B83166}"/>
                </a:ext>
              </a:extLst>
            </p:cNvPr>
            <p:cNvSpPr txBox="1"/>
            <p:nvPr/>
          </p:nvSpPr>
          <p:spPr>
            <a:xfrm>
              <a:off x="6335276" y="4123137"/>
              <a:ext cx="431528" cy="338554"/>
            </a:xfrm>
            <a:prstGeom prst="rect">
              <a:avLst/>
            </a:prstGeom>
            <a:noFill/>
          </p:spPr>
          <p:txBody>
            <a:bodyPr wrap="none" rtlCol="0">
              <a:spAutoFit/>
            </a:bodyPr>
            <a:lstStyle/>
            <a:p>
              <a:pPr algn="r"/>
              <a:r>
                <a:rPr lang="en-US" sz="1600" dirty="0">
                  <a:latin typeface="Courier" pitchFamily="2" charset="0"/>
                </a:rPr>
                <a:t>28</a:t>
              </a:r>
            </a:p>
          </p:txBody>
        </p:sp>
        <p:sp>
          <p:nvSpPr>
            <p:cNvPr id="16" name="TextBox 15">
              <a:extLst>
                <a:ext uri="{FF2B5EF4-FFF2-40B4-BE49-F238E27FC236}">
                  <a16:creationId xmlns:a16="http://schemas.microsoft.com/office/drawing/2014/main" id="{08BE2719-B5EE-640B-C6DC-7DD157678551}"/>
                </a:ext>
              </a:extLst>
            </p:cNvPr>
            <p:cNvSpPr txBox="1"/>
            <p:nvPr/>
          </p:nvSpPr>
          <p:spPr>
            <a:xfrm>
              <a:off x="6335276" y="2863397"/>
              <a:ext cx="431528" cy="338554"/>
            </a:xfrm>
            <a:prstGeom prst="rect">
              <a:avLst/>
            </a:prstGeom>
            <a:noFill/>
          </p:spPr>
          <p:txBody>
            <a:bodyPr wrap="none" rtlCol="0">
              <a:spAutoFit/>
            </a:bodyPr>
            <a:lstStyle/>
            <a:p>
              <a:pPr algn="r"/>
              <a:r>
                <a:rPr lang="en-US" sz="1600" dirty="0">
                  <a:latin typeface="Courier" pitchFamily="2" charset="0"/>
                </a:rPr>
                <a:t>32</a:t>
              </a:r>
            </a:p>
          </p:txBody>
        </p:sp>
      </p:grpSp>
      <p:sp>
        <p:nvSpPr>
          <p:cNvPr id="17" name="TextBox 16">
            <a:extLst>
              <a:ext uri="{FF2B5EF4-FFF2-40B4-BE49-F238E27FC236}">
                <a16:creationId xmlns:a16="http://schemas.microsoft.com/office/drawing/2014/main" id="{88C8BF6C-48A6-8326-A27C-82A28BA70223}"/>
              </a:ext>
            </a:extLst>
          </p:cNvPr>
          <p:cNvSpPr txBox="1"/>
          <p:nvPr/>
        </p:nvSpPr>
        <p:spPr>
          <a:xfrm>
            <a:off x="8894167" y="4487388"/>
            <a:ext cx="308098" cy="338554"/>
          </a:xfrm>
          <a:prstGeom prst="rect">
            <a:avLst/>
          </a:prstGeom>
          <a:noFill/>
        </p:spPr>
        <p:txBody>
          <a:bodyPr wrap="none" rtlCol="0">
            <a:spAutoFit/>
          </a:bodyPr>
          <a:lstStyle/>
          <a:p>
            <a:pPr algn="r"/>
            <a:r>
              <a:rPr lang="en-US" sz="1600" dirty="0">
                <a:latin typeface="Courier" pitchFamily="2" charset="0"/>
              </a:rPr>
              <a:t>x</a:t>
            </a:r>
          </a:p>
        </p:txBody>
      </p:sp>
      <p:sp>
        <p:nvSpPr>
          <p:cNvPr id="18" name="Right Brace 17">
            <a:extLst>
              <a:ext uri="{FF2B5EF4-FFF2-40B4-BE49-F238E27FC236}">
                <a16:creationId xmlns:a16="http://schemas.microsoft.com/office/drawing/2014/main" id="{A67B1030-B9EF-9788-499C-3192725ECB1B}"/>
              </a:ext>
            </a:extLst>
          </p:cNvPr>
          <p:cNvSpPr/>
          <p:nvPr/>
        </p:nvSpPr>
        <p:spPr>
          <a:xfrm>
            <a:off x="8653062" y="4039634"/>
            <a:ext cx="308098" cy="12320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E9E529D4-C6B6-E537-5D30-98B3729F85AD}"/>
              </a:ext>
            </a:extLst>
          </p:cNvPr>
          <p:cNvSpPr txBox="1"/>
          <p:nvPr/>
        </p:nvSpPr>
        <p:spPr>
          <a:xfrm>
            <a:off x="905107" y="5468035"/>
            <a:ext cx="4616604" cy="584775"/>
          </a:xfrm>
          <a:prstGeom prst="rect">
            <a:avLst/>
          </a:prstGeom>
          <a:noFill/>
        </p:spPr>
        <p:txBody>
          <a:bodyPr wrap="square">
            <a:spAutoFit/>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y = *</a:t>
            </a:r>
            <a:r>
              <a:rPr lang="en-US" sz="1600" b="1" dirty="0" err="1">
                <a:solidFill>
                  <a:schemeClr val="tx1"/>
                </a:solidFill>
                <a:latin typeface="Courier New"/>
                <a:ea typeface="Monaco" charset="0"/>
                <a:cs typeface="Courier New"/>
                <a:sym typeface="Monaco" charset="0"/>
              </a:rPr>
              <a:t>ptr</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char c = *ptr2;</a:t>
            </a:r>
          </a:p>
        </p:txBody>
      </p:sp>
      <p:sp>
        <p:nvSpPr>
          <p:cNvPr id="21" name="Rectangle 20">
            <a:extLst>
              <a:ext uri="{FF2B5EF4-FFF2-40B4-BE49-F238E27FC236}">
                <a16:creationId xmlns:a16="http://schemas.microsoft.com/office/drawing/2014/main" id="{C64711B0-93E1-6384-9250-9F4EE1B74C94}"/>
              </a:ext>
            </a:extLst>
          </p:cNvPr>
          <p:cNvSpPr/>
          <p:nvPr/>
        </p:nvSpPr>
        <p:spPr>
          <a:xfrm>
            <a:off x="7651255" y="4939569"/>
            <a:ext cx="946840" cy="34094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TextBox 22">
            <a:extLst>
              <a:ext uri="{FF2B5EF4-FFF2-40B4-BE49-F238E27FC236}">
                <a16:creationId xmlns:a16="http://schemas.microsoft.com/office/drawing/2014/main" id="{48619812-BEB9-4421-676C-7783531CDF20}"/>
              </a:ext>
            </a:extLst>
          </p:cNvPr>
          <p:cNvSpPr txBox="1"/>
          <p:nvPr/>
        </p:nvSpPr>
        <p:spPr>
          <a:xfrm>
            <a:off x="914400" y="4978569"/>
            <a:ext cx="4616604" cy="338554"/>
          </a:xfrm>
          <a:prstGeom prst="rect">
            <a:avLst/>
          </a:prstGeom>
          <a:noFill/>
        </p:spPr>
        <p:txBody>
          <a:bodyPr wrap="square">
            <a:spAutoFit/>
          </a:bodyPr>
          <a:lstStyle/>
          <a:p>
            <a:pPr>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a:t>
            </a:r>
            <a:r>
              <a:rPr lang="en-US" sz="1600" b="1" dirty="0" err="1">
                <a:solidFill>
                  <a:schemeClr val="tx1"/>
                </a:solidFill>
                <a:latin typeface="Courier New"/>
                <a:ea typeface="Monaco" charset="0"/>
                <a:cs typeface="Courier New"/>
                <a:sym typeface="Monaco" charset="0"/>
              </a:rPr>
              <a:t>ptr</a:t>
            </a:r>
            <a:r>
              <a:rPr lang="en-US" sz="1600" b="1" dirty="0">
                <a:solidFill>
                  <a:schemeClr val="tx1"/>
                </a:solidFill>
                <a:latin typeface="Courier New"/>
                <a:ea typeface="Monaco" charset="0"/>
                <a:cs typeface="Courier New"/>
                <a:sym typeface="Monaco" charset="0"/>
              </a:rPr>
              <a:t> = &amp;x;</a:t>
            </a:r>
          </a:p>
        </p:txBody>
      </p:sp>
    </p:spTree>
    <p:extLst>
      <p:ext uri="{BB962C8B-B14F-4D97-AF65-F5344CB8AC3E}">
        <p14:creationId xmlns:p14="http://schemas.microsoft.com/office/powerpoint/2010/main" val="72241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7" grpId="0"/>
      <p:bldP spid="18" grpId="0" animBg="1"/>
      <p:bldP spid="20" grpId="0"/>
      <p:bldP spid="21" grpId="0" animBg="1"/>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31665-6C07-8B43-98C9-6C97352966C8}"/>
              </a:ext>
            </a:extLst>
          </p:cNvPr>
          <p:cNvSpPr>
            <a:spLocks noGrp="1"/>
          </p:cNvSpPr>
          <p:nvPr>
            <p:ph type="title"/>
          </p:nvPr>
        </p:nvSpPr>
        <p:spPr/>
        <p:txBody>
          <a:bodyPr/>
          <a:lstStyle/>
          <a:p>
            <a:r>
              <a:rPr lang="en-US" dirty="0"/>
              <a:t>Pointer Arithmetic</a:t>
            </a:r>
          </a:p>
        </p:txBody>
      </p:sp>
      <p:sp>
        <p:nvSpPr>
          <p:cNvPr id="3" name="Content Placeholder 2">
            <a:extLst>
              <a:ext uri="{FF2B5EF4-FFF2-40B4-BE49-F238E27FC236}">
                <a16:creationId xmlns:a16="http://schemas.microsoft.com/office/drawing/2014/main" id="{A736D00A-12AF-004D-A116-1AAEA3795B83}"/>
              </a:ext>
            </a:extLst>
          </p:cNvPr>
          <p:cNvSpPr>
            <a:spLocks noGrp="1"/>
          </p:cNvSpPr>
          <p:nvPr>
            <p:ph idx="1"/>
          </p:nvPr>
        </p:nvSpPr>
        <p:spPr>
          <a:xfrm>
            <a:off x="457200" y="3276600"/>
            <a:ext cx="8229600" cy="3200400"/>
          </a:xfrm>
        </p:spPr>
        <p:txBody>
          <a:bodyPr/>
          <a:lstStyle/>
          <a:p>
            <a:r>
              <a:rPr lang="en-US" dirty="0">
                <a:ea typeface="Courier New" charset="0"/>
                <a:cs typeface="Courier New" charset="0"/>
              </a:rPr>
              <a:t>Location of </a:t>
            </a:r>
            <a:r>
              <a:rPr lang="en-US" b="1" dirty="0" err="1">
                <a:latin typeface="Courier New" panose="02070309020205020404" pitchFamily="49" charset="0"/>
                <a:ea typeface="Courier New" charset="0"/>
                <a:cs typeface="Courier New" panose="02070309020205020404" pitchFamily="49" charset="0"/>
              </a:rPr>
              <a:t>ptr+k</a:t>
            </a:r>
            <a:r>
              <a:rPr lang="en-US" dirty="0">
                <a:ea typeface="Courier New" charset="0"/>
                <a:cs typeface="Courier New" charset="0"/>
              </a:rPr>
              <a:t> depends on the type of </a:t>
            </a:r>
            <a:r>
              <a:rPr lang="en-US" b="1" dirty="0" err="1">
                <a:latin typeface="Courier New" panose="02070309020205020404" pitchFamily="49" charset="0"/>
                <a:ea typeface="Courier New" charset="0"/>
                <a:cs typeface="Courier New" panose="02070309020205020404" pitchFamily="49" charset="0"/>
              </a:rPr>
              <a:t>ptr</a:t>
            </a:r>
            <a:endParaRPr lang="en-US" dirty="0">
              <a:ea typeface="Courier New" charset="0"/>
              <a:cs typeface="Courier New" charset="0"/>
            </a:endParaRPr>
          </a:p>
          <a:p>
            <a:r>
              <a:rPr lang="en-US" dirty="0">
                <a:latin typeface="+mj-lt"/>
                <a:ea typeface="Courier New" charset="0"/>
                <a:cs typeface="Courier New" charset="0"/>
              </a:rPr>
              <a:t>adding 1 to a pointer </a:t>
            </a:r>
            <a:r>
              <a:rPr lang="en-US" b="1" dirty="0">
                <a:latin typeface="Courier New" charset="0"/>
                <a:ea typeface="Courier New" charset="0"/>
                <a:cs typeface="Courier New" charset="0"/>
              </a:rPr>
              <a:t>p</a:t>
            </a:r>
            <a:r>
              <a:rPr lang="en-US" dirty="0">
                <a:latin typeface="Courier New" charset="0"/>
                <a:ea typeface="Courier New" charset="0"/>
                <a:cs typeface="Courier New" charset="0"/>
              </a:rPr>
              <a:t> </a:t>
            </a:r>
            <a:r>
              <a:rPr lang="en-US" dirty="0">
                <a:ea typeface="Courier New" charset="0"/>
                <a:cs typeface="Courier New" charset="0"/>
              </a:rPr>
              <a:t>adds</a:t>
            </a:r>
            <a:r>
              <a:rPr lang="en-US" dirty="0">
                <a:latin typeface="Courier New" charset="0"/>
                <a:ea typeface="Courier New" charset="0"/>
                <a:cs typeface="Courier New" charset="0"/>
              </a:rPr>
              <a:t> </a:t>
            </a:r>
            <a:r>
              <a:rPr lang="en-US" b="1" dirty="0">
                <a:latin typeface="Courier New" charset="0"/>
                <a:ea typeface="Courier New" charset="0"/>
                <a:cs typeface="Courier New" charset="0"/>
              </a:rPr>
              <a:t>1*</a:t>
            </a:r>
            <a:r>
              <a:rPr lang="en-US" b="1" dirty="0" err="1">
                <a:latin typeface="Courier New" charset="0"/>
                <a:ea typeface="Courier New" charset="0"/>
                <a:cs typeface="Courier New" charset="0"/>
              </a:rPr>
              <a:t>sizeof</a:t>
            </a:r>
            <a:r>
              <a:rPr lang="en-US" b="1" dirty="0">
                <a:latin typeface="Courier New" charset="0"/>
                <a:ea typeface="Courier New" charset="0"/>
                <a:cs typeface="Courier New" charset="0"/>
              </a:rPr>
              <a:t>(*p) </a:t>
            </a:r>
            <a:r>
              <a:rPr lang="en-US" dirty="0">
                <a:latin typeface="+mj-lt"/>
                <a:ea typeface="Courier New" charset="0"/>
                <a:cs typeface="Courier New" charset="0"/>
              </a:rPr>
              <a:t>to the address</a:t>
            </a:r>
          </a:p>
          <a:p>
            <a:endParaRPr lang="en-US" dirty="0">
              <a:latin typeface="+mj-lt"/>
              <a:ea typeface="Courier New" charset="0"/>
              <a:cs typeface="Courier New" charset="0"/>
            </a:endParaRPr>
          </a:p>
        </p:txBody>
      </p:sp>
      <p:sp>
        <p:nvSpPr>
          <p:cNvPr id="4" name="Rectangle 3">
            <a:extLst>
              <a:ext uri="{FF2B5EF4-FFF2-40B4-BE49-F238E27FC236}">
                <a16:creationId xmlns:a16="http://schemas.microsoft.com/office/drawing/2014/main" id="{4246CB39-054E-B941-8829-685AFF6E223F}"/>
              </a:ext>
            </a:extLst>
          </p:cNvPr>
          <p:cNvSpPr>
            <a:spLocks/>
          </p:cNvSpPr>
          <p:nvPr/>
        </p:nvSpPr>
        <p:spPr bwMode="auto">
          <a:xfrm>
            <a:off x="2590800" y="1676400"/>
            <a:ext cx="3657600" cy="12954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a:t>
            </a:r>
            <a:r>
              <a:rPr lang="en-US" sz="1600" b="1" dirty="0" err="1">
                <a:solidFill>
                  <a:schemeClr val="tx1"/>
                </a:solidFill>
                <a:latin typeface="Courier New"/>
                <a:ea typeface="Monaco" charset="0"/>
                <a:cs typeface="Courier New"/>
                <a:sym typeface="Monaco" charset="0"/>
              </a:rPr>
              <a:t>ptr</a:t>
            </a:r>
            <a:r>
              <a:rPr lang="en-US" sz="1600" b="1" dirty="0">
                <a:solidFill>
                  <a:schemeClr val="tx1"/>
                </a:solidFill>
                <a:latin typeface="Courier New"/>
                <a:ea typeface="Monaco" charset="0"/>
                <a:cs typeface="Courier New"/>
                <a:sym typeface="Monaco" charset="0"/>
              </a:rPr>
              <a:t> = &amp;</a:t>
            </a:r>
            <a:r>
              <a:rPr lang="en-US" sz="1600" b="1" dirty="0" err="1">
                <a:solidFill>
                  <a:schemeClr val="tx1"/>
                </a:solidFill>
                <a:latin typeface="Courier New"/>
                <a:ea typeface="Monaco" charset="0"/>
                <a:cs typeface="Courier New"/>
                <a:sym typeface="Monaco" charset="0"/>
              </a:rPr>
              <a:t>myVariable</a:t>
            </a:r>
            <a:r>
              <a:rPr lang="en-US" sz="1600" b="1" dirty="0">
                <a:solidFill>
                  <a:schemeClr val="tx1"/>
                </a:solidFill>
                <a:latin typeface="Courier New"/>
                <a:ea typeface="Monaco" charset="0"/>
                <a:cs typeface="Courier New"/>
                <a:sym typeface="Monaco" charset="0"/>
              </a:rPr>
              <a:t>;</a:t>
            </a:r>
          </a:p>
          <a:p>
            <a:pPr>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char* ptr2 = (char*) </a:t>
            </a:r>
            <a:r>
              <a:rPr lang="en-US" sz="1600" b="1" dirty="0" err="1">
                <a:solidFill>
                  <a:schemeClr val="tx1"/>
                </a:solidFill>
                <a:latin typeface="Courier New"/>
                <a:ea typeface="Monaco" charset="0"/>
                <a:cs typeface="Courier New"/>
                <a:sym typeface="Monaco" charset="0"/>
              </a:rPr>
              <a:t>ptr</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err="1">
                <a:solidFill>
                  <a:schemeClr val="tx1"/>
                </a:solidFill>
                <a:latin typeface="Courier New"/>
                <a:ea typeface="Monaco" charset="0"/>
                <a:cs typeface="Courier New"/>
                <a:sym typeface="Monaco" charset="0"/>
              </a:rPr>
              <a:t>ptr</a:t>
            </a:r>
            <a:r>
              <a:rPr lang="en-US" sz="1600" b="1" dirty="0">
                <a:solidFill>
                  <a:schemeClr val="tx1"/>
                </a:solidFill>
                <a:latin typeface="Courier New"/>
                <a:ea typeface="Monaco" charset="0"/>
                <a:cs typeface="Courier New"/>
                <a:sym typeface="Monaco" charset="0"/>
              </a:rPr>
              <a:t> += 1;</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ptr2 += 1;</a:t>
            </a:r>
          </a:p>
        </p:txBody>
      </p:sp>
    </p:spTree>
    <p:extLst>
      <p:ext uri="{BB962C8B-B14F-4D97-AF65-F5344CB8AC3E}">
        <p14:creationId xmlns:p14="http://schemas.microsoft.com/office/powerpoint/2010/main" val="385143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80086-2604-0206-3CC8-2BDBE83B44CC}"/>
              </a:ext>
            </a:extLst>
          </p:cNvPr>
          <p:cNvSpPr>
            <a:spLocks noGrp="1"/>
          </p:cNvSpPr>
          <p:nvPr>
            <p:ph type="title"/>
          </p:nvPr>
        </p:nvSpPr>
        <p:spPr/>
        <p:txBody>
          <a:bodyPr/>
          <a:lstStyle/>
          <a:p>
            <a:r>
              <a:rPr lang="en-US" dirty="0"/>
              <a:t>Exercise 3</a:t>
            </a:r>
          </a:p>
        </p:txBody>
      </p:sp>
      <p:sp>
        <p:nvSpPr>
          <p:cNvPr id="3" name="Content Placeholder 2">
            <a:extLst>
              <a:ext uri="{FF2B5EF4-FFF2-40B4-BE49-F238E27FC236}">
                <a16:creationId xmlns:a16="http://schemas.microsoft.com/office/drawing/2014/main" id="{985EDC05-39BE-BD5C-5105-3E9542321D0B}"/>
              </a:ext>
            </a:extLst>
          </p:cNvPr>
          <p:cNvSpPr>
            <a:spLocks noGrp="1"/>
          </p:cNvSpPr>
          <p:nvPr>
            <p:ph idx="1"/>
          </p:nvPr>
        </p:nvSpPr>
        <p:spPr/>
        <p:txBody>
          <a:bodyPr/>
          <a:lstStyle/>
          <a:p>
            <a:pPr marL="0" indent="0">
              <a:buNone/>
            </a:pPr>
            <a:r>
              <a:rPr lang="en-US" dirty="0"/>
              <a:t>What does x evaluate to in each of the following?</a:t>
            </a:r>
          </a:p>
          <a:p>
            <a:pPr marL="457200" indent="-457200">
              <a:buFont typeface="+mj-lt"/>
              <a:buAutoNum type="arabicPeriod"/>
            </a:pPr>
            <a:r>
              <a:rPr lang="en-US" dirty="0"/>
              <a:t>  </a:t>
            </a:r>
          </a:p>
          <a:p>
            <a:pPr marL="457200" indent="-457200">
              <a:buFont typeface="+mj-lt"/>
              <a:buAutoNum type="arabicPeriod"/>
            </a:pPr>
            <a:endParaRPr lang="en-US" dirty="0"/>
          </a:p>
          <a:p>
            <a:pPr marL="457200" indent="-457200">
              <a:buFont typeface="+mj-lt"/>
              <a:buAutoNum type="arabicPeriod"/>
            </a:pPr>
            <a:r>
              <a:rPr lang="en-US" dirty="0"/>
              <a:t>    </a:t>
            </a:r>
          </a:p>
          <a:p>
            <a:pPr marL="457200" indent="-457200">
              <a:buFont typeface="+mj-lt"/>
              <a:buAutoNum type="arabicPeriod"/>
            </a:pPr>
            <a:endParaRPr lang="en-US" dirty="0"/>
          </a:p>
          <a:p>
            <a:pPr marL="457200" indent="-457200">
              <a:buFont typeface="+mj-lt"/>
              <a:buAutoNum type="arabicPeriod"/>
            </a:pPr>
            <a:r>
              <a:rPr lang="en-US" dirty="0"/>
              <a:t>    </a:t>
            </a:r>
          </a:p>
          <a:p>
            <a:pPr marL="457200" indent="-457200">
              <a:buFont typeface="+mj-lt"/>
              <a:buAutoNum type="arabicPeriod"/>
            </a:pPr>
            <a:endParaRPr lang="en-US" dirty="0"/>
          </a:p>
          <a:p>
            <a:pPr marL="457200" indent="-457200">
              <a:buFont typeface="+mj-lt"/>
              <a:buAutoNum type="arabicPeriod"/>
            </a:pPr>
            <a:r>
              <a:rPr lang="en-US" dirty="0"/>
              <a:t> </a:t>
            </a:r>
          </a:p>
        </p:txBody>
      </p:sp>
      <p:grpSp>
        <p:nvGrpSpPr>
          <p:cNvPr id="9" name="Group 8">
            <a:extLst>
              <a:ext uri="{FF2B5EF4-FFF2-40B4-BE49-F238E27FC236}">
                <a16:creationId xmlns:a16="http://schemas.microsoft.com/office/drawing/2014/main" id="{F31F2E7D-CF28-A962-9B61-79277ABE45F6}"/>
              </a:ext>
            </a:extLst>
          </p:cNvPr>
          <p:cNvGrpSpPr/>
          <p:nvPr/>
        </p:nvGrpSpPr>
        <p:grpSpPr>
          <a:xfrm>
            <a:off x="7267970" y="2632886"/>
            <a:ext cx="436077" cy="4056158"/>
            <a:chOff x="6335276" y="2863397"/>
            <a:chExt cx="436077" cy="4056158"/>
          </a:xfrm>
        </p:grpSpPr>
        <p:sp>
          <p:nvSpPr>
            <p:cNvPr id="10" name="TextBox 9">
              <a:extLst>
                <a:ext uri="{FF2B5EF4-FFF2-40B4-BE49-F238E27FC236}">
                  <a16:creationId xmlns:a16="http://schemas.microsoft.com/office/drawing/2014/main" id="{E390BAE7-2CD0-0777-2A16-81087F1371C7}"/>
                </a:ext>
              </a:extLst>
            </p:cNvPr>
            <p:cNvSpPr txBox="1"/>
            <p:nvPr/>
          </p:nvSpPr>
          <p:spPr>
            <a:xfrm>
              <a:off x="6339825" y="6581001"/>
              <a:ext cx="431528" cy="338554"/>
            </a:xfrm>
            <a:prstGeom prst="rect">
              <a:avLst/>
            </a:prstGeom>
            <a:noFill/>
          </p:spPr>
          <p:txBody>
            <a:bodyPr wrap="none" rtlCol="0">
              <a:spAutoFit/>
            </a:bodyPr>
            <a:lstStyle/>
            <a:p>
              <a:pPr algn="r"/>
              <a:r>
                <a:rPr lang="en-US" sz="1600" dirty="0">
                  <a:latin typeface="Courier" pitchFamily="2" charset="0"/>
                </a:rPr>
                <a:t>20</a:t>
              </a:r>
            </a:p>
          </p:txBody>
        </p:sp>
        <p:sp>
          <p:nvSpPr>
            <p:cNvPr id="11" name="TextBox 10">
              <a:extLst>
                <a:ext uri="{FF2B5EF4-FFF2-40B4-BE49-F238E27FC236}">
                  <a16:creationId xmlns:a16="http://schemas.microsoft.com/office/drawing/2014/main" id="{A4D4A2B8-8DA4-6FA1-76EE-C0237EDA2D91}"/>
                </a:ext>
              </a:extLst>
            </p:cNvPr>
            <p:cNvSpPr txBox="1"/>
            <p:nvPr/>
          </p:nvSpPr>
          <p:spPr>
            <a:xfrm>
              <a:off x="6335276" y="5342512"/>
              <a:ext cx="431528" cy="338554"/>
            </a:xfrm>
            <a:prstGeom prst="rect">
              <a:avLst/>
            </a:prstGeom>
            <a:noFill/>
          </p:spPr>
          <p:txBody>
            <a:bodyPr wrap="none" rtlCol="0">
              <a:spAutoFit/>
            </a:bodyPr>
            <a:lstStyle/>
            <a:p>
              <a:pPr algn="r"/>
              <a:r>
                <a:rPr lang="en-US" sz="1600" dirty="0">
                  <a:latin typeface="Courier" pitchFamily="2" charset="0"/>
                </a:rPr>
                <a:t>24</a:t>
              </a:r>
            </a:p>
          </p:txBody>
        </p:sp>
        <p:sp>
          <p:nvSpPr>
            <p:cNvPr id="12" name="TextBox 11">
              <a:extLst>
                <a:ext uri="{FF2B5EF4-FFF2-40B4-BE49-F238E27FC236}">
                  <a16:creationId xmlns:a16="http://schemas.microsoft.com/office/drawing/2014/main" id="{F0FEA8CE-5FFA-DD29-1DAD-3C65E983B86C}"/>
                </a:ext>
              </a:extLst>
            </p:cNvPr>
            <p:cNvSpPr txBox="1"/>
            <p:nvPr/>
          </p:nvSpPr>
          <p:spPr>
            <a:xfrm>
              <a:off x="6335276" y="4123137"/>
              <a:ext cx="431528" cy="338554"/>
            </a:xfrm>
            <a:prstGeom prst="rect">
              <a:avLst/>
            </a:prstGeom>
            <a:noFill/>
          </p:spPr>
          <p:txBody>
            <a:bodyPr wrap="none" rtlCol="0">
              <a:spAutoFit/>
            </a:bodyPr>
            <a:lstStyle/>
            <a:p>
              <a:pPr algn="r"/>
              <a:r>
                <a:rPr lang="en-US" sz="1600" dirty="0">
                  <a:latin typeface="Courier" pitchFamily="2" charset="0"/>
                </a:rPr>
                <a:t>28</a:t>
              </a:r>
            </a:p>
          </p:txBody>
        </p:sp>
        <p:sp>
          <p:nvSpPr>
            <p:cNvPr id="13" name="TextBox 12">
              <a:extLst>
                <a:ext uri="{FF2B5EF4-FFF2-40B4-BE49-F238E27FC236}">
                  <a16:creationId xmlns:a16="http://schemas.microsoft.com/office/drawing/2014/main" id="{5E41A1E5-07B9-D45F-3122-95BC961F9CC9}"/>
                </a:ext>
              </a:extLst>
            </p:cNvPr>
            <p:cNvSpPr txBox="1"/>
            <p:nvPr/>
          </p:nvSpPr>
          <p:spPr>
            <a:xfrm>
              <a:off x="6335276" y="2863397"/>
              <a:ext cx="431528" cy="338554"/>
            </a:xfrm>
            <a:prstGeom prst="rect">
              <a:avLst/>
            </a:prstGeom>
            <a:noFill/>
          </p:spPr>
          <p:txBody>
            <a:bodyPr wrap="none" rtlCol="0">
              <a:spAutoFit/>
            </a:bodyPr>
            <a:lstStyle/>
            <a:p>
              <a:pPr algn="r"/>
              <a:r>
                <a:rPr lang="en-US" sz="1600" dirty="0">
                  <a:latin typeface="Courier" pitchFamily="2" charset="0"/>
                </a:rPr>
                <a:t>32</a:t>
              </a:r>
            </a:p>
          </p:txBody>
        </p:sp>
      </p:grpSp>
      <p:grpSp>
        <p:nvGrpSpPr>
          <p:cNvPr id="14" name="Group 13">
            <a:extLst>
              <a:ext uri="{FF2B5EF4-FFF2-40B4-BE49-F238E27FC236}">
                <a16:creationId xmlns:a16="http://schemas.microsoft.com/office/drawing/2014/main" id="{44018885-139B-AFAF-2B38-EC37AA719A7B}"/>
              </a:ext>
            </a:extLst>
          </p:cNvPr>
          <p:cNvGrpSpPr/>
          <p:nvPr/>
        </p:nvGrpSpPr>
        <p:grpSpPr>
          <a:xfrm>
            <a:off x="7651255" y="1524000"/>
            <a:ext cx="946840" cy="4999754"/>
            <a:chOff x="5943600" y="1401046"/>
            <a:chExt cx="685800" cy="4999754"/>
          </a:xfrm>
        </p:grpSpPr>
        <p:sp>
          <p:nvSpPr>
            <p:cNvPr id="15" name="Rectangle 14">
              <a:extLst>
                <a:ext uri="{FF2B5EF4-FFF2-40B4-BE49-F238E27FC236}">
                  <a16:creationId xmlns:a16="http://schemas.microsoft.com/office/drawing/2014/main" id="{40098314-5007-2838-46A3-C7DF2223341F}"/>
                </a:ext>
              </a:extLst>
            </p:cNvPr>
            <p:cNvSpPr/>
            <p:nvPr/>
          </p:nvSpPr>
          <p:spPr>
            <a:xfrm>
              <a:off x="5943600" y="5159921"/>
              <a:ext cx="685800" cy="124087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32</a:t>
              </a:r>
            </a:p>
          </p:txBody>
        </p:sp>
        <p:sp>
          <p:nvSpPr>
            <p:cNvPr id="16" name="Rectangle 15">
              <a:extLst>
                <a:ext uri="{FF2B5EF4-FFF2-40B4-BE49-F238E27FC236}">
                  <a16:creationId xmlns:a16="http://schemas.microsoft.com/office/drawing/2014/main" id="{7F8C029F-1003-9ABE-0420-482957602E81}"/>
                </a:ext>
              </a:extLst>
            </p:cNvPr>
            <p:cNvSpPr/>
            <p:nvPr/>
          </p:nvSpPr>
          <p:spPr>
            <a:xfrm>
              <a:off x="5943600" y="3916680"/>
              <a:ext cx="685800" cy="12432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13</a:t>
              </a:r>
            </a:p>
          </p:txBody>
        </p:sp>
        <p:sp>
          <p:nvSpPr>
            <p:cNvPr id="17" name="Rectangle 16">
              <a:extLst>
                <a:ext uri="{FF2B5EF4-FFF2-40B4-BE49-F238E27FC236}">
                  <a16:creationId xmlns:a16="http://schemas.microsoft.com/office/drawing/2014/main" id="{1E7B0E12-3F63-459C-CDA2-24FADF9E79CA}"/>
                </a:ext>
              </a:extLst>
            </p:cNvPr>
            <p:cNvSpPr/>
            <p:nvPr/>
          </p:nvSpPr>
          <p:spPr>
            <a:xfrm>
              <a:off x="5943600" y="2675801"/>
              <a:ext cx="685800" cy="124087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47</a:t>
              </a:r>
            </a:p>
          </p:txBody>
        </p:sp>
        <p:sp>
          <p:nvSpPr>
            <p:cNvPr id="18" name="Rectangle 17">
              <a:extLst>
                <a:ext uri="{FF2B5EF4-FFF2-40B4-BE49-F238E27FC236}">
                  <a16:creationId xmlns:a16="http://schemas.microsoft.com/office/drawing/2014/main" id="{46117AA0-0748-D315-2CA8-6532C8F21D80}"/>
                </a:ext>
              </a:extLst>
            </p:cNvPr>
            <p:cNvSpPr/>
            <p:nvPr/>
          </p:nvSpPr>
          <p:spPr>
            <a:xfrm>
              <a:off x="5943600" y="1401046"/>
              <a:ext cx="685800" cy="127475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Courier" pitchFamily="2" charset="0"/>
                </a:rPr>
                <a:t>20</a:t>
              </a:r>
            </a:p>
          </p:txBody>
        </p:sp>
      </p:grpSp>
      <p:sp>
        <p:nvSpPr>
          <p:cNvPr id="23" name="Rectangle 22">
            <a:extLst>
              <a:ext uri="{FF2B5EF4-FFF2-40B4-BE49-F238E27FC236}">
                <a16:creationId xmlns:a16="http://schemas.microsoft.com/office/drawing/2014/main" id="{79BFA750-0596-91E7-2CDD-ED6D3442A30F}"/>
              </a:ext>
            </a:extLst>
          </p:cNvPr>
          <p:cNvSpPr>
            <a:spLocks/>
          </p:cNvSpPr>
          <p:nvPr/>
        </p:nvSpPr>
        <p:spPr bwMode="auto">
          <a:xfrm>
            <a:off x="879421" y="2189155"/>
            <a:ext cx="5638799" cy="6096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a:t>
            </a:r>
            <a:r>
              <a:rPr lang="en-US" sz="1600" b="1" dirty="0" err="1">
                <a:solidFill>
                  <a:schemeClr val="tx1"/>
                </a:solidFill>
                <a:latin typeface="Courier New"/>
                <a:ea typeface="Monaco" charset="0"/>
                <a:cs typeface="Courier New"/>
                <a:sym typeface="Monaco" charset="0"/>
              </a:rPr>
              <a:t>ptr</a:t>
            </a:r>
            <a:r>
              <a:rPr lang="en-US" sz="1600" b="1" dirty="0">
                <a:solidFill>
                  <a:schemeClr val="tx1"/>
                </a:solidFill>
                <a:latin typeface="Courier New"/>
                <a:ea typeface="Monaco" charset="0"/>
                <a:cs typeface="Courier New"/>
                <a:sym typeface="Monaco" charset="0"/>
              </a:rPr>
              <a:t> = 20;</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x = ptr+1;</a:t>
            </a:r>
          </a:p>
        </p:txBody>
      </p:sp>
      <p:sp>
        <p:nvSpPr>
          <p:cNvPr id="4" name="Rectangle 3">
            <a:extLst>
              <a:ext uri="{FF2B5EF4-FFF2-40B4-BE49-F238E27FC236}">
                <a16:creationId xmlns:a16="http://schemas.microsoft.com/office/drawing/2014/main" id="{DB0637AC-F251-811A-277B-D2248D5B4EF0}"/>
              </a:ext>
            </a:extLst>
          </p:cNvPr>
          <p:cNvSpPr>
            <a:spLocks/>
          </p:cNvSpPr>
          <p:nvPr/>
        </p:nvSpPr>
        <p:spPr bwMode="auto">
          <a:xfrm>
            <a:off x="879421" y="3058322"/>
            <a:ext cx="5638799" cy="6096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a:t>
            </a:r>
            <a:r>
              <a:rPr lang="en-US" sz="1600" b="1" dirty="0" err="1">
                <a:solidFill>
                  <a:schemeClr val="tx1"/>
                </a:solidFill>
                <a:latin typeface="Courier New"/>
                <a:ea typeface="Monaco" charset="0"/>
                <a:cs typeface="Courier New"/>
                <a:sym typeface="Monaco" charset="0"/>
              </a:rPr>
              <a:t>ptr</a:t>
            </a:r>
            <a:r>
              <a:rPr lang="en-US" sz="1600" b="1" dirty="0">
                <a:solidFill>
                  <a:schemeClr val="tx1"/>
                </a:solidFill>
                <a:latin typeface="Courier New"/>
                <a:ea typeface="Monaco" charset="0"/>
                <a:cs typeface="Courier New"/>
                <a:sym typeface="Monaco" charset="0"/>
              </a:rPr>
              <a:t> = 20;</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x = *(ptr+2)</a:t>
            </a:r>
          </a:p>
        </p:txBody>
      </p:sp>
      <p:sp>
        <p:nvSpPr>
          <p:cNvPr id="5" name="Rectangle 4">
            <a:extLst>
              <a:ext uri="{FF2B5EF4-FFF2-40B4-BE49-F238E27FC236}">
                <a16:creationId xmlns:a16="http://schemas.microsoft.com/office/drawing/2014/main" id="{AC818AE3-7DD6-5683-182B-EFA8253FD624}"/>
              </a:ext>
            </a:extLst>
          </p:cNvPr>
          <p:cNvSpPr>
            <a:spLocks/>
          </p:cNvSpPr>
          <p:nvPr/>
        </p:nvSpPr>
        <p:spPr bwMode="auto">
          <a:xfrm>
            <a:off x="907299" y="3927489"/>
            <a:ext cx="5638799" cy="6096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char* </a:t>
            </a:r>
            <a:r>
              <a:rPr lang="en-US" sz="1600" b="1" dirty="0" err="1">
                <a:solidFill>
                  <a:schemeClr val="tx1"/>
                </a:solidFill>
                <a:latin typeface="Courier New"/>
                <a:ea typeface="Monaco" charset="0"/>
                <a:cs typeface="Courier New"/>
                <a:sym typeface="Monaco" charset="0"/>
              </a:rPr>
              <a:t>ptr</a:t>
            </a:r>
            <a:r>
              <a:rPr lang="en-US" sz="1600" b="1" dirty="0">
                <a:solidFill>
                  <a:schemeClr val="tx1"/>
                </a:solidFill>
                <a:latin typeface="Courier New"/>
                <a:ea typeface="Monaco" charset="0"/>
                <a:cs typeface="Courier New"/>
                <a:sym typeface="Monaco" charset="0"/>
              </a:rPr>
              <a:t> = 20;</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char* x = ptr+1;</a:t>
            </a:r>
          </a:p>
        </p:txBody>
      </p:sp>
      <p:sp>
        <p:nvSpPr>
          <p:cNvPr id="6" name="Rectangle 5">
            <a:extLst>
              <a:ext uri="{FF2B5EF4-FFF2-40B4-BE49-F238E27FC236}">
                <a16:creationId xmlns:a16="http://schemas.microsoft.com/office/drawing/2014/main" id="{C0EDC9D3-7558-A200-2C4C-1E33BB575AB5}"/>
              </a:ext>
            </a:extLst>
          </p:cNvPr>
          <p:cNvSpPr>
            <a:spLocks/>
          </p:cNvSpPr>
          <p:nvPr/>
        </p:nvSpPr>
        <p:spPr bwMode="auto">
          <a:xfrm>
            <a:off x="907299" y="4807201"/>
            <a:ext cx="5638799" cy="6096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char* </a:t>
            </a:r>
            <a:r>
              <a:rPr lang="en-US" sz="1600" b="1" dirty="0" err="1">
                <a:solidFill>
                  <a:schemeClr val="tx1"/>
                </a:solidFill>
                <a:latin typeface="Courier New"/>
                <a:ea typeface="Monaco" charset="0"/>
                <a:cs typeface="Courier New"/>
                <a:sym typeface="Monaco" charset="0"/>
              </a:rPr>
              <a:t>ptr</a:t>
            </a:r>
            <a:r>
              <a:rPr lang="en-US" sz="1600" b="1" dirty="0">
                <a:solidFill>
                  <a:schemeClr val="tx1"/>
                </a:solidFill>
                <a:latin typeface="Courier New"/>
                <a:ea typeface="Monaco" charset="0"/>
                <a:cs typeface="Courier New"/>
                <a:sym typeface="Monaco" charset="0"/>
              </a:rPr>
              <a:t> = 20;</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x = *((int*)(</a:t>
            </a:r>
            <a:r>
              <a:rPr lang="en-US" sz="1600" b="1" dirty="0" err="1">
                <a:solidFill>
                  <a:schemeClr val="tx1"/>
                </a:solidFill>
                <a:latin typeface="Courier New"/>
                <a:ea typeface="Monaco" charset="0"/>
                <a:cs typeface="Courier New"/>
                <a:sym typeface="Monaco" charset="0"/>
              </a:rPr>
              <a:t>ptr</a:t>
            </a:r>
            <a:r>
              <a:rPr lang="en-US" sz="1600" b="1" dirty="0">
                <a:solidFill>
                  <a:schemeClr val="tx1"/>
                </a:solidFill>
                <a:latin typeface="Courier New"/>
                <a:ea typeface="Monaco" charset="0"/>
                <a:cs typeface="Courier New"/>
                <a:sym typeface="Monaco" charset="0"/>
              </a:rPr>
              <a:t> + 4));</a:t>
            </a:r>
          </a:p>
        </p:txBody>
      </p:sp>
    </p:spTree>
    <p:extLst>
      <p:ext uri="{BB962C8B-B14F-4D97-AF65-F5344CB8AC3E}">
        <p14:creationId xmlns:p14="http://schemas.microsoft.com/office/powerpoint/2010/main" val="2598247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Arrays</a:t>
            </a:r>
          </a:p>
        </p:txBody>
      </p:sp>
      <p:sp>
        <p:nvSpPr>
          <p:cNvPr id="4" name="Content Placeholder 3"/>
          <p:cNvSpPr>
            <a:spLocks noGrp="1"/>
          </p:cNvSpPr>
          <p:nvPr>
            <p:ph sz="quarter" idx="1"/>
          </p:nvPr>
        </p:nvSpPr>
        <p:spPr>
          <a:xfrm>
            <a:off x="457200" y="1600200"/>
            <a:ext cx="8382000" cy="5181600"/>
          </a:xfrm>
        </p:spPr>
        <p:txBody>
          <a:bodyPr>
            <a:normAutofit/>
          </a:bodyPr>
          <a:lstStyle/>
          <a:p>
            <a:r>
              <a:rPr lang="en-US" dirty="0"/>
              <a:t>Contiguous block of memory</a:t>
            </a:r>
          </a:p>
          <a:p>
            <a:r>
              <a:rPr lang="en-US" dirty="0"/>
              <a:t>Random access by index</a:t>
            </a:r>
          </a:p>
          <a:p>
            <a:pPr lvl="1"/>
            <a:r>
              <a:rPr lang="en-US" dirty="0"/>
              <a:t>Indices start at zero</a:t>
            </a:r>
          </a:p>
          <a:p>
            <a:pPr lvl="1"/>
            <a:endParaRPr lang="en-US" dirty="0"/>
          </a:p>
          <a:p>
            <a:r>
              <a:rPr lang="en-US" dirty="0"/>
              <a:t>Declaring an array:</a:t>
            </a:r>
          </a:p>
          <a:p>
            <a:endParaRPr lang="en-US" dirty="0"/>
          </a:p>
          <a:p>
            <a:endParaRPr lang="en-US" dirty="0"/>
          </a:p>
          <a:p>
            <a:endParaRPr lang="en-US" dirty="0"/>
          </a:p>
          <a:p>
            <a:r>
              <a:rPr lang="en-US" dirty="0"/>
              <a:t>Accessing an array:</a:t>
            </a:r>
          </a:p>
          <a:p>
            <a:endParaRPr lang="en-US" dirty="0"/>
          </a:p>
          <a:p>
            <a:r>
              <a:rPr lang="en-US" dirty="0"/>
              <a:t>Arrays are pointers!</a:t>
            </a:r>
          </a:p>
          <a:p>
            <a:pPr lvl="1"/>
            <a:r>
              <a:rPr lang="en-US" dirty="0"/>
              <a:t>The array variable stores the address of the first element in the array</a:t>
            </a:r>
          </a:p>
          <a:p>
            <a:endParaRPr lang="en-US" dirty="0"/>
          </a:p>
          <a:p>
            <a:endParaRPr lang="en-US" dirty="0"/>
          </a:p>
        </p:txBody>
      </p:sp>
      <p:sp>
        <p:nvSpPr>
          <p:cNvPr id="5" name="Rectangle 4">
            <a:extLst>
              <a:ext uri="{FF2B5EF4-FFF2-40B4-BE49-F238E27FC236}">
                <a16:creationId xmlns:a16="http://schemas.microsoft.com/office/drawing/2014/main" id="{582FDF1B-2F59-6845-97AC-A31DBF139590}"/>
              </a:ext>
            </a:extLst>
          </p:cNvPr>
          <p:cNvSpPr>
            <a:spLocks/>
          </p:cNvSpPr>
          <p:nvPr/>
        </p:nvSpPr>
        <p:spPr bwMode="auto">
          <a:xfrm>
            <a:off x="1143000" y="3657600"/>
            <a:ext cx="6858000" cy="13716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array1[5]; // array of 5 </a:t>
            </a:r>
            <a:r>
              <a:rPr lang="en-US" sz="1600" b="1" dirty="0" err="1">
                <a:solidFill>
                  <a:schemeClr val="tx1"/>
                </a:solidFill>
                <a:latin typeface="Courier New"/>
                <a:ea typeface="Monaco" charset="0"/>
                <a:cs typeface="Courier New"/>
                <a:sym typeface="Monaco" charset="0"/>
              </a:rPr>
              <a:t>ints</a:t>
            </a:r>
            <a:r>
              <a:rPr lang="en-US" sz="1600" b="1" dirty="0">
                <a:solidFill>
                  <a:schemeClr val="tx1"/>
                </a:solidFill>
                <a:latin typeface="Courier New"/>
                <a:ea typeface="Monaco" charset="0"/>
                <a:cs typeface="Courier New"/>
                <a:sym typeface="Monaco" charset="0"/>
              </a:rPr>
              <a:t> named array1</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char array2[47]; // array of 47 chars named array2</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array3[7][4]; // two dimensional array named array3</a:t>
            </a:r>
          </a:p>
        </p:txBody>
      </p:sp>
      <p:sp>
        <p:nvSpPr>
          <p:cNvPr id="6" name="Rectangle 5">
            <a:extLst>
              <a:ext uri="{FF2B5EF4-FFF2-40B4-BE49-F238E27FC236}">
                <a16:creationId xmlns:a16="http://schemas.microsoft.com/office/drawing/2014/main" id="{8828ECF8-A4A0-9949-8F18-A2F29D9294E2}"/>
              </a:ext>
            </a:extLst>
          </p:cNvPr>
          <p:cNvSpPr>
            <a:spLocks/>
          </p:cNvSpPr>
          <p:nvPr/>
        </p:nvSpPr>
        <p:spPr bwMode="auto">
          <a:xfrm>
            <a:off x="1143000" y="5486400"/>
            <a:ext cx="6858000" cy="395343"/>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63500" tIns="63500" rIns="63500" bIns="63500">
            <a:prstTxWarp prst="textNoShape">
              <a:avLst/>
            </a:prstTxWarp>
          </a:bodyPr>
          <a:lstStyle/>
          <a:p>
            <a:pPr>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x = array1[2]; // </a:t>
            </a:r>
            <a:r>
              <a:rPr lang="en-US" sz="1600" b="1" dirty="0">
                <a:latin typeface="Courier New" charset="0"/>
                <a:ea typeface="Courier New" charset="0"/>
                <a:cs typeface="Courier New" charset="0"/>
              </a:rPr>
              <a:t>array[k]</a:t>
            </a:r>
            <a:r>
              <a:rPr lang="en-US" sz="1600" b="1" dirty="0"/>
              <a:t> </a:t>
            </a:r>
            <a:r>
              <a:rPr lang="en-US" sz="1600" dirty="0"/>
              <a:t>is the same as </a:t>
            </a:r>
            <a:r>
              <a:rPr lang="en-US" sz="1600" b="1" dirty="0">
                <a:latin typeface="Courier New" charset="0"/>
                <a:ea typeface="Courier New" charset="0"/>
                <a:cs typeface="Courier New" charset="0"/>
              </a:rPr>
              <a:t>*(</a:t>
            </a:r>
            <a:r>
              <a:rPr lang="en-US" sz="1600" b="1" dirty="0" err="1">
                <a:latin typeface="Courier New" charset="0"/>
                <a:ea typeface="Courier New" charset="0"/>
                <a:cs typeface="Courier New" charset="0"/>
              </a:rPr>
              <a:t>array+k</a:t>
            </a:r>
            <a:r>
              <a:rPr lang="en-US" sz="1600" b="1" dirty="0">
                <a:latin typeface="Courier New" charset="0"/>
                <a:ea typeface="Courier New" charset="0"/>
                <a:cs typeface="Courier New"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p:txBody>
      </p:sp>
    </p:spTree>
    <p:extLst>
      <p:ext uri="{BB962C8B-B14F-4D97-AF65-F5344CB8AC3E}">
        <p14:creationId xmlns:p14="http://schemas.microsoft.com/office/powerpoint/2010/main" val="11673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61B26-F709-944F-B55B-F7EF5B1D5EFF}"/>
              </a:ext>
            </a:extLst>
          </p:cNvPr>
          <p:cNvSpPr>
            <a:spLocks noGrp="1"/>
          </p:cNvSpPr>
          <p:nvPr>
            <p:ph type="title"/>
          </p:nvPr>
        </p:nvSpPr>
        <p:spPr/>
        <p:txBody>
          <a:bodyPr/>
          <a:lstStyle/>
          <a:p>
            <a:r>
              <a:rPr lang="en-US" dirty="0"/>
              <a:t>Strings</a:t>
            </a:r>
          </a:p>
        </p:txBody>
      </p:sp>
      <p:sp>
        <p:nvSpPr>
          <p:cNvPr id="3" name="Content Placeholder 2">
            <a:extLst>
              <a:ext uri="{FF2B5EF4-FFF2-40B4-BE49-F238E27FC236}">
                <a16:creationId xmlns:a16="http://schemas.microsoft.com/office/drawing/2014/main" id="{781CDFF4-6199-054E-B5D7-82B16371C45A}"/>
              </a:ext>
            </a:extLst>
          </p:cNvPr>
          <p:cNvSpPr>
            <a:spLocks noGrp="1"/>
          </p:cNvSpPr>
          <p:nvPr>
            <p:ph idx="1"/>
          </p:nvPr>
        </p:nvSpPr>
        <p:spPr/>
        <p:txBody>
          <a:bodyPr/>
          <a:lstStyle/>
          <a:p>
            <a:r>
              <a:rPr lang="en-US" dirty="0"/>
              <a:t>Strings are just arrays of characters</a:t>
            </a:r>
          </a:p>
          <a:p>
            <a:pPr lvl="1"/>
            <a:r>
              <a:rPr lang="en-US" dirty="0"/>
              <a:t>aka strings are just pointers</a:t>
            </a:r>
          </a:p>
          <a:p>
            <a:pPr lvl="1"/>
            <a:endParaRPr lang="en-US" dirty="0"/>
          </a:p>
          <a:p>
            <a:r>
              <a:rPr lang="en-US" dirty="0"/>
              <a:t>declared as type </a:t>
            </a:r>
            <a:r>
              <a:rPr lang="en-US" dirty="0">
                <a:latin typeface="Courier" pitchFamily="2" charset="0"/>
              </a:rPr>
              <a:t>char*</a:t>
            </a:r>
          </a:p>
          <a:p>
            <a:pPr lvl="1"/>
            <a:endParaRPr lang="en-US" dirty="0"/>
          </a:p>
          <a:p>
            <a:r>
              <a:rPr lang="en-US" dirty="0"/>
              <a:t>End of string is denoted by null byte </a:t>
            </a:r>
            <a:r>
              <a:rPr lang="en-US" dirty="0">
                <a:latin typeface="Courier" pitchFamily="2" charset="0"/>
              </a:rPr>
              <a:t>\0</a:t>
            </a:r>
          </a:p>
          <a:p>
            <a:endParaRPr lang="en-US" dirty="0">
              <a:latin typeface="Courier" pitchFamily="2" charset="0"/>
            </a:endParaRPr>
          </a:p>
          <a:p>
            <a:endParaRPr lang="en-US" dirty="0">
              <a:latin typeface="Courier" pitchFamily="2" charset="0"/>
            </a:endParaRPr>
          </a:p>
        </p:txBody>
      </p:sp>
    </p:spTree>
    <p:extLst>
      <p:ext uri="{BB962C8B-B14F-4D97-AF65-F5344CB8AC3E}">
        <p14:creationId xmlns:p14="http://schemas.microsoft.com/office/powerpoint/2010/main" val="58875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p:txBody>
          <a:bodyPr/>
          <a:lstStyle/>
          <a:p>
            <a:r>
              <a:rPr lang="en-US" dirty="0"/>
              <a:t>Heterogeneous records, like objects</a:t>
            </a:r>
          </a:p>
          <a:p>
            <a:r>
              <a:rPr lang="en-US" dirty="0"/>
              <a:t>Typical linked list declaration:</a:t>
            </a:r>
          </a:p>
          <a:p>
            <a:endParaRPr lang="en-US" dirty="0"/>
          </a:p>
          <a:p>
            <a:endParaRPr lang="en-US" dirty="0"/>
          </a:p>
          <a:p>
            <a:endParaRPr lang="en-US" dirty="0"/>
          </a:p>
          <a:p>
            <a:r>
              <a:rPr lang="en-US" dirty="0"/>
              <a:t>Usage:</a:t>
            </a:r>
          </a:p>
          <a:p>
            <a:endParaRPr lang="en-US" dirty="0"/>
          </a:p>
          <a:p>
            <a:endParaRPr lang="en-US" dirty="0"/>
          </a:p>
          <a:p>
            <a:r>
              <a:rPr lang="en-US" dirty="0"/>
              <a:t>Usage with pointers:</a:t>
            </a:r>
          </a:p>
          <a:p>
            <a:endParaRPr lang="en-US" dirty="0"/>
          </a:p>
          <a:p>
            <a:endParaRPr lang="en-US" b="1" dirty="0"/>
          </a:p>
        </p:txBody>
      </p:sp>
      <p:sp>
        <p:nvSpPr>
          <p:cNvPr id="10" name="TextBox 9">
            <a:extLst>
              <a:ext uri="{FF2B5EF4-FFF2-40B4-BE49-F238E27FC236}">
                <a16:creationId xmlns:a16="http://schemas.microsoft.com/office/drawing/2014/main" id="{85BFDBD6-9699-D44E-850C-BB1F5648F073}"/>
              </a:ext>
            </a:extLst>
          </p:cNvPr>
          <p:cNvSpPr txBox="1"/>
          <p:nvPr/>
        </p:nvSpPr>
        <p:spPr>
          <a:xfrm>
            <a:off x="4812632" y="2035119"/>
            <a:ext cx="3067657" cy="1200329"/>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latin typeface="Courier New" charset="0"/>
                <a:ea typeface="Courier New" charset="0"/>
                <a:cs typeface="Courier New" charset="0"/>
              </a:rPr>
              <a:t>struct node {</a:t>
            </a:r>
          </a:p>
          <a:p>
            <a:r>
              <a:rPr lang="en-US" b="1" dirty="0">
                <a:latin typeface="Courier New" charset="0"/>
                <a:ea typeface="Courier New" charset="0"/>
                <a:cs typeface="Courier New" charset="0"/>
              </a:rPr>
              <a:t>  </a:t>
            </a:r>
            <a:r>
              <a:rPr lang="en-US" b="1" dirty="0" err="1">
                <a:latin typeface="Courier New" charset="0"/>
                <a:ea typeface="Courier New" charset="0"/>
                <a:cs typeface="Courier New" charset="0"/>
              </a:rPr>
              <a:t>int</a:t>
            </a:r>
            <a:r>
              <a:rPr lang="en-US" b="1" dirty="0">
                <a:latin typeface="Courier New" charset="0"/>
                <a:ea typeface="Courier New" charset="0"/>
                <a:cs typeface="Courier New" charset="0"/>
              </a:rPr>
              <a:t> value;</a:t>
            </a:r>
          </a:p>
          <a:p>
            <a:r>
              <a:rPr lang="en-US" b="1" dirty="0">
                <a:latin typeface="Courier New" charset="0"/>
                <a:ea typeface="Courier New" charset="0"/>
                <a:cs typeface="Courier New" charset="0"/>
              </a:rPr>
              <a:t>  struct node* next;</a:t>
            </a:r>
          </a:p>
          <a:p>
            <a:r>
              <a:rPr lang="en-US" b="1" dirty="0">
                <a:latin typeface="Courier New" charset="0"/>
                <a:ea typeface="Courier New" charset="0"/>
                <a:cs typeface="Courier New" charset="0"/>
              </a:rPr>
              <a:t>};</a:t>
            </a:r>
          </a:p>
        </p:txBody>
      </p:sp>
      <p:sp>
        <p:nvSpPr>
          <p:cNvPr id="2" name="Title 1"/>
          <p:cNvSpPr>
            <a:spLocks noGrp="1"/>
          </p:cNvSpPr>
          <p:nvPr>
            <p:ph type="title"/>
          </p:nvPr>
        </p:nvSpPr>
        <p:spPr/>
        <p:txBody>
          <a:bodyPr/>
          <a:lstStyle/>
          <a:p>
            <a:r>
              <a:rPr lang="en-US" dirty="0" err="1"/>
              <a:t>Structs</a:t>
            </a:r>
            <a:endParaRPr lang="en-US" dirty="0"/>
          </a:p>
        </p:txBody>
      </p:sp>
      <p:sp>
        <p:nvSpPr>
          <p:cNvPr id="5" name="TextBox 4"/>
          <p:cNvSpPr txBox="1"/>
          <p:nvPr/>
        </p:nvSpPr>
        <p:spPr>
          <a:xfrm>
            <a:off x="4812632" y="2035119"/>
            <a:ext cx="3079689" cy="1200329"/>
          </a:xfrm>
          <a:prstGeom prst="rect">
            <a:avLst/>
          </a:prstGeom>
          <a:ln/>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dirty="0">
                <a:latin typeface="Courier New" charset="0"/>
                <a:ea typeface="Courier New" charset="0"/>
                <a:cs typeface="Courier New" charset="0"/>
              </a:rPr>
              <a:t>typedef struct node {</a:t>
            </a:r>
          </a:p>
          <a:p>
            <a:r>
              <a:rPr lang="en-US" b="1" dirty="0">
                <a:latin typeface="Courier New" charset="0"/>
                <a:ea typeface="Courier New" charset="0"/>
                <a:cs typeface="Courier New" charset="0"/>
              </a:rPr>
              <a:t>  </a:t>
            </a:r>
            <a:r>
              <a:rPr lang="en-US" b="1" dirty="0" err="1">
                <a:latin typeface="Courier New" charset="0"/>
                <a:ea typeface="Courier New" charset="0"/>
                <a:cs typeface="Courier New" charset="0"/>
              </a:rPr>
              <a:t>int</a:t>
            </a:r>
            <a:r>
              <a:rPr lang="en-US" b="1" dirty="0">
                <a:latin typeface="Courier New" charset="0"/>
                <a:ea typeface="Courier New" charset="0"/>
                <a:cs typeface="Courier New" charset="0"/>
              </a:rPr>
              <a:t> value;</a:t>
            </a:r>
          </a:p>
          <a:p>
            <a:r>
              <a:rPr lang="en-US" b="1" dirty="0">
                <a:latin typeface="Courier New" charset="0"/>
                <a:ea typeface="Courier New" charset="0"/>
                <a:cs typeface="Courier New" charset="0"/>
              </a:rPr>
              <a:t>  struct node* next;</a:t>
            </a:r>
          </a:p>
          <a:p>
            <a:r>
              <a:rPr lang="en-US" b="1" dirty="0">
                <a:latin typeface="Courier New" charset="0"/>
                <a:ea typeface="Courier New" charset="0"/>
                <a:cs typeface="Courier New" charset="0"/>
              </a:rPr>
              <a:t>} </a:t>
            </a:r>
            <a:r>
              <a:rPr lang="en-US" b="1" dirty="0" err="1">
                <a:latin typeface="Courier New" charset="0"/>
                <a:ea typeface="Courier New" charset="0"/>
                <a:cs typeface="Courier New" charset="0"/>
              </a:rPr>
              <a:t>node_t</a:t>
            </a:r>
            <a:r>
              <a:rPr lang="en-US" b="1" dirty="0">
                <a:latin typeface="Courier New" charset="0"/>
                <a:ea typeface="Courier New" charset="0"/>
                <a:cs typeface="Courier New" charset="0"/>
              </a:rPr>
              <a:t>;</a:t>
            </a:r>
          </a:p>
        </p:txBody>
      </p:sp>
      <p:sp>
        <p:nvSpPr>
          <p:cNvPr id="6" name="TextBox 5"/>
          <p:cNvSpPr txBox="1"/>
          <p:nvPr/>
        </p:nvSpPr>
        <p:spPr>
          <a:xfrm>
            <a:off x="1810352" y="3731844"/>
            <a:ext cx="2114681" cy="923330"/>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b="1" dirty="0" err="1">
                <a:latin typeface="Courier New" charset="0"/>
                <a:ea typeface="Courier New" charset="0"/>
                <a:cs typeface="Courier New" charset="0"/>
              </a:rPr>
              <a:t>node_t</a:t>
            </a:r>
            <a:r>
              <a:rPr lang="en-US" b="1" dirty="0">
                <a:latin typeface="Courier New" charset="0"/>
                <a:ea typeface="Courier New" charset="0"/>
                <a:cs typeface="Courier New" charset="0"/>
              </a:rPr>
              <a:t> n;</a:t>
            </a:r>
          </a:p>
          <a:p>
            <a:r>
              <a:rPr lang="en-US" b="1" dirty="0" err="1">
                <a:latin typeface="Courier New" charset="0"/>
                <a:ea typeface="Courier New" charset="0"/>
                <a:cs typeface="Courier New" charset="0"/>
              </a:rPr>
              <a:t>n.value</a:t>
            </a:r>
            <a:r>
              <a:rPr lang="en-US" b="1" dirty="0">
                <a:latin typeface="Courier New" charset="0"/>
                <a:ea typeface="Courier New" charset="0"/>
                <a:cs typeface="Courier New" charset="0"/>
              </a:rPr>
              <a:t> = 42;</a:t>
            </a:r>
          </a:p>
          <a:p>
            <a:r>
              <a:rPr lang="en-US" b="1" dirty="0" err="1">
                <a:latin typeface="Courier New" charset="0"/>
                <a:ea typeface="Courier New" charset="0"/>
                <a:cs typeface="Courier New" charset="0"/>
              </a:rPr>
              <a:t>n.next</a:t>
            </a:r>
            <a:r>
              <a:rPr lang="en-US" b="1" dirty="0">
                <a:latin typeface="Courier New" charset="0"/>
                <a:ea typeface="Courier New" charset="0"/>
                <a:cs typeface="Courier New" charset="0"/>
              </a:rPr>
              <a:t> = NULL;</a:t>
            </a:r>
          </a:p>
        </p:txBody>
      </p:sp>
      <p:sp>
        <p:nvSpPr>
          <p:cNvPr id="7" name="TextBox 6"/>
          <p:cNvSpPr txBox="1"/>
          <p:nvPr/>
        </p:nvSpPr>
        <p:spPr>
          <a:xfrm>
            <a:off x="3925033" y="5181600"/>
            <a:ext cx="2252540" cy="923330"/>
          </a:xfrm>
          <a:prstGeom prst="rect">
            <a:avLst/>
          </a:prstGeom>
          <a:ln/>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dirty="0" err="1">
                <a:latin typeface="Courier New" charset="0"/>
                <a:ea typeface="Courier New" charset="0"/>
                <a:cs typeface="Courier New" charset="0"/>
              </a:rPr>
              <a:t>node_t</a:t>
            </a:r>
            <a:r>
              <a:rPr lang="en-US" b="1" dirty="0">
                <a:latin typeface="Courier New" charset="0"/>
                <a:ea typeface="Courier New" charset="0"/>
                <a:cs typeface="Courier New" charset="0"/>
              </a:rPr>
              <a:t>* p;</a:t>
            </a:r>
          </a:p>
          <a:p>
            <a:r>
              <a:rPr lang="en-US" b="1" dirty="0">
                <a:latin typeface="Courier New" charset="0"/>
                <a:ea typeface="Courier New" charset="0"/>
                <a:cs typeface="Courier New" charset="0"/>
              </a:rPr>
              <a:t>p-&gt;value = 42;</a:t>
            </a:r>
          </a:p>
          <a:p>
            <a:r>
              <a:rPr lang="en-US" b="1" dirty="0">
                <a:latin typeface="Courier New" charset="0"/>
                <a:ea typeface="Courier New" charset="0"/>
                <a:cs typeface="Courier New" charset="0"/>
              </a:rPr>
              <a:t>p-&gt;next = NULL;</a:t>
            </a:r>
          </a:p>
        </p:txBody>
      </p:sp>
      <p:sp>
        <p:nvSpPr>
          <p:cNvPr id="9" name="TextBox 8">
            <a:extLst>
              <a:ext uri="{FF2B5EF4-FFF2-40B4-BE49-F238E27FC236}">
                <a16:creationId xmlns:a16="http://schemas.microsoft.com/office/drawing/2014/main" id="{5814EF0D-D05C-0547-92B4-A1EAC5BC9297}"/>
              </a:ext>
            </a:extLst>
          </p:cNvPr>
          <p:cNvSpPr txBox="1"/>
          <p:nvPr/>
        </p:nvSpPr>
        <p:spPr>
          <a:xfrm>
            <a:off x="6629400" y="5210629"/>
            <a:ext cx="1838965" cy="923330"/>
          </a:xfrm>
          <a:prstGeom prst="rect">
            <a:avLst/>
          </a:prstGeom>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dirty="0">
                <a:latin typeface="Courier New" panose="02070309020205020404" pitchFamily="49" charset="0"/>
                <a:cs typeface="Courier New" panose="02070309020205020404" pitchFamily="49" charset="0"/>
              </a:rPr>
              <a:t>p-&gt;next </a:t>
            </a:r>
            <a:r>
              <a:rPr lang="en-US" dirty="0"/>
              <a:t>is an </a:t>
            </a:r>
          </a:p>
          <a:p>
            <a:r>
              <a:rPr lang="en-US" dirty="0"/>
              <a:t>abbreviation for</a:t>
            </a:r>
          </a:p>
          <a:p>
            <a:r>
              <a:rPr lang="en-US" b="1" dirty="0">
                <a:latin typeface="Courier New" panose="02070309020205020404" pitchFamily="49" charset="0"/>
                <a:cs typeface="Courier New" panose="02070309020205020404" pitchFamily="49" charset="0"/>
              </a:rPr>
              <a:t>(*p).next</a:t>
            </a:r>
          </a:p>
        </p:txBody>
      </p:sp>
    </p:spTree>
    <p:extLst>
      <p:ext uri="{BB962C8B-B14F-4D97-AF65-F5344CB8AC3E}">
        <p14:creationId xmlns:p14="http://schemas.microsoft.com/office/powerpoint/2010/main" val="277578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40FD1-532E-6B49-AA80-B5C7846E4030}"/>
              </a:ext>
            </a:extLst>
          </p:cNvPr>
          <p:cNvSpPr>
            <a:spLocks noGrp="1"/>
          </p:cNvSpPr>
          <p:nvPr>
            <p:ph type="title"/>
          </p:nvPr>
        </p:nvSpPr>
        <p:spPr/>
        <p:txBody>
          <a:bodyPr/>
          <a:lstStyle/>
          <a:p>
            <a:r>
              <a:rPr lang="en-US" dirty="0"/>
              <a:t>Logistics</a:t>
            </a:r>
          </a:p>
        </p:txBody>
      </p:sp>
    </p:spTree>
    <p:extLst>
      <p:ext uri="{BB962C8B-B14F-4D97-AF65-F5344CB8AC3E}">
        <p14:creationId xmlns:p14="http://schemas.microsoft.com/office/powerpoint/2010/main" val="3296499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Course in a Nutshell</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600200"/>
                <a:ext cx="8229600" cy="5257800"/>
              </a:xfrm>
            </p:spPr>
            <p:txBody>
              <a:bodyPr>
                <a:normAutofit fontScale="92500" lnSpcReduction="20000"/>
              </a:bodyPr>
              <a:lstStyle/>
              <a:p>
                <a:r>
                  <a:rPr lang="en-US" dirty="0"/>
                  <a:t>Two Professors (Prof. Birrell + Prof. Thomas) + 4 TAs</a:t>
                </a:r>
              </a:p>
              <a:p>
                <a:endParaRPr lang="en-US" dirty="0"/>
              </a:p>
              <a:p>
                <a:r>
                  <a:rPr lang="en-US" dirty="0"/>
                  <a:t>Textbooks (not required)</a:t>
                </a:r>
              </a:p>
              <a:p>
                <a:pPr lvl="2"/>
                <a:r>
                  <a:rPr lang="en-US" dirty="0"/>
                  <a:t>Bryant and O’Halloran, </a:t>
                </a:r>
                <a:r>
                  <a:rPr lang="en-US" i="1" dirty="0"/>
                  <a:t>Computer Systems: A Programmer’s Perspective</a:t>
                </a:r>
                <a:r>
                  <a:rPr lang="en-US" dirty="0"/>
                  <a:t>, </a:t>
                </a:r>
                <a:r>
                  <a:rPr lang="en-US" b="1" dirty="0">
                    <a:solidFill>
                      <a:schemeClr val="accent2"/>
                    </a:solidFill>
                  </a:rPr>
                  <a:t>third edition</a:t>
                </a:r>
                <a:r>
                  <a:rPr lang="en-US" b="1" dirty="0">
                    <a:solidFill>
                      <a:srgbClr val="FF0000"/>
                    </a:solidFill>
                  </a:rPr>
                  <a:t>, </a:t>
                </a:r>
                <a:r>
                  <a:rPr lang="en-US" dirty="0"/>
                  <a:t>Pearson, 2016 </a:t>
                </a:r>
              </a:p>
              <a:p>
                <a:pPr lvl="2"/>
                <a:r>
                  <a:rPr lang="en-US" dirty="0" err="1"/>
                  <a:t>Arpaci-Dusseau</a:t>
                </a:r>
                <a:r>
                  <a:rPr lang="en-US" dirty="0"/>
                  <a:t> and </a:t>
                </a:r>
                <a:r>
                  <a:rPr lang="en-US" dirty="0" err="1"/>
                  <a:t>Arpaci-Dusseau</a:t>
                </a:r>
                <a:r>
                  <a:rPr lang="en-US" dirty="0"/>
                  <a:t>, </a:t>
                </a:r>
                <a:r>
                  <a:rPr lang="en-US" i="1" dirty="0"/>
                  <a:t>Operating Systems: Three Easy Pieces, </a:t>
                </a:r>
                <a:r>
                  <a:rPr lang="en-US" dirty="0"/>
                  <a:t>online, 2018</a:t>
                </a:r>
                <a:endParaRPr lang="en-US" i="1" dirty="0"/>
              </a:p>
              <a:p>
                <a:pPr>
                  <a:spcBef>
                    <a:spcPts val="3000"/>
                  </a:spcBef>
                </a:pPr>
                <a:r>
                  <a:rPr lang="en-US" dirty="0"/>
                  <a:t>Classes</a:t>
                </a:r>
              </a:p>
              <a:p>
                <a:pPr lvl="1"/>
                <a:r>
                  <a:rPr lang="en-US" dirty="0">
                    <a:ea typeface="Cronos Pro" charset="0"/>
                    <a:cs typeface="Cronos Pro" charset="0"/>
                  </a:rPr>
                  <a:t>Monday and Wednesday, 2:45-4pm in Edmunds 101</a:t>
                </a:r>
              </a:p>
              <a:p>
                <a:pPr lvl="1"/>
                <a:endParaRPr lang="en-US" dirty="0">
                  <a:ea typeface="Cronos Pro" charset="0"/>
                  <a:cs typeface="Cronos Pro" charset="0"/>
                </a:endParaRPr>
              </a:p>
              <a:p>
                <a:r>
                  <a:rPr lang="en-US" dirty="0"/>
                  <a:t>Labs</a:t>
                </a:r>
              </a:p>
              <a:p>
                <a:pPr lvl="1"/>
                <a:r>
                  <a:rPr lang="en-US" dirty="0">
                    <a:ea typeface="Cronos Pro" charset="0"/>
                    <a:cs typeface="Cronos Pro" charset="0"/>
                  </a:rPr>
                  <a:t>Wednesdays 7-8:15pm in Edmunds 229         </a:t>
                </a:r>
                <a14:m>
                  <m:oMath xmlns:m="http://schemas.openxmlformats.org/officeDocument/2006/math">
                    <m:r>
                      <a:rPr lang="en-US" b="1" i="1" smtClean="0">
                        <a:latin typeface="Cambria Math" panose="02040503050406030204" pitchFamily="18" charset="0"/>
                        <a:ea typeface="Cronos Pro" charset="0"/>
                        <a:cs typeface="Cronos Pro" charset="0"/>
                      </a:rPr>
                      <m:t>←</m:t>
                    </m:r>
                  </m:oMath>
                </a14:m>
                <a:r>
                  <a:rPr lang="en-US" b="1" dirty="0">
                    <a:solidFill>
                      <a:schemeClr val="accent2"/>
                    </a:solidFill>
                  </a:rPr>
                  <a:t>Starts today</a:t>
                </a:r>
                <a:r>
                  <a:rPr lang="en-US" dirty="0">
                    <a:solidFill>
                      <a:srgbClr val="FF0000"/>
                    </a:solidFill>
                  </a:rPr>
                  <a:t> </a:t>
                </a:r>
                <a:endParaRPr lang="en-US" dirty="0"/>
              </a:p>
              <a:p>
                <a:pPr lvl="1"/>
                <a:r>
                  <a:rPr lang="en-US" dirty="0">
                    <a:ea typeface="Cronos Pro" charset="0"/>
                    <a:cs typeface="Cronos Pro" charset="0"/>
                  </a:rPr>
                  <a:t>Thursdays 9:35-10:50am in Edmunds 105      </a:t>
                </a:r>
                <a14:m>
                  <m:oMath xmlns:m="http://schemas.openxmlformats.org/officeDocument/2006/math">
                    <m:r>
                      <a:rPr lang="en-US" b="1" i="1">
                        <a:latin typeface="Cambria Math" panose="02040503050406030204" pitchFamily="18" charset="0"/>
                        <a:ea typeface="Cronos Pro" charset="0"/>
                        <a:cs typeface="Cronos Pro" charset="0"/>
                      </a:rPr>
                      <m:t>←</m:t>
                    </m:r>
                  </m:oMath>
                </a14:m>
                <a:r>
                  <a:rPr lang="en-US" b="1" dirty="0">
                    <a:solidFill>
                      <a:schemeClr val="accent2"/>
                    </a:solidFill>
                  </a:rPr>
                  <a:t>Starts tomorrow</a:t>
                </a:r>
                <a:r>
                  <a:rPr lang="en-US" dirty="0">
                    <a:solidFill>
                      <a:srgbClr val="FF0000"/>
                    </a:solidFill>
                  </a:rPr>
                  <a:t> </a:t>
                </a:r>
                <a:endParaRPr lang="en-US" dirty="0">
                  <a:ea typeface="Cronos Pro" charset="0"/>
                  <a:cs typeface="Cronos Pro" charset="0"/>
                </a:endParaRPr>
              </a:p>
              <a:p>
                <a:pPr lvl="1"/>
                <a:endParaRPr lang="en-US" dirty="0">
                  <a:ea typeface="Cronos Pro" charset="0"/>
                  <a:cs typeface="Cronos Pro" charset="0"/>
                </a:endParaRPr>
              </a:p>
              <a:p>
                <a:r>
                  <a:rPr lang="en-US" dirty="0">
                    <a:ea typeface="Cronos Pro" charset="0"/>
                    <a:cs typeface="Cronos Pro" charset="0"/>
                  </a:rPr>
                  <a:t>Office Hours TBD</a:t>
                </a:r>
              </a:p>
              <a:p>
                <a:r>
                  <a:rPr lang="en-US" dirty="0">
                    <a:ea typeface="Cronos Pro" charset="0"/>
                    <a:cs typeface="Cronos Pro" charset="0"/>
                  </a:rPr>
                  <a:t>Mentor Sessions TBD</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600200"/>
                <a:ext cx="8229600" cy="5257800"/>
              </a:xfrm>
              <a:blipFill>
                <a:blip r:embed="rId2"/>
                <a:stretch>
                  <a:fillRect l="-617" t="-1932"/>
                </a:stretch>
              </a:blipFill>
            </p:spPr>
            <p:txBody>
              <a:bodyPr/>
              <a:lstStyle/>
              <a:p>
                <a:r>
                  <a:rPr lang="en-US">
                    <a:noFill/>
                  </a:rPr>
                  <a:t> </a:t>
                </a:r>
              </a:p>
            </p:txBody>
          </p:sp>
        </mc:Fallback>
      </mc:AlternateContent>
    </p:spTree>
    <p:extLst>
      <p:ext uri="{BB962C8B-B14F-4D97-AF65-F5344CB8AC3E}">
        <p14:creationId xmlns:p14="http://schemas.microsoft.com/office/powerpoint/2010/main" val="39395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body" idx="1"/>
          </p:nvPr>
        </p:nvSpPr>
        <p:spPr>
          <a:ln/>
        </p:spPr>
        <p:txBody>
          <a:bodyPr>
            <a:normAutofit/>
          </a:bodyPr>
          <a:lstStyle/>
          <a:p>
            <a:r>
              <a:rPr lang="en-US" b="1" dirty="0"/>
              <a:t>Example 1: Is x</a:t>
            </a:r>
            <a:r>
              <a:rPr lang="en-US" b="1" baseline="32000" dirty="0"/>
              <a:t>2</a:t>
            </a:r>
            <a:r>
              <a:rPr lang="en-US" b="1" dirty="0"/>
              <a:t> ≥ 0?</a:t>
            </a:r>
          </a:p>
          <a:p>
            <a:pPr marL="552450" lvl="1">
              <a:spcBef>
                <a:spcPts val="1600"/>
              </a:spcBef>
            </a:pPr>
            <a:r>
              <a:rPr lang="en-US" dirty="0"/>
              <a:t>Floats: Yes!</a:t>
            </a:r>
          </a:p>
          <a:p>
            <a:pPr marL="552450" lvl="1">
              <a:spcBef>
                <a:spcPts val="1600"/>
              </a:spcBef>
            </a:pPr>
            <a:r>
              <a:rPr lang="en-US" dirty="0" err="1"/>
              <a:t>Ints</a:t>
            </a:r>
            <a:r>
              <a:rPr lang="en-US" dirty="0"/>
              <a:t>: Maybe…</a:t>
            </a:r>
          </a:p>
          <a:p>
            <a:pPr marL="552450" lvl="1">
              <a:spcBef>
                <a:spcPts val="1600"/>
              </a:spcBef>
            </a:pPr>
            <a:endParaRPr lang="en-US" dirty="0"/>
          </a:p>
          <a:p>
            <a:r>
              <a:rPr lang="en-US" b="1" dirty="0"/>
              <a:t>Example 2: Is (x + y) + z  =  x + (y + z)?</a:t>
            </a:r>
          </a:p>
          <a:p>
            <a:pPr marL="552450" lvl="1">
              <a:spcBef>
                <a:spcPts val="1600"/>
              </a:spcBef>
            </a:pPr>
            <a:r>
              <a:rPr lang="en-US" dirty="0" err="1"/>
              <a:t>Ints</a:t>
            </a:r>
            <a:r>
              <a:rPr lang="en-US" dirty="0"/>
              <a:t>: Yes!</a:t>
            </a:r>
          </a:p>
          <a:p>
            <a:pPr marL="552450" lvl="1">
              <a:spcBef>
                <a:spcPts val="1600"/>
              </a:spcBef>
            </a:pPr>
            <a:r>
              <a:rPr lang="en-US" dirty="0"/>
              <a:t>Floats: Maybe…</a:t>
            </a:r>
          </a:p>
        </p:txBody>
      </p:sp>
      <p:sp>
        <p:nvSpPr>
          <p:cNvPr id="7174" name="Rectangle 6"/>
          <p:cNvSpPr>
            <a:spLocks/>
          </p:cNvSpPr>
          <p:nvPr/>
        </p:nvSpPr>
        <p:spPr bwMode="auto">
          <a:xfrm>
            <a:off x="7342188" y="6578600"/>
            <a:ext cx="1727200" cy="254000"/>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sz="1200" dirty="0">
              <a:solidFill>
                <a:schemeClr val="tx1"/>
              </a:solidFill>
              <a:latin typeface="Calibri" charset="0"/>
              <a:ea typeface="Calibri" charset="0"/>
              <a:cs typeface="Calibri" charset="0"/>
              <a:sym typeface="Calibri" charset="0"/>
            </a:endParaRPr>
          </a:p>
        </p:txBody>
      </p:sp>
      <p:sp>
        <p:nvSpPr>
          <p:cNvPr id="3" name="Title 2">
            <a:extLst>
              <a:ext uri="{FF2B5EF4-FFF2-40B4-BE49-F238E27FC236}">
                <a16:creationId xmlns:a16="http://schemas.microsoft.com/office/drawing/2014/main" id="{7F9EF9DA-93F0-A847-9A7F-BFFB9DD689B7}"/>
              </a:ext>
            </a:extLst>
          </p:cNvPr>
          <p:cNvSpPr>
            <a:spLocks noGrp="1"/>
          </p:cNvSpPr>
          <p:nvPr>
            <p:ph type="title"/>
          </p:nvPr>
        </p:nvSpPr>
        <p:spPr/>
        <p:txBody>
          <a:bodyPr/>
          <a:lstStyle/>
          <a:p>
            <a:r>
              <a:rPr lang="en-US" dirty="0"/>
              <a:t>Correctness</a:t>
            </a:r>
          </a:p>
        </p:txBody>
      </p:sp>
      <p:sp>
        <p:nvSpPr>
          <p:cNvPr id="2" name="Rectangle 1">
            <a:extLst>
              <a:ext uri="{FF2B5EF4-FFF2-40B4-BE49-F238E27FC236}">
                <a16:creationId xmlns:a16="http://schemas.microsoft.com/office/drawing/2014/main" id="{0A02E4B4-D10A-9FEF-AF75-687EEE25FB86}"/>
              </a:ext>
            </a:extLst>
          </p:cNvPr>
          <p:cNvSpPr/>
          <p:nvPr/>
        </p:nvSpPr>
        <p:spPr>
          <a:xfrm>
            <a:off x="457200" y="2133600"/>
            <a:ext cx="4114800" cy="1066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32160E5E-BE36-2FBA-C54F-2BEED8612F02}"/>
              </a:ext>
            </a:extLst>
          </p:cNvPr>
          <p:cNvSpPr/>
          <p:nvPr/>
        </p:nvSpPr>
        <p:spPr>
          <a:xfrm>
            <a:off x="762000" y="4191000"/>
            <a:ext cx="4114800" cy="1066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3227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7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uiExpand="1" build="p" bldLvl="3"/>
      <p:bldP spid="2"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a:t>
            </a:r>
          </a:p>
        </p:txBody>
      </p:sp>
      <p:sp>
        <p:nvSpPr>
          <p:cNvPr id="3" name="Content Placeholder 2"/>
          <p:cNvSpPr>
            <a:spLocks noGrp="1"/>
          </p:cNvSpPr>
          <p:nvPr>
            <p:ph sz="quarter" idx="1"/>
          </p:nvPr>
        </p:nvSpPr>
        <p:spPr>
          <a:xfrm>
            <a:off x="381000" y="1600200"/>
            <a:ext cx="8839200" cy="5334000"/>
          </a:xfrm>
        </p:spPr>
        <p:txBody>
          <a:bodyPr>
            <a:normAutofit fontScale="92500" lnSpcReduction="10000"/>
          </a:bodyPr>
          <a:lstStyle/>
          <a:p>
            <a:r>
              <a:rPr lang="en-US" dirty="0"/>
              <a:t>Assignments (10)</a:t>
            </a:r>
          </a:p>
          <a:p>
            <a:pPr lvl="1"/>
            <a:r>
              <a:rPr lang="en-US" dirty="0"/>
              <a:t>Introduced during labs, Due Tuesdays at 11:59pm</a:t>
            </a:r>
          </a:p>
          <a:p>
            <a:pPr lvl="1"/>
            <a:r>
              <a:rPr lang="en-US" dirty="0"/>
              <a:t>Tremendous fun, work in pairs</a:t>
            </a:r>
          </a:p>
          <a:p>
            <a:pPr lvl="1"/>
            <a:r>
              <a:rPr lang="en-US" dirty="0"/>
              <a:t>10 late days</a:t>
            </a:r>
          </a:p>
          <a:p>
            <a:pPr lvl="1"/>
            <a:endParaRPr lang="en-US" dirty="0"/>
          </a:p>
          <a:p>
            <a:r>
              <a:rPr lang="en-US" dirty="0"/>
              <a:t>Check-ins (5)</a:t>
            </a:r>
          </a:p>
          <a:p>
            <a:pPr lvl="1"/>
            <a:r>
              <a:rPr lang="en-US" dirty="0"/>
              <a:t>2-3 question quizzes (13 topics total)</a:t>
            </a:r>
          </a:p>
          <a:p>
            <a:pPr lvl="1"/>
            <a:r>
              <a:rPr lang="en-US" dirty="0"/>
              <a:t>February 18/19, March 11/12, April 8/9, April 23/24, May 4</a:t>
            </a:r>
          </a:p>
          <a:p>
            <a:pPr lvl="1"/>
            <a:r>
              <a:rPr lang="en-US" dirty="0"/>
              <a:t>Can improve grade on any topics(s) with "Extra Chance Check-in" (may take after any later check-in or during final exam time) </a:t>
            </a:r>
          </a:p>
          <a:p>
            <a:pPr lvl="1"/>
            <a:r>
              <a:rPr lang="en-US" dirty="0"/>
              <a:t>Final Exam Time: May 14 @ 2-5pm (most people), May 7 @ 2-5pm (grads)</a:t>
            </a:r>
          </a:p>
          <a:p>
            <a:pPr lvl="1"/>
            <a:endParaRPr lang="en-US" dirty="0"/>
          </a:p>
          <a:p>
            <a:r>
              <a:rPr lang="en-US" dirty="0"/>
              <a:t>Grades</a:t>
            </a:r>
          </a:p>
          <a:p>
            <a:pPr lvl="1"/>
            <a:r>
              <a:rPr lang="en-US" dirty="0"/>
              <a:t>Must successfully complete all the assignments</a:t>
            </a:r>
          </a:p>
          <a:p>
            <a:pPr lvl="1"/>
            <a:r>
              <a:rPr lang="en-US" dirty="0"/>
              <a:t>Beyond that, 50% assignments, 45% check-ins, 5% participation</a:t>
            </a:r>
          </a:p>
          <a:p>
            <a:endParaRPr lang="en-US" dirty="0"/>
          </a:p>
          <a:p>
            <a:endParaRPr lang="en-US" dirty="0"/>
          </a:p>
          <a:p>
            <a:endParaRPr lang="en-US" dirty="0"/>
          </a:p>
        </p:txBody>
      </p:sp>
    </p:spTree>
    <p:extLst>
      <p:ext uri="{BB962C8B-B14F-4D97-AF65-F5344CB8AC3E}">
        <p14:creationId xmlns:p14="http://schemas.microsoft.com/office/powerpoint/2010/main" val="300166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website</a:t>
            </a:r>
          </a:p>
        </p:txBody>
      </p:sp>
      <p:sp>
        <p:nvSpPr>
          <p:cNvPr id="3" name="Content Placeholder 2"/>
          <p:cNvSpPr>
            <a:spLocks noGrp="1"/>
          </p:cNvSpPr>
          <p:nvPr>
            <p:ph idx="1"/>
          </p:nvPr>
        </p:nvSpPr>
        <p:spPr/>
        <p:txBody>
          <a:bodyPr>
            <a:normAutofit/>
          </a:bodyPr>
          <a:lstStyle/>
          <a:p>
            <a:pPr marL="0" indent="0">
              <a:buNone/>
            </a:pPr>
            <a:r>
              <a:rPr lang="en-US" dirty="0">
                <a:hlinkClick r:id="rId2"/>
              </a:rPr>
              <a:t>https://cs.pomona.edu/classes/cs105</a:t>
            </a:r>
            <a:endParaRPr lang="en-US" dirty="0"/>
          </a:p>
          <a:p>
            <a:pPr marL="0" indent="0">
              <a:buNone/>
            </a:pPr>
            <a:endParaRPr lang="en-US" dirty="0">
              <a:solidFill>
                <a:schemeClr val="accent6"/>
              </a:solidFill>
            </a:endParaRPr>
          </a:p>
          <a:p>
            <a:r>
              <a:rPr lang="en-US" dirty="0"/>
              <a:t>All information is on the course website</a:t>
            </a:r>
          </a:p>
          <a:p>
            <a:r>
              <a:rPr lang="en-US" dirty="0"/>
              <a:t>All course materials get posted on the course website</a:t>
            </a:r>
          </a:p>
          <a:p>
            <a:pPr>
              <a:spcAft>
                <a:spcPts val="1200"/>
              </a:spcAft>
            </a:pPr>
            <a:r>
              <a:rPr lang="en-US" dirty="0"/>
              <a:t>Links from the course page:</a:t>
            </a:r>
          </a:p>
          <a:p>
            <a:pPr lvl="1">
              <a:spcAft>
                <a:spcPts val="1200"/>
              </a:spcAft>
            </a:pPr>
            <a:r>
              <a:rPr lang="en-US" dirty="0"/>
              <a:t>Gradescope, for submitting assignments and seeing grades</a:t>
            </a:r>
          </a:p>
          <a:p>
            <a:pPr lvl="1">
              <a:spcAft>
                <a:spcPts val="1200"/>
              </a:spcAft>
            </a:pPr>
            <a:r>
              <a:rPr lang="en-US" dirty="0"/>
              <a:t>Additional resources </a:t>
            </a:r>
          </a:p>
          <a:p>
            <a:endParaRPr lang="en-US" dirty="0"/>
          </a:p>
        </p:txBody>
      </p:sp>
      <p:pic>
        <p:nvPicPr>
          <p:cNvPr id="5" name="Picture 4" descr="A qr code with a few black squares&#10;&#10;Description automatically generated">
            <a:extLst>
              <a:ext uri="{FF2B5EF4-FFF2-40B4-BE49-F238E27FC236}">
                <a16:creationId xmlns:a16="http://schemas.microsoft.com/office/drawing/2014/main" id="{4EB1C29C-C612-A456-F1FF-F6191E0B7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533400"/>
            <a:ext cx="1981200" cy="1981200"/>
          </a:xfrm>
          <a:prstGeom prst="rect">
            <a:avLst/>
          </a:prstGeom>
        </p:spPr>
      </p:pic>
    </p:spTree>
    <p:extLst>
      <p:ext uri="{BB962C8B-B14F-4D97-AF65-F5344CB8AC3E}">
        <p14:creationId xmlns:p14="http://schemas.microsoft.com/office/powerpoint/2010/main" val="1845310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ln/>
        </p:spPr>
        <p:txBody>
          <a:bodyPr>
            <a:normAutofit/>
          </a:bodyPr>
          <a:lstStyle/>
          <a:p>
            <a:pPr marL="119063" indent="-119063"/>
            <a:r>
              <a:rPr lang="en-US" dirty="0"/>
              <a:t>Performance</a:t>
            </a:r>
          </a:p>
        </p:txBody>
      </p:sp>
      <p:sp>
        <p:nvSpPr>
          <p:cNvPr id="21509" name="Rectangle 5"/>
          <p:cNvSpPr>
            <a:spLocks/>
          </p:cNvSpPr>
          <p:nvPr/>
        </p:nvSpPr>
        <p:spPr bwMode="auto">
          <a:xfrm>
            <a:off x="4636309" y="2365375"/>
            <a:ext cx="4202891" cy="22733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void </a:t>
            </a:r>
            <a:r>
              <a:rPr lang="en-US" sz="1600" b="1" dirty="0" err="1">
                <a:solidFill>
                  <a:schemeClr val="tx1"/>
                </a:solidFill>
                <a:latin typeface="Courier New"/>
                <a:ea typeface="Monaco" charset="0"/>
                <a:cs typeface="Courier New"/>
                <a:sym typeface="Monaco" charset="0"/>
              </a:rPr>
              <a:t>copyji(int</a:t>
            </a:r>
            <a:r>
              <a:rPr lang="en-US" sz="1600" b="1" dirty="0">
                <a:solidFill>
                  <a:schemeClr val="tx1"/>
                </a:solidFill>
                <a:latin typeface="Courier New"/>
                <a:ea typeface="Monaco" charset="0"/>
                <a:cs typeface="Courier New"/>
                <a:sym typeface="Monaco" charset="0"/>
              </a:rPr>
              <a:t> src[2048][2048],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int dst[2048][2048]){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i,j</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21218A"/>
                </a:solidFill>
                <a:latin typeface="Courier New"/>
                <a:ea typeface="Monaco" charset="0"/>
                <a:cs typeface="Courier New"/>
                <a:sym typeface="Monaco" charset="0"/>
              </a:rPr>
              <a:t>for (j = 0; j &lt; 2048; </a:t>
            </a:r>
            <a:r>
              <a:rPr lang="en-US" sz="1600" b="1" dirty="0" err="1">
                <a:solidFill>
                  <a:srgbClr val="21218A"/>
                </a:solidFill>
                <a:latin typeface="Courier New"/>
                <a:ea typeface="Monaco" charset="0"/>
                <a:cs typeface="Courier New"/>
                <a:sym typeface="Monaco" charset="0"/>
              </a:rPr>
              <a:t>j++</a:t>
            </a:r>
            <a:r>
              <a:rPr lang="en-US" sz="1600" b="1" dirty="0">
                <a:solidFill>
                  <a:srgbClr val="21218A"/>
                </a:solidFill>
                <a:latin typeface="Courier New"/>
                <a:ea typeface="Monaco" charset="0"/>
                <a:cs typeface="Courier New"/>
                <a:sym typeface="Monaco" charset="0"/>
              </a:rPr>
              <a:t>){</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C00000"/>
                </a:solidFill>
                <a:latin typeface="Courier New"/>
                <a:ea typeface="Monaco" charset="0"/>
                <a:cs typeface="Courier New"/>
                <a:sym typeface="Monaco" charset="0"/>
              </a:rPr>
              <a:t>for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 0;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&lt; 2048;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dst</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][j] = </a:t>
            </a:r>
            <a:r>
              <a:rPr lang="en-US" sz="1600" b="1" dirty="0" err="1">
                <a:solidFill>
                  <a:schemeClr val="tx1"/>
                </a:solidFill>
                <a:latin typeface="Courier New"/>
                <a:ea typeface="Monaco" charset="0"/>
                <a:cs typeface="Courier New"/>
                <a:sym typeface="Monaco" charset="0"/>
              </a:rPr>
              <a:t>src</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][j];</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p:txBody>
      </p:sp>
      <p:sp>
        <p:nvSpPr>
          <p:cNvPr id="21510" name="Rectangle 6"/>
          <p:cNvSpPr>
            <a:spLocks/>
          </p:cNvSpPr>
          <p:nvPr/>
        </p:nvSpPr>
        <p:spPr bwMode="auto">
          <a:xfrm>
            <a:off x="292909" y="2365375"/>
            <a:ext cx="4202891" cy="22733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void </a:t>
            </a:r>
            <a:r>
              <a:rPr lang="en-US" sz="1600" b="1" dirty="0" err="1">
                <a:solidFill>
                  <a:schemeClr val="tx1"/>
                </a:solidFill>
                <a:latin typeface="Courier New"/>
                <a:ea typeface="Monaco" charset="0"/>
                <a:cs typeface="Courier New"/>
                <a:sym typeface="Monaco" charset="0"/>
              </a:rPr>
              <a:t>copyij</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src</a:t>
            </a:r>
            <a:r>
              <a:rPr lang="en-US" sz="1600" b="1" dirty="0">
                <a:solidFill>
                  <a:schemeClr val="tx1"/>
                </a:solidFill>
                <a:latin typeface="Courier New"/>
                <a:ea typeface="Monaco" charset="0"/>
                <a:cs typeface="Courier New"/>
                <a:sym typeface="Monaco" charset="0"/>
              </a:rPr>
              <a:t>[2048][2048],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int </a:t>
            </a:r>
            <a:r>
              <a:rPr lang="en-US" sz="1600" b="1" dirty="0" err="1">
                <a:solidFill>
                  <a:schemeClr val="tx1"/>
                </a:solidFill>
                <a:latin typeface="Courier New"/>
                <a:ea typeface="Monaco" charset="0"/>
                <a:cs typeface="Courier New"/>
                <a:sym typeface="Monaco" charset="0"/>
              </a:rPr>
              <a:t>dst</a:t>
            </a:r>
            <a:r>
              <a:rPr lang="en-US" sz="1600" b="1" dirty="0">
                <a:solidFill>
                  <a:schemeClr val="tx1"/>
                </a:solidFill>
                <a:latin typeface="Courier New"/>
                <a:ea typeface="Monaco" charset="0"/>
                <a:cs typeface="Courier New"/>
                <a:sym typeface="Monaco" charset="0"/>
              </a:rPr>
              <a:t>[2048][2048]){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i,j</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C00000"/>
                </a:solidFill>
                <a:latin typeface="Courier New"/>
                <a:ea typeface="Monaco" charset="0"/>
                <a:cs typeface="Courier New"/>
                <a:sym typeface="Monaco" charset="0"/>
              </a:rPr>
              <a:t>for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 0;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&lt; 2048;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21218A"/>
                </a:solidFill>
                <a:latin typeface="Courier New"/>
                <a:ea typeface="Monaco" charset="0"/>
                <a:cs typeface="Courier New"/>
                <a:sym typeface="Monaco" charset="0"/>
              </a:rPr>
              <a:t>for (j = 0; j &lt; 2048; </a:t>
            </a:r>
            <a:r>
              <a:rPr lang="en-US" sz="1600" b="1" dirty="0" err="1">
                <a:solidFill>
                  <a:srgbClr val="21218A"/>
                </a:solidFill>
                <a:latin typeface="Courier New"/>
                <a:ea typeface="Monaco" charset="0"/>
                <a:cs typeface="Courier New"/>
                <a:sym typeface="Monaco" charset="0"/>
              </a:rPr>
              <a:t>j++</a:t>
            </a:r>
            <a:r>
              <a:rPr lang="en-US" sz="1600" b="1" dirty="0">
                <a:solidFill>
                  <a:srgbClr val="21218A"/>
                </a:solidFill>
                <a:latin typeface="Courier New"/>
                <a:ea typeface="Monaco" charset="0"/>
                <a:cs typeface="Courier New"/>
                <a:sym typeface="Monaco" charset="0"/>
              </a:rPr>
              <a:t>){</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dst</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][j] = </a:t>
            </a:r>
            <a:r>
              <a:rPr lang="en-US" sz="1600" b="1" dirty="0" err="1">
                <a:solidFill>
                  <a:schemeClr val="tx1"/>
                </a:solidFill>
                <a:latin typeface="Courier New"/>
                <a:ea typeface="Monaco" charset="0"/>
                <a:cs typeface="Courier New"/>
                <a:sym typeface="Monaco" charset="0"/>
              </a:rPr>
              <a:t>src</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][j];</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p:txBody>
      </p:sp>
      <p:grpSp>
        <p:nvGrpSpPr>
          <p:cNvPr id="21511" name="Group 7"/>
          <p:cNvGrpSpPr>
            <a:grpSpLocks/>
          </p:cNvGrpSpPr>
          <p:nvPr/>
        </p:nvGrpSpPr>
        <p:grpSpPr bwMode="auto">
          <a:xfrm>
            <a:off x="4114800" y="3276600"/>
            <a:ext cx="762000" cy="228600"/>
            <a:chOff x="0" y="0"/>
            <a:chExt cx="480" cy="144"/>
          </a:xfrm>
        </p:grpSpPr>
        <p:sp>
          <p:nvSpPr>
            <p:cNvPr id="21512" name="Line 8"/>
            <p:cNvSpPr>
              <a:spLocks noChangeShapeType="1"/>
            </p:cNvSpPr>
            <p:nvPr/>
          </p:nvSpPr>
          <p:spPr bwMode="auto">
            <a:xfrm>
              <a:off x="0" y="0"/>
              <a:ext cx="480" cy="144"/>
            </a:xfrm>
            <a:prstGeom prst="line">
              <a:avLst/>
            </a:prstGeom>
            <a:noFill/>
            <a:ln w="38100" cap="flat">
              <a:solidFill>
                <a:schemeClr val="tx1"/>
              </a:solidFill>
              <a:prstDash val="solid"/>
              <a:round/>
              <a:headEnd type="none" w="med" len="med"/>
              <a:tailEnd type="triangle" w="sm" len="sm"/>
            </a:ln>
          </p:spPr>
          <p:txBody>
            <a:bodyPr lIns="0" tIns="0" rIns="0" bIns="0">
              <a:prstTxWarp prst="textNoShape">
                <a:avLst/>
              </a:prstTxWarp>
            </a:bodyPr>
            <a:lstStyle/>
            <a:p>
              <a:endParaRPr lang="en-US"/>
            </a:p>
          </p:txBody>
        </p:sp>
        <p:sp>
          <p:nvSpPr>
            <p:cNvPr id="21513" name="Line 9"/>
            <p:cNvSpPr>
              <a:spLocks noChangeShapeType="1"/>
            </p:cNvSpPr>
            <p:nvPr/>
          </p:nvSpPr>
          <p:spPr bwMode="auto">
            <a:xfrm rot="10800000" flipH="1">
              <a:off x="0" y="0"/>
              <a:ext cx="480" cy="144"/>
            </a:xfrm>
            <a:prstGeom prst="line">
              <a:avLst/>
            </a:prstGeom>
            <a:noFill/>
            <a:ln w="38100" cap="flat">
              <a:solidFill>
                <a:schemeClr val="tx1"/>
              </a:solidFill>
              <a:prstDash val="solid"/>
              <a:round/>
              <a:headEnd type="none" w="med" len="med"/>
              <a:tailEnd type="triangle" w="sm" len="sm"/>
            </a:ln>
          </p:spPr>
          <p:txBody>
            <a:bodyPr lIns="0" tIns="0" rIns="0" bIns="0">
              <a:prstTxWarp prst="textNoShape">
                <a:avLst/>
              </a:prstTxWarp>
            </a:bodyPr>
            <a:lstStyle/>
            <a:p>
              <a:endParaRPr lang="en-US"/>
            </a:p>
          </p:txBody>
        </p:sp>
      </p:grpSp>
      <p:grpSp>
        <p:nvGrpSpPr>
          <p:cNvPr id="3" name="Group 2"/>
          <p:cNvGrpSpPr/>
          <p:nvPr/>
        </p:nvGrpSpPr>
        <p:grpSpPr>
          <a:xfrm>
            <a:off x="1875047" y="4648200"/>
            <a:ext cx="5462089" cy="838200"/>
            <a:chOff x="1875047" y="3886200"/>
            <a:chExt cx="5462089" cy="838200"/>
          </a:xfrm>
        </p:grpSpPr>
        <p:sp>
          <p:nvSpPr>
            <p:cNvPr id="21514" name="Rectangle 10"/>
            <p:cNvSpPr>
              <a:spLocks/>
            </p:cNvSpPr>
            <p:nvPr/>
          </p:nvSpPr>
          <p:spPr bwMode="auto">
            <a:xfrm>
              <a:off x="6196299" y="3901589"/>
              <a:ext cx="1140837" cy="507831"/>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r>
                <a:rPr lang="en-US" sz="2800" dirty="0">
                  <a:solidFill>
                    <a:schemeClr val="tx1"/>
                  </a:solidFill>
                  <a:latin typeface="+mn-lt"/>
                  <a:ea typeface="Calibri" charset="0"/>
                  <a:cs typeface="Calibri" charset="0"/>
                  <a:sym typeface="Calibri" charset="0"/>
                </a:rPr>
                <a:t>81.8ms</a:t>
              </a:r>
            </a:p>
          </p:txBody>
        </p:sp>
        <p:sp>
          <p:nvSpPr>
            <p:cNvPr id="2" name="TextBox 1"/>
            <p:cNvSpPr txBox="1"/>
            <p:nvPr/>
          </p:nvSpPr>
          <p:spPr>
            <a:xfrm>
              <a:off x="1875047" y="3886200"/>
              <a:ext cx="1066568" cy="523220"/>
            </a:xfrm>
            <a:prstGeom prst="rect">
              <a:avLst/>
            </a:prstGeom>
            <a:noFill/>
          </p:spPr>
          <p:txBody>
            <a:bodyPr wrap="none" rtlCol="0">
              <a:spAutoFit/>
            </a:bodyPr>
            <a:lstStyle/>
            <a:p>
              <a:r>
                <a:rPr lang="en-US" sz="2800" dirty="0">
                  <a:latin typeface="+mn-lt"/>
                </a:rPr>
                <a:t>4.3ms</a:t>
              </a:r>
            </a:p>
          </p:txBody>
        </p:sp>
        <p:sp>
          <p:nvSpPr>
            <p:cNvPr id="13" name="Rectangle 10"/>
            <p:cNvSpPr>
              <a:spLocks/>
            </p:cNvSpPr>
            <p:nvPr/>
          </p:nvSpPr>
          <p:spPr bwMode="auto">
            <a:xfrm>
              <a:off x="2870694" y="4278124"/>
              <a:ext cx="77009" cy="446276"/>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endParaRPr lang="en-US" sz="2400" dirty="0">
                <a:solidFill>
                  <a:schemeClr val="tx1"/>
                </a:solidFill>
                <a:latin typeface="+mn-lt"/>
                <a:ea typeface="Calibri" charset="0"/>
                <a:cs typeface="Calibri" charset="0"/>
                <a:sym typeface="Calibri" charset="0"/>
              </a:endParaRPr>
            </a:p>
          </p:txBody>
        </p:sp>
      </p:grpSp>
      <p:sp>
        <p:nvSpPr>
          <p:cNvPr id="4" name="Rectangle 3">
            <a:extLst>
              <a:ext uri="{FF2B5EF4-FFF2-40B4-BE49-F238E27FC236}">
                <a16:creationId xmlns:a16="http://schemas.microsoft.com/office/drawing/2014/main" id="{EAD00082-3EDA-C4AA-1883-0D62B04DAA0D}"/>
              </a:ext>
            </a:extLst>
          </p:cNvPr>
          <p:cNvSpPr/>
          <p:nvPr/>
        </p:nvSpPr>
        <p:spPr>
          <a:xfrm>
            <a:off x="884214" y="4672012"/>
            <a:ext cx="6964385" cy="1066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0921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15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902A-5268-4C47-ABAA-3F4EA2E1176A}"/>
              </a:ext>
            </a:extLst>
          </p:cNvPr>
          <p:cNvSpPr>
            <a:spLocks noGrp="1"/>
          </p:cNvSpPr>
          <p:nvPr>
            <p:ph type="title"/>
          </p:nvPr>
        </p:nvSpPr>
        <p:spPr/>
        <p:txBody>
          <a:bodyPr/>
          <a:lstStyle/>
          <a:p>
            <a:r>
              <a:rPr lang="en-US" dirty="0"/>
              <a:t>Security</a:t>
            </a:r>
          </a:p>
        </p:txBody>
      </p:sp>
      <p:sp>
        <p:nvSpPr>
          <p:cNvPr id="4" name="Rectangle 4">
            <a:extLst>
              <a:ext uri="{FF2B5EF4-FFF2-40B4-BE49-F238E27FC236}">
                <a16:creationId xmlns:a16="http://schemas.microsoft.com/office/drawing/2014/main" id="{CBBFFE49-A77E-834C-9E58-6EB44478C435}"/>
              </a:ext>
            </a:extLst>
          </p:cNvPr>
          <p:cNvSpPr>
            <a:spLocks/>
          </p:cNvSpPr>
          <p:nvPr/>
        </p:nvSpPr>
        <p:spPr bwMode="auto">
          <a:xfrm>
            <a:off x="762000" y="2057400"/>
            <a:ext cx="7620000" cy="35814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a:t>
            </a:r>
            <a:r>
              <a:rPr lang="en-US" sz="1600" b="1" dirty="0" err="1">
                <a:solidFill>
                  <a:schemeClr val="tx1"/>
                </a:solidFill>
                <a:latin typeface="Courier New"/>
                <a:ea typeface="Monaco" charset="0"/>
                <a:cs typeface="Courier New"/>
                <a:sym typeface="Monaco" charset="0"/>
              </a:rPr>
              <a:t>buggy_authenticate</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char password[4]; // allocate space to store a string</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gets(password);   // initialize string from user input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return 0;         // always returns False</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void example3(){</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if(</a:t>
            </a:r>
            <a:r>
              <a:rPr lang="en-US" sz="1600" b="1" dirty="0" err="1">
                <a:solidFill>
                  <a:schemeClr val="tx1"/>
                </a:solidFill>
                <a:latin typeface="Courier New"/>
                <a:ea typeface="Monaco" charset="0"/>
                <a:cs typeface="Courier New"/>
                <a:sym typeface="Monaco" charset="0"/>
              </a:rPr>
              <a:t>buggy_authenticate</a:t>
            </a:r>
            <a:r>
              <a:rPr lang="en-US" sz="1600" b="1" dirty="0">
                <a:solidFill>
                  <a:schemeClr val="tx1"/>
                </a:solidFill>
                <a:latin typeface="Courier New"/>
                <a:ea typeface="Monaco" charset="0"/>
                <a:cs typeface="Courier New"/>
                <a:sym typeface="Monaco" charset="0"/>
              </a:rPr>
              <a:t>()){ // equivalent to if False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printf</a:t>
            </a:r>
            <a:r>
              <a:rPr lang="en-US" sz="1600" b="1" dirty="0">
                <a:solidFill>
                  <a:schemeClr val="tx1"/>
                </a:solidFill>
                <a:latin typeface="Courier New"/>
                <a:ea typeface="Monaco" charset="0"/>
                <a:cs typeface="Courier New"/>
                <a:sym typeface="Monaco" charset="0"/>
              </a:rPr>
              <a:t>("The answer is 42\n"); // should never happen</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 else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printf</a:t>
            </a:r>
            <a:r>
              <a:rPr lang="en-US" sz="1600" b="1" dirty="0">
                <a:solidFill>
                  <a:schemeClr val="tx1"/>
                </a:solidFill>
                <a:latin typeface="Courier New"/>
                <a:ea typeface="Monaco" charset="0"/>
                <a:cs typeface="Courier New"/>
                <a:sym typeface="Monaco" charset="0"/>
              </a:rPr>
              <a:t>("Unauthenticated User (correct behavior)\n");</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p:txBody>
      </p:sp>
    </p:spTree>
    <p:extLst>
      <p:ext uri="{BB962C8B-B14F-4D97-AF65-F5344CB8AC3E}">
        <p14:creationId xmlns:p14="http://schemas.microsoft.com/office/powerpoint/2010/main" val="3066090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F693F-876A-9AD5-213F-B318CB06B0B5}"/>
              </a:ext>
            </a:extLst>
          </p:cNvPr>
          <p:cNvSpPr>
            <a:spLocks noGrp="1"/>
          </p:cNvSpPr>
          <p:nvPr>
            <p:ph type="title"/>
          </p:nvPr>
        </p:nvSpPr>
        <p:spPr/>
        <p:txBody>
          <a:bodyPr/>
          <a:lstStyle/>
          <a:p>
            <a:r>
              <a:rPr lang="en-US" dirty="0"/>
              <a:t>C</a:t>
            </a:r>
          </a:p>
        </p:txBody>
      </p:sp>
      <p:sp>
        <p:nvSpPr>
          <p:cNvPr id="3" name="Content Placeholder 2">
            <a:extLst>
              <a:ext uri="{FF2B5EF4-FFF2-40B4-BE49-F238E27FC236}">
                <a16:creationId xmlns:a16="http://schemas.microsoft.com/office/drawing/2014/main" id="{33E7B2A1-0644-6D05-229B-9FA8A7F863A3}"/>
              </a:ext>
            </a:extLst>
          </p:cNvPr>
          <p:cNvSpPr>
            <a:spLocks noGrp="1"/>
          </p:cNvSpPr>
          <p:nvPr>
            <p:ph idx="1"/>
          </p:nvPr>
        </p:nvSpPr>
        <p:spPr/>
        <p:txBody>
          <a:bodyPr/>
          <a:lstStyle/>
          <a:p>
            <a:r>
              <a:rPr lang="en-US" dirty="0"/>
              <a:t>compiled, imperative language that provides low-level access to memory</a:t>
            </a:r>
          </a:p>
          <a:p>
            <a:r>
              <a:rPr lang="en-US" dirty="0"/>
              <a:t>low overhead, high performance</a:t>
            </a:r>
          </a:p>
          <a:p>
            <a:endParaRPr lang="en-US" dirty="0"/>
          </a:p>
          <a:p>
            <a:endParaRPr lang="en-US" dirty="0"/>
          </a:p>
          <a:p>
            <a:r>
              <a:rPr lang="en-US" dirty="0"/>
              <a:t>developed at Bell labs in the 			          1970s</a:t>
            </a:r>
          </a:p>
          <a:p>
            <a:r>
              <a:rPr lang="en-US" dirty="0"/>
              <a:t>C (and related languages) still</a:t>
            </a:r>
          </a:p>
          <a:p>
            <a:pPr marL="0" indent="0">
              <a:buNone/>
            </a:pPr>
            <a:r>
              <a:rPr lang="en-US" dirty="0"/>
              <a:t>  commonly used today</a:t>
            </a:r>
          </a:p>
        </p:txBody>
      </p:sp>
      <p:grpSp>
        <p:nvGrpSpPr>
          <p:cNvPr id="21" name="Group 20">
            <a:extLst>
              <a:ext uri="{FF2B5EF4-FFF2-40B4-BE49-F238E27FC236}">
                <a16:creationId xmlns:a16="http://schemas.microsoft.com/office/drawing/2014/main" id="{A1015BAB-8DD7-56CE-EA88-08F896ACF8FB}"/>
              </a:ext>
            </a:extLst>
          </p:cNvPr>
          <p:cNvGrpSpPr/>
          <p:nvPr/>
        </p:nvGrpSpPr>
        <p:grpSpPr>
          <a:xfrm>
            <a:off x="4881837" y="3206221"/>
            <a:ext cx="4262163" cy="3651779"/>
            <a:chOff x="614637" y="3189927"/>
            <a:chExt cx="4262163" cy="3651779"/>
          </a:xfrm>
        </p:grpSpPr>
        <p:pic>
          <p:nvPicPr>
            <p:cNvPr id="5" name="Picture 4" descr="A graph of a graph with different colored bars&#10;&#10;AI-generated content may be incorrect.">
              <a:extLst>
                <a:ext uri="{FF2B5EF4-FFF2-40B4-BE49-F238E27FC236}">
                  <a16:creationId xmlns:a16="http://schemas.microsoft.com/office/drawing/2014/main" id="{60302831-4E02-3D7D-E6E6-37D5E281C2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637" y="3189927"/>
              <a:ext cx="4262163" cy="3651779"/>
            </a:xfrm>
            <a:prstGeom prst="rect">
              <a:avLst/>
            </a:prstGeom>
          </p:spPr>
        </p:pic>
        <p:sp>
          <p:nvSpPr>
            <p:cNvPr id="14" name="TextBox 13">
              <a:extLst>
                <a:ext uri="{FF2B5EF4-FFF2-40B4-BE49-F238E27FC236}">
                  <a16:creationId xmlns:a16="http://schemas.microsoft.com/office/drawing/2014/main" id="{BF6C9047-1AC0-3D5F-0D52-F427BB194C72}"/>
                </a:ext>
              </a:extLst>
            </p:cNvPr>
            <p:cNvSpPr txBox="1"/>
            <p:nvPr/>
          </p:nvSpPr>
          <p:spPr>
            <a:xfrm>
              <a:off x="1219200" y="4168319"/>
              <a:ext cx="534121"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C/C++</a:t>
              </a:r>
            </a:p>
          </p:txBody>
        </p:sp>
        <p:sp>
          <p:nvSpPr>
            <p:cNvPr id="15" name="TextBox 14">
              <a:extLst>
                <a:ext uri="{FF2B5EF4-FFF2-40B4-BE49-F238E27FC236}">
                  <a16:creationId xmlns:a16="http://schemas.microsoft.com/office/drawing/2014/main" id="{027B40E9-46A0-B9A8-C167-DC56FD581918}"/>
                </a:ext>
              </a:extLst>
            </p:cNvPr>
            <p:cNvSpPr txBox="1"/>
            <p:nvPr/>
          </p:nvSpPr>
          <p:spPr>
            <a:xfrm>
              <a:off x="1262504" y="3817323"/>
              <a:ext cx="413896"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Java</a:t>
              </a:r>
            </a:p>
          </p:txBody>
        </p:sp>
        <p:sp>
          <p:nvSpPr>
            <p:cNvPr id="16" name="TextBox 15">
              <a:extLst>
                <a:ext uri="{FF2B5EF4-FFF2-40B4-BE49-F238E27FC236}">
                  <a16:creationId xmlns:a16="http://schemas.microsoft.com/office/drawing/2014/main" id="{934D2736-1B8C-58BE-8208-BBCADAD31D91}"/>
                </a:ext>
              </a:extLst>
            </p:cNvPr>
            <p:cNvSpPr txBox="1"/>
            <p:nvPr/>
          </p:nvSpPr>
          <p:spPr>
            <a:xfrm>
              <a:off x="1332235" y="4827648"/>
              <a:ext cx="418704"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Rust</a:t>
              </a:r>
            </a:p>
          </p:txBody>
        </p:sp>
        <p:sp>
          <p:nvSpPr>
            <p:cNvPr id="17" name="TextBox 16">
              <a:extLst>
                <a:ext uri="{FF2B5EF4-FFF2-40B4-BE49-F238E27FC236}">
                  <a16:creationId xmlns:a16="http://schemas.microsoft.com/office/drawing/2014/main" id="{5BE069FF-B1F6-9CB8-4350-5F85E5C7C1CC}"/>
                </a:ext>
              </a:extLst>
            </p:cNvPr>
            <p:cNvSpPr txBox="1"/>
            <p:nvPr/>
          </p:nvSpPr>
          <p:spPr>
            <a:xfrm>
              <a:off x="1406774" y="4509701"/>
              <a:ext cx="269626"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R</a:t>
              </a:r>
            </a:p>
          </p:txBody>
        </p:sp>
        <p:sp>
          <p:nvSpPr>
            <p:cNvPr id="18" name="TextBox 17">
              <a:extLst>
                <a:ext uri="{FF2B5EF4-FFF2-40B4-BE49-F238E27FC236}">
                  <a16:creationId xmlns:a16="http://schemas.microsoft.com/office/drawing/2014/main" id="{9AAB032D-A000-7B39-67B2-44E689F0D00C}"/>
                </a:ext>
              </a:extLst>
            </p:cNvPr>
            <p:cNvSpPr txBox="1"/>
            <p:nvPr/>
          </p:nvSpPr>
          <p:spPr>
            <a:xfrm>
              <a:off x="1214182" y="5519684"/>
              <a:ext cx="399468"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Ada</a:t>
              </a:r>
            </a:p>
          </p:txBody>
        </p:sp>
        <p:sp>
          <p:nvSpPr>
            <p:cNvPr id="19" name="TextBox 18">
              <a:extLst>
                <a:ext uri="{FF2B5EF4-FFF2-40B4-BE49-F238E27FC236}">
                  <a16:creationId xmlns:a16="http://schemas.microsoft.com/office/drawing/2014/main" id="{F183689C-825A-4295-1A88-6A10F712527B}"/>
                </a:ext>
              </a:extLst>
            </p:cNvPr>
            <p:cNvSpPr txBox="1"/>
            <p:nvPr/>
          </p:nvSpPr>
          <p:spPr>
            <a:xfrm>
              <a:off x="1239260" y="5187972"/>
              <a:ext cx="511679"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Kotlin</a:t>
              </a:r>
            </a:p>
          </p:txBody>
        </p:sp>
        <p:sp>
          <p:nvSpPr>
            <p:cNvPr id="20" name="TextBox 19">
              <a:extLst>
                <a:ext uri="{FF2B5EF4-FFF2-40B4-BE49-F238E27FC236}">
                  <a16:creationId xmlns:a16="http://schemas.microsoft.com/office/drawing/2014/main" id="{103AF18F-2741-4731-5869-90B5B3103F1C}"/>
                </a:ext>
              </a:extLst>
            </p:cNvPr>
            <p:cNvSpPr txBox="1"/>
            <p:nvPr/>
          </p:nvSpPr>
          <p:spPr>
            <a:xfrm>
              <a:off x="1237426" y="5920942"/>
              <a:ext cx="391454"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Perl</a:t>
              </a:r>
            </a:p>
          </p:txBody>
        </p:sp>
      </p:grpSp>
    </p:spTree>
    <p:extLst>
      <p:ext uri="{BB962C8B-B14F-4D97-AF65-F5344CB8AC3E}">
        <p14:creationId xmlns:p14="http://schemas.microsoft.com/office/powerpoint/2010/main" val="7201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AC9A-BC63-6643-9290-82424BF6576B}"/>
              </a:ext>
            </a:extLst>
          </p:cNvPr>
          <p:cNvSpPr>
            <a:spLocks noGrp="1"/>
          </p:cNvSpPr>
          <p:nvPr>
            <p:ph type="title"/>
          </p:nvPr>
        </p:nvSpPr>
        <p:spPr/>
        <p:txBody>
          <a:bodyPr/>
          <a:lstStyle/>
          <a:p>
            <a:r>
              <a:rPr lang="en-US" dirty="0"/>
              <a:t>Variables</a:t>
            </a:r>
          </a:p>
        </p:txBody>
      </p:sp>
      <p:sp>
        <p:nvSpPr>
          <p:cNvPr id="3" name="Content Placeholder 2">
            <a:extLst>
              <a:ext uri="{FF2B5EF4-FFF2-40B4-BE49-F238E27FC236}">
                <a16:creationId xmlns:a16="http://schemas.microsoft.com/office/drawing/2014/main" id="{0F821075-0FD8-744E-85A5-26E7D25344CE}"/>
              </a:ext>
            </a:extLst>
          </p:cNvPr>
          <p:cNvSpPr>
            <a:spLocks noGrp="1"/>
          </p:cNvSpPr>
          <p:nvPr>
            <p:ph idx="1"/>
          </p:nvPr>
        </p:nvSpPr>
        <p:spPr/>
        <p:txBody>
          <a:bodyPr/>
          <a:lstStyle/>
          <a:p>
            <a:r>
              <a:rPr lang="en-US" dirty="0"/>
              <a:t>Declaration</a:t>
            </a:r>
          </a:p>
          <a:p>
            <a:endParaRPr lang="en-US" dirty="0"/>
          </a:p>
          <a:p>
            <a:endParaRPr lang="en-US" dirty="0"/>
          </a:p>
          <a:p>
            <a:endParaRPr lang="en-US" dirty="0"/>
          </a:p>
          <a:p>
            <a:r>
              <a:rPr lang="en-US" dirty="0"/>
              <a:t>Assignment</a:t>
            </a:r>
          </a:p>
          <a:p>
            <a:endParaRPr lang="en-US" dirty="0"/>
          </a:p>
          <a:p>
            <a:endParaRPr lang="en-US" dirty="0"/>
          </a:p>
          <a:p>
            <a:endParaRPr lang="en-US" dirty="0"/>
          </a:p>
          <a:p>
            <a:r>
              <a:rPr lang="en-US" dirty="0"/>
              <a:t>Declaration and assignment</a:t>
            </a:r>
          </a:p>
        </p:txBody>
      </p:sp>
      <p:sp>
        <p:nvSpPr>
          <p:cNvPr id="4" name="Rectangle 4">
            <a:extLst>
              <a:ext uri="{FF2B5EF4-FFF2-40B4-BE49-F238E27FC236}">
                <a16:creationId xmlns:a16="http://schemas.microsoft.com/office/drawing/2014/main" id="{1297D0F1-FA0D-8549-ACCF-0FE533471073}"/>
              </a:ext>
            </a:extLst>
          </p:cNvPr>
          <p:cNvSpPr>
            <a:spLocks/>
          </p:cNvSpPr>
          <p:nvPr/>
        </p:nvSpPr>
        <p:spPr bwMode="auto">
          <a:xfrm>
            <a:off x="762000" y="2133600"/>
            <a:ext cx="3657600" cy="4064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a:t>
            </a:r>
            <a:r>
              <a:rPr lang="en-US" sz="1600" b="1" dirty="0" err="1">
                <a:solidFill>
                  <a:schemeClr val="tx1"/>
                </a:solidFill>
                <a:latin typeface="Courier New"/>
                <a:ea typeface="Monaco" charset="0"/>
                <a:cs typeface="Courier New"/>
                <a:sym typeface="Monaco" charset="0"/>
              </a:rPr>
              <a:t>myVariable</a:t>
            </a:r>
            <a:r>
              <a:rPr lang="en-US" sz="1600" b="1" dirty="0">
                <a:solidFill>
                  <a:schemeClr val="tx1"/>
                </a:solidFill>
                <a:latin typeface="Courier New"/>
                <a:ea typeface="Monaco" charset="0"/>
                <a:cs typeface="Courier New"/>
                <a:sym typeface="Monaco" charset="0"/>
              </a:rPr>
              <a:t>;</a:t>
            </a:r>
          </a:p>
        </p:txBody>
      </p:sp>
      <p:grpSp>
        <p:nvGrpSpPr>
          <p:cNvPr id="6" name="Group 5">
            <a:extLst>
              <a:ext uri="{FF2B5EF4-FFF2-40B4-BE49-F238E27FC236}">
                <a16:creationId xmlns:a16="http://schemas.microsoft.com/office/drawing/2014/main" id="{A7F6E417-D23B-F54D-A8ED-0014EE6E62A0}"/>
              </a:ext>
            </a:extLst>
          </p:cNvPr>
          <p:cNvGrpSpPr/>
          <p:nvPr/>
        </p:nvGrpSpPr>
        <p:grpSpPr>
          <a:xfrm>
            <a:off x="718358" y="2387600"/>
            <a:ext cx="620683" cy="563268"/>
            <a:chOff x="718358" y="2387600"/>
            <a:chExt cx="620683" cy="563268"/>
          </a:xfrm>
        </p:grpSpPr>
        <p:grpSp>
          <p:nvGrpSpPr>
            <p:cNvPr id="10" name="Group 9">
              <a:extLst>
                <a:ext uri="{FF2B5EF4-FFF2-40B4-BE49-F238E27FC236}">
                  <a16:creationId xmlns:a16="http://schemas.microsoft.com/office/drawing/2014/main" id="{6685D44E-AF16-324F-B522-33321F49DA14}"/>
                </a:ext>
              </a:extLst>
            </p:cNvPr>
            <p:cNvGrpSpPr/>
            <p:nvPr/>
          </p:nvGrpSpPr>
          <p:grpSpPr>
            <a:xfrm>
              <a:off x="838200" y="2387600"/>
              <a:ext cx="381000" cy="279400"/>
              <a:chOff x="838200" y="2387600"/>
              <a:chExt cx="381000" cy="279400"/>
            </a:xfrm>
          </p:grpSpPr>
          <p:sp>
            <p:nvSpPr>
              <p:cNvPr id="5" name="Left Brace 4">
                <a:extLst>
                  <a:ext uri="{FF2B5EF4-FFF2-40B4-BE49-F238E27FC236}">
                    <a16:creationId xmlns:a16="http://schemas.microsoft.com/office/drawing/2014/main" id="{B3D0841E-C801-BC4A-AAF7-9A902A44031B}"/>
                  </a:ext>
                </a:extLst>
              </p:cNvPr>
              <p:cNvSpPr/>
              <p:nvPr/>
            </p:nvSpPr>
            <p:spPr>
              <a:xfrm rot="16200000">
                <a:off x="952500" y="2273300"/>
                <a:ext cx="152400" cy="3810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2DB4714B-A360-634F-88C5-88713DE7A3F4}"/>
                  </a:ext>
                </a:extLst>
              </p:cNvPr>
              <p:cNvCxnSpPr>
                <a:cxnSpLocks/>
              </p:cNvCxnSpPr>
              <p:nvPr/>
            </p:nvCxnSpPr>
            <p:spPr>
              <a:xfrm>
                <a:off x="1034527" y="2550758"/>
                <a:ext cx="0" cy="116242"/>
              </a:xfrm>
              <a:prstGeom prst="line">
                <a:avLst/>
              </a:prstGeom>
            </p:spPr>
            <p:style>
              <a:lnRef idx="2">
                <a:schemeClr val="accent1"/>
              </a:lnRef>
              <a:fillRef idx="0">
                <a:schemeClr val="accent1"/>
              </a:fillRef>
              <a:effectRef idx="1">
                <a:schemeClr val="accent1"/>
              </a:effectRef>
              <a:fontRef idx="minor">
                <a:schemeClr val="tx1"/>
              </a:fontRef>
            </p:style>
          </p:cxnSp>
        </p:grpSp>
        <p:sp>
          <p:nvSpPr>
            <p:cNvPr id="11" name="TextBox 10">
              <a:extLst>
                <a:ext uri="{FF2B5EF4-FFF2-40B4-BE49-F238E27FC236}">
                  <a16:creationId xmlns:a16="http://schemas.microsoft.com/office/drawing/2014/main" id="{AF8D19A3-AF82-DA48-89F5-91F9E4E868D1}"/>
                </a:ext>
              </a:extLst>
            </p:cNvPr>
            <p:cNvSpPr txBox="1"/>
            <p:nvPr/>
          </p:nvSpPr>
          <p:spPr>
            <a:xfrm>
              <a:off x="718358" y="2581536"/>
              <a:ext cx="620683" cy="369332"/>
            </a:xfrm>
            <a:prstGeom prst="rect">
              <a:avLst/>
            </a:prstGeom>
            <a:noFill/>
          </p:spPr>
          <p:txBody>
            <a:bodyPr wrap="none" rtlCol="0">
              <a:spAutoFit/>
            </a:bodyPr>
            <a:lstStyle/>
            <a:p>
              <a:r>
                <a:rPr lang="en-US" dirty="0">
                  <a:solidFill>
                    <a:schemeClr val="accent1"/>
                  </a:solidFill>
                </a:rPr>
                <a:t>type</a:t>
              </a:r>
            </a:p>
          </p:txBody>
        </p:sp>
      </p:grpSp>
      <p:grpSp>
        <p:nvGrpSpPr>
          <p:cNvPr id="7" name="Group 6">
            <a:extLst>
              <a:ext uri="{FF2B5EF4-FFF2-40B4-BE49-F238E27FC236}">
                <a16:creationId xmlns:a16="http://schemas.microsoft.com/office/drawing/2014/main" id="{04F86E07-305D-8E4B-9044-75F2D2BD79B3}"/>
              </a:ext>
            </a:extLst>
          </p:cNvPr>
          <p:cNvGrpSpPr/>
          <p:nvPr/>
        </p:nvGrpSpPr>
        <p:grpSpPr>
          <a:xfrm>
            <a:off x="1132548" y="2387600"/>
            <a:ext cx="1567639" cy="567437"/>
            <a:chOff x="1132548" y="2387600"/>
            <a:chExt cx="1567639" cy="567437"/>
          </a:xfrm>
        </p:grpSpPr>
        <p:grpSp>
          <p:nvGrpSpPr>
            <p:cNvPr id="12" name="Group 11">
              <a:extLst>
                <a:ext uri="{FF2B5EF4-FFF2-40B4-BE49-F238E27FC236}">
                  <a16:creationId xmlns:a16="http://schemas.microsoft.com/office/drawing/2014/main" id="{90A7A28D-8018-1947-A800-F4CC66966D56}"/>
                </a:ext>
              </a:extLst>
            </p:cNvPr>
            <p:cNvGrpSpPr/>
            <p:nvPr/>
          </p:nvGrpSpPr>
          <p:grpSpPr>
            <a:xfrm>
              <a:off x="1295399" y="2387600"/>
              <a:ext cx="1219189" cy="343205"/>
              <a:chOff x="838200" y="2387600"/>
              <a:chExt cx="381000" cy="343205"/>
            </a:xfrm>
          </p:grpSpPr>
          <p:sp>
            <p:nvSpPr>
              <p:cNvPr id="13" name="Left Brace 12">
                <a:extLst>
                  <a:ext uri="{FF2B5EF4-FFF2-40B4-BE49-F238E27FC236}">
                    <a16:creationId xmlns:a16="http://schemas.microsoft.com/office/drawing/2014/main" id="{067E9622-74CF-AA4D-938C-174DE368E514}"/>
                  </a:ext>
                </a:extLst>
              </p:cNvPr>
              <p:cNvSpPr/>
              <p:nvPr/>
            </p:nvSpPr>
            <p:spPr>
              <a:xfrm rot="16200000">
                <a:off x="952500" y="2273300"/>
                <a:ext cx="152400" cy="3810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D791C009-90CF-2C4E-BE4A-342ABE1DFDD2}"/>
                  </a:ext>
                </a:extLst>
              </p:cNvPr>
              <p:cNvCxnSpPr>
                <a:cxnSpLocks/>
              </p:cNvCxnSpPr>
              <p:nvPr/>
            </p:nvCxnSpPr>
            <p:spPr>
              <a:xfrm>
                <a:off x="1028700" y="2550758"/>
                <a:ext cx="0" cy="18004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5" name="TextBox 14">
              <a:extLst>
                <a:ext uri="{FF2B5EF4-FFF2-40B4-BE49-F238E27FC236}">
                  <a16:creationId xmlns:a16="http://schemas.microsoft.com/office/drawing/2014/main" id="{4A662896-A775-D244-8CDE-B63AC3547DE8}"/>
                </a:ext>
              </a:extLst>
            </p:cNvPr>
            <p:cNvSpPr txBox="1"/>
            <p:nvPr/>
          </p:nvSpPr>
          <p:spPr>
            <a:xfrm>
              <a:off x="1132548" y="2585705"/>
              <a:ext cx="1567639" cy="369332"/>
            </a:xfrm>
            <a:prstGeom prst="rect">
              <a:avLst/>
            </a:prstGeom>
            <a:noFill/>
          </p:spPr>
          <p:txBody>
            <a:bodyPr wrap="square" rtlCol="0">
              <a:spAutoFit/>
            </a:bodyPr>
            <a:lstStyle/>
            <a:p>
              <a:pPr algn="ctr"/>
              <a:r>
                <a:rPr lang="en-US" dirty="0">
                  <a:solidFill>
                    <a:schemeClr val="accent1"/>
                  </a:solidFill>
                </a:rPr>
                <a:t>name</a:t>
              </a:r>
            </a:p>
          </p:txBody>
        </p:sp>
      </p:grpSp>
      <p:grpSp>
        <p:nvGrpSpPr>
          <p:cNvPr id="9" name="Group 8">
            <a:extLst>
              <a:ext uri="{FF2B5EF4-FFF2-40B4-BE49-F238E27FC236}">
                <a16:creationId xmlns:a16="http://schemas.microsoft.com/office/drawing/2014/main" id="{BA9389EA-234D-C34D-82AE-F5A7E33A90DB}"/>
              </a:ext>
            </a:extLst>
          </p:cNvPr>
          <p:cNvGrpSpPr/>
          <p:nvPr/>
        </p:nvGrpSpPr>
        <p:grpSpPr>
          <a:xfrm>
            <a:off x="2209507" y="2387600"/>
            <a:ext cx="1300356" cy="563268"/>
            <a:chOff x="2209507" y="2387600"/>
            <a:chExt cx="1300356" cy="563268"/>
          </a:xfrm>
        </p:grpSpPr>
        <p:grpSp>
          <p:nvGrpSpPr>
            <p:cNvPr id="20" name="Group 19">
              <a:extLst>
                <a:ext uri="{FF2B5EF4-FFF2-40B4-BE49-F238E27FC236}">
                  <a16:creationId xmlns:a16="http://schemas.microsoft.com/office/drawing/2014/main" id="{CB3D66F3-6588-D64F-82F0-9CE9703C4551}"/>
                </a:ext>
              </a:extLst>
            </p:cNvPr>
            <p:cNvGrpSpPr/>
            <p:nvPr/>
          </p:nvGrpSpPr>
          <p:grpSpPr>
            <a:xfrm>
              <a:off x="2546710" y="2387600"/>
              <a:ext cx="130731" cy="279400"/>
              <a:chOff x="838200" y="2387600"/>
              <a:chExt cx="381000" cy="279400"/>
            </a:xfrm>
          </p:grpSpPr>
          <p:sp>
            <p:nvSpPr>
              <p:cNvPr id="21" name="Left Brace 20">
                <a:extLst>
                  <a:ext uri="{FF2B5EF4-FFF2-40B4-BE49-F238E27FC236}">
                    <a16:creationId xmlns:a16="http://schemas.microsoft.com/office/drawing/2014/main" id="{0AFB9274-FC3D-9B4D-BDCB-04462A34B43A}"/>
                  </a:ext>
                </a:extLst>
              </p:cNvPr>
              <p:cNvSpPr/>
              <p:nvPr/>
            </p:nvSpPr>
            <p:spPr>
              <a:xfrm rot="16200000">
                <a:off x="952500" y="2273300"/>
                <a:ext cx="152400" cy="3810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9A20D148-ACB5-2442-9553-BA42EC2F43A7}"/>
                  </a:ext>
                </a:extLst>
              </p:cNvPr>
              <p:cNvCxnSpPr>
                <a:cxnSpLocks/>
              </p:cNvCxnSpPr>
              <p:nvPr/>
            </p:nvCxnSpPr>
            <p:spPr>
              <a:xfrm>
                <a:off x="1034527" y="2550758"/>
                <a:ext cx="0" cy="116242"/>
              </a:xfrm>
              <a:prstGeom prst="line">
                <a:avLst/>
              </a:prstGeom>
            </p:spPr>
            <p:style>
              <a:lnRef idx="2">
                <a:schemeClr val="accent1"/>
              </a:lnRef>
              <a:fillRef idx="0">
                <a:schemeClr val="accent1"/>
              </a:fillRef>
              <a:effectRef idx="1">
                <a:schemeClr val="accent1"/>
              </a:effectRef>
              <a:fontRef idx="minor">
                <a:schemeClr val="tx1"/>
              </a:fontRef>
            </p:style>
          </p:cxnSp>
        </p:grpSp>
        <p:sp>
          <p:nvSpPr>
            <p:cNvPr id="23" name="TextBox 22">
              <a:extLst>
                <a:ext uri="{FF2B5EF4-FFF2-40B4-BE49-F238E27FC236}">
                  <a16:creationId xmlns:a16="http://schemas.microsoft.com/office/drawing/2014/main" id="{EFCF9EA8-BB20-7549-8085-5B445ED7A146}"/>
                </a:ext>
              </a:extLst>
            </p:cNvPr>
            <p:cNvSpPr txBox="1"/>
            <p:nvPr/>
          </p:nvSpPr>
          <p:spPr>
            <a:xfrm>
              <a:off x="2209507" y="2581536"/>
              <a:ext cx="1300356" cy="369332"/>
            </a:xfrm>
            <a:prstGeom prst="rect">
              <a:avLst/>
            </a:prstGeom>
            <a:noFill/>
          </p:spPr>
          <p:txBody>
            <a:bodyPr wrap="none" rtlCol="0">
              <a:spAutoFit/>
            </a:bodyPr>
            <a:lstStyle/>
            <a:p>
              <a:r>
                <a:rPr lang="en-US" dirty="0">
                  <a:solidFill>
                    <a:schemeClr val="accent1"/>
                  </a:solidFill>
                </a:rPr>
                <a:t>semi-colon</a:t>
              </a:r>
            </a:p>
          </p:txBody>
        </p:sp>
      </p:grpSp>
      <p:sp>
        <p:nvSpPr>
          <p:cNvPr id="24" name="Rectangle 4">
            <a:extLst>
              <a:ext uri="{FF2B5EF4-FFF2-40B4-BE49-F238E27FC236}">
                <a16:creationId xmlns:a16="http://schemas.microsoft.com/office/drawing/2014/main" id="{8EFCE32C-AFEE-AD46-A6F0-D2475C0E68A4}"/>
              </a:ext>
            </a:extLst>
          </p:cNvPr>
          <p:cNvSpPr>
            <a:spLocks/>
          </p:cNvSpPr>
          <p:nvPr/>
        </p:nvSpPr>
        <p:spPr bwMode="auto">
          <a:xfrm>
            <a:off x="762000" y="3911601"/>
            <a:ext cx="3657600" cy="4064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err="1">
                <a:solidFill>
                  <a:schemeClr val="tx1"/>
                </a:solidFill>
                <a:latin typeface="Courier New"/>
                <a:ea typeface="Monaco" charset="0"/>
                <a:cs typeface="Courier New"/>
                <a:sym typeface="Monaco" charset="0"/>
              </a:rPr>
              <a:t>myVariable</a:t>
            </a:r>
            <a:r>
              <a:rPr lang="en-US" sz="1600" b="1" dirty="0">
                <a:solidFill>
                  <a:schemeClr val="tx1"/>
                </a:solidFill>
                <a:latin typeface="Courier New"/>
                <a:ea typeface="Monaco" charset="0"/>
                <a:cs typeface="Courier New"/>
                <a:sym typeface="Monaco" charset="0"/>
              </a:rPr>
              <a:t> = 47;</a:t>
            </a:r>
          </a:p>
        </p:txBody>
      </p:sp>
      <p:grpSp>
        <p:nvGrpSpPr>
          <p:cNvPr id="16" name="Group 15">
            <a:extLst>
              <a:ext uri="{FF2B5EF4-FFF2-40B4-BE49-F238E27FC236}">
                <a16:creationId xmlns:a16="http://schemas.microsoft.com/office/drawing/2014/main" id="{5BE63326-AE08-B34B-A059-49DC582E34F3}"/>
              </a:ext>
            </a:extLst>
          </p:cNvPr>
          <p:cNvGrpSpPr/>
          <p:nvPr/>
        </p:nvGrpSpPr>
        <p:grpSpPr>
          <a:xfrm>
            <a:off x="642161" y="4165601"/>
            <a:ext cx="1567639" cy="567437"/>
            <a:chOff x="642161" y="4165601"/>
            <a:chExt cx="1567639" cy="567437"/>
          </a:xfrm>
        </p:grpSpPr>
        <p:grpSp>
          <p:nvGrpSpPr>
            <p:cNvPr id="29" name="Group 28">
              <a:extLst>
                <a:ext uri="{FF2B5EF4-FFF2-40B4-BE49-F238E27FC236}">
                  <a16:creationId xmlns:a16="http://schemas.microsoft.com/office/drawing/2014/main" id="{125203D4-BC23-0C42-B630-51F840E0B3B7}"/>
                </a:ext>
              </a:extLst>
            </p:cNvPr>
            <p:cNvGrpSpPr/>
            <p:nvPr/>
          </p:nvGrpSpPr>
          <p:grpSpPr>
            <a:xfrm>
              <a:off x="805012" y="4165601"/>
              <a:ext cx="1219189" cy="343205"/>
              <a:chOff x="838200" y="2387600"/>
              <a:chExt cx="381000" cy="343205"/>
            </a:xfrm>
          </p:grpSpPr>
          <p:sp>
            <p:nvSpPr>
              <p:cNvPr id="30" name="Left Brace 29">
                <a:extLst>
                  <a:ext uri="{FF2B5EF4-FFF2-40B4-BE49-F238E27FC236}">
                    <a16:creationId xmlns:a16="http://schemas.microsoft.com/office/drawing/2014/main" id="{5C67C07C-34CE-5C4F-B28C-80A2CBB409CF}"/>
                  </a:ext>
                </a:extLst>
              </p:cNvPr>
              <p:cNvSpPr/>
              <p:nvPr/>
            </p:nvSpPr>
            <p:spPr>
              <a:xfrm rot="16200000">
                <a:off x="952500" y="2273300"/>
                <a:ext cx="152400" cy="3810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4DF8DB9D-6AA6-F448-A3EA-90C5B811CEF0}"/>
                  </a:ext>
                </a:extLst>
              </p:cNvPr>
              <p:cNvCxnSpPr>
                <a:cxnSpLocks/>
              </p:cNvCxnSpPr>
              <p:nvPr/>
            </p:nvCxnSpPr>
            <p:spPr>
              <a:xfrm>
                <a:off x="1028700" y="2550758"/>
                <a:ext cx="0" cy="180047"/>
              </a:xfrm>
              <a:prstGeom prst="line">
                <a:avLst/>
              </a:prstGeom>
            </p:spPr>
            <p:style>
              <a:lnRef idx="2">
                <a:schemeClr val="accent1"/>
              </a:lnRef>
              <a:fillRef idx="0">
                <a:schemeClr val="accent1"/>
              </a:fillRef>
              <a:effectRef idx="1">
                <a:schemeClr val="accent1"/>
              </a:effectRef>
              <a:fontRef idx="minor">
                <a:schemeClr val="tx1"/>
              </a:fontRef>
            </p:style>
          </p:cxnSp>
        </p:grpSp>
        <p:sp>
          <p:nvSpPr>
            <p:cNvPr id="32" name="TextBox 31">
              <a:extLst>
                <a:ext uri="{FF2B5EF4-FFF2-40B4-BE49-F238E27FC236}">
                  <a16:creationId xmlns:a16="http://schemas.microsoft.com/office/drawing/2014/main" id="{C48B9CF3-D149-1244-AAEF-D3BB0A83D786}"/>
                </a:ext>
              </a:extLst>
            </p:cNvPr>
            <p:cNvSpPr txBox="1"/>
            <p:nvPr/>
          </p:nvSpPr>
          <p:spPr>
            <a:xfrm>
              <a:off x="642161" y="4363706"/>
              <a:ext cx="1567639" cy="369332"/>
            </a:xfrm>
            <a:prstGeom prst="rect">
              <a:avLst/>
            </a:prstGeom>
            <a:noFill/>
          </p:spPr>
          <p:txBody>
            <a:bodyPr wrap="square" rtlCol="0">
              <a:spAutoFit/>
            </a:bodyPr>
            <a:lstStyle/>
            <a:p>
              <a:pPr algn="ctr"/>
              <a:r>
                <a:rPr lang="en-US" dirty="0">
                  <a:solidFill>
                    <a:schemeClr val="accent1"/>
                  </a:solidFill>
                </a:rPr>
                <a:t>name</a:t>
              </a:r>
            </a:p>
          </p:txBody>
        </p:sp>
      </p:grpSp>
      <p:grpSp>
        <p:nvGrpSpPr>
          <p:cNvPr id="18" name="Group 17">
            <a:extLst>
              <a:ext uri="{FF2B5EF4-FFF2-40B4-BE49-F238E27FC236}">
                <a16:creationId xmlns:a16="http://schemas.microsoft.com/office/drawing/2014/main" id="{51D59529-90A6-E34B-A584-C8D9A9DCB561}"/>
              </a:ext>
            </a:extLst>
          </p:cNvPr>
          <p:cNvGrpSpPr/>
          <p:nvPr/>
        </p:nvGrpSpPr>
        <p:grpSpPr>
          <a:xfrm>
            <a:off x="2671713" y="4165601"/>
            <a:ext cx="1300356" cy="584605"/>
            <a:chOff x="2671713" y="4165601"/>
            <a:chExt cx="1300356" cy="584605"/>
          </a:xfrm>
        </p:grpSpPr>
        <p:grpSp>
          <p:nvGrpSpPr>
            <p:cNvPr id="33" name="Group 32">
              <a:extLst>
                <a:ext uri="{FF2B5EF4-FFF2-40B4-BE49-F238E27FC236}">
                  <a16:creationId xmlns:a16="http://schemas.microsoft.com/office/drawing/2014/main" id="{B5012CCA-D894-D04E-80F3-5340EE9974EC}"/>
                </a:ext>
              </a:extLst>
            </p:cNvPr>
            <p:cNvGrpSpPr/>
            <p:nvPr/>
          </p:nvGrpSpPr>
          <p:grpSpPr>
            <a:xfrm>
              <a:off x="2694447" y="4165601"/>
              <a:ext cx="130731" cy="279400"/>
              <a:chOff x="838200" y="2387600"/>
              <a:chExt cx="381000" cy="279400"/>
            </a:xfrm>
          </p:grpSpPr>
          <p:sp>
            <p:nvSpPr>
              <p:cNvPr id="34" name="Left Brace 33">
                <a:extLst>
                  <a:ext uri="{FF2B5EF4-FFF2-40B4-BE49-F238E27FC236}">
                    <a16:creationId xmlns:a16="http://schemas.microsoft.com/office/drawing/2014/main" id="{F2DCBC2C-69B6-4F42-A4B4-B3951BFE7662}"/>
                  </a:ext>
                </a:extLst>
              </p:cNvPr>
              <p:cNvSpPr/>
              <p:nvPr/>
            </p:nvSpPr>
            <p:spPr>
              <a:xfrm rot="16200000">
                <a:off x="952500" y="2273300"/>
                <a:ext cx="152400" cy="3810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09D5CD2A-E3AD-534E-B03B-7FE6E5D18A35}"/>
                  </a:ext>
                </a:extLst>
              </p:cNvPr>
              <p:cNvCxnSpPr>
                <a:cxnSpLocks/>
              </p:cNvCxnSpPr>
              <p:nvPr/>
            </p:nvCxnSpPr>
            <p:spPr>
              <a:xfrm>
                <a:off x="1034527" y="2550758"/>
                <a:ext cx="0" cy="116242"/>
              </a:xfrm>
              <a:prstGeom prst="line">
                <a:avLst/>
              </a:prstGeom>
            </p:spPr>
            <p:style>
              <a:lnRef idx="2">
                <a:schemeClr val="accent1"/>
              </a:lnRef>
              <a:fillRef idx="0">
                <a:schemeClr val="accent1"/>
              </a:fillRef>
              <a:effectRef idx="1">
                <a:schemeClr val="accent1"/>
              </a:effectRef>
              <a:fontRef idx="minor">
                <a:schemeClr val="tx1"/>
              </a:fontRef>
            </p:style>
          </p:cxnSp>
        </p:grpSp>
        <p:sp>
          <p:nvSpPr>
            <p:cNvPr id="36" name="TextBox 35">
              <a:extLst>
                <a:ext uri="{FF2B5EF4-FFF2-40B4-BE49-F238E27FC236}">
                  <a16:creationId xmlns:a16="http://schemas.microsoft.com/office/drawing/2014/main" id="{531F3803-D209-694F-9DB9-C60604208470}"/>
                </a:ext>
              </a:extLst>
            </p:cNvPr>
            <p:cNvSpPr txBox="1"/>
            <p:nvPr/>
          </p:nvSpPr>
          <p:spPr>
            <a:xfrm>
              <a:off x="2671713" y="4380874"/>
              <a:ext cx="1300356" cy="369332"/>
            </a:xfrm>
            <a:prstGeom prst="rect">
              <a:avLst/>
            </a:prstGeom>
            <a:noFill/>
          </p:spPr>
          <p:txBody>
            <a:bodyPr wrap="none" rtlCol="0">
              <a:spAutoFit/>
            </a:bodyPr>
            <a:lstStyle/>
            <a:p>
              <a:r>
                <a:rPr lang="en-US" dirty="0">
                  <a:solidFill>
                    <a:schemeClr val="accent1"/>
                  </a:solidFill>
                </a:rPr>
                <a:t>semi-colon</a:t>
              </a:r>
            </a:p>
          </p:txBody>
        </p:sp>
      </p:grpSp>
      <p:grpSp>
        <p:nvGrpSpPr>
          <p:cNvPr id="17" name="Group 16">
            <a:extLst>
              <a:ext uri="{FF2B5EF4-FFF2-40B4-BE49-F238E27FC236}">
                <a16:creationId xmlns:a16="http://schemas.microsoft.com/office/drawing/2014/main" id="{8D0F95F3-2F50-A34C-8543-585B2DB3F453}"/>
              </a:ext>
            </a:extLst>
          </p:cNvPr>
          <p:cNvGrpSpPr/>
          <p:nvPr/>
        </p:nvGrpSpPr>
        <p:grpSpPr>
          <a:xfrm>
            <a:off x="2024202" y="4165601"/>
            <a:ext cx="790087" cy="584605"/>
            <a:chOff x="2024202" y="4165601"/>
            <a:chExt cx="790087" cy="584605"/>
          </a:xfrm>
        </p:grpSpPr>
        <p:grpSp>
          <p:nvGrpSpPr>
            <p:cNvPr id="37" name="Group 36">
              <a:extLst>
                <a:ext uri="{FF2B5EF4-FFF2-40B4-BE49-F238E27FC236}">
                  <a16:creationId xmlns:a16="http://schemas.microsoft.com/office/drawing/2014/main" id="{108742A2-8DF3-6A43-A73B-CBEBC7B7EDE5}"/>
                </a:ext>
              </a:extLst>
            </p:cNvPr>
            <p:cNvGrpSpPr/>
            <p:nvPr/>
          </p:nvGrpSpPr>
          <p:grpSpPr>
            <a:xfrm>
              <a:off x="2408023" y="4165601"/>
              <a:ext cx="247210" cy="279400"/>
              <a:chOff x="838200" y="2387600"/>
              <a:chExt cx="381000" cy="279400"/>
            </a:xfrm>
          </p:grpSpPr>
          <p:sp>
            <p:nvSpPr>
              <p:cNvPr id="38" name="Left Brace 37">
                <a:extLst>
                  <a:ext uri="{FF2B5EF4-FFF2-40B4-BE49-F238E27FC236}">
                    <a16:creationId xmlns:a16="http://schemas.microsoft.com/office/drawing/2014/main" id="{C4DF7BF2-C784-314A-A1F2-F295F8B14427}"/>
                  </a:ext>
                </a:extLst>
              </p:cNvPr>
              <p:cNvSpPr/>
              <p:nvPr/>
            </p:nvSpPr>
            <p:spPr>
              <a:xfrm rot="16200000">
                <a:off x="952500" y="2273300"/>
                <a:ext cx="152400" cy="3810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57069773-1287-D84E-A401-39788EDF3B42}"/>
                  </a:ext>
                </a:extLst>
              </p:cNvPr>
              <p:cNvCxnSpPr>
                <a:cxnSpLocks/>
              </p:cNvCxnSpPr>
              <p:nvPr/>
            </p:nvCxnSpPr>
            <p:spPr>
              <a:xfrm>
                <a:off x="1034527" y="2550758"/>
                <a:ext cx="0" cy="116242"/>
              </a:xfrm>
              <a:prstGeom prst="line">
                <a:avLst/>
              </a:prstGeom>
            </p:spPr>
            <p:style>
              <a:lnRef idx="2">
                <a:schemeClr val="accent1"/>
              </a:lnRef>
              <a:fillRef idx="0">
                <a:schemeClr val="accent1"/>
              </a:fillRef>
              <a:effectRef idx="1">
                <a:schemeClr val="accent1"/>
              </a:effectRef>
              <a:fontRef idx="minor">
                <a:schemeClr val="tx1"/>
              </a:fontRef>
            </p:style>
          </p:cxnSp>
        </p:grpSp>
        <p:sp>
          <p:nvSpPr>
            <p:cNvPr id="40" name="TextBox 39">
              <a:extLst>
                <a:ext uri="{FF2B5EF4-FFF2-40B4-BE49-F238E27FC236}">
                  <a16:creationId xmlns:a16="http://schemas.microsoft.com/office/drawing/2014/main" id="{2A792BF0-480E-0D4E-B69E-C511F6F25441}"/>
                </a:ext>
              </a:extLst>
            </p:cNvPr>
            <p:cNvSpPr txBox="1"/>
            <p:nvPr/>
          </p:nvSpPr>
          <p:spPr>
            <a:xfrm>
              <a:off x="2024202" y="4380874"/>
              <a:ext cx="790087" cy="369332"/>
            </a:xfrm>
            <a:prstGeom prst="rect">
              <a:avLst/>
            </a:prstGeom>
            <a:noFill/>
          </p:spPr>
          <p:txBody>
            <a:bodyPr wrap="square" rtlCol="0">
              <a:spAutoFit/>
            </a:bodyPr>
            <a:lstStyle/>
            <a:p>
              <a:r>
                <a:rPr lang="en-US" dirty="0">
                  <a:solidFill>
                    <a:schemeClr val="accent1"/>
                  </a:solidFill>
                </a:rPr>
                <a:t>value</a:t>
              </a:r>
            </a:p>
          </p:txBody>
        </p:sp>
      </p:grpSp>
      <p:sp>
        <p:nvSpPr>
          <p:cNvPr id="45" name="Rectangle 4">
            <a:extLst>
              <a:ext uri="{FF2B5EF4-FFF2-40B4-BE49-F238E27FC236}">
                <a16:creationId xmlns:a16="http://schemas.microsoft.com/office/drawing/2014/main" id="{85164CB3-8CC0-9F44-8496-FC9AC91BDE25}"/>
              </a:ext>
            </a:extLst>
          </p:cNvPr>
          <p:cNvSpPr>
            <a:spLocks/>
          </p:cNvSpPr>
          <p:nvPr/>
        </p:nvSpPr>
        <p:spPr bwMode="auto">
          <a:xfrm>
            <a:off x="718358" y="5611009"/>
            <a:ext cx="3657600" cy="4064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a:t>
            </a:r>
            <a:r>
              <a:rPr lang="en-US" sz="1600" b="1" dirty="0" err="1">
                <a:solidFill>
                  <a:schemeClr val="tx1"/>
                </a:solidFill>
                <a:latin typeface="Courier New"/>
                <a:ea typeface="Monaco" charset="0"/>
                <a:cs typeface="Courier New"/>
                <a:sym typeface="Monaco" charset="0"/>
              </a:rPr>
              <a:t>myVariable</a:t>
            </a:r>
            <a:r>
              <a:rPr lang="en-US" sz="1600" b="1" dirty="0">
                <a:solidFill>
                  <a:schemeClr val="tx1"/>
                </a:solidFill>
                <a:latin typeface="Courier New"/>
                <a:ea typeface="Monaco" charset="0"/>
                <a:cs typeface="Courier New"/>
                <a:sym typeface="Monaco" charset="0"/>
              </a:rPr>
              <a:t> = 47;</a:t>
            </a:r>
          </a:p>
        </p:txBody>
      </p:sp>
    </p:spTree>
    <p:extLst>
      <p:ext uri="{BB962C8B-B14F-4D97-AF65-F5344CB8AC3E}">
        <p14:creationId xmlns:p14="http://schemas.microsoft.com/office/powerpoint/2010/main" val="315487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C40D7-9796-C14B-8E42-6CC146E62731}"/>
              </a:ext>
            </a:extLst>
          </p:cNvPr>
          <p:cNvSpPr>
            <a:spLocks noGrp="1"/>
          </p:cNvSpPr>
          <p:nvPr>
            <p:ph type="title"/>
          </p:nvPr>
        </p:nvSpPr>
        <p:spPr/>
        <p:txBody>
          <a:bodyPr/>
          <a:lstStyle/>
          <a:p>
            <a:r>
              <a:rPr lang="en-US" dirty="0"/>
              <a:t>Operations</a:t>
            </a:r>
          </a:p>
        </p:txBody>
      </p:sp>
      <p:sp>
        <p:nvSpPr>
          <p:cNvPr id="3" name="Content Placeholder 2">
            <a:extLst>
              <a:ext uri="{FF2B5EF4-FFF2-40B4-BE49-F238E27FC236}">
                <a16:creationId xmlns:a16="http://schemas.microsoft.com/office/drawing/2014/main" id="{39D02F80-2EF8-3341-AF01-79F0984EE302}"/>
              </a:ext>
            </a:extLst>
          </p:cNvPr>
          <p:cNvSpPr>
            <a:spLocks noGrp="1"/>
          </p:cNvSpPr>
          <p:nvPr>
            <p:ph idx="1"/>
          </p:nvPr>
        </p:nvSpPr>
        <p:spPr/>
        <p:txBody>
          <a:bodyPr>
            <a:normAutofit/>
          </a:bodyPr>
          <a:lstStyle/>
          <a:p>
            <a:r>
              <a:rPr lang="en-US" dirty="0">
                <a:cs typeface="Consolas" panose="020B0609020204030204" pitchFamily="49" charset="0"/>
              </a:rPr>
              <a:t>Arithmetic Operations: </a:t>
            </a:r>
            <a:r>
              <a:rPr lang="en-US" dirty="0">
                <a:latin typeface="Consolas" panose="020B0609020204030204" pitchFamily="49" charset="0"/>
                <a:cs typeface="Consolas" panose="020B0609020204030204" pitchFamily="49" charset="0"/>
              </a:rPr>
              <a:t>+, -, *, /, %</a:t>
            </a:r>
          </a:p>
          <a:p>
            <a:endParaRPr lang="en-US" dirty="0">
              <a:latin typeface="Consolas" panose="020B0609020204030204" pitchFamily="49" charset="0"/>
              <a:cs typeface="Consolas" panose="020B0609020204030204" pitchFamily="49" charset="0"/>
            </a:endParaRPr>
          </a:p>
          <a:p>
            <a:endParaRPr lang="en-US" dirty="0">
              <a:latin typeface="Consolas" panose="020B0609020204030204" pitchFamily="49" charset="0"/>
              <a:cs typeface="Consolas" panose="020B0609020204030204" pitchFamily="49" charset="0"/>
            </a:endParaRPr>
          </a:p>
          <a:p>
            <a:r>
              <a:rPr lang="en-US" dirty="0">
                <a:cs typeface="Consolas" panose="020B0609020204030204" pitchFamily="49" charset="0"/>
              </a:rPr>
              <a:t>Boolean Operators: </a:t>
            </a:r>
            <a:r>
              <a:rPr lang="en-US" dirty="0">
                <a:latin typeface="Consolas" panose="020B0609020204030204" pitchFamily="49" charset="0"/>
                <a:cs typeface="Consolas" panose="020B0609020204030204" pitchFamily="49" charset="0"/>
              </a:rPr>
              <a:t>==, !=, &gt;, &gt;=, &lt;, &lt;= </a:t>
            </a:r>
          </a:p>
          <a:p>
            <a:endParaRPr lang="en-US" dirty="0">
              <a:latin typeface="Consolas" panose="020B0609020204030204" pitchFamily="49" charset="0"/>
              <a:cs typeface="Consolas" panose="020B0609020204030204" pitchFamily="49" charset="0"/>
            </a:endParaRPr>
          </a:p>
          <a:p>
            <a:endParaRPr lang="en-US" dirty="0"/>
          </a:p>
          <a:p>
            <a:r>
              <a:rPr lang="en-US" dirty="0"/>
              <a:t>Logical Operations: </a:t>
            </a:r>
            <a:r>
              <a:rPr lang="en-US" dirty="0">
                <a:latin typeface="Consolas" panose="020B0609020204030204" pitchFamily="49" charset="0"/>
                <a:cs typeface="Consolas" panose="020B0609020204030204" pitchFamily="49" charset="0"/>
              </a:rPr>
              <a:t>&amp;&amp;, ||, !</a:t>
            </a:r>
          </a:p>
          <a:p>
            <a:endParaRPr lang="en-US" dirty="0"/>
          </a:p>
          <a:p>
            <a:endParaRPr lang="en-US" dirty="0"/>
          </a:p>
          <a:p>
            <a:r>
              <a:rPr lang="en-US" dirty="0"/>
              <a:t>(also bitwise operations… more on that next week)</a:t>
            </a:r>
            <a:endParaRPr lang="en-US" dirty="0">
              <a:latin typeface="Consolas" panose="020B0609020204030204" pitchFamily="49" charset="0"/>
              <a:cs typeface="Consolas" panose="020B0609020204030204" pitchFamily="49" charset="0"/>
            </a:endParaRPr>
          </a:p>
          <a:p>
            <a:pPr marL="0" indent="0">
              <a:buNone/>
            </a:pPr>
            <a:endParaRPr lang="en-US" dirty="0"/>
          </a:p>
          <a:p>
            <a:endParaRPr lang="en-US" dirty="0"/>
          </a:p>
          <a:p>
            <a:pPr marL="0" indent="0">
              <a:buNone/>
            </a:pPr>
            <a:endParaRPr lang="en-US" dirty="0">
              <a:latin typeface="Consolas" panose="020B0609020204030204" pitchFamily="49" charset="0"/>
              <a:cs typeface="Consolas" panose="020B0609020204030204" pitchFamily="49" charset="0"/>
            </a:endParaRPr>
          </a:p>
          <a:p>
            <a:pPr marL="0" indent="0">
              <a:buNone/>
            </a:pPr>
            <a:endParaRPr lang="en-US" dirty="0">
              <a:latin typeface="Consolas" panose="020B0609020204030204" pitchFamily="49" charset="0"/>
              <a:cs typeface="Consolas" panose="020B0609020204030204" pitchFamily="49" charset="0"/>
            </a:endParaRPr>
          </a:p>
        </p:txBody>
      </p:sp>
      <p:sp>
        <p:nvSpPr>
          <p:cNvPr id="5" name="Rectangle 4">
            <a:extLst>
              <a:ext uri="{FF2B5EF4-FFF2-40B4-BE49-F238E27FC236}">
                <a16:creationId xmlns:a16="http://schemas.microsoft.com/office/drawing/2014/main" id="{0BD2AC06-2ECC-284C-A155-449459C72B95}"/>
              </a:ext>
            </a:extLst>
          </p:cNvPr>
          <p:cNvSpPr>
            <a:spLocks/>
          </p:cNvSpPr>
          <p:nvPr/>
        </p:nvSpPr>
        <p:spPr bwMode="auto">
          <a:xfrm>
            <a:off x="1219199" y="4719894"/>
            <a:ext cx="3657600" cy="8382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x = 47;</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y = !x;</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y = x &amp;&amp; y;</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p:txBody>
      </p:sp>
      <p:sp>
        <p:nvSpPr>
          <p:cNvPr id="6" name="Rectangle 5">
            <a:extLst>
              <a:ext uri="{FF2B5EF4-FFF2-40B4-BE49-F238E27FC236}">
                <a16:creationId xmlns:a16="http://schemas.microsoft.com/office/drawing/2014/main" id="{58DD26CE-FE83-F144-9595-5E41E04778D3}"/>
              </a:ext>
            </a:extLst>
          </p:cNvPr>
          <p:cNvSpPr>
            <a:spLocks/>
          </p:cNvSpPr>
          <p:nvPr/>
        </p:nvSpPr>
        <p:spPr bwMode="auto">
          <a:xfrm>
            <a:off x="1219200" y="2057400"/>
            <a:ext cx="3657600" cy="8382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x = 47;</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y = x + 13;</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y = (x * y) % 5;</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p:txBody>
      </p:sp>
      <p:sp>
        <p:nvSpPr>
          <p:cNvPr id="7" name="Rectangle 6">
            <a:extLst>
              <a:ext uri="{FF2B5EF4-FFF2-40B4-BE49-F238E27FC236}">
                <a16:creationId xmlns:a16="http://schemas.microsoft.com/office/drawing/2014/main" id="{F2E893D8-75D8-374B-8551-3342092CDD45}"/>
              </a:ext>
            </a:extLst>
          </p:cNvPr>
          <p:cNvSpPr>
            <a:spLocks/>
          </p:cNvSpPr>
          <p:nvPr/>
        </p:nvSpPr>
        <p:spPr bwMode="auto">
          <a:xfrm>
            <a:off x="1219199" y="3439757"/>
            <a:ext cx="3657600" cy="395343"/>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x = (13 == 47);</a:t>
            </a:r>
          </a:p>
        </p:txBody>
      </p:sp>
    </p:spTree>
    <p:extLst>
      <p:ext uri="{BB962C8B-B14F-4D97-AF65-F5344CB8AC3E}">
        <p14:creationId xmlns:p14="http://schemas.microsoft.com/office/powerpoint/2010/main" val="29388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C9177-71AD-1F45-8674-5D17E7BE60D9}"/>
              </a:ext>
            </a:extLst>
          </p:cNvPr>
          <p:cNvSpPr>
            <a:spLocks noGrp="1"/>
          </p:cNvSpPr>
          <p:nvPr>
            <p:ph type="title"/>
          </p:nvPr>
        </p:nvSpPr>
        <p:spPr/>
        <p:txBody>
          <a:bodyPr/>
          <a:lstStyle/>
          <a:p>
            <a:r>
              <a:rPr lang="en-US" dirty="0"/>
              <a:t>Control Flow</a:t>
            </a:r>
          </a:p>
        </p:txBody>
      </p:sp>
      <p:sp>
        <p:nvSpPr>
          <p:cNvPr id="4" name="Text Placeholder 3">
            <a:extLst>
              <a:ext uri="{FF2B5EF4-FFF2-40B4-BE49-F238E27FC236}">
                <a16:creationId xmlns:a16="http://schemas.microsoft.com/office/drawing/2014/main" id="{D72898EC-14E7-EC4F-B78D-53BCA0A056E7}"/>
              </a:ext>
            </a:extLst>
          </p:cNvPr>
          <p:cNvSpPr>
            <a:spLocks noGrp="1"/>
          </p:cNvSpPr>
          <p:nvPr>
            <p:ph type="body" idx="1"/>
          </p:nvPr>
        </p:nvSpPr>
        <p:spPr/>
        <p:txBody>
          <a:bodyPr/>
          <a:lstStyle/>
          <a:p>
            <a:r>
              <a:rPr lang="en-US" dirty="0"/>
              <a:t>Conditionals</a:t>
            </a:r>
          </a:p>
        </p:txBody>
      </p:sp>
      <p:sp>
        <p:nvSpPr>
          <p:cNvPr id="6" name="Text Placeholder 5">
            <a:extLst>
              <a:ext uri="{FF2B5EF4-FFF2-40B4-BE49-F238E27FC236}">
                <a16:creationId xmlns:a16="http://schemas.microsoft.com/office/drawing/2014/main" id="{4C9DB941-692F-6547-9010-4E40FC8B9D26}"/>
              </a:ext>
            </a:extLst>
          </p:cNvPr>
          <p:cNvSpPr>
            <a:spLocks noGrp="1"/>
          </p:cNvSpPr>
          <p:nvPr>
            <p:ph type="body" sz="quarter" idx="3"/>
          </p:nvPr>
        </p:nvSpPr>
        <p:spPr/>
        <p:txBody>
          <a:bodyPr/>
          <a:lstStyle/>
          <a:p>
            <a:r>
              <a:rPr lang="en-US" dirty="0"/>
              <a:t>While Loops</a:t>
            </a:r>
          </a:p>
        </p:txBody>
      </p:sp>
      <p:sp>
        <p:nvSpPr>
          <p:cNvPr id="8" name="Rectangle 4">
            <a:extLst>
              <a:ext uri="{FF2B5EF4-FFF2-40B4-BE49-F238E27FC236}">
                <a16:creationId xmlns:a16="http://schemas.microsoft.com/office/drawing/2014/main" id="{40C6AE62-9C1A-C34D-AA1F-3C08AB1F1D1D}"/>
              </a:ext>
            </a:extLst>
          </p:cNvPr>
          <p:cNvSpPr>
            <a:spLocks/>
          </p:cNvSpPr>
          <p:nvPr/>
        </p:nvSpPr>
        <p:spPr bwMode="auto">
          <a:xfrm>
            <a:off x="594360" y="2438400"/>
            <a:ext cx="3657600" cy="18288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x = 13;</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y;</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if (x == 47){</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y = 1;</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else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y = 0;</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p:txBody>
      </p:sp>
      <p:sp>
        <p:nvSpPr>
          <p:cNvPr id="9" name="Rectangle 4">
            <a:extLst>
              <a:ext uri="{FF2B5EF4-FFF2-40B4-BE49-F238E27FC236}">
                <a16:creationId xmlns:a16="http://schemas.microsoft.com/office/drawing/2014/main" id="{7393BE42-4D69-094F-B3E8-1BDD709D31DA}"/>
              </a:ext>
            </a:extLst>
          </p:cNvPr>
          <p:cNvSpPr>
            <a:spLocks/>
          </p:cNvSpPr>
          <p:nvPr/>
        </p:nvSpPr>
        <p:spPr bwMode="auto">
          <a:xfrm>
            <a:off x="4892040" y="2438400"/>
            <a:ext cx="3657600" cy="1828799"/>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x = 47;</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while (x &gt; 0){</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x = x – 1;</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p:txBody>
      </p:sp>
      <p:sp>
        <p:nvSpPr>
          <p:cNvPr id="11" name="Text Placeholder 5">
            <a:extLst>
              <a:ext uri="{FF2B5EF4-FFF2-40B4-BE49-F238E27FC236}">
                <a16:creationId xmlns:a16="http://schemas.microsoft.com/office/drawing/2014/main" id="{41637855-1CD2-8742-842B-D4AF1BE833ED}"/>
              </a:ext>
            </a:extLst>
          </p:cNvPr>
          <p:cNvSpPr txBox="1">
            <a:spLocks/>
          </p:cNvSpPr>
          <p:nvPr/>
        </p:nvSpPr>
        <p:spPr>
          <a:xfrm>
            <a:off x="4754880" y="4419600"/>
            <a:ext cx="3931920" cy="639762"/>
          </a:xfrm>
          <a:prstGeom prst="rect">
            <a:avLst/>
          </a:prstGeom>
          <a:noFill/>
          <a:ln w="44450" cap="flat" cmpd="sng" algn="ctr">
            <a:noFill/>
            <a:prstDash val="solid"/>
          </a:ln>
          <a:effectLst/>
        </p:spPr>
        <p:txBody>
          <a:bodyPr vert="horz" lIns="91440" tIns="45720" rIns="91440" bIns="45720" rtlCol="0" anchor="ctr">
            <a:normAutofit/>
          </a:bodyPr>
          <a:lstStyle>
            <a:lvl1pPr marL="0" indent="0" algn="ctr" defTabSz="914400" rtl="0" eaLnBrk="1" latinLnBrk="0" hangingPunct="1">
              <a:spcBef>
                <a:spcPct val="20000"/>
              </a:spcBef>
              <a:buClr>
                <a:schemeClr val="accent1"/>
              </a:buClr>
              <a:buSzPct val="85000"/>
              <a:buFont typeface="Arial" pitchFamily="34" charset="0"/>
              <a:buNone/>
              <a:defRPr lang="en-US" sz="2000" b="0" kern="1200" dirty="0" smtClean="0">
                <a:solidFill>
                  <a:schemeClr val="tx2"/>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dirty="0"/>
              <a:t>For Loops</a:t>
            </a:r>
          </a:p>
        </p:txBody>
      </p:sp>
      <p:sp>
        <p:nvSpPr>
          <p:cNvPr id="13" name="Rectangle 4">
            <a:extLst>
              <a:ext uri="{FF2B5EF4-FFF2-40B4-BE49-F238E27FC236}">
                <a16:creationId xmlns:a16="http://schemas.microsoft.com/office/drawing/2014/main" id="{8FF15F7C-A043-A04F-AD1B-B076950226DD}"/>
              </a:ext>
            </a:extLst>
          </p:cNvPr>
          <p:cNvSpPr>
            <a:spLocks/>
          </p:cNvSpPr>
          <p:nvPr/>
        </p:nvSpPr>
        <p:spPr bwMode="auto">
          <a:xfrm>
            <a:off x="4892040" y="5181601"/>
            <a:ext cx="3657600" cy="1142999"/>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x = 0;</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for (int </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=0; </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 &lt; 47; </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x = x + </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p:txBody>
      </p:sp>
      <p:sp>
        <p:nvSpPr>
          <p:cNvPr id="14" name="Text Placeholder 5">
            <a:extLst>
              <a:ext uri="{FF2B5EF4-FFF2-40B4-BE49-F238E27FC236}">
                <a16:creationId xmlns:a16="http://schemas.microsoft.com/office/drawing/2014/main" id="{3B6FEB2C-C324-674B-B2A2-AB27FB1B34B0}"/>
              </a:ext>
            </a:extLst>
          </p:cNvPr>
          <p:cNvSpPr txBox="1">
            <a:spLocks/>
          </p:cNvSpPr>
          <p:nvPr/>
        </p:nvSpPr>
        <p:spPr>
          <a:xfrm>
            <a:off x="457200" y="4419600"/>
            <a:ext cx="3931920" cy="639762"/>
          </a:xfrm>
          <a:prstGeom prst="rect">
            <a:avLst/>
          </a:prstGeom>
          <a:noFill/>
          <a:ln w="44450" cap="flat" cmpd="sng" algn="ctr">
            <a:noFill/>
            <a:prstDash val="solid"/>
          </a:ln>
          <a:effectLst/>
        </p:spPr>
        <p:txBody>
          <a:bodyPr vert="horz" lIns="91440" tIns="45720" rIns="91440" bIns="45720" rtlCol="0" anchor="ctr">
            <a:normAutofit/>
          </a:bodyPr>
          <a:lstStyle>
            <a:lvl1pPr marL="0" indent="0" algn="ctr" defTabSz="914400" rtl="0" eaLnBrk="1" latinLnBrk="0" hangingPunct="1">
              <a:spcBef>
                <a:spcPct val="20000"/>
              </a:spcBef>
              <a:buClr>
                <a:schemeClr val="accent1"/>
              </a:buClr>
              <a:buSzPct val="85000"/>
              <a:buFont typeface="Arial" pitchFamily="34" charset="0"/>
              <a:buNone/>
              <a:defRPr lang="en-US" sz="2000" b="0" kern="1200" dirty="0" smtClean="0">
                <a:solidFill>
                  <a:schemeClr val="tx2"/>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dirty="0"/>
              <a:t>Do-While Loops</a:t>
            </a:r>
          </a:p>
        </p:txBody>
      </p:sp>
      <p:sp>
        <p:nvSpPr>
          <p:cNvPr id="15" name="Rectangle 4">
            <a:extLst>
              <a:ext uri="{FF2B5EF4-FFF2-40B4-BE49-F238E27FC236}">
                <a16:creationId xmlns:a16="http://schemas.microsoft.com/office/drawing/2014/main" id="{825CDD29-BC06-6147-9E72-60C4D630A6BB}"/>
              </a:ext>
            </a:extLst>
          </p:cNvPr>
          <p:cNvSpPr>
            <a:spLocks/>
          </p:cNvSpPr>
          <p:nvPr/>
        </p:nvSpPr>
        <p:spPr bwMode="auto">
          <a:xfrm>
            <a:off x="594360" y="5181601"/>
            <a:ext cx="3657600" cy="1142999"/>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int x = 47;</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do {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x = x - 1;</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while (x &gt; 0);</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p:txBody>
      </p:sp>
    </p:spTree>
    <p:extLst>
      <p:ext uri="{BB962C8B-B14F-4D97-AF65-F5344CB8AC3E}">
        <p14:creationId xmlns:p14="http://schemas.microsoft.com/office/powerpoint/2010/main" val="371837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8" grpId="0" animBg="1"/>
      <p:bldP spid="9" grpId="0" animBg="1"/>
      <p:bldP spid="11" grpId="0"/>
      <p:bldP spid="13" grpId="0" animBg="1"/>
      <p:bldP spid="14" grpId="0"/>
      <p:bldP spid="1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
      <a:dk1>
        <a:srgbClr val="000000"/>
      </a:dk1>
      <a:lt1>
        <a:srgbClr val="FFFFFF"/>
      </a:lt1>
      <a:dk2>
        <a:srgbClr val="323232"/>
      </a:dk2>
      <a:lt2>
        <a:srgbClr val="A5A5A5"/>
      </a:lt2>
      <a:accent1>
        <a:srgbClr val="521B92"/>
      </a:accent1>
      <a:accent2>
        <a:srgbClr val="7A27D8"/>
      </a:accent2>
      <a:accent3>
        <a:srgbClr val="8B58D2"/>
      </a:accent3>
      <a:accent4>
        <a:srgbClr val="917DD0"/>
      </a:accent4>
      <a:accent5>
        <a:srgbClr val="BDA2E0"/>
      </a:accent5>
      <a:accent6>
        <a:srgbClr val="D1C7F6"/>
      </a:accent6>
      <a:hlink>
        <a:srgbClr val="0432FF"/>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EB-purple" id="{8596739B-3F71-874F-9215-0665A6A1E58E}" vid="{2A4850A6-4503-3A4D-BDFE-E228F1D3ED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23813</TotalTime>
  <Words>2294</Words>
  <Application>Microsoft Macintosh PowerPoint</Application>
  <PresentationFormat>On-screen Show (4:3)</PresentationFormat>
  <Paragraphs>555</Paragraphs>
  <Slides>31</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Arial</vt:lpstr>
      <vt:lpstr>Arial Narrow</vt:lpstr>
      <vt:lpstr>Arial Narrow Bold</vt:lpstr>
      <vt:lpstr>Calibri</vt:lpstr>
      <vt:lpstr>Cambria Math</vt:lpstr>
      <vt:lpstr>Consolas</vt:lpstr>
      <vt:lpstr>Courier</vt:lpstr>
      <vt:lpstr>Courier New</vt:lpstr>
      <vt:lpstr>Cronos Pro</vt:lpstr>
      <vt:lpstr>Times New Roman</vt:lpstr>
      <vt:lpstr>Wingdings 2</vt:lpstr>
      <vt:lpstr>Zapf Dingbats</vt:lpstr>
      <vt:lpstr>Clarity</vt:lpstr>
      <vt:lpstr>Lecture 0: Introduction to Computer Systems</vt:lpstr>
      <vt:lpstr>Abstraction</vt:lpstr>
      <vt:lpstr>Correctness</vt:lpstr>
      <vt:lpstr>Performance</vt:lpstr>
      <vt:lpstr>Security</vt:lpstr>
      <vt:lpstr>C</vt:lpstr>
      <vt:lpstr>Variables</vt:lpstr>
      <vt:lpstr>Operations</vt:lpstr>
      <vt:lpstr>Control Flow</vt:lpstr>
      <vt:lpstr>Functions</vt:lpstr>
      <vt:lpstr>Exercise 1</vt:lpstr>
      <vt:lpstr>Main Functions</vt:lpstr>
      <vt:lpstr>Printing</vt:lpstr>
      <vt:lpstr>Compilation</vt:lpstr>
      <vt:lpstr>Running a Program</vt:lpstr>
      <vt:lpstr>Bits</vt:lpstr>
      <vt:lpstr>Storing bits</vt:lpstr>
      <vt:lpstr>Bytes and Memory</vt:lpstr>
      <vt:lpstr>Example C Types</vt:lpstr>
      <vt:lpstr>Pointers</vt:lpstr>
      <vt:lpstr>Exercise 2</vt:lpstr>
      <vt:lpstr>Casting between Pointer Types</vt:lpstr>
      <vt:lpstr>Pointer Arithmetic</vt:lpstr>
      <vt:lpstr>Exercise 3</vt:lpstr>
      <vt:lpstr>Arrays</vt:lpstr>
      <vt:lpstr>Strings</vt:lpstr>
      <vt:lpstr>Structs</vt:lpstr>
      <vt:lpstr>Logistics</vt:lpstr>
      <vt:lpstr>The Course in a Nutshell</vt:lpstr>
      <vt:lpstr>Grading</vt:lpstr>
      <vt:lpstr>Course website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Eleanor  Birrell</dc:creator>
  <cp:lastModifiedBy>Sam Thomas</cp:lastModifiedBy>
  <cp:revision>293</cp:revision>
  <dcterms:created xsi:type="dcterms:W3CDTF">2018-12-19T18:51:49Z</dcterms:created>
  <dcterms:modified xsi:type="dcterms:W3CDTF">2026-01-21T23:54:48Z</dcterms:modified>
</cp:coreProperties>
</file>