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3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5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6.xml" ContentType="application/vnd.openxmlformats-officedocument.presentationml.notesSlid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7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notesSlides/notesSlide8.xml" ContentType="application/vnd.openxmlformats-officedocument.presentationml.notesSlide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notesSlides/notesSlide9.xml" ContentType="application/vnd.openxmlformats-officedocument.presentationml.notesSlide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10.xml" ContentType="application/vnd.openxmlformats-officedocument.presentationml.notesSlide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notesSlides/notesSlide11.xml" ContentType="application/vnd.openxmlformats-officedocument.presentationml.notesSlide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notesSlides/notesSlide12.xml" ContentType="application/vnd.openxmlformats-officedocument.presentationml.notesSlide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notesSlides/notesSlide13.xml" ContentType="application/vnd.openxmlformats-officedocument.presentationml.notesSlide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39"/>
  </p:notesMasterIdLst>
  <p:handoutMasterIdLst>
    <p:handoutMasterId r:id="rId40"/>
  </p:handoutMasterIdLst>
  <p:sldIdLst>
    <p:sldId id="501" r:id="rId2"/>
    <p:sldId id="502" r:id="rId3"/>
    <p:sldId id="356" r:id="rId4"/>
    <p:sldId id="363" r:id="rId5"/>
    <p:sldId id="364" r:id="rId6"/>
    <p:sldId id="365" r:id="rId7"/>
    <p:sldId id="305" r:id="rId8"/>
    <p:sldId id="367" r:id="rId9"/>
    <p:sldId id="459" r:id="rId10"/>
    <p:sldId id="420" r:id="rId11"/>
    <p:sldId id="500" r:id="rId12"/>
    <p:sldId id="307" r:id="rId13"/>
    <p:sldId id="366" r:id="rId14"/>
    <p:sldId id="368" r:id="rId15"/>
    <p:sldId id="461" r:id="rId16"/>
    <p:sldId id="462" r:id="rId17"/>
    <p:sldId id="460" r:id="rId18"/>
    <p:sldId id="369" r:id="rId19"/>
    <p:sldId id="370" r:id="rId20"/>
    <p:sldId id="371" r:id="rId21"/>
    <p:sldId id="374" r:id="rId22"/>
    <p:sldId id="375" r:id="rId23"/>
    <p:sldId id="376" r:id="rId24"/>
    <p:sldId id="314" r:id="rId25"/>
    <p:sldId id="463" r:id="rId26"/>
    <p:sldId id="464" r:id="rId27"/>
    <p:sldId id="465" r:id="rId28"/>
    <p:sldId id="466" r:id="rId29"/>
    <p:sldId id="469" r:id="rId30"/>
    <p:sldId id="467" r:id="rId31"/>
    <p:sldId id="470" r:id="rId32"/>
    <p:sldId id="468" r:id="rId33"/>
    <p:sldId id="378" r:id="rId34"/>
    <p:sldId id="471" r:id="rId35"/>
    <p:sldId id="379" r:id="rId36"/>
    <p:sldId id="340" r:id="rId37"/>
    <p:sldId id="342" r:id="rId38"/>
  </p:sldIdLst>
  <p:sldSz cx="9144000" cy="6858000" type="screen4x3"/>
  <p:notesSz cx="6985000" cy="9271000"/>
  <p:custDataLst>
    <p:tags r:id="rId4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7C80"/>
    <a:srgbClr val="996633"/>
    <a:srgbClr val="FF0000"/>
    <a:srgbClr val="33CC33"/>
    <a:srgbClr val="CC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78814" autoAdjust="0"/>
  </p:normalViewPr>
  <p:slideViewPr>
    <p:cSldViewPr>
      <p:cViewPr varScale="1">
        <p:scale>
          <a:sx n="87" d="100"/>
          <a:sy n="87" d="100"/>
        </p:scale>
        <p:origin x="236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6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6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5207E62-C1F5-7E4E-B657-563952DF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503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5" tIns="46438" rIns="92875" bIns="46438" numCol="1" anchor="t" anchorCtr="0" compatLnSpc="1">
            <a:prstTxWarp prst="textNoShape">
              <a:avLst/>
            </a:prstTxWarp>
          </a:bodyPr>
          <a:lstStyle>
            <a:lvl1pPr defTabSz="9286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5" tIns="46438" rIns="92875" bIns="46438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03725"/>
            <a:ext cx="5588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5" tIns="46438" rIns="92875" bIns="464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5" tIns="46438" rIns="92875" bIns="46438" numCol="1" anchor="b" anchorCtr="0" compatLnSpc="1">
            <a:prstTxWarp prst="textNoShape">
              <a:avLst/>
            </a:prstTxWarp>
          </a:bodyPr>
          <a:lstStyle>
            <a:lvl1pPr defTabSz="9286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5" tIns="46438" rIns="92875" bIns="46438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pPr>
              <a:defRPr/>
            </a:pPr>
            <a:fld id="{CCC63ED1-5788-5E4F-9E63-7388C6610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74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Arial" pitchFamily="-111" charset="0"/>
        <a:cs typeface="Arial" pitchFamily="-111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Arial" pitchFamily="-111" charset="0"/>
        <a:cs typeface="Arial" pitchFamily="-111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Arial" pitchFamily="-111" charset="0"/>
        <a:cs typeface="Arial" pitchFamily="-111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Arial" pitchFamily="-111" charset="0"/>
        <a:cs typeface="Arial" pitchFamily="-111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Arial" pitchFamily="-111" charset="0"/>
        <a:cs typeface="Arial" pitchFamily="-111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43CF4B-B8D2-A141-BB5E-33864D4A5601}" type="slidenum">
              <a:rPr lang="en-US"/>
              <a:pPr/>
              <a:t>1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4720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DEEDED-3C61-9240-A859-A30F2823911D}" type="slidenum">
              <a:rPr lang="en-US"/>
              <a:pPr/>
              <a:t>33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DEEDED-3C61-9240-A859-A30F2823911D}" type="slidenum">
              <a:rPr lang="en-US"/>
              <a:pPr/>
              <a:t>34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DEEDED-3C61-9240-A859-A30F2823911D}" type="slidenum">
              <a:rPr lang="en-US"/>
              <a:pPr/>
              <a:t>35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6C7AB6-07DA-8D49-B07F-0D4B649DC9F8}" type="slidenum">
              <a:rPr lang="en-US"/>
              <a:pPr/>
              <a:t>36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buFont typeface="Times" charset="0"/>
              <a:buChar char="•"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 typeface="Times" charset="0"/>
              <a:buChar char="•"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303659-C9AA-7E4B-9364-834A54F1538C}" type="slidenum">
              <a:rPr lang="en-US"/>
              <a:pPr/>
              <a:t>37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E1334F-7248-7A49-B761-97486D011F33}" type="slidenum">
              <a:rPr lang="en-US"/>
              <a:pPr/>
              <a:t>3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3F3081-76DE-2B4A-B2B5-AA2CB95F2731}" type="slidenum">
              <a:rPr lang="en-US"/>
              <a:pPr/>
              <a:t>7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1950"/>
          </a:xfrm>
          <a:noFill/>
          <a:ln/>
        </p:spPr>
        <p:txBody>
          <a:bodyPr/>
          <a:lstStyle/>
          <a:p>
            <a:pPr lvl="2" eaLnBrk="1" hangingPunct="1">
              <a:buFontTx/>
              <a:buChar char="•"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3F3081-76DE-2B4A-B2B5-AA2CB95F2731}" type="slidenum">
              <a:rPr lang="en-US"/>
              <a:pPr/>
              <a:t>8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1950"/>
          </a:xfrm>
          <a:noFill/>
          <a:ln/>
        </p:spPr>
        <p:txBody>
          <a:bodyPr/>
          <a:lstStyle/>
          <a:p>
            <a:pPr lvl="2" eaLnBrk="1" hangingPunct="1">
              <a:buFontTx/>
              <a:buChar char="•"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3F3081-76DE-2B4A-B2B5-AA2CB95F2731}" type="slidenum">
              <a:rPr lang="en-US"/>
              <a:pPr/>
              <a:t>9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1950"/>
          </a:xfrm>
          <a:noFill/>
          <a:ln/>
        </p:spPr>
        <p:txBody>
          <a:bodyPr/>
          <a:lstStyle/>
          <a:p>
            <a:pPr lvl="2" eaLnBrk="1" hangingPunct="1">
              <a:buFontTx/>
              <a:buChar char="•"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3F3081-76DE-2B4A-B2B5-AA2CB95F2731}" type="slidenum">
              <a:rPr lang="en-US"/>
              <a:pPr/>
              <a:t>10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1950"/>
          </a:xfrm>
          <a:noFill/>
          <a:ln/>
        </p:spPr>
        <p:txBody>
          <a:bodyPr/>
          <a:lstStyle/>
          <a:p>
            <a:pPr lvl="2" eaLnBrk="1" hangingPunct="1">
              <a:buFontTx/>
              <a:buChar char="•"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D0B6EC-EE71-1D40-A41D-727F786D71E2}" type="slidenum">
              <a:rPr lang="en-US"/>
              <a:pPr/>
              <a:t>11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1950"/>
          </a:xfrm>
          <a:noFill/>
          <a:ln/>
        </p:spPr>
        <p:txBody>
          <a:bodyPr/>
          <a:lstStyle/>
          <a:p>
            <a:pPr eaLnBrk="1" hangingPunct="1"/>
            <a:endParaRPr lang="en-US" b="1" dirty="0">
              <a:latin typeface="Times New Roman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8625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4EF85B-F15C-C744-B2AE-FAB262B2EC98}" type="slidenum">
              <a:rPr lang="en-US"/>
              <a:pPr/>
              <a:t>12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1950"/>
          </a:xfrm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4610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29BF3C-79CC-5846-8F8C-9C19207D44EB}" type="slidenum">
              <a:rPr lang="en-US"/>
              <a:pPr/>
              <a:t>24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None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 rot="5400000">
            <a:off x="3314700" y="723900"/>
            <a:ext cx="228600" cy="5486400"/>
          </a:xfrm>
          <a:prstGeom prst="triangle">
            <a:avLst>
              <a:gd name="adj" fmla="val 100000"/>
            </a:avLst>
          </a:prstGeom>
          <a:solidFill>
            <a:srgbClr val="CC3300"/>
          </a:solidFill>
          <a:ln w="25400">
            <a:solidFill>
              <a:srgbClr val="CC33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5" name="AutoShape 9"/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 rot="16200000" flipH="1">
            <a:off x="5829300" y="952500"/>
            <a:ext cx="228600" cy="5029200"/>
          </a:xfrm>
          <a:prstGeom prst="triangle">
            <a:avLst>
              <a:gd name="adj" fmla="val 100000"/>
            </a:avLst>
          </a:prstGeom>
          <a:solidFill>
            <a:srgbClr val="CC3300"/>
          </a:solidFill>
          <a:ln w="25400">
            <a:solidFill>
              <a:srgbClr val="CC33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6" name="Line 8"/>
          <p:cNvSpPr>
            <a:spLocks noChangeShapeType="1"/>
          </p:cNvSpPr>
          <p:nvPr userDrawn="1">
            <p:custDataLst>
              <p:tags r:id="rId3"/>
            </p:custDataLst>
          </p:nvPr>
        </p:nvSpPr>
        <p:spPr bwMode="auto">
          <a:xfrm>
            <a:off x="685800" y="3581400"/>
            <a:ext cx="777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44F33-214F-C946-BF0D-58C0F18A5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F7EC8-C4A1-1D4B-B8E4-A2C84BE38A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3F404-6444-9945-A400-10330739BB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3BCE0-9D8E-8446-BA8D-BDDA9C050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4532CB-FE5E-3E4E-9792-AB2663A292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3860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9B4FE-F75D-AA48-B25F-304080C4B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B46B7-D90E-B84D-A638-9B3F904FE8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3F426-8E75-5D45-B6B1-76B3DB225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D6FAD-BF65-6247-BD18-3466A9E113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1726C-8148-2942-B95D-E09ADD8D50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9DF33-46AB-1146-908B-87553FF47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7200" y="152400"/>
            <a:ext cx="82296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7200" y="990600"/>
            <a:ext cx="8229600" cy="513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C838DEA-108C-A747-B8C6-D02DB7EFF9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5783" name="Line 7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73075" y="881063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75785" name="AutoShape 9"/>
          <p:cNvSpPr>
            <a:spLocks noChangeArrowheads="1"/>
          </p:cNvSpPr>
          <p:nvPr userDrawn="1">
            <p:custDataLst>
              <p:tags r:id="rId16"/>
            </p:custDataLst>
          </p:nvPr>
        </p:nvSpPr>
        <p:spPr bwMode="auto">
          <a:xfrm rot="5400000">
            <a:off x="3216275" y="-1893887"/>
            <a:ext cx="76200" cy="5562600"/>
          </a:xfrm>
          <a:prstGeom prst="triangle">
            <a:avLst>
              <a:gd name="adj" fmla="val 41667"/>
            </a:avLst>
          </a:prstGeom>
          <a:solidFill>
            <a:srgbClr val="CC3300"/>
          </a:solidFill>
          <a:ln w="25400">
            <a:solidFill>
              <a:srgbClr val="CC33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1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1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1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1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1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1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1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6.xml"/><Relationship Id="rId3" Type="http://schemas.openxmlformats.org/officeDocument/2006/relationships/tags" Target="../tags/tag32.xml"/><Relationship Id="rId7" Type="http://schemas.openxmlformats.org/officeDocument/2006/relationships/slideLayout" Target="../slideLayouts/slideLayout6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9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7" Type="http://schemas.openxmlformats.org/officeDocument/2006/relationships/image" Target="../media/image2.png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3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image" Target="../media/image3.png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6.xml"/><Relationship Id="rId4" Type="http://schemas.openxmlformats.org/officeDocument/2006/relationships/tags" Target="../tags/tag4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4" Type="http://schemas.openxmlformats.org/officeDocument/2006/relationships/notesSlide" Target="../notesSlides/notesSlide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10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1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1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4" Type="http://schemas.openxmlformats.org/officeDocument/2006/relationships/notesSlide" Target="../notesSlides/notesSlide13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tags" Target="../tags/tag61.xml"/><Relationship Id="rId13" Type="http://schemas.openxmlformats.org/officeDocument/2006/relationships/tags" Target="../tags/tag66.xml"/><Relationship Id="rId18" Type="http://schemas.openxmlformats.org/officeDocument/2006/relationships/tags" Target="../tags/tag71.xml"/><Relationship Id="rId3" Type="http://schemas.openxmlformats.org/officeDocument/2006/relationships/tags" Target="../tags/tag56.xml"/><Relationship Id="rId21" Type="http://schemas.openxmlformats.org/officeDocument/2006/relationships/tags" Target="../tags/tag74.xml"/><Relationship Id="rId7" Type="http://schemas.openxmlformats.org/officeDocument/2006/relationships/tags" Target="../tags/tag60.xml"/><Relationship Id="rId12" Type="http://schemas.openxmlformats.org/officeDocument/2006/relationships/tags" Target="../tags/tag65.xml"/><Relationship Id="rId17" Type="http://schemas.openxmlformats.org/officeDocument/2006/relationships/tags" Target="../tags/tag70.xml"/><Relationship Id="rId2" Type="http://schemas.openxmlformats.org/officeDocument/2006/relationships/tags" Target="../tags/tag55.xml"/><Relationship Id="rId16" Type="http://schemas.openxmlformats.org/officeDocument/2006/relationships/tags" Target="../tags/tag69.xml"/><Relationship Id="rId20" Type="http://schemas.openxmlformats.org/officeDocument/2006/relationships/tags" Target="../tags/tag73.xml"/><Relationship Id="rId1" Type="http://schemas.openxmlformats.org/officeDocument/2006/relationships/tags" Target="../tags/tag54.xml"/><Relationship Id="rId6" Type="http://schemas.openxmlformats.org/officeDocument/2006/relationships/tags" Target="../tags/tag59.xml"/><Relationship Id="rId11" Type="http://schemas.openxmlformats.org/officeDocument/2006/relationships/tags" Target="../tags/tag64.xml"/><Relationship Id="rId24" Type="http://schemas.openxmlformats.org/officeDocument/2006/relationships/notesSlide" Target="../notesSlides/notesSlide14.xml"/><Relationship Id="rId5" Type="http://schemas.openxmlformats.org/officeDocument/2006/relationships/tags" Target="../tags/tag58.xml"/><Relationship Id="rId15" Type="http://schemas.openxmlformats.org/officeDocument/2006/relationships/tags" Target="../tags/tag68.xml"/><Relationship Id="rId23" Type="http://schemas.openxmlformats.org/officeDocument/2006/relationships/slideLayout" Target="../slideLayouts/slideLayout2.xml"/><Relationship Id="rId10" Type="http://schemas.openxmlformats.org/officeDocument/2006/relationships/tags" Target="../tags/tag63.xml"/><Relationship Id="rId19" Type="http://schemas.openxmlformats.org/officeDocument/2006/relationships/tags" Target="../tags/tag72.xml"/><Relationship Id="rId4" Type="http://schemas.openxmlformats.org/officeDocument/2006/relationships/tags" Target="../tags/tag57.xml"/><Relationship Id="rId9" Type="http://schemas.openxmlformats.org/officeDocument/2006/relationships/tags" Target="../tags/tag62.xml"/><Relationship Id="rId14" Type="http://schemas.openxmlformats.org/officeDocument/2006/relationships/tags" Target="../tags/tag67.xml"/><Relationship Id="rId22" Type="http://schemas.openxmlformats.org/officeDocument/2006/relationships/tags" Target="../tags/tag7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image" Target="../media/image1.pn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6.xml"/><Relationship Id="rId4" Type="http://schemas.openxmlformats.org/officeDocument/2006/relationships/tags" Target="../tags/tag1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.xml"/><Relationship Id="rId3" Type="http://schemas.openxmlformats.org/officeDocument/2006/relationships/tags" Target="../tags/tag16.xml"/><Relationship Id="rId7" Type="http://schemas.openxmlformats.org/officeDocument/2006/relationships/tags" Target="../tags/tag20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10" Type="http://schemas.openxmlformats.org/officeDocument/2006/relationships/image" Target="../media/image2.png"/><Relationship Id="rId4" Type="http://schemas.openxmlformats.org/officeDocument/2006/relationships/tags" Target="../tags/tag17.xml"/><Relationship Id="rId9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28.xml"/><Relationship Id="rId3" Type="http://schemas.openxmlformats.org/officeDocument/2006/relationships/tags" Target="../tags/tag23.xml"/><Relationship Id="rId7" Type="http://schemas.openxmlformats.org/officeDocument/2006/relationships/tags" Target="../tags/tag27.xml"/><Relationship Id="rId12" Type="http://schemas.openxmlformats.org/officeDocument/2006/relationships/image" Target="../media/image2.png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11" Type="http://schemas.openxmlformats.org/officeDocument/2006/relationships/notesSlide" Target="../notesSlides/notesSlide5.xml"/><Relationship Id="rId5" Type="http://schemas.openxmlformats.org/officeDocument/2006/relationships/tags" Target="../tags/tag25.xml"/><Relationship Id="rId10" Type="http://schemas.openxmlformats.org/officeDocument/2006/relationships/slideLayout" Target="../slideLayouts/slideLayout6.xml"/><Relationship Id="rId4" Type="http://schemas.openxmlformats.org/officeDocument/2006/relationships/tags" Target="../tags/tag24.xml"/><Relationship Id="rId9" Type="http://schemas.openxmlformats.org/officeDocument/2006/relationships/tags" Target="../tags/tag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1752600"/>
            <a:ext cx="7772400" cy="1470025"/>
          </a:xfrm>
        </p:spPr>
        <p:txBody>
          <a:bodyPr/>
          <a:lstStyle/>
          <a:p>
            <a:pPr algn="r" eaLnBrk="1" hangingPunct="1"/>
            <a:r>
              <a:rPr lang="en-US" sz="4000" dirty="0"/>
              <a:t>Adversarial Search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3810000" y="3276600"/>
            <a:ext cx="4648200" cy="1752600"/>
          </a:xfrm>
        </p:spPr>
        <p:txBody>
          <a:bodyPr/>
          <a:lstStyle/>
          <a:p>
            <a:pPr algn="r">
              <a:defRPr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CS51A</a:t>
            </a:r>
            <a:br>
              <a:rPr lang="en-US" sz="2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David Kauchak</a:t>
            </a:r>
            <a:br>
              <a:rPr lang="en-US" sz="2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Spring 2019</a:t>
            </a:r>
          </a:p>
        </p:txBody>
      </p:sp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4267200" y="5983288"/>
            <a:ext cx="4572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/>
            <a:r>
              <a:rPr lang="en-US" i="1">
                <a:solidFill>
                  <a:srgbClr val="FF6600"/>
                </a:solidFill>
              </a:rPr>
              <a:t>Some material borrowed from </a:t>
            </a:r>
            <a:r>
              <a:rPr lang="en-US"/>
              <a:t>:</a:t>
            </a:r>
          </a:p>
          <a:p>
            <a:pPr algn="r"/>
            <a:r>
              <a:rPr lang="en-US"/>
              <a:t>Sara Owsley Sood and others</a:t>
            </a:r>
          </a:p>
        </p:txBody>
      </p:sp>
    </p:spTree>
    <p:extLst>
      <p:ext uri="{BB962C8B-B14F-4D97-AF65-F5344CB8AC3E}">
        <p14:creationId xmlns:p14="http://schemas.microsoft.com/office/powerpoint/2010/main" val="3570520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7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Strategic thinking = intelligence</a:t>
            </a:r>
          </a:p>
        </p:txBody>
      </p:sp>
      <p:sp>
        <p:nvSpPr>
          <p:cNvPr id="23556" name="Rectangle 4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435475" y="469900"/>
            <a:ext cx="1841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endParaRPr lang="en-US" sz="420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557" name="Text Box 50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116388" y="0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>
                <a:ea typeface="ＭＳ Ｐゴシック" charset="-128"/>
                <a:cs typeface="ＭＳ Ｐゴシック" charset="-128"/>
              </a:rPr>
              <a:t>?</a:t>
            </a:r>
            <a:endParaRPr lang="en-US" sz="2400"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558" name="Text Box 5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914400" y="3881437"/>
            <a:ext cx="1752600" cy="47625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Times" charset="0"/>
                <a:ea typeface="ＭＳ Ｐゴシック" charset="-128"/>
                <a:cs typeface="ＭＳ Ｐゴシック" charset="-128"/>
              </a:rPr>
              <a:t>humans</a:t>
            </a:r>
          </a:p>
        </p:txBody>
      </p:sp>
      <p:sp>
        <p:nvSpPr>
          <p:cNvPr id="23560" name="Text Box 53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57200" y="4567237"/>
            <a:ext cx="2667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  <a:latin typeface="Comic Sans MS" charset="0"/>
                <a:ea typeface="ＭＳ Ｐゴシック" charset="-128"/>
                <a:cs typeface="ＭＳ Ｐゴシック" charset="-128"/>
              </a:rPr>
              <a:t>good at evaluating the strength of a board for a player</a:t>
            </a:r>
          </a:p>
        </p:txBody>
      </p:sp>
      <p:pic>
        <p:nvPicPr>
          <p:cNvPr id="23563" name="Picture 56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3205163" y="3200400"/>
            <a:ext cx="2471737" cy="24717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295400" y="1524000"/>
            <a:ext cx="678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could you figure out how humans approach playing chess?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6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914400" y="5257800"/>
            <a:ext cx="6667501" cy="74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400" dirty="0">
                <a:solidFill>
                  <a:schemeClr val="accent2"/>
                </a:solidFill>
                <a:latin typeface="Comic Sans MS" charset="0"/>
                <a:ea typeface="ＭＳ Ｐゴシック" charset="-128"/>
                <a:cs typeface="ＭＳ Ｐゴシック" charset="-128"/>
              </a:rPr>
              <a:t> - experts could reconstruct these perfectly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400" dirty="0">
                <a:solidFill>
                  <a:schemeClr val="accent2"/>
                </a:solidFill>
                <a:latin typeface="Comic Sans MS" charset="0"/>
                <a:ea typeface="ＭＳ Ｐゴシック" charset="-128"/>
                <a:cs typeface="ＭＳ Ｐゴシック" charset="-128"/>
              </a:rPr>
              <a:t> - novice players did far worse…</a:t>
            </a:r>
          </a:p>
        </p:txBody>
      </p:sp>
      <p:sp>
        <p:nvSpPr>
          <p:cNvPr id="25603" name="Text Box 50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09600" y="1073483"/>
            <a:ext cx="6705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omic Sans MS" charset="0"/>
                <a:ea typeface="ＭＳ Ｐゴシック" charset="-128"/>
                <a:cs typeface="ＭＳ Ｐゴシック" charset="-128"/>
              </a:rPr>
              <a:t>An experiment was performed in which chess positions were shown to novice and expert players…</a:t>
            </a:r>
          </a:p>
        </p:txBody>
      </p:sp>
      <p:sp>
        <p:nvSpPr>
          <p:cNvPr id="25605" name="Rectangle 5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57200" y="152400"/>
            <a:ext cx="82296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600"/>
              <a:t>How humans play games…</a:t>
            </a:r>
          </a:p>
        </p:txBody>
      </p:sp>
      <p:pic>
        <p:nvPicPr>
          <p:cNvPr id="6" name="Picture 96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2894012" y="2544173"/>
            <a:ext cx="2136775" cy="2136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14472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9600" y="1317626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u="sng" dirty="0">
                <a:latin typeface="Comic Sans MS" charset="0"/>
                <a:ea typeface="ＭＳ Ｐゴシック" charset="-128"/>
                <a:cs typeface="ＭＳ Ｐゴシック" charset="-128"/>
              </a:rPr>
              <a:t>Random</a:t>
            </a:r>
            <a:r>
              <a:rPr lang="en-US" sz="2400" dirty="0">
                <a:latin typeface="Comic Sans MS" charset="0"/>
                <a:ea typeface="ＭＳ Ｐゴシック" charset="-128"/>
                <a:cs typeface="ＭＳ Ｐゴシック" charset="-128"/>
              </a:rPr>
              <a:t> chess positions (not legal ones) were then shown to the two groups</a:t>
            </a:r>
          </a:p>
        </p:txBody>
      </p:sp>
      <p:sp>
        <p:nvSpPr>
          <p:cNvPr id="27652" name="Text Box 8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990600" y="5105400"/>
            <a:ext cx="6858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accent2"/>
                </a:solidFill>
                <a:latin typeface="Comic Sans MS" charset="0"/>
                <a:ea typeface="ＭＳ Ｐゴシック" charset="-128"/>
                <a:cs typeface="ＭＳ Ｐゴシック" charset="-128"/>
              </a:rPr>
              <a:t>experts and novices did just as badly at reconstructing them!</a:t>
            </a:r>
          </a:p>
        </p:txBody>
      </p:sp>
      <p:pic>
        <p:nvPicPr>
          <p:cNvPr id="27655" name="Picture 97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2907993" y="2362200"/>
            <a:ext cx="2201863" cy="22018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27656" name="Rectangle 98"/>
          <p:cNvSpPr>
            <a:spLocks noGrp="1" noChangeArrowheads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How humans play games…</a:t>
            </a:r>
          </a:p>
        </p:txBody>
      </p:sp>
    </p:spTree>
    <p:extLst>
      <p:ext uri="{BB962C8B-B14F-4D97-AF65-F5344CB8AC3E}">
        <p14:creationId xmlns:p14="http://schemas.microsoft.com/office/powerpoint/2010/main" val="3755930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People are still working on this problem…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" y="1752600"/>
            <a:ext cx="8305800" cy="30353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33400" y="5791200"/>
            <a:ext cx="8153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/>
              <a:t>http://people.brunel.ac.uk/~hsstffg/frg-research/chess_expertise/</a:t>
            </a:r>
            <a:endParaRPr lang="en-US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Tic </a:t>
            </a:r>
            <a:r>
              <a:rPr lang="en-US" dirty="0" err="1"/>
              <a:t>Tac</a:t>
            </a:r>
            <a:r>
              <a:rPr lang="en-US" dirty="0"/>
              <a:t> Toe as search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3429000" y="1295400"/>
            <a:ext cx="1905000" cy="1828800"/>
            <a:chOff x="3200400" y="1219200"/>
            <a:chExt cx="1905000" cy="1828800"/>
          </a:xfrm>
        </p:grpSpPr>
        <p:sp>
          <p:nvSpPr>
            <p:cNvPr id="3" name="Rectangle 2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2" name="TextBox 11"/>
          <p:cNvSpPr txBox="1"/>
          <p:nvPr/>
        </p:nvSpPr>
        <p:spPr>
          <a:xfrm>
            <a:off x="1447800" y="3810000"/>
            <a:ext cx="6629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If we want to write a program to play tic </a:t>
            </a:r>
            <a:r>
              <a:rPr lang="en-US" sz="2800" dirty="0" err="1">
                <a:solidFill>
                  <a:srgbClr val="FF0000"/>
                </a:solidFill>
              </a:rPr>
              <a:t>tac</a:t>
            </a:r>
            <a:r>
              <a:rPr lang="en-US" sz="2800" dirty="0">
                <a:solidFill>
                  <a:srgbClr val="FF0000"/>
                </a:solidFill>
              </a:rPr>
              <a:t> toe, what question are we trying to answer?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5638800"/>
            <a:ext cx="624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Given a state (i.e. board configuration), what move should we make!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Tic </a:t>
            </a:r>
            <a:r>
              <a:rPr lang="en-US" dirty="0" err="1"/>
              <a:t>Tac</a:t>
            </a:r>
            <a:r>
              <a:rPr lang="en-US" dirty="0"/>
              <a:t> Toe as search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3429000" y="1295400"/>
            <a:ext cx="1905000" cy="1828800"/>
            <a:chOff x="3200400" y="1219200"/>
            <a:chExt cx="1905000" cy="1828800"/>
          </a:xfrm>
        </p:grpSpPr>
        <p:sp>
          <p:nvSpPr>
            <p:cNvPr id="3" name="Rectangle 2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" name="Down Arrow 7"/>
          <p:cNvSpPr/>
          <p:nvPr/>
        </p:nvSpPr>
        <p:spPr bwMode="auto">
          <a:xfrm>
            <a:off x="4038600" y="3429000"/>
            <a:ext cx="609600" cy="1066800"/>
          </a:xfrm>
          <a:prstGeom prst="downArrow">
            <a:avLst/>
          </a:prstGeom>
          <a:solidFill>
            <a:srgbClr val="FF660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429000" y="4648200"/>
            <a:ext cx="1905000" cy="1828800"/>
            <a:chOff x="3200400" y="1219200"/>
            <a:chExt cx="1905000" cy="1828800"/>
          </a:xfrm>
        </p:grpSpPr>
        <p:sp>
          <p:nvSpPr>
            <p:cNvPr id="14" name="Rectangle 13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" name="TextBox 8"/>
          <p:cNvSpPr txBox="1"/>
          <p:nvPr/>
        </p:nvSpPr>
        <p:spPr>
          <a:xfrm>
            <a:off x="3505200" y="4734580"/>
            <a:ext cx="4283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4277549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Tic </a:t>
            </a:r>
            <a:r>
              <a:rPr lang="en-US" dirty="0" err="1"/>
              <a:t>Tac</a:t>
            </a:r>
            <a:r>
              <a:rPr lang="en-US" dirty="0"/>
              <a:t> Toe as search</a:t>
            </a:r>
          </a:p>
        </p:txBody>
      </p:sp>
      <p:sp>
        <p:nvSpPr>
          <p:cNvPr id="8" name="Down Arrow 7"/>
          <p:cNvSpPr/>
          <p:nvPr/>
        </p:nvSpPr>
        <p:spPr bwMode="auto">
          <a:xfrm>
            <a:off x="4038600" y="3429000"/>
            <a:ext cx="609600" cy="1066800"/>
          </a:xfrm>
          <a:prstGeom prst="downArrow">
            <a:avLst/>
          </a:prstGeom>
          <a:solidFill>
            <a:srgbClr val="FF660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grpSp>
        <p:nvGrpSpPr>
          <p:cNvPr id="19" name="Group 10"/>
          <p:cNvGrpSpPr/>
          <p:nvPr/>
        </p:nvGrpSpPr>
        <p:grpSpPr>
          <a:xfrm>
            <a:off x="3352800" y="1270576"/>
            <a:ext cx="1905000" cy="1828800"/>
            <a:chOff x="3200400" y="1219200"/>
            <a:chExt cx="1905000" cy="1828800"/>
          </a:xfrm>
        </p:grpSpPr>
        <p:sp>
          <p:nvSpPr>
            <p:cNvPr id="20" name="Rectangle 19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5" name="TextBox 24"/>
          <p:cNvSpPr txBox="1"/>
          <p:nvPr/>
        </p:nvSpPr>
        <p:spPr>
          <a:xfrm>
            <a:off x="3429000" y="1270576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429000" y="18288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/>
          </a:p>
        </p:txBody>
      </p:sp>
      <p:sp>
        <p:nvSpPr>
          <p:cNvPr id="27" name="TextBox 26"/>
          <p:cNvSpPr txBox="1"/>
          <p:nvPr/>
        </p:nvSpPr>
        <p:spPr>
          <a:xfrm>
            <a:off x="3429000" y="24384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724400" y="2413576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114800" y="1270576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724400" y="12954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724400" y="18288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038600" y="18288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038600" y="2413576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352800" y="4800600"/>
            <a:ext cx="1981200" cy="1828800"/>
            <a:chOff x="3352800" y="4800600"/>
            <a:chExt cx="1981200" cy="1828800"/>
          </a:xfrm>
        </p:grpSpPr>
        <p:grpSp>
          <p:nvGrpSpPr>
            <p:cNvPr id="34" name="Group 10"/>
            <p:cNvGrpSpPr/>
            <p:nvPr/>
          </p:nvGrpSpPr>
          <p:grpSpPr>
            <a:xfrm>
              <a:off x="3352800" y="4800600"/>
              <a:ext cx="1905000" cy="1828800"/>
              <a:chOff x="3200400" y="1219200"/>
              <a:chExt cx="1905000" cy="1828800"/>
            </a:xfrm>
          </p:grpSpPr>
          <p:sp>
            <p:nvSpPr>
              <p:cNvPr id="35" name="Rectangle 34"/>
              <p:cNvSpPr/>
              <p:nvPr/>
            </p:nvSpPr>
            <p:spPr bwMode="auto">
              <a:xfrm>
                <a:off x="3200400" y="1219200"/>
                <a:ext cx="1905000" cy="1828800"/>
              </a:xfrm>
              <a:prstGeom prst="rect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11" charset="0"/>
                  <a:ea typeface="Arial" pitchFamily="-111" charset="0"/>
                  <a:cs typeface="Arial" pitchFamily="-111" charset="0"/>
                </a:endParaRPr>
              </a:p>
            </p:txBody>
          </p:sp>
          <p:cxnSp>
            <p:nvCxnSpPr>
              <p:cNvPr id="36" name="Straight Connector 35"/>
              <p:cNvCxnSpPr/>
              <p:nvPr/>
            </p:nvCxnSpPr>
            <p:spPr bwMode="auto">
              <a:xfrm rot="5400000">
                <a:off x="2896394" y="2132806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" name="Straight Connector 36"/>
              <p:cNvCxnSpPr/>
              <p:nvPr/>
            </p:nvCxnSpPr>
            <p:spPr bwMode="auto">
              <a:xfrm rot="5400000">
                <a:off x="3582194" y="2132806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8" name="Straight Connector 37"/>
              <p:cNvCxnSpPr/>
              <p:nvPr/>
            </p:nvCxnSpPr>
            <p:spPr bwMode="auto">
              <a:xfrm rot="10800000">
                <a:off x="3200400" y="1827211"/>
                <a:ext cx="19050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Straight Connector 38"/>
              <p:cNvCxnSpPr/>
              <p:nvPr/>
            </p:nvCxnSpPr>
            <p:spPr bwMode="auto">
              <a:xfrm rot="10800000">
                <a:off x="3200400" y="2436811"/>
                <a:ext cx="19050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40" name="TextBox 39"/>
            <p:cNvSpPr txBox="1"/>
            <p:nvPr/>
          </p:nvSpPr>
          <p:spPr>
            <a:xfrm>
              <a:off x="3429000" y="4800600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X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429000" y="5358824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X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429000" y="5968424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X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724400" y="5943600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X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114800" y="4800600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X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724400" y="4825424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O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724400" y="5358824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O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038600" y="5358824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O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038600" y="5943600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43697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Tic </a:t>
            </a:r>
            <a:r>
              <a:rPr lang="en-US" dirty="0" err="1"/>
              <a:t>Tac</a:t>
            </a:r>
            <a:r>
              <a:rPr lang="en-US" dirty="0"/>
              <a:t> Toe as search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3429000" y="1295400"/>
            <a:ext cx="1905000" cy="1828800"/>
            <a:chOff x="3200400" y="1219200"/>
            <a:chExt cx="1905000" cy="1828800"/>
          </a:xfrm>
        </p:grpSpPr>
        <p:sp>
          <p:nvSpPr>
            <p:cNvPr id="3" name="Rectangle 2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2" name="TextBox 11"/>
          <p:cNvSpPr txBox="1"/>
          <p:nvPr/>
        </p:nvSpPr>
        <p:spPr>
          <a:xfrm>
            <a:off x="1905000" y="4419600"/>
            <a:ext cx="601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How can we pose this as a search problem?</a:t>
            </a:r>
          </a:p>
        </p:txBody>
      </p:sp>
    </p:spTree>
    <p:extLst>
      <p:ext uri="{BB962C8B-B14F-4D97-AF65-F5344CB8AC3E}">
        <p14:creationId xmlns:p14="http://schemas.microsoft.com/office/powerpoint/2010/main" val="15113476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Tic </a:t>
            </a:r>
            <a:r>
              <a:rPr lang="en-US" dirty="0" err="1"/>
              <a:t>Tac</a:t>
            </a:r>
            <a:r>
              <a:rPr lang="en-US" dirty="0"/>
              <a:t> Toe as search</a:t>
            </a:r>
          </a:p>
        </p:txBody>
      </p:sp>
      <p:grpSp>
        <p:nvGrpSpPr>
          <p:cNvPr id="4" name="Group 10"/>
          <p:cNvGrpSpPr/>
          <p:nvPr/>
        </p:nvGrpSpPr>
        <p:grpSpPr>
          <a:xfrm>
            <a:off x="3429000" y="1295400"/>
            <a:ext cx="1905000" cy="1828800"/>
            <a:chOff x="3200400" y="1219200"/>
            <a:chExt cx="1905000" cy="1828800"/>
          </a:xfrm>
        </p:grpSpPr>
        <p:sp>
          <p:nvSpPr>
            <p:cNvPr id="3" name="Rectangle 2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Group 10"/>
          <p:cNvGrpSpPr/>
          <p:nvPr/>
        </p:nvGrpSpPr>
        <p:grpSpPr>
          <a:xfrm>
            <a:off x="457200" y="4267200"/>
            <a:ext cx="1905000" cy="1828800"/>
            <a:chOff x="3200400" y="1219200"/>
            <a:chExt cx="1905000" cy="1828800"/>
          </a:xfrm>
        </p:grpSpPr>
        <p:sp>
          <p:nvSpPr>
            <p:cNvPr id="13" name="Rectangle 12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8" name="Group 17"/>
          <p:cNvGrpSpPr/>
          <p:nvPr/>
        </p:nvGrpSpPr>
        <p:grpSpPr>
          <a:xfrm>
            <a:off x="2667000" y="4267200"/>
            <a:ext cx="1905000" cy="1828800"/>
            <a:chOff x="3200400" y="1219200"/>
            <a:chExt cx="1905000" cy="1828800"/>
          </a:xfrm>
        </p:grpSpPr>
        <p:sp>
          <p:nvSpPr>
            <p:cNvPr id="19" name="Rectangle 18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4" name="Group 23"/>
          <p:cNvGrpSpPr/>
          <p:nvPr/>
        </p:nvGrpSpPr>
        <p:grpSpPr>
          <a:xfrm>
            <a:off x="6934200" y="4343400"/>
            <a:ext cx="1905000" cy="1828800"/>
            <a:chOff x="3200400" y="1219200"/>
            <a:chExt cx="1905000" cy="182880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0" name="TextBox 29"/>
          <p:cNvSpPr txBox="1"/>
          <p:nvPr/>
        </p:nvSpPr>
        <p:spPr>
          <a:xfrm>
            <a:off x="5410200" y="4876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…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33400" y="42672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352800" y="42672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305800" y="5511224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cxnSp>
        <p:nvCxnSpPr>
          <p:cNvPr id="35" name="Straight Arrow Connector 34"/>
          <p:cNvCxnSpPr>
            <a:stCxn id="3" idx="2"/>
            <a:endCxn id="13" idx="0"/>
          </p:cNvCxnSpPr>
          <p:nvPr/>
        </p:nvCxnSpPr>
        <p:spPr bwMode="auto">
          <a:xfrm rot="5400000">
            <a:off x="2324100" y="2209800"/>
            <a:ext cx="1143000" cy="2971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3" idx="2"/>
            <a:endCxn id="32" idx="0"/>
          </p:cNvCxnSpPr>
          <p:nvPr/>
        </p:nvCxnSpPr>
        <p:spPr bwMode="auto">
          <a:xfrm rot="5400000">
            <a:off x="3448050" y="3333750"/>
            <a:ext cx="1143000" cy="723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" idx="2"/>
            <a:endCxn id="25" idx="0"/>
          </p:cNvCxnSpPr>
          <p:nvPr/>
        </p:nvCxnSpPr>
        <p:spPr bwMode="auto">
          <a:xfrm rot="16200000" flipH="1">
            <a:off x="5524500" y="1981200"/>
            <a:ext cx="1219200" cy="3505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Tic </a:t>
            </a:r>
            <a:r>
              <a:rPr lang="en-US" dirty="0" err="1"/>
              <a:t>Tac</a:t>
            </a:r>
            <a:r>
              <a:rPr lang="en-US" dirty="0"/>
              <a:t> Toe as search</a:t>
            </a:r>
          </a:p>
        </p:txBody>
      </p:sp>
      <p:grpSp>
        <p:nvGrpSpPr>
          <p:cNvPr id="4" name="Group 10"/>
          <p:cNvGrpSpPr/>
          <p:nvPr/>
        </p:nvGrpSpPr>
        <p:grpSpPr>
          <a:xfrm>
            <a:off x="3429000" y="1295400"/>
            <a:ext cx="1905000" cy="1828800"/>
            <a:chOff x="3200400" y="1219200"/>
            <a:chExt cx="1905000" cy="1828800"/>
          </a:xfrm>
        </p:grpSpPr>
        <p:sp>
          <p:nvSpPr>
            <p:cNvPr id="3" name="Rectangle 2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" name="Group 10"/>
          <p:cNvGrpSpPr/>
          <p:nvPr/>
        </p:nvGrpSpPr>
        <p:grpSpPr>
          <a:xfrm>
            <a:off x="457200" y="4267200"/>
            <a:ext cx="1905000" cy="1828800"/>
            <a:chOff x="3200400" y="1219200"/>
            <a:chExt cx="1905000" cy="1828800"/>
          </a:xfrm>
        </p:grpSpPr>
        <p:sp>
          <p:nvSpPr>
            <p:cNvPr id="13" name="Rectangle 12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Group 17"/>
          <p:cNvGrpSpPr/>
          <p:nvPr/>
        </p:nvGrpSpPr>
        <p:grpSpPr>
          <a:xfrm>
            <a:off x="2667000" y="4267200"/>
            <a:ext cx="1905000" cy="1828800"/>
            <a:chOff x="3200400" y="1219200"/>
            <a:chExt cx="1905000" cy="1828800"/>
          </a:xfrm>
        </p:grpSpPr>
        <p:sp>
          <p:nvSpPr>
            <p:cNvPr id="19" name="Rectangle 18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Group 23"/>
          <p:cNvGrpSpPr/>
          <p:nvPr/>
        </p:nvGrpSpPr>
        <p:grpSpPr>
          <a:xfrm>
            <a:off x="6934200" y="4343400"/>
            <a:ext cx="1905000" cy="1828800"/>
            <a:chOff x="3200400" y="1219200"/>
            <a:chExt cx="1905000" cy="182880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0" name="TextBox 29"/>
          <p:cNvSpPr txBox="1"/>
          <p:nvPr/>
        </p:nvSpPr>
        <p:spPr>
          <a:xfrm>
            <a:off x="5410200" y="4876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…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505200" y="12954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743200" y="42672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010400" y="43434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cxnSp>
        <p:nvCxnSpPr>
          <p:cNvPr id="35" name="Straight Arrow Connector 34"/>
          <p:cNvCxnSpPr>
            <a:stCxn id="3" idx="2"/>
            <a:endCxn id="13" idx="0"/>
          </p:cNvCxnSpPr>
          <p:nvPr/>
        </p:nvCxnSpPr>
        <p:spPr bwMode="auto">
          <a:xfrm rot="5400000">
            <a:off x="2324100" y="2209800"/>
            <a:ext cx="1143000" cy="2971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3" idx="2"/>
            <a:endCxn id="32" idx="0"/>
          </p:cNvCxnSpPr>
          <p:nvPr/>
        </p:nvCxnSpPr>
        <p:spPr bwMode="auto">
          <a:xfrm rot="5400000">
            <a:off x="3143250" y="3028950"/>
            <a:ext cx="1143000" cy="1333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" idx="2"/>
            <a:endCxn id="25" idx="0"/>
          </p:cNvCxnSpPr>
          <p:nvPr/>
        </p:nvCxnSpPr>
        <p:spPr bwMode="auto">
          <a:xfrm rot="16200000" flipH="1">
            <a:off x="5524500" y="1981200"/>
            <a:ext cx="1219200" cy="3505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533400" y="4215824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143000" y="4215824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038600" y="42672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010400" y="49530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cxnSp>
        <p:nvCxnSpPr>
          <p:cNvPr id="43" name="Straight Connector 42"/>
          <p:cNvCxnSpPr>
            <a:stCxn id="3" idx="0"/>
          </p:cNvCxnSpPr>
          <p:nvPr/>
        </p:nvCxnSpPr>
        <p:spPr bwMode="auto">
          <a:xfrm rot="5400000" flipH="1" flipV="1">
            <a:off x="4629150" y="361950"/>
            <a:ext cx="685800" cy="11811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3810000" y="60960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/>
              <a:t>Assignment 10</a:t>
            </a:r>
          </a:p>
        </p:txBody>
      </p:sp>
    </p:spTree>
    <p:extLst>
      <p:ext uri="{BB962C8B-B14F-4D97-AF65-F5344CB8AC3E}">
        <p14:creationId xmlns:p14="http://schemas.microsoft.com/office/powerpoint/2010/main" val="18757529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Tic </a:t>
            </a:r>
            <a:r>
              <a:rPr lang="en-US" dirty="0" err="1"/>
              <a:t>Tac</a:t>
            </a:r>
            <a:r>
              <a:rPr lang="en-US" dirty="0"/>
              <a:t> Toe as search</a:t>
            </a:r>
          </a:p>
        </p:txBody>
      </p:sp>
      <p:grpSp>
        <p:nvGrpSpPr>
          <p:cNvPr id="4" name="Group 10"/>
          <p:cNvGrpSpPr/>
          <p:nvPr/>
        </p:nvGrpSpPr>
        <p:grpSpPr>
          <a:xfrm>
            <a:off x="533400" y="2667000"/>
            <a:ext cx="1905000" cy="1828800"/>
            <a:chOff x="3200400" y="1219200"/>
            <a:chExt cx="1905000" cy="1828800"/>
          </a:xfrm>
        </p:grpSpPr>
        <p:sp>
          <p:nvSpPr>
            <p:cNvPr id="3" name="Rectangle 2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1" name="TextBox 30"/>
          <p:cNvSpPr txBox="1"/>
          <p:nvPr/>
        </p:nvSpPr>
        <p:spPr>
          <a:xfrm>
            <a:off x="609600" y="26670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410200" y="3192959"/>
            <a:ext cx="2057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…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09600" y="3225224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09600" y="3834824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905000" y="38100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295400" y="26670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905000" y="2691824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905000" y="3225224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219200" y="3225224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219200" y="38100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grpSp>
        <p:nvGrpSpPr>
          <p:cNvPr id="67" name="Group 10"/>
          <p:cNvGrpSpPr/>
          <p:nvPr/>
        </p:nvGrpSpPr>
        <p:grpSpPr>
          <a:xfrm>
            <a:off x="2819400" y="2667000"/>
            <a:ext cx="1905000" cy="1828800"/>
            <a:chOff x="3200400" y="1219200"/>
            <a:chExt cx="1905000" cy="1828800"/>
          </a:xfrm>
        </p:grpSpPr>
        <p:sp>
          <p:nvSpPr>
            <p:cNvPr id="68" name="Rectangle 67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69" name="Straight Connector 68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3" name="TextBox 72"/>
          <p:cNvSpPr txBox="1"/>
          <p:nvPr/>
        </p:nvSpPr>
        <p:spPr>
          <a:xfrm>
            <a:off x="2895600" y="26670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895600" y="3225224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895600" y="3834824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191000" y="38100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581400" y="26670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4191000" y="2691824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191000" y="3225224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505200" y="3225224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505200" y="38100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grpSp>
        <p:nvGrpSpPr>
          <p:cNvPr id="82" name="Group 10"/>
          <p:cNvGrpSpPr/>
          <p:nvPr/>
        </p:nvGrpSpPr>
        <p:grpSpPr>
          <a:xfrm>
            <a:off x="6858000" y="2667000"/>
            <a:ext cx="1905000" cy="1828800"/>
            <a:chOff x="3200400" y="1219200"/>
            <a:chExt cx="1905000" cy="1828800"/>
          </a:xfrm>
        </p:grpSpPr>
        <p:sp>
          <p:nvSpPr>
            <p:cNvPr id="83" name="Rectangle 82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84" name="Straight Connector 83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8" name="TextBox 87"/>
          <p:cNvSpPr txBox="1"/>
          <p:nvPr/>
        </p:nvSpPr>
        <p:spPr>
          <a:xfrm>
            <a:off x="6934200" y="26670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6934200" y="3225224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8229600" y="38100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620000" y="26670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229600" y="2691824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8229600" y="3225224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7620000" y="3225224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934200" y="38862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1524000" y="153418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Eventually, we’ll get to a leaf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066800" y="45720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90"/>
                </a:solidFill>
              </a:rPr>
              <a:t>WIN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086600" y="44958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90"/>
                </a:solidFill>
              </a:rPr>
              <a:t>LOSE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3505200" y="45720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90"/>
                </a:solidFill>
              </a:rPr>
              <a:t>TIE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67000" y="5257800"/>
            <a:ext cx="33668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does this help us?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990600" y="58674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Try and make moves that move us towards a win, i.e. where there are leaves with a WIN.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Tic </a:t>
            </a:r>
            <a:r>
              <a:rPr lang="en-US" dirty="0" err="1"/>
              <a:t>Tac</a:t>
            </a:r>
            <a:r>
              <a:rPr lang="en-US" dirty="0"/>
              <a:t> Toe</a:t>
            </a:r>
          </a:p>
        </p:txBody>
      </p:sp>
      <p:grpSp>
        <p:nvGrpSpPr>
          <p:cNvPr id="4" name="Group 10"/>
          <p:cNvGrpSpPr/>
          <p:nvPr/>
        </p:nvGrpSpPr>
        <p:grpSpPr>
          <a:xfrm>
            <a:off x="5486400" y="1066800"/>
            <a:ext cx="685800" cy="685800"/>
            <a:chOff x="3200400" y="1219200"/>
            <a:chExt cx="1905000" cy="1828800"/>
          </a:xfrm>
        </p:grpSpPr>
        <p:sp>
          <p:nvSpPr>
            <p:cNvPr id="5" name="Rectangle 4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" name="Group 10"/>
          <p:cNvGrpSpPr/>
          <p:nvPr/>
        </p:nvGrpSpPr>
        <p:grpSpPr>
          <a:xfrm>
            <a:off x="4572000" y="2133600"/>
            <a:ext cx="685800" cy="685800"/>
            <a:chOff x="3200400" y="1219200"/>
            <a:chExt cx="1905000" cy="1828800"/>
          </a:xfrm>
        </p:grpSpPr>
        <p:sp>
          <p:nvSpPr>
            <p:cNvPr id="11" name="Rectangle 10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" name="Group 10"/>
          <p:cNvGrpSpPr/>
          <p:nvPr/>
        </p:nvGrpSpPr>
        <p:grpSpPr>
          <a:xfrm>
            <a:off x="5410200" y="2133600"/>
            <a:ext cx="685800" cy="685800"/>
            <a:chOff x="3200400" y="1219200"/>
            <a:chExt cx="1905000" cy="1828800"/>
          </a:xfrm>
        </p:grpSpPr>
        <p:sp>
          <p:nvSpPr>
            <p:cNvPr id="17" name="Rectangle 16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2" name="Group 10"/>
          <p:cNvGrpSpPr/>
          <p:nvPr/>
        </p:nvGrpSpPr>
        <p:grpSpPr>
          <a:xfrm>
            <a:off x="6705600" y="2133600"/>
            <a:ext cx="685800" cy="685800"/>
            <a:chOff x="3200400" y="1219200"/>
            <a:chExt cx="1905000" cy="1828800"/>
          </a:xfrm>
        </p:grpSpPr>
        <p:sp>
          <p:nvSpPr>
            <p:cNvPr id="23" name="Rectangle 22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8" name="Group 10"/>
          <p:cNvGrpSpPr/>
          <p:nvPr/>
        </p:nvGrpSpPr>
        <p:grpSpPr>
          <a:xfrm>
            <a:off x="3810000" y="3276600"/>
            <a:ext cx="685800" cy="685800"/>
            <a:chOff x="3200400" y="1219200"/>
            <a:chExt cx="1905000" cy="1828800"/>
          </a:xfrm>
        </p:grpSpPr>
        <p:sp>
          <p:nvSpPr>
            <p:cNvPr id="29" name="Rectangle 28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4" name="Group 10"/>
          <p:cNvGrpSpPr/>
          <p:nvPr/>
        </p:nvGrpSpPr>
        <p:grpSpPr>
          <a:xfrm>
            <a:off x="4648200" y="3276600"/>
            <a:ext cx="685800" cy="685800"/>
            <a:chOff x="3200400" y="1219200"/>
            <a:chExt cx="1905000" cy="1828800"/>
          </a:xfrm>
        </p:grpSpPr>
        <p:sp>
          <p:nvSpPr>
            <p:cNvPr id="35" name="Rectangle 34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0" name="Group 10"/>
          <p:cNvGrpSpPr/>
          <p:nvPr/>
        </p:nvGrpSpPr>
        <p:grpSpPr>
          <a:xfrm>
            <a:off x="5943600" y="3276600"/>
            <a:ext cx="685800" cy="685800"/>
            <a:chOff x="3200400" y="1219200"/>
            <a:chExt cx="1905000" cy="1828800"/>
          </a:xfrm>
        </p:grpSpPr>
        <p:sp>
          <p:nvSpPr>
            <p:cNvPr id="41" name="Rectangle 40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42" name="Straight Connector 41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6" name="Group 10"/>
          <p:cNvGrpSpPr/>
          <p:nvPr/>
        </p:nvGrpSpPr>
        <p:grpSpPr>
          <a:xfrm>
            <a:off x="3581400" y="5257800"/>
            <a:ext cx="685800" cy="685800"/>
            <a:chOff x="3200400" y="1219200"/>
            <a:chExt cx="1905000" cy="1828800"/>
          </a:xfrm>
        </p:grpSpPr>
        <p:sp>
          <p:nvSpPr>
            <p:cNvPr id="47" name="Rectangle 46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2" name="Group 10"/>
          <p:cNvGrpSpPr/>
          <p:nvPr/>
        </p:nvGrpSpPr>
        <p:grpSpPr>
          <a:xfrm>
            <a:off x="4419600" y="5257800"/>
            <a:ext cx="685800" cy="685800"/>
            <a:chOff x="3200400" y="1219200"/>
            <a:chExt cx="1905000" cy="1828800"/>
          </a:xfrm>
        </p:grpSpPr>
        <p:sp>
          <p:nvSpPr>
            <p:cNvPr id="53" name="Rectangle 52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8" name="Group 10"/>
          <p:cNvGrpSpPr/>
          <p:nvPr/>
        </p:nvGrpSpPr>
        <p:grpSpPr>
          <a:xfrm>
            <a:off x="5334000" y="5257800"/>
            <a:ext cx="685800" cy="685800"/>
            <a:chOff x="3200400" y="1219200"/>
            <a:chExt cx="1905000" cy="1828800"/>
          </a:xfrm>
        </p:grpSpPr>
        <p:sp>
          <p:nvSpPr>
            <p:cNvPr id="59" name="Rectangle 58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60" name="Straight Connector 59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4" name="Group 10"/>
          <p:cNvGrpSpPr/>
          <p:nvPr/>
        </p:nvGrpSpPr>
        <p:grpSpPr>
          <a:xfrm>
            <a:off x="6172200" y="5257800"/>
            <a:ext cx="685800" cy="685800"/>
            <a:chOff x="3200400" y="1219200"/>
            <a:chExt cx="1905000" cy="1828800"/>
          </a:xfrm>
        </p:grpSpPr>
        <p:sp>
          <p:nvSpPr>
            <p:cNvPr id="65" name="Rectangle 64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66" name="Straight Connector 65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0" name="Group 10"/>
          <p:cNvGrpSpPr/>
          <p:nvPr/>
        </p:nvGrpSpPr>
        <p:grpSpPr>
          <a:xfrm>
            <a:off x="8153400" y="5257800"/>
            <a:ext cx="685800" cy="685800"/>
            <a:chOff x="3200400" y="1219200"/>
            <a:chExt cx="1905000" cy="1828800"/>
          </a:xfrm>
        </p:grpSpPr>
        <p:sp>
          <p:nvSpPr>
            <p:cNvPr id="71" name="Rectangle 70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72" name="Straight Connector 71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Straight Connector 74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6" name="TextBox 75"/>
          <p:cNvSpPr txBox="1"/>
          <p:nvPr/>
        </p:nvSpPr>
        <p:spPr>
          <a:xfrm>
            <a:off x="6096000" y="2158424"/>
            <a:ext cx="838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…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334000" y="3301424"/>
            <a:ext cx="838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…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791200" y="4215824"/>
            <a:ext cx="838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…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162800" y="5206424"/>
            <a:ext cx="838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…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495800" y="20690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x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5562600" y="20574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x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7167518" y="25262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x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1828800" y="1752600"/>
            <a:ext cx="1676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8000"/>
                </a:solidFill>
              </a:rPr>
              <a:t>X’s turn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1828800" y="2743200"/>
            <a:ext cx="1676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O’s turn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905000" y="3733800"/>
            <a:ext cx="1676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8000"/>
                </a:solidFill>
              </a:rPr>
              <a:t>X’s turn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2438400" y="4292024"/>
            <a:ext cx="838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…</a:t>
            </a:r>
          </a:p>
        </p:txBody>
      </p:sp>
      <p:cxnSp>
        <p:nvCxnSpPr>
          <p:cNvPr id="88" name="Straight Connector 87"/>
          <p:cNvCxnSpPr>
            <a:stCxn id="5" idx="2"/>
            <a:endCxn id="11" idx="0"/>
          </p:cNvCxnSpPr>
          <p:nvPr/>
        </p:nvCxnSpPr>
        <p:spPr bwMode="auto">
          <a:xfrm rot="5400000">
            <a:off x="5181600" y="1485900"/>
            <a:ext cx="381000" cy="914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/>
          <p:cNvCxnSpPr>
            <a:stCxn id="5" idx="2"/>
            <a:endCxn id="17" idx="0"/>
          </p:cNvCxnSpPr>
          <p:nvPr/>
        </p:nvCxnSpPr>
        <p:spPr bwMode="auto">
          <a:xfrm rot="5400000">
            <a:off x="5600700" y="1905000"/>
            <a:ext cx="381000" cy="76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>
            <a:stCxn id="5" idx="2"/>
            <a:endCxn id="23" idx="0"/>
          </p:cNvCxnSpPr>
          <p:nvPr/>
        </p:nvCxnSpPr>
        <p:spPr bwMode="auto">
          <a:xfrm rot="16200000" flipH="1">
            <a:off x="6248400" y="1333500"/>
            <a:ext cx="381000" cy="1219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>
            <a:stCxn id="11" idx="2"/>
            <a:endCxn id="29" idx="0"/>
          </p:cNvCxnSpPr>
          <p:nvPr/>
        </p:nvCxnSpPr>
        <p:spPr bwMode="auto">
          <a:xfrm rot="5400000">
            <a:off x="4305300" y="2667000"/>
            <a:ext cx="457200" cy="7620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stCxn id="11" idx="2"/>
            <a:endCxn id="35" idx="0"/>
          </p:cNvCxnSpPr>
          <p:nvPr/>
        </p:nvCxnSpPr>
        <p:spPr bwMode="auto">
          <a:xfrm rot="16200000" flipH="1">
            <a:off x="4724400" y="3009900"/>
            <a:ext cx="457200" cy="76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>
            <a:stCxn id="11" idx="2"/>
            <a:endCxn id="41" idx="0"/>
          </p:cNvCxnSpPr>
          <p:nvPr/>
        </p:nvCxnSpPr>
        <p:spPr bwMode="auto">
          <a:xfrm rot="16200000" flipH="1">
            <a:off x="5372100" y="2362200"/>
            <a:ext cx="457200" cy="1371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" name="TextBox 91"/>
          <p:cNvSpPr txBox="1"/>
          <p:nvPr/>
        </p:nvSpPr>
        <p:spPr>
          <a:xfrm>
            <a:off x="3733800" y="32004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x</a:t>
            </a:r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4576718" y="32004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x</a:t>
            </a:r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5867400" y="32004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x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3962400" y="3200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o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5097156" y="3200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o</a:t>
            </a:r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6324600" y="36576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o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152400" y="5569803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Problem: we don’t know what O will do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I’m X, </a:t>
            </a:r>
            <a:r>
              <a:rPr lang="en-US" dirty="0">
                <a:solidFill>
                  <a:srgbClr val="FF0000"/>
                </a:solidFill>
              </a:rPr>
              <a:t>what will ‘O’ do?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2438400" y="1066800"/>
            <a:ext cx="4876800" cy="4648200"/>
            <a:chOff x="2438400" y="1066800"/>
            <a:chExt cx="4876800" cy="4648200"/>
          </a:xfrm>
        </p:grpSpPr>
        <p:grpSp>
          <p:nvGrpSpPr>
            <p:cNvPr id="4" name="Group 10"/>
            <p:cNvGrpSpPr/>
            <p:nvPr/>
          </p:nvGrpSpPr>
          <p:grpSpPr>
            <a:xfrm>
              <a:off x="5334000" y="3861376"/>
              <a:ext cx="1905000" cy="1828800"/>
              <a:chOff x="3200400" y="1219200"/>
              <a:chExt cx="1905000" cy="1828800"/>
            </a:xfrm>
          </p:grpSpPr>
          <p:sp>
            <p:nvSpPr>
              <p:cNvPr id="5" name="Rectangle 4"/>
              <p:cNvSpPr/>
              <p:nvPr/>
            </p:nvSpPr>
            <p:spPr bwMode="auto">
              <a:xfrm>
                <a:off x="3200400" y="1219200"/>
                <a:ext cx="1905000" cy="1828800"/>
              </a:xfrm>
              <a:prstGeom prst="rect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11" charset="0"/>
                  <a:ea typeface="Arial" pitchFamily="-111" charset="0"/>
                  <a:cs typeface="Arial" pitchFamily="-111" charset="0"/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 bwMode="auto">
              <a:xfrm rot="5400000">
                <a:off x="2896394" y="2132806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" name="Straight Connector 6"/>
              <p:cNvCxnSpPr/>
              <p:nvPr/>
            </p:nvCxnSpPr>
            <p:spPr bwMode="auto">
              <a:xfrm rot="5400000">
                <a:off x="3582194" y="2132806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" name="Straight Connector 7"/>
              <p:cNvCxnSpPr/>
              <p:nvPr/>
            </p:nvCxnSpPr>
            <p:spPr bwMode="auto">
              <a:xfrm rot="10800000">
                <a:off x="3200400" y="1827211"/>
                <a:ext cx="19050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" name="Straight Connector 8"/>
              <p:cNvCxnSpPr/>
              <p:nvPr/>
            </p:nvCxnSpPr>
            <p:spPr bwMode="auto">
              <a:xfrm rot="10800000">
                <a:off x="3200400" y="2436811"/>
                <a:ext cx="19050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0" name="TextBox 9"/>
            <p:cNvSpPr txBox="1"/>
            <p:nvPr/>
          </p:nvSpPr>
          <p:spPr>
            <a:xfrm>
              <a:off x="5410200" y="3861376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X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410200" y="4419600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O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705600" y="5004376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O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096000" y="3861376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X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705600" y="3886200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O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705600" y="4419600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O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096000" y="4419600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X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410200" y="5080576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X</a:t>
              </a:r>
            </a:p>
          </p:txBody>
        </p:sp>
        <p:grpSp>
          <p:nvGrpSpPr>
            <p:cNvPr id="19" name="Group 10"/>
            <p:cNvGrpSpPr/>
            <p:nvPr/>
          </p:nvGrpSpPr>
          <p:grpSpPr>
            <a:xfrm>
              <a:off x="2438400" y="3886200"/>
              <a:ext cx="1905000" cy="1828800"/>
              <a:chOff x="3200400" y="1219200"/>
              <a:chExt cx="1905000" cy="1828800"/>
            </a:xfrm>
          </p:grpSpPr>
          <p:sp>
            <p:nvSpPr>
              <p:cNvPr id="20" name="Rectangle 19"/>
              <p:cNvSpPr/>
              <p:nvPr/>
            </p:nvSpPr>
            <p:spPr bwMode="auto">
              <a:xfrm>
                <a:off x="3200400" y="1219200"/>
                <a:ext cx="1905000" cy="1828800"/>
              </a:xfrm>
              <a:prstGeom prst="rect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11" charset="0"/>
                  <a:ea typeface="Arial" pitchFamily="-111" charset="0"/>
                  <a:cs typeface="Arial" pitchFamily="-111" charset="0"/>
                </a:endParaRPr>
              </a:p>
            </p:txBody>
          </p:sp>
          <p:cxnSp>
            <p:nvCxnSpPr>
              <p:cNvPr id="21" name="Straight Connector 20"/>
              <p:cNvCxnSpPr/>
              <p:nvPr/>
            </p:nvCxnSpPr>
            <p:spPr bwMode="auto">
              <a:xfrm rot="5400000">
                <a:off x="2896394" y="2132806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" name="Straight Connector 21"/>
              <p:cNvCxnSpPr/>
              <p:nvPr/>
            </p:nvCxnSpPr>
            <p:spPr bwMode="auto">
              <a:xfrm rot="5400000">
                <a:off x="3582194" y="2132806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" name="Straight Connector 22"/>
              <p:cNvCxnSpPr/>
              <p:nvPr/>
            </p:nvCxnSpPr>
            <p:spPr bwMode="auto">
              <a:xfrm rot="10800000">
                <a:off x="3200400" y="1827211"/>
                <a:ext cx="19050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" name="Straight Connector 23"/>
              <p:cNvCxnSpPr/>
              <p:nvPr/>
            </p:nvCxnSpPr>
            <p:spPr bwMode="auto">
              <a:xfrm rot="10800000">
                <a:off x="3200400" y="2436811"/>
                <a:ext cx="19050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5" name="TextBox 24"/>
            <p:cNvSpPr txBox="1"/>
            <p:nvPr/>
          </p:nvSpPr>
          <p:spPr>
            <a:xfrm>
              <a:off x="2514600" y="3886200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X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514600" y="4444424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O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200400" y="5054024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O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200400" y="3886200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X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810000" y="3911024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O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810000" y="4444424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O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200400" y="4444424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X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514600" y="5105400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X</a:t>
              </a:r>
            </a:p>
          </p:txBody>
        </p:sp>
        <p:grpSp>
          <p:nvGrpSpPr>
            <p:cNvPr id="34" name="Group 10"/>
            <p:cNvGrpSpPr/>
            <p:nvPr/>
          </p:nvGrpSpPr>
          <p:grpSpPr>
            <a:xfrm>
              <a:off x="3810000" y="1066800"/>
              <a:ext cx="1905000" cy="1828800"/>
              <a:chOff x="3200400" y="1219200"/>
              <a:chExt cx="1905000" cy="1828800"/>
            </a:xfrm>
          </p:grpSpPr>
          <p:sp>
            <p:nvSpPr>
              <p:cNvPr id="35" name="Rectangle 34"/>
              <p:cNvSpPr/>
              <p:nvPr/>
            </p:nvSpPr>
            <p:spPr bwMode="auto">
              <a:xfrm>
                <a:off x="3200400" y="1219200"/>
                <a:ext cx="1905000" cy="1828800"/>
              </a:xfrm>
              <a:prstGeom prst="rect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11" charset="0"/>
                  <a:ea typeface="Arial" pitchFamily="-111" charset="0"/>
                  <a:cs typeface="Arial" pitchFamily="-111" charset="0"/>
                </a:endParaRPr>
              </a:p>
            </p:txBody>
          </p:sp>
          <p:cxnSp>
            <p:nvCxnSpPr>
              <p:cNvPr id="36" name="Straight Connector 35"/>
              <p:cNvCxnSpPr/>
              <p:nvPr/>
            </p:nvCxnSpPr>
            <p:spPr bwMode="auto">
              <a:xfrm rot="5400000">
                <a:off x="2896394" y="2132806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" name="Straight Connector 36"/>
              <p:cNvCxnSpPr/>
              <p:nvPr/>
            </p:nvCxnSpPr>
            <p:spPr bwMode="auto">
              <a:xfrm rot="5400000">
                <a:off x="3582194" y="2132806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8" name="Straight Connector 37"/>
              <p:cNvCxnSpPr/>
              <p:nvPr/>
            </p:nvCxnSpPr>
            <p:spPr bwMode="auto">
              <a:xfrm rot="10800000">
                <a:off x="3200400" y="1827211"/>
                <a:ext cx="19050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Straight Connector 38"/>
              <p:cNvCxnSpPr/>
              <p:nvPr/>
            </p:nvCxnSpPr>
            <p:spPr bwMode="auto">
              <a:xfrm rot="10800000">
                <a:off x="3200400" y="2436811"/>
                <a:ext cx="19050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40" name="TextBox 39"/>
            <p:cNvSpPr txBox="1"/>
            <p:nvPr/>
          </p:nvSpPr>
          <p:spPr>
            <a:xfrm>
              <a:off x="3886200" y="1066800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X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886200" y="1625024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O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572000" y="1066800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X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181600" y="1091624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O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181600" y="1625024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O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572000" y="1625024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X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886200" y="2286000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X</a:t>
              </a:r>
            </a:p>
          </p:txBody>
        </p:sp>
        <p:cxnSp>
          <p:nvCxnSpPr>
            <p:cNvPr id="49" name="Straight Arrow Connector 48"/>
            <p:cNvCxnSpPr>
              <a:stCxn id="35" idx="2"/>
              <a:endCxn id="28" idx="0"/>
            </p:cNvCxnSpPr>
            <p:nvPr/>
          </p:nvCxnSpPr>
          <p:spPr bwMode="auto">
            <a:xfrm rot="5400000">
              <a:off x="3638550" y="2762250"/>
              <a:ext cx="990600" cy="12573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1" name="Straight Arrow Connector 50"/>
            <p:cNvCxnSpPr>
              <a:stCxn id="35" idx="2"/>
              <a:endCxn id="13" idx="0"/>
            </p:cNvCxnSpPr>
            <p:nvPr/>
          </p:nvCxnSpPr>
          <p:spPr bwMode="auto">
            <a:xfrm rot="16200000" flipH="1">
              <a:off x="5098762" y="2559338"/>
              <a:ext cx="965776" cy="16383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52" name="TextBox 51"/>
          <p:cNvSpPr txBox="1"/>
          <p:nvPr/>
        </p:nvSpPr>
        <p:spPr>
          <a:xfrm>
            <a:off x="1143000" y="2539424"/>
            <a:ext cx="1676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O’s turn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Minimizing risk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7924800" cy="3276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The computer doesn’t know what move O (the opponent) will make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It can </a:t>
            </a:r>
            <a:r>
              <a:rPr lang="en-US" sz="2400" i="1" dirty="0"/>
              <a:t>assume </a:t>
            </a:r>
            <a:r>
              <a:rPr lang="en-US" sz="2400" dirty="0"/>
              <a:t>that it will try and make the </a:t>
            </a:r>
            <a:r>
              <a:rPr lang="en-US" sz="2400" dirty="0">
                <a:solidFill>
                  <a:srgbClr val="FF6600"/>
                </a:solidFill>
              </a:rPr>
              <a:t>best move possible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Even if O actually makes a different move, we’re no worse off.  </a:t>
            </a:r>
            <a:r>
              <a:rPr lang="en-US" sz="2400" dirty="0">
                <a:solidFill>
                  <a:srgbClr val="FF0000"/>
                </a:solidFill>
              </a:rPr>
              <a:t>Why?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267200" y="4191000"/>
            <a:ext cx="2438400" cy="2484150"/>
            <a:chOff x="2438400" y="1066800"/>
            <a:chExt cx="4876800" cy="5051106"/>
          </a:xfrm>
        </p:grpSpPr>
        <p:grpSp>
          <p:nvGrpSpPr>
            <p:cNvPr id="5" name="Group 10"/>
            <p:cNvGrpSpPr/>
            <p:nvPr/>
          </p:nvGrpSpPr>
          <p:grpSpPr>
            <a:xfrm>
              <a:off x="5334000" y="3861376"/>
              <a:ext cx="1905000" cy="1828800"/>
              <a:chOff x="3200400" y="1219200"/>
              <a:chExt cx="1905000" cy="1828800"/>
            </a:xfrm>
          </p:grpSpPr>
          <p:sp>
            <p:nvSpPr>
              <p:cNvPr id="43" name="Rectangle 42"/>
              <p:cNvSpPr/>
              <p:nvPr/>
            </p:nvSpPr>
            <p:spPr bwMode="auto">
              <a:xfrm>
                <a:off x="3200400" y="1219200"/>
                <a:ext cx="1905000" cy="1828800"/>
              </a:xfrm>
              <a:prstGeom prst="rect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11" charset="0"/>
                  <a:ea typeface="Arial" pitchFamily="-111" charset="0"/>
                  <a:cs typeface="Arial" pitchFamily="-111" charset="0"/>
                </a:endParaRPr>
              </a:p>
            </p:txBody>
          </p:sp>
          <p:cxnSp>
            <p:nvCxnSpPr>
              <p:cNvPr id="44" name="Straight Connector 43"/>
              <p:cNvCxnSpPr/>
              <p:nvPr/>
            </p:nvCxnSpPr>
            <p:spPr bwMode="auto">
              <a:xfrm rot="5400000">
                <a:off x="2896394" y="2132806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5" name="Straight Connector 44"/>
              <p:cNvCxnSpPr/>
              <p:nvPr/>
            </p:nvCxnSpPr>
            <p:spPr bwMode="auto">
              <a:xfrm rot="5400000">
                <a:off x="3582194" y="2132806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6" name="Straight Connector 45"/>
              <p:cNvCxnSpPr/>
              <p:nvPr/>
            </p:nvCxnSpPr>
            <p:spPr bwMode="auto">
              <a:xfrm rot="10800000">
                <a:off x="3200400" y="1827211"/>
                <a:ext cx="19050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7" name="Straight Connector 46"/>
              <p:cNvCxnSpPr/>
              <p:nvPr/>
            </p:nvCxnSpPr>
            <p:spPr bwMode="auto">
              <a:xfrm rot="10800000">
                <a:off x="3200400" y="2436811"/>
                <a:ext cx="19050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6" name="TextBox 5"/>
            <p:cNvSpPr txBox="1"/>
            <p:nvPr/>
          </p:nvSpPr>
          <p:spPr>
            <a:xfrm>
              <a:off x="5410200" y="3861377"/>
              <a:ext cx="609600" cy="625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X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410200" y="4419601"/>
              <a:ext cx="609600" cy="1063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O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705600" y="5004377"/>
              <a:ext cx="609600" cy="1063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O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096000" y="3861377"/>
              <a:ext cx="609600" cy="625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X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705600" y="3886200"/>
              <a:ext cx="609600" cy="1063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O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705600" y="4419601"/>
              <a:ext cx="609600" cy="1063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O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096000" y="4419601"/>
              <a:ext cx="609600" cy="625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X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410200" y="5080576"/>
              <a:ext cx="609600" cy="625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X</a:t>
              </a:r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438400" y="3886200"/>
              <a:ext cx="1905000" cy="1828800"/>
              <a:chOff x="3200400" y="1219200"/>
              <a:chExt cx="1905000" cy="1828800"/>
            </a:xfrm>
          </p:grpSpPr>
          <p:sp>
            <p:nvSpPr>
              <p:cNvPr id="38" name="Rectangle 37"/>
              <p:cNvSpPr/>
              <p:nvPr/>
            </p:nvSpPr>
            <p:spPr bwMode="auto">
              <a:xfrm>
                <a:off x="3200400" y="1219200"/>
                <a:ext cx="1905000" cy="1828800"/>
              </a:xfrm>
              <a:prstGeom prst="rect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11" charset="0"/>
                  <a:ea typeface="Arial" pitchFamily="-111" charset="0"/>
                  <a:cs typeface="Arial" pitchFamily="-111" charset="0"/>
                </a:endParaRPr>
              </a:p>
            </p:txBody>
          </p:sp>
          <p:cxnSp>
            <p:nvCxnSpPr>
              <p:cNvPr id="39" name="Straight Connector 20"/>
              <p:cNvCxnSpPr/>
              <p:nvPr/>
            </p:nvCxnSpPr>
            <p:spPr bwMode="auto">
              <a:xfrm rot="5400000">
                <a:off x="2896394" y="2132806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" name="Straight Connector 39"/>
              <p:cNvCxnSpPr/>
              <p:nvPr/>
            </p:nvCxnSpPr>
            <p:spPr bwMode="auto">
              <a:xfrm rot="5400000">
                <a:off x="3582194" y="2132806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" name="Straight Connector 40"/>
              <p:cNvCxnSpPr/>
              <p:nvPr/>
            </p:nvCxnSpPr>
            <p:spPr bwMode="auto">
              <a:xfrm rot="10800000">
                <a:off x="3200400" y="1827211"/>
                <a:ext cx="19050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" name="Straight Connector 41"/>
              <p:cNvCxnSpPr/>
              <p:nvPr/>
            </p:nvCxnSpPr>
            <p:spPr bwMode="auto">
              <a:xfrm rot="10800000">
                <a:off x="3200400" y="2436811"/>
                <a:ext cx="19050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5" name="TextBox 14"/>
            <p:cNvSpPr txBox="1"/>
            <p:nvPr/>
          </p:nvSpPr>
          <p:spPr>
            <a:xfrm>
              <a:off x="2514600" y="3886200"/>
              <a:ext cx="609600" cy="625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X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514600" y="4444425"/>
              <a:ext cx="609600" cy="1063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O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200400" y="5054025"/>
              <a:ext cx="609600" cy="1063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O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00400" y="3886200"/>
              <a:ext cx="609600" cy="625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X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810000" y="3911025"/>
              <a:ext cx="609600" cy="1063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O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810000" y="4444425"/>
              <a:ext cx="609600" cy="1063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O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00400" y="4444425"/>
              <a:ext cx="609600" cy="625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X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514600" y="5105401"/>
              <a:ext cx="609600" cy="625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X</a:t>
              </a:r>
            </a:p>
          </p:txBody>
        </p:sp>
        <p:grpSp>
          <p:nvGrpSpPr>
            <p:cNvPr id="23" name="Group 10"/>
            <p:cNvGrpSpPr/>
            <p:nvPr/>
          </p:nvGrpSpPr>
          <p:grpSpPr>
            <a:xfrm>
              <a:off x="3810000" y="1066800"/>
              <a:ext cx="1905000" cy="1828800"/>
              <a:chOff x="3200400" y="1219200"/>
              <a:chExt cx="1905000" cy="1828800"/>
            </a:xfrm>
          </p:grpSpPr>
          <p:sp>
            <p:nvSpPr>
              <p:cNvPr id="33" name="Rectangle 32"/>
              <p:cNvSpPr/>
              <p:nvPr/>
            </p:nvSpPr>
            <p:spPr bwMode="auto">
              <a:xfrm>
                <a:off x="3200400" y="1219200"/>
                <a:ext cx="1905000" cy="1828800"/>
              </a:xfrm>
              <a:prstGeom prst="rect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11" charset="0"/>
                  <a:ea typeface="Arial" pitchFamily="-111" charset="0"/>
                  <a:cs typeface="Arial" pitchFamily="-111" charset="0"/>
                </a:endParaRPr>
              </a:p>
            </p:txBody>
          </p:sp>
          <p:cxnSp>
            <p:nvCxnSpPr>
              <p:cNvPr id="34" name="Straight Connector 33"/>
              <p:cNvCxnSpPr/>
              <p:nvPr/>
            </p:nvCxnSpPr>
            <p:spPr bwMode="auto">
              <a:xfrm rot="5400000">
                <a:off x="2896394" y="2132806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" name="Straight Connector 34"/>
              <p:cNvCxnSpPr/>
              <p:nvPr/>
            </p:nvCxnSpPr>
            <p:spPr bwMode="auto">
              <a:xfrm rot="5400000">
                <a:off x="3582194" y="2132806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" name="Straight Connector 35"/>
              <p:cNvCxnSpPr/>
              <p:nvPr/>
            </p:nvCxnSpPr>
            <p:spPr bwMode="auto">
              <a:xfrm rot="10800000">
                <a:off x="3200400" y="1827211"/>
                <a:ext cx="19050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" name="Straight Connector 36"/>
              <p:cNvCxnSpPr/>
              <p:nvPr/>
            </p:nvCxnSpPr>
            <p:spPr bwMode="auto">
              <a:xfrm rot="10800000">
                <a:off x="3200400" y="2436811"/>
                <a:ext cx="19050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4" name="TextBox 23"/>
            <p:cNvSpPr txBox="1"/>
            <p:nvPr/>
          </p:nvSpPr>
          <p:spPr>
            <a:xfrm>
              <a:off x="3886200" y="1066800"/>
              <a:ext cx="609600" cy="625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X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886200" y="1625023"/>
              <a:ext cx="609600" cy="1063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O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572000" y="1066800"/>
              <a:ext cx="609600" cy="625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X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181600" y="1091625"/>
              <a:ext cx="609600" cy="1063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O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181600" y="1625023"/>
              <a:ext cx="609600" cy="1063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O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572000" y="1625023"/>
              <a:ext cx="609600" cy="625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X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886200" y="2286001"/>
              <a:ext cx="609600" cy="625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X</a:t>
              </a:r>
            </a:p>
          </p:txBody>
        </p:sp>
        <p:cxnSp>
          <p:nvCxnSpPr>
            <p:cNvPr id="31" name="Straight Arrow Connector 30"/>
            <p:cNvCxnSpPr>
              <a:stCxn id="33" idx="2"/>
              <a:endCxn id="18" idx="0"/>
            </p:cNvCxnSpPr>
            <p:nvPr/>
          </p:nvCxnSpPr>
          <p:spPr bwMode="auto">
            <a:xfrm rot="5400000">
              <a:off x="3638550" y="2762250"/>
              <a:ext cx="990600" cy="12573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2" name="Straight Arrow Connector 31"/>
            <p:cNvCxnSpPr>
              <a:stCxn id="33" idx="2"/>
              <a:endCxn id="9" idx="0"/>
            </p:cNvCxnSpPr>
            <p:nvPr/>
          </p:nvCxnSpPr>
          <p:spPr bwMode="auto">
            <a:xfrm rot="16200000" flipH="1">
              <a:off x="5098762" y="2559339"/>
              <a:ext cx="965777" cy="16383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Optimal Strategy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dirty="0"/>
              <a:t>An </a:t>
            </a:r>
            <a:r>
              <a:rPr lang="en-US" dirty="0">
                <a:solidFill>
                  <a:srgbClr val="FF0000"/>
                </a:solidFill>
              </a:rPr>
              <a:t>Optimal Strategy</a:t>
            </a:r>
            <a:r>
              <a:rPr lang="en-US" dirty="0"/>
              <a:t> is one that is at least as good as any other, no matter what the opponent does</a:t>
            </a:r>
          </a:p>
          <a:p>
            <a:pPr marL="0" indent="0" eaLnBrk="1" hangingPunct="1">
              <a:buNone/>
            </a:pPr>
            <a:endParaRPr lang="en-US" dirty="0"/>
          </a:p>
          <a:p>
            <a:pPr lvl="1" eaLnBrk="1" hangingPunct="1"/>
            <a:r>
              <a:rPr lang="en-US" dirty="0"/>
              <a:t>If there's a way to force the win, it will</a:t>
            </a:r>
          </a:p>
          <a:p>
            <a:pPr lvl="1" eaLnBrk="1" hangingPunct="1"/>
            <a:endParaRPr lang="en-US" dirty="0"/>
          </a:p>
          <a:p>
            <a:pPr lvl="1" eaLnBrk="1" hangingPunct="1"/>
            <a:r>
              <a:rPr lang="en-US" dirty="0"/>
              <a:t>Will only lose if there's no other option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a scoring function</a:t>
            </a:r>
          </a:p>
        </p:txBody>
      </p:sp>
      <p:grpSp>
        <p:nvGrpSpPr>
          <p:cNvPr id="4" name="Group 10"/>
          <p:cNvGrpSpPr/>
          <p:nvPr/>
        </p:nvGrpSpPr>
        <p:grpSpPr>
          <a:xfrm>
            <a:off x="533400" y="1258669"/>
            <a:ext cx="1905000" cy="1828800"/>
            <a:chOff x="3200400" y="1219200"/>
            <a:chExt cx="1905000" cy="1828800"/>
          </a:xfrm>
        </p:grpSpPr>
        <p:sp>
          <p:nvSpPr>
            <p:cNvPr id="3" name="Rectangle 2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1" name="TextBox 30"/>
          <p:cNvSpPr txBox="1"/>
          <p:nvPr/>
        </p:nvSpPr>
        <p:spPr>
          <a:xfrm>
            <a:off x="609600" y="1258669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410200" y="1784628"/>
            <a:ext cx="2057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…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09600" y="1816893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09600" y="2426493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905000" y="2401669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295400" y="1258669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905000" y="1283493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905000" y="1816893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219200" y="1816893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219200" y="2401669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grpSp>
        <p:nvGrpSpPr>
          <p:cNvPr id="67" name="Group 10"/>
          <p:cNvGrpSpPr/>
          <p:nvPr/>
        </p:nvGrpSpPr>
        <p:grpSpPr>
          <a:xfrm>
            <a:off x="2819400" y="1258669"/>
            <a:ext cx="1905000" cy="1828800"/>
            <a:chOff x="3200400" y="1219200"/>
            <a:chExt cx="1905000" cy="1828800"/>
          </a:xfrm>
        </p:grpSpPr>
        <p:sp>
          <p:nvSpPr>
            <p:cNvPr id="68" name="Rectangle 67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69" name="Straight Connector 68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3" name="TextBox 72"/>
          <p:cNvSpPr txBox="1"/>
          <p:nvPr/>
        </p:nvSpPr>
        <p:spPr>
          <a:xfrm>
            <a:off x="2895600" y="1258669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895600" y="1816893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895600" y="2426493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191000" y="2401669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581400" y="1258669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4191000" y="1283493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191000" y="1816893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505200" y="1816893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505200" y="2401669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grpSp>
        <p:nvGrpSpPr>
          <p:cNvPr id="82" name="Group 10"/>
          <p:cNvGrpSpPr/>
          <p:nvPr/>
        </p:nvGrpSpPr>
        <p:grpSpPr>
          <a:xfrm>
            <a:off x="6858000" y="1258669"/>
            <a:ext cx="1905000" cy="1828800"/>
            <a:chOff x="3200400" y="1219200"/>
            <a:chExt cx="1905000" cy="1828800"/>
          </a:xfrm>
        </p:grpSpPr>
        <p:sp>
          <p:nvSpPr>
            <p:cNvPr id="83" name="Rectangle 82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84" name="Straight Connector 83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8" name="TextBox 87"/>
          <p:cNvSpPr txBox="1"/>
          <p:nvPr/>
        </p:nvSpPr>
        <p:spPr>
          <a:xfrm>
            <a:off x="6934200" y="1258669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6934200" y="1816893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8229600" y="2401669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620000" y="1258669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229600" y="1283493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8229600" y="1816893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7620000" y="1816893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934200" y="2477869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066800" y="3163669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90"/>
                </a:solidFill>
              </a:rPr>
              <a:t>WIN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086600" y="3087469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90"/>
                </a:solidFill>
              </a:rPr>
              <a:t>LOSE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3505200" y="3163669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90"/>
                </a:solidFill>
              </a:rPr>
              <a:t>TIE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85800" y="4648200"/>
            <a:ext cx="769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Idea: 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rgbClr val="0000FF"/>
                </a:solidFill>
              </a:rPr>
              <a:t>define a function that gives us a “score” for how good each state is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rgbClr val="0000FF"/>
                </a:solidFill>
              </a:rPr>
              <a:t>higher scores mean better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143000" y="37338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90"/>
                </a:solidFill>
              </a:rPr>
              <a:t>+1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733800" y="37338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90"/>
                </a:solidFill>
              </a:rPr>
              <a:t>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391400" y="37338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90"/>
                </a:solidFill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28682839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a scoring function</a:t>
            </a:r>
          </a:p>
        </p:txBody>
      </p:sp>
      <p:grpSp>
        <p:nvGrpSpPr>
          <p:cNvPr id="4" name="Group 10"/>
          <p:cNvGrpSpPr/>
          <p:nvPr/>
        </p:nvGrpSpPr>
        <p:grpSpPr>
          <a:xfrm>
            <a:off x="3962400" y="1600200"/>
            <a:ext cx="1905000" cy="1828800"/>
            <a:chOff x="3200400" y="1219200"/>
            <a:chExt cx="1905000" cy="1828800"/>
          </a:xfrm>
        </p:grpSpPr>
        <p:sp>
          <p:nvSpPr>
            <p:cNvPr id="3" name="Rectangle 2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1" name="TextBox 30"/>
          <p:cNvSpPr txBox="1"/>
          <p:nvPr/>
        </p:nvSpPr>
        <p:spPr>
          <a:xfrm>
            <a:off x="4038600" y="16002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038600" y="2768024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334000" y="27432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724400" y="16002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334000" y="1625024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334000" y="2158424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648200" y="2158424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648200" y="27432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95400" y="2209800"/>
            <a:ext cx="20801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Our (X) turn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76400" y="4495800"/>
            <a:ext cx="5505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should be the score of this state?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209800" y="5334000"/>
            <a:ext cx="33413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+1: we can get to a win</a:t>
            </a:r>
          </a:p>
        </p:txBody>
      </p:sp>
    </p:spTree>
    <p:extLst>
      <p:ext uri="{BB962C8B-B14F-4D97-AF65-F5344CB8AC3E}">
        <p14:creationId xmlns:p14="http://schemas.microsoft.com/office/powerpoint/2010/main" val="1356178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a scoring function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6152" y="2209800"/>
            <a:ext cx="33514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Opponent’s (O) turn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76400" y="4495800"/>
            <a:ext cx="5505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should be the score of this state?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209800" y="5334000"/>
            <a:ext cx="32640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-1: we can get to a win</a:t>
            </a:r>
          </a:p>
        </p:txBody>
      </p:sp>
      <p:grpSp>
        <p:nvGrpSpPr>
          <p:cNvPr id="20" name="Group 10"/>
          <p:cNvGrpSpPr/>
          <p:nvPr/>
        </p:nvGrpSpPr>
        <p:grpSpPr>
          <a:xfrm>
            <a:off x="4038600" y="1651576"/>
            <a:ext cx="1905000" cy="1828800"/>
            <a:chOff x="3200400" y="1219200"/>
            <a:chExt cx="1905000" cy="1828800"/>
          </a:xfrm>
        </p:grpSpPr>
        <p:sp>
          <p:nvSpPr>
            <p:cNvPr id="21" name="Rectangle 20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6" name="TextBox 25"/>
          <p:cNvSpPr txBox="1"/>
          <p:nvPr/>
        </p:nvSpPr>
        <p:spPr>
          <a:xfrm>
            <a:off x="4114800" y="1651576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114800" y="22098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00600" y="1651576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10200" y="16764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410200" y="22098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800600" y="22098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114800" y="2870776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546304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a scoring function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6152" y="2209800"/>
            <a:ext cx="33514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Opponent’s (O) turn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2438400" y="1066800"/>
            <a:ext cx="4876800" cy="4648200"/>
            <a:chOff x="2438400" y="1066800"/>
            <a:chExt cx="4876800" cy="4648200"/>
          </a:xfrm>
        </p:grpSpPr>
        <p:grpSp>
          <p:nvGrpSpPr>
            <p:cNvPr id="59" name="Group 10"/>
            <p:cNvGrpSpPr/>
            <p:nvPr/>
          </p:nvGrpSpPr>
          <p:grpSpPr>
            <a:xfrm>
              <a:off x="5334000" y="3861376"/>
              <a:ext cx="1905000" cy="1828800"/>
              <a:chOff x="3200400" y="1219200"/>
              <a:chExt cx="1905000" cy="1828800"/>
            </a:xfrm>
          </p:grpSpPr>
          <p:sp>
            <p:nvSpPr>
              <p:cNvPr id="98" name="Rectangle 97"/>
              <p:cNvSpPr/>
              <p:nvPr/>
            </p:nvSpPr>
            <p:spPr bwMode="auto">
              <a:xfrm>
                <a:off x="3200400" y="1219200"/>
                <a:ext cx="1905000" cy="1828800"/>
              </a:xfrm>
              <a:prstGeom prst="rect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11" charset="0"/>
                  <a:ea typeface="Arial" pitchFamily="-111" charset="0"/>
                  <a:cs typeface="Arial" pitchFamily="-111" charset="0"/>
                </a:endParaRPr>
              </a:p>
            </p:txBody>
          </p:sp>
          <p:cxnSp>
            <p:nvCxnSpPr>
              <p:cNvPr id="99" name="Straight Connector 98"/>
              <p:cNvCxnSpPr/>
              <p:nvPr/>
            </p:nvCxnSpPr>
            <p:spPr bwMode="auto">
              <a:xfrm rot="5400000">
                <a:off x="2896394" y="2132806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0" name="Straight Connector 99"/>
              <p:cNvCxnSpPr/>
              <p:nvPr/>
            </p:nvCxnSpPr>
            <p:spPr bwMode="auto">
              <a:xfrm rot="5400000">
                <a:off x="3582194" y="2132806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1" name="Straight Connector 100"/>
              <p:cNvCxnSpPr/>
              <p:nvPr/>
            </p:nvCxnSpPr>
            <p:spPr bwMode="auto">
              <a:xfrm rot="10800000">
                <a:off x="3200400" y="1827211"/>
                <a:ext cx="19050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2" name="Straight Connector 101"/>
              <p:cNvCxnSpPr/>
              <p:nvPr/>
            </p:nvCxnSpPr>
            <p:spPr bwMode="auto">
              <a:xfrm rot="10800000">
                <a:off x="3200400" y="2436811"/>
                <a:ext cx="19050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60" name="TextBox 59"/>
            <p:cNvSpPr txBox="1"/>
            <p:nvPr/>
          </p:nvSpPr>
          <p:spPr>
            <a:xfrm>
              <a:off x="5410200" y="3861376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X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410200" y="4419600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O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705600" y="5004376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O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096000" y="3861376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X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705600" y="3886200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O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705600" y="4419600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O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096000" y="4419600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X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410200" y="5080576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X</a:t>
              </a:r>
            </a:p>
          </p:txBody>
        </p:sp>
        <p:grpSp>
          <p:nvGrpSpPr>
            <p:cNvPr id="68" name="Group 10"/>
            <p:cNvGrpSpPr/>
            <p:nvPr/>
          </p:nvGrpSpPr>
          <p:grpSpPr>
            <a:xfrm>
              <a:off x="2438400" y="3886200"/>
              <a:ext cx="1905000" cy="1828800"/>
              <a:chOff x="3200400" y="1219200"/>
              <a:chExt cx="1905000" cy="1828800"/>
            </a:xfrm>
          </p:grpSpPr>
          <p:sp>
            <p:nvSpPr>
              <p:cNvPr id="93" name="Rectangle 92"/>
              <p:cNvSpPr/>
              <p:nvPr/>
            </p:nvSpPr>
            <p:spPr bwMode="auto">
              <a:xfrm>
                <a:off x="3200400" y="1219200"/>
                <a:ext cx="1905000" cy="1828800"/>
              </a:xfrm>
              <a:prstGeom prst="rect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11" charset="0"/>
                  <a:ea typeface="Arial" pitchFamily="-111" charset="0"/>
                  <a:cs typeface="Arial" pitchFamily="-111" charset="0"/>
                </a:endParaRPr>
              </a:p>
            </p:txBody>
          </p:sp>
          <p:cxnSp>
            <p:nvCxnSpPr>
              <p:cNvPr id="94" name="Straight Connector 93"/>
              <p:cNvCxnSpPr/>
              <p:nvPr/>
            </p:nvCxnSpPr>
            <p:spPr bwMode="auto">
              <a:xfrm rot="5400000">
                <a:off x="2896394" y="2132806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5" name="Straight Connector 94"/>
              <p:cNvCxnSpPr/>
              <p:nvPr/>
            </p:nvCxnSpPr>
            <p:spPr bwMode="auto">
              <a:xfrm rot="5400000">
                <a:off x="3582194" y="2132806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6" name="Straight Connector 95"/>
              <p:cNvCxnSpPr/>
              <p:nvPr/>
            </p:nvCxnSpPr>
            <p:spPr bwMode="auto">
              <a:xfrm rot="10800000">
                <a:off x="3200400" y="1827211"/>
                <a:ext cx="19050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7" name="Straight Connector 96"/>
              <p:cNvCxnSpPr/>
              <p:nvPr/>
            </p:nvCxnSpPr>
            <p:spPr bwMode="auto">
              <a:xfrm rot="10800000">
                <a:off x="3200400" y="2436811"/>
                <a:ext cx="19050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69" name="TextBox 68"/>
            <p:cNvSpPr txBox="1"/>
            <p:nvPr/>
          </p:nvSpPr>
          <p:spPr>
            <a:xfrm>
              <a:off x="2514600" y="3886200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X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514600" y="4444424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O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200400" y="5054024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O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200400" y="3886200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X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810000" y="3911024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O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810000" y="4444424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O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200400" y="4444424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X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2514600" y="5105400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X</a:t>
              </a:r>
            </a:p>
          </p:txBody>
        </p:sp>
        <p:grpSp>
          <p:nvGrpSpPr>
            <p:cNvPr id="77" name="Group 10"/>
            <p:cNvGrpSpPr/>
            <p:nvPr/>
          </p:nvGrpSpPr>
          <p:grpSpPr>
            <a:xfrm>
              <a:off x="3810000" y="1066800"/>
              <a:ext cx="1905000" cy="1828800"/>
              <a:chOff x="3200400" y="1219200"/>
              <a:chExt cx="1905000" cy="1828800"/>
            </a:xfrm>
          </p:grpSpPr>
          <p:sp>
            <p:nvSpPr>
              <p:cNvPr id="87" name="Rectangle 86"/>
              <p:cNvSpPr/>
              <p:nvPr/>
            </p:nvSpPr>
            <p:spPr bwMode="auto">
              <a:xfrm>
                <a:off x="3200400" y="1219200"/>
                <a:ext cx="1905000" cy="1828800"/>
              </a:xfrm>
              <a:prstGeom prst="rect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11" charset="0"/>
                  <a:ea typeface="Arial" pitchFamily="-111" charset="0"/>
                  <a:cs typeface="Arial" pitchFamily="-111" charset="0"/>
                </a:endParaRPr>
              </a:p>
            </p:txBody>
          </p:sp>
          <p:cxnSp>
            <p:nvCxnSpPr>
              <p:cNvPr id="88" name="Straight Connector 87"/>
              <p:cNvCxnSpPr/>
              <p:nvPr/>
            </p:nvCxnSpPr>
            <p:spPr bwMode="auto">
              <a:xfrm rot="5400000">
                <a:off x="2896394" y="2132806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9" name="Straight Connector 88"/>
              <p:cNvCxnSpPr/>
              <p:nvPr/>
            </p:nvCxnSpPr>
            <p:spPr bwMode="auto">
              <a:xfrm rot="5400000">
                <a:off x="3582194" y="2132806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1" name="Straight Connector 90"/>
              <p:cNvCxnSpPr/>
              <p:nvPr/>
            </p:nvCxnSpPr>
            <p:spPr bwMode="auto">
              <a:xfrm rot="10800000">
                <a:off x="3200400" y="1827211"/>
                <a:ext cx="19050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2" name="Straight Connector 91"/>
              <p:cNvCxnSpPr/>
              <p:nvPr/>
            </p:nvCxnSpPr>
            <p:spPr bwMode="auto">
              <a:xfrm rot="10800000">
                <a:off x="3200400" y="2436811"/>
                <a:ext cx="19050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78" name="TextBox 77"/>
            <p:cNvSpPr txBox="1"/>
            <p:nvPr/>
          </p:nvSpPr>
          <p:spPr>
            <a:xfrm>
              <a:off x="3886200" y="1066800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X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886200" y="1625024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O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4572000" y="1066800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X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181600" y="1091624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O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181600" y="1625024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O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572000" y="1625024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X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3886200" y="2286000"/>
              <a:ext cx="60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X</a:t>
              </a:r>
            </a:p>
          </p:txBody>
        </p:sp>
        <p:cxnSp>
          <p:nvCxnSpPr>
            <p:cNvPr id="85" name="Straight Arrow Connector 84"/>
            <p:cNvCxnSpPr>
              <a:stCxn id="87" idx="2"/>
              <a:endCxn id="72" idx="0"/>
            </p:cNvCxnSpPr>
            <p:nvPr/>
          </p:nvCxnSpPr>
          <p:spPr bwMode="auto">
            <a:xfrm rot="5400000">
              <a:off x="3638550" y="2762250"/>
              <a:ext cx="990600" cy="12573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6" name="Straight Arrow Connector 85"/>
            <p:cNvCxnSpPr>
              <a:stCxn id="87" idx="2"/>
              <a:endCxn id="63" idx="0"/>
            </p:cNvCxnSpPr>
            <p:nvPr/>
          </p:nvCxnSpPr>
          <p:spPr bwMode="auto">
            <a:xfrm rot="16200000" flipH="1">
              <a:off x="5098762" y="2559338"/>
              <a:ext cx="965776" cy="16383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03" name="TextBox 102"/>
          <p:cNvSpPr txBox="1"/>
          <p:nvPr/>
        </p:nvSpPr>
        <p:spPr>
          <a:xfrm>
            <a:off x="5943600" y="6019800"/>
            <a:ext cx="4583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-1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3048000" y="6019800"/>
            <a:ext cx="535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+1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5943600" y="1752600"/>
            <a:ext cx="4583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23049495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a scoring function</a:t>
            </a:r>
          </a:p>
        </p:txBody>
      </p:sp>
      <p:grpSp>
        <p:nvGrpSpPr>
          <p:cNvPr id="4" name="Group 10"/>
          <p:cNvGrpSpPr/>
          <p:nvPr/>
        </p:nvGrpSpPr>
        <p:grpSpPr>
          <a:xfrm>
            <a:off x="3962400" y="1600200"/>
            <a:ext cx="1905000" cy="1828800"/>
            <a:chOff x="3200400" y="1219200"/>
            <a:chExt cx="1905000" cy="1828800"/>
          </a:xfrm>
        </p:grpSpPr>
        <p:sp>
          <p:nvSpPr>
            <p:cNvPr id="3" name="Rectangle 2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1" name="TextBox 30"/>
          <p:cNvSpPr txBox="1"/>
          <p:nvPr/>
        </p:nvSpPr>
        <p:spPr>
          <a:xfrm>
            <a:off x="4038600" y="16002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334000" y="28194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334000" y="16002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648200" y="2158424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95400" y="2209800"/>
            <a:ext cx="20801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Our (X) turn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76400" y="4495800"/>
            <a:ext cx="5505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should be the score of this state?</a:t>
            </a:r>
          </a:p>
        </p:txBody>
      </p:sp>
    </p:spTree>
    <p:extLst>
      <p:ext uri="{BB962C8B-B14F-4D97-AF65-F5344CB8AC3E}">
        <p14:creationId xmlns:p14="http://schemas.microsoft.com/office/powerpoint/2010/main" val="1553958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 quick review of search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sz="2400" dirty="0"/>
              <a:t>Problem solving via search:</a:t>
            </a:r>
          </a:p>
          <a:p>
            <a:pPr eaLnBrk="1" hangingPunct="1"/>
            <a:r>
              <a:rPr lang="en-US" sz="2200" dirty="0"/>
              <a:t>To define the state space, define three things:</a:t>
            </a:r>
          </a:p>
          <a:p>
            <a:pPr lvl="1" eaLnBrk="1" hangingPunct="1"/>
            <a:r>
              <a:rPr lang="en-US" sz="1600" dirty="0" err="1"/>
              <a:t>is_goal</a:t>
            </a:r>
            <a:endParaRPr lang="en-US" sz="1600" dirty="0"/>
          </a:p>
          <a:p>
            <a:pPr lvl="1" eaLnBrk="1" hangingPunct="1"/>
            <a:r>
              <a:rPr lang="en-US" sz="1600" dirty="0" err="1"/>
              <a:t>next_states</a:t>
            </a:r>
            <a:endParaRPr lang="en-US" sz="1600" dirty="0"/>
          </a:p>
          <a:p>
            <a:pPr lvl="1" eaLnBrk="1" hangingPunct="1"/>
            <a:r>
              <a:rPr lang="en-US" sz="1600" dirty="0"/>
              <a:t>starting state </a:t>
            </a:r>
          </a:p>
          <a:p>
            <a:pPr lvl="1" eaLnBrk="1" hangingPunct="1"/>
            <a:endParaRPr lang="en-US" sz="1600" dirty="0"/>
          </a:p>
          <a:p>
            <a:pPr marL="0" indent="0" eaLnBrk="1" hangingPunct="1">
              <a:buNone/>
            </a:pPr>
            <a:r>
              <a:rPr lang="en-US" sz="2400" dirty="0"/>
              <a:t>Uninformed search vs. informed search</a:t>
            </a:r>
          </a:p>
          <a:p>
            <a:pPr lvl="1" eaLnBrk="1" hangingPunct="1"/>
            <a:r>
              <a:rPr lang="en-US" sz="2000" dirty="0">
                <a:solidFill>
                  <a:srgbClr val="FF0000"/>
                </a:solidFill>
              </a:rPr>
              <a:t>what’s the difference?</a:t>
            </a:r>
          </a:p>
          <a:p>
            <a:pPr lvl="1" eaLnBrk="1" hangingPunct="1"/>
            <a:r>
              <a:rPr lang="en-US" sz="2000" dirty="0">
                <a:solidFill>
                  <a:srgbClr val="FF0000"/>
                </a:solidFill>
              </a:rPr>
              <a:t>what are the techniques we’ve seen?</a:t>
            </a:r>
          </a:p>
          <a:p>
            <a:pPr lvl="1" eaLnBrk="1" hangingPunct="1"/>
            <a:r>
              <a:rPr lang="en-US" sz="2000" dirty="0">
                <a:solidFill>
                  <a:srgbClr val="FF0000"/>
                </a:solidFill>
              </a:rPr>
              <a:t>pluses and minuses?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a scoring function</a:t>
            </a:r>
          </a:p>
        </p:txBody>
      </p:sp>
      <p:grpSp>
        <p:nvGrpSpPr>
          <p:cNvPr id="4" name="Group 10"/>
          <p:cNvGrpSpPr/>
          <p:nvPr/>
        </p:nvGrpSpPr>
        <p:grpSpPr>
          <a:xfrm>
            <a:off x="4495800" y="1219200"/>
            <a:ext cx="1066800" cy="1066800"/>
            <a:chOff x="3200400" y="1219200"/>
            <a:chExt cx="1905000" cy="1828800"/>
          </a:xfrm>
        </p:grpSpPr>
        <p:sp>
          <p:nvSpPr>
            <p:cNvPr id="3" name="Rectangle 2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1" name="TextBox 30"/>
          <p:cNvSpPr txBox="1"/>
          <p:nvPr/>
        </p:nvSpPr>
        <p:spPr>
          <a:xfrm>
            <a:off x="4495800" y="120009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81600" y="19050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181600" y="120009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800600" y="158109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" y="1524000"/>
            <a:ext cx="1538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Our (X) turn</a:t>
            </a:r>
          </a:p>
        </p:txBody>
      </p:sp>
      <p:grpSp>
        <p:nvGrpSpPr>
          <p:cNvPr id="20" name="Group 10"/>
          <p:cNvGrpSpPr/>
          <p:nvPr/>
        </p:nvGrpSpPr>
        <p:grpSpPr>
          <a:xfrm>
            <a:off x="3429000" y="2533710"/>
            <a:ext cx="1066800" cy="1066800"/>
            <a:chOff x="3200400" y="1219200"/>
            <a:chExt cx="1905000" cy="1828800"/>
          </a:xfrm>
        </p:grpSpPr>
        <p:sp>
          <p:nvSpPr>
            <p:cNvPr id="21" name="Rectangle 20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6" name="TextBox 25"/>
          <p:cNvSpPr txBox="1"/>
          <p:nvPr/>
        </p:nvSpPr>
        <p:spPr>
          <a:xfrm>
            <a:off x="3429000" y="25146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114800" y="321951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14800" y="25146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733800" y="28956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29000" y="321951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X</a:t>
            </a:r>
          </a:p>
        </p:txBody>
      </p:sp>
      <p:grpSp>
        <p:nvGrpSpPr>
          <p:cNvPr id="32" name="Group 10"/>
          <p:cNvGrpSpPr/>
          <p:nvPr/>
        </p:nvGrpSpPr>
        <p:grpSpPr>
          <a:xfrm>
            <a:off x="1905000" y="3905310"/>
            <a:ext cx="1066800" cy="1066800"/>
            <a:chOff x="3200400" y="1219200"/>
            <a:chExt cx="1905000" cy="1828800"/>
          </a:xfrm>
        </p:grpSpPr>
        <p:sp>
          <p:nvSpPr>
            <p:cNvPr id="33" name="Rectangle 32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34" name="Straight Connector 33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8" name="TextBox 37"/>
          <p:cNvSpPr txBox="1"/>
          <p:nvPr/>
        </p:nvSpPr>
        <p:spPr>
          <a:xfrm>
            <a:off x="1905000" y="38862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590800" y="459111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590800" y="38862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209800" y="42672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905000" y="459111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209800" y="384822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O</a:t>
            </a:r>
          </a:p>
        </p:txBody>
      </p:sp>
      <p:grpSp>
        <p:nvGrpSpPr>
          <p:cNvPr id="44" name="Group 10"/>
          <p:cNvGrpSpPr/>
          <p:nvPr/>
        </p:nvGrpSpPr>
        <p:grpSpPr>
          <a:xfrm>
            <a:off x="3581400" y="3905310"/>
            <a:ext cx="1066800" cy="1066800"/>
            <a:chOff x="3200400" y="1219200"/>
            <a:chExt cx="1905000" cy="1828800"/>
          </a:xfrm>
        </p:grpSpPr>
        <p:sp>
          <p:nvSpPr>
            <p:cNvPr id="45" name="Rectangle 44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0" name="TextBox 49"/>
          <p:cNvSpPr txBox="1"/>
          <p:nvPr/>
        </p:nvSpPr>
        <p:spPr>
          <a:xfrm>
            <a:off x="3581400" y="38862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267200" y="459111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267200" y="38862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886200" y="42672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581400" y="459111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581400" y="422922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O</a:t>
            </a:r>
          </a:p>
        </p:txBody>
      </p:sp>
      <p:grpSp>
        <p:nvGrpSpPr>
          <p:cNvPr id="56" name="Group 10"/>
          <p:cNvGrpSpPr/>
          <p:nvPr/>
        </p:nvGrpSpPr>
        <p:grpSpPr>
          <a:xfrm>
            <a:off x="5181600" y="3829110"/>
            <a:ext cx="1066800" cy="1066800"/>
            <a:chOff x="3200400" y="1219200"/>
            <a:chExt cx="1905000" cy="1828800"/>
          </a:xfrm>
        </p:grpSpPr>
        <p:sp>
          <p:nvSpPr>
            <p:cNvPr id="57" name="Rectangle 56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58" name="Straight Connector 57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9" name="TextBox 68"/>
          <p:cNvSpPr txBox="1"/>
          <p:nvPr/>
        </p:nvSpPr>
        <p:spPr>
          <a:xfrm>
            <a:off x="5181600" y="38100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867400" y="451491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867400" y="38100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486400" y="41910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181600" y="451491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486400" y="451491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O</a:t>
            </a:r>
          </a:p>
        </p:txBody>
      </p:sp>
      <p:grpSp>
        <p:nvGrpSpPr>
          <p:cNvPr id="75" name="Group 10"/>
          <p:cNvGrpSpPr/>
          <p:nvPr/>
        </p:nvGrpSpPr>
        <p:grpSpPr>
          <a:xfrm>
            <a:off x="6705600" y="3829110"/>
            <a:ext cx="1066800" cy="1066800"/>
            <a:chOff x="3200400" y="1219200"/>
            <a:chExt cx="1905000" cy="1828800"/>
          </a:xfrm>
        </p:grpSpPr>
        <p:sp>
          <p:nvSpPr>
            <p:cNvPr id="76" name="Rectangle 75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77" name="Straight Connector 76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1" name="TextBox 80"/>
          <p:cNvSpPr txBox="1"/>
          <p:nvPr/>
        </p:nvSpPr>
        <p:spPr>
          <a:xfrm>
            <a:off x="6705600" y="38100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391400" y="451491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391400" y="38100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010400" y="41910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705600" y="451491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391400" y="415302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O</a:t>
            </a:r>
          </a:p>
        </p:txBody>
      </p:sp>
      <p:grpSp>
        <p:nvGrpSpPr>
          <p:cNvPr id="87" name="Group 10"/>
          <p:cNvGrpSpPr/>
          <p:nvPr/>
        </p:nvGrpSpPr>
        <p:grpSpPr>
          <a:xfrm>
            <a:off x="1905000" y="5543490"/>
            <a:ext cx="1066800" cy="1066800"/>
            <a:chOff x="3200400" y="1219200"/>
            <a:chExt cx="1905000" cy="1828800"/>
          </a:xfrm>
        </p:grpSpPr>
        <p:sp>
          <p:nvSpPr>
            <p:cNvPr id="88" name="Rectangle 87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89" name="Straight Connector 88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4" name="TextBox 93"/>
          <p:cNvSpPr txBox="1"/>
          <p:nvPr/>
        </p:nvSpPr>
        <p:spPr>
          <a:xfrm>
            <a:off x="1905000" y="552438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590800" y="62292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2209800" y="590538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1905000" y="62292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2209800" y="54864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2209800" y="62292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X</a:t>
            </a:r>
          </a:p>
        </p:txBody>
      </p:sp>
      <p:grpSp>
        <p:nvGrpSpPr>
          <p:cNvPr id="112" name="Group 10"/>
          <p:cNvGrpSpPr/>
          <p:nvPr/>
        </p:nvGrpSpPr>
        <p:grpSpPr>
          <a:xfrm>
            <a:off x="3581400" y="5505510"/>
            <a:ext cx="1066800" cy="1066800"/>
            <a:chOff x="3200400" y="1219200"/>
            <a:chExt cx="1905000" cy="1828800"/>
          </a:xfrm>
        </p:grpSpPr>
        <p:sp>
          <p:nvSpPr>
            <p:cNvPr id="113" name="Rectangle 112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114" name="Straight Connector 113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5" name="Straight Connector 114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Straight Connector 116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8" name="TextBox 117"/>
          <p:cNvSpPr txBox="1"/>
          <p:nvPr/>
        </p:nvSpPr>
        <p:spPr>
          <a:xfrm>
            <a:off x="3581400" y="54864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267200" y="619131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3886200" y="58674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3581400" y="619131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3581400" y="582942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2590800" y="54864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4267200" y="546729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3886200" y="61722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X</a:t>
            </a:r>
          </a:p>
        </p:txBody>
      </p:sp>
      <p:grpSp>
        <p:nvGrpSpPr>
          <p:cNvPr id="126" name="Group 10"/>
          <p:cNvGrpSpPr/>
          <p:nvPr/>
        </p:nvGrpSpPr>
        <p:grpSpPr>
          <a:xfrm>
            <a:off x="5257800" y="5486400"/>
            <a:ext cx="1066800" cy="1066800"/>
            <a:chOff x="3200400" y="1219200"/>
            <a:chExt cx="1905000" cy="1828800"/>
          </a:xfrm>
        </p:grpSpPr>
        <p:sp>
          <p:nvSpPr>
            <p:cNvPr id="127" name="Rectangle 126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128" name="Straight Connector 127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0" name="Straight Connector 129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1" name="Straight Connector 130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32" name="TextBox 131"/>
          <p:cNvSpPr txBox="1"/>
          <p:nvPr/>
        </p:nvSpPr>
        <p:spPr>
          <a:xfrm>
            <a:off x="5257800" y="546729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943600" y="61722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5943600" y="546729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5562600" y="584829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5257800" y="61722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5562600" y="61722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O</a:t>
            </a:r>
          </a:p>
        </p:txBody>
      </p:sp>
      <p:grpSp>
        <p:nvGrpSpPr>
          <p:cNvPr id="138" name="Group 10"/>
          <p:cNvGrpSpPr/>
          <p:nvPr/>
        </p:nvGrpSpPr>
        <p:grpSpPr>
          <a:xfrm>
            <a:off x="6781800" y="5486400"/>
            <a:ext cx="1066800" cy="1066800"/>
            <a:chOff x="3200400" y="1219200"/>
            <a:chExt cx="1905000" cy="1828800"/>
          </a:xfrm>
        </p:grpSpPr>
        <p:sp>
          <p:nvSpPr>
            <p:cNvPr id="139" name="Rectangle 138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140" name="Straight Connector 139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Straight Connector 140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2" name="Straight Connector 141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3" name="Straight Connector 142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44" name="TextBox 143"/>
          <p:cNvSpPr txBox="1"/>
          <p:nvPr/>
        </p:nvSpPr>
        <p:spPr>
          <a:xfrm>
            <a:off x="6781800" y="546729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7467600" y="61722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7467600" y="546729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7086600" y="584829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6781800" y="61722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7467600" y="581031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6781800" y="57912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X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5257800" y="57912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X</a:t>
            </a:r>
          </a:p>
        </p:txBody>
      </p:sp>
      <p:cxnSp>
        <p:nvCxnSpPr>
          <p:cNvPr id="12" name="Straight Arrow Connector 11"/>
          <p:cNvCxnSpPr>
            <a:stCxn id="3" idx="2"/>
          </p:cNvCxnSpPr>
          <p:nvPr/>
        </p:nvCxnSpPr>
        <p:spPr bwMode="auto">
          <a:xfrm flipH="1">
            <a:off x="3962400" y="2286000"/>
            <a:ext cx="106680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2" name="Straight Arrow Connector 151"/>
          <p:cNvCxnSpPr>
            <a:stCxn id="21" idx="2"/>
            <a:endCxn id="43" idx="0"/>
          </p:cNvCxnSpPr>
          <p:nvPr/>
        </p:nvCxnSpPr>
        <p:spPr bwMode="auto">
          <a:xfrm flipH="1">
            <a:off x="2514600" y="3600510"/>
            <a:ext cx="1447800" cy="24771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3" name="Straight Arrow Connector 152"/>
          <p:cNvCxnSpPr>
            <a:stCxn id="21" idx="2"/>
            <a:endCxn id="45" idx="0"/>
          </p:cNvCxnSpPr>
          <p:nvPr/>
        </p:nvCxnSpPr>
        <p:spPr bwMode="auto">
          <a:xfrm>
            <a:off x="3962400" y="3600510"/>
            <a:ext cx="152400" cy="304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4" name="Straight Arrow Connector 153"/>
          <p:cNvCxnSpPr>
            <a:stCxn id="21" idx="2"/>
            <a:endCxn id="57" idx="0"/>
          </p:cNvCxnSpPr>
          <p:nvPr/>
        </p:nvCxnSpPr>
        <p:spPr bwMode="auto">
          <a:xfrm>
            <a:off x="3962400" y="3600510"/>
            <a:ext cx="175260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5" name="Straight Arrow Connector 154"/>
          <p:cNvCxnSpPr>
            <a:stCxn id="21" idx="2"/>
            <a:endCxn id="76" idx="0"/>
          </p:cNvCxnSpPr>
          <p:nvPr/>
        </p:nvCxnSpPr>
        <p:spPr bwMode="auto">
          <a:xfrm>
            <a:off x="3962400" y="3600510"/>
            <a:ext cx="327660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7" name="Straight Arrow Connector 156"/>
          <p:cNvCxnSpPr>
            <a:stCxn id="33" idx="2"/>
            <a:endCxn id="98" idx="0"/>
          </p:cNvCxnSpPr>
          <p:nvPr/>
        </p:nvCxnSpPr>
        <p:spPr bwMode="auto">
          <a:xfrm>
            <a:off x="2438400" y="4972110"/>
            <a:ext cx="76200" cy="51429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0" name="Straight Arrow Connector 159"/>
          <p:cNvCxnSpPr>
            <a:stCxn id="45" idx="2"/>
          </p:cNvCxnSpPr>
          <p:nvPr/>
        </p:nvCxnSpPr>
        <p:spPr bwMode="auto">
          <a:xfrm flipH="1">
            <a:off x="4038600" y="4972110"/>
            <a:ext cx="76200" cy="55227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3" name="Straight Arrow Connector 162"/>
          <p:cNvCxnSpPr>
            <a:stCxn id="74" idx="2"/>
          </p:cNvCxnSpPr>
          <p:nvPr/>
        </p:nvCxnSpPr>
        <p:spPr bwMode="auto">
          <a:xfrm>
            <a:off x="5791200" y="4915020"/>
            <a:ext cx="76200" cy="57138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6" name="Straight Arrow Connector 165"/>
          <p:cNvCxnSpPr>
            <a:stCxn id="76" idx="2"/>
            <a:endCxn id="139" idx="0"/>
          </p:cNvCxnSpPr>
          <p:nvPr/>
        </p:nvCxnSpPr>
        <p:spPr bwMode="auto">
          <a:xfrm>
            <a:off x="7239000" y="4895910"/>
            <a:ext cx="76200" cy="59049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9" name="TextBox 168"/>
          <p:cNvSpPr txBox="1"/>
          <p:nvPr/>
        </p:nvSpPr>
        <p:spPr>
          <a:xfrm>
            <a:off x="1371600" y="5943600"/>
            <a:ext cx="44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+1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3057354" y="5943600"/>
            <a:ext cx="44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+1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4733754" y="5943600"/>
            <a:ext cx="44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+1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6333954" y="5943600"/>
            <a:ext cx="44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+1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6333954" y="4278868"/>
            <a:ext cx="44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+1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609600" y="2743200"/>
            <a:ext cx="897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O turn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609600" y="4267200"/>
            <a:ext cx="8689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X turn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4724400" y="4267200"/>
            <a:ext cx="44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+1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3124200" y="4267200"/>
            <a:ext cx="44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+1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1447800" y="4267200"/>
            <a:ext cx="44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+1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4953000" y="2895600"/>
            <a:ext cx="3272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What’s the score of this state?</a:t>
            </a:r>
          </a:p>
        </p:txBody>
      </p:sp>
    </p:spTree>
    <p:extLst>
      <p:ext uri="{BB962C8B-B14F-4D97-AF65-F5344CB8AC3E}">
        <p14:creationId xmlns:p14="http://schemas.microsoft.com/office/powerpoint/2010/main" val="306952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a scoring function</a:t>
            </a:r>
          </a:p>
        </p:txBody>
      </p:sp>
      <p:grpSp>
        <p:nvGrpSpPr>
          <p:cNvPr id="4" name="Group 10"/>
          <p:cNvGrpSpPr/>
          <p:nvPr/>
        </p:nvGrpSpPr>
        <p:grpSpPr>
          <a:xfrm>
            <a:off x="4495800" y="1219200"/>
            <a:ext cx="1066800" cy="1066800"/>
            <a:chOff x="3200400" y="1219200"/>
            <a:chExt cx="1905000" cy="1828800"/>
          </a:xfrm>
        </p:grpSpPr>
        <p:sp>
          <p:nvSpPr>
            <p:cNvPr id="3" name="Rectangle 2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1" name="TextBox 30"/>
          <p:cNvSpPr txBox="1"/>
          <p:nvPr/>
        </p:nvSpPr>
        <p:spPr>
          <a:xfrm>
            <a:off x="4495800" y="120009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81600" y="19050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181600" y="120009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800600" y="158109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" y="1524000"/>
            <a:ext cx="1538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Our (X) turn</a:t>
            </a:r>
          </a:p>
        </p:txBody>
      </p:sp>
      <p:grpSp>
        <p:nvGrpSpPr>
          <p:cNvPr id="20" name="Group 10"/>
          <p:cNvGrpSpPr/>
          <p:nvPr/>
        </p:nvGrpSpPr>
        <p:grpSpPr>
          <a:xfrm>
            <a:off x="3429000" y="2533710"/>
            <a:ext cx="1066800" cy="1066800"/>
            <a:chOff x="3200400" y="1219200"/>
            <a:chExt cx="1905000" cy="1828800"/>
          </a:xfrm>
        </p:grpSpPr>
        <p:sp>
          <p:nvSpPr>
            <p:cNvPr id="21" name="Rectangle 20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6" name="TextBox 25"/>
          <p:cNvSpPr txBox="1"/>
          <p:nvPr/>
        </p:nvSpPr>
        <p:spPr>
          <a:xfrm>
            <a:off x="3429000" y="25146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X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114800" y="321951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14800" y="25146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733800" y="28956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29000" y="321951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grpSp>
        <p:nvGrpSpPr>
          <p:cNvPr id="32" name="Group 10"/>
          <p:cNvGrpSpPr/>
          <p:nvPr/>
        </p:nvGrpSpPr>
        <p:grpSpPr>
          <a:xfrm>
            <a:off x="1905000" y="3905310"/>
            <a:ext cx="1066800" cy="1066800"/>
            <a:chOff x="3200400" y="1219200"/>
            <a:chExt cx="1905000" cy="1828800"/>
          </a:xfrm>
        </p:grpSpPr>
        <p:sp>
          <p:nvSpPr>
            <p:cNvPr id="33" name="Rectangle 32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34" name="Straight Connector 33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8" name="TextBox 37"/>
          <p:cNvSpPr txBox="1"/>
          <p:nvPr/>
        </p:nvSpPr>
        <p:spPr>
          <a:xfrm>
            <a:off x="1905000" y="38862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590800" y="459111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590800" y="38862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209800" y="42672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905000" y="459111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209800" y="384822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O</a:t>
            </a:r>
          </a:p>
        </p:txBody>
      </p:sp>
      <p:grpSp>
        <p:nvGrpSpPr>
          <p:cNvPr id="44" name="Group 10"/>
          <p:cNvGrpSpPr/>
          <p:nvPr/>
        </p:nvGrpSpPr>
        <p:grpSpPr>
          <a:xfrm>
            <a:off x="3581400" y="3905310"/>
            <a:ext cx="1066800" cy="1066800"/>
            <a:chOff x="3200400" y="1219200"/>
            <a:chExt cx="1905000" cy="1828800"/>
          </a:xfrm>
        </p:grpSpPr>
        <p:sp>
          <p:nvSpPr>
            <p:cNvPr id="45" name="Rectangle 44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0" name="TextBox 49"/>
          <p:cNvSpPr txBox="1"/>
          <p:nvPr/>
        </p:nvSpPr>
        <p:spPr>
          <a:xfrm>
            <a:off x="3581400" y="38862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267200" y="459111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267200" y="38862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886200" y="42672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581400" y="459111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581400" y="422922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O</a:t>
            </a:r>
          </a:p>
        </p:txBody>
      </p:sp>
      <p:grpSp>
        <p:nvGrpSpPr>
          <p:cNvPr id="56" name="Group 10"/>
          <p:cNvGrpSpPr/>
          <p:nvPr/>
        </p:nvGrpSpPr>
        <p:grpSpPr>
          <a:xfrm>
            <a:off x="5181600" y="3829110"/>
            <a:ext cx="1066800" cy="1066800"/>
            <a:chOff x="3200400" y="1219200"/>
            <a:chExt cx="1905000" cy="1828800"/>
          </a:xfrm>
        </p:grpSpPr>
        <p:sp>
          <p:nvSpPr>
            <p:cNvPr id="57" name="Rectangle 56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58" name="Straight Connector 57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9" name="TextBox 68"/>
          <p:cNvSpPr txBox="1"/>
          <p:nvPr/>
        </p:nvSpPr>
        <p:spPr>
          <a:xfrm>
            <a:off x="5181600" y="38100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867400" y="451491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867400" y="38100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486400" y="41910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181600" y="451491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486400" y="451491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O</a:t>
            </a:r>
          </a:p>
        </p:txBody>
      </p:sp>
      <p:grpSp>
        <p:nvGrpSpPr>
          <p:cNvPr id="75" name="Group 10"/>
          <p:cNvGrpSpPr/>
          <p:nvPr/>
        </p:nvGrpSpPr>
        <p:grpSpPr>
          <a:xfrm>
            <a:off x="6705600" y="3829110"/>
            <a:ext cx="1066800" cy="1066800"/>
            <a:chOff x="3200400" y="1219200"/>
            <a:chExt cx="1905000" cy="1828800"/>
          </a:xfrm>
        </p:grpSpPr>
        <p:sp>
          <p:nvSpPr>
            <p:cNvPr id="76" name="Rectangle 75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77" name="Straight Connector 76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1" name="TextBox 80"/>
          <p:cNvSpPr txBox="1"/>
          <p:nvPr/>
        </p:nvSpPr>
        <p:spPr>
          <a:xfrm>
            <a:off x="6705600" y="38100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391400" y="451491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391400" y="38100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010400" y="41910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705600" y="451491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391400" y="415302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O</a:t>
            </a:r>
          </a:p>
        </p:txBody>
      </p:sp>
      <p:grpSp>
        <p:nvGrpSpPr>
          <p:cNvPr id="87" name="Group 10"/>
          <p:cNvGrpSpPr/>
          <p:nvPr/>
        </p:nvGrpSpPr>
        <p:grpSpPr>
          <a:xfrm>
            <a:off x="1905000" y="5543490"/>
            <a:ext cx="1066800" cy="1066800"/>
            <a:chOff x="3200400" y="1219200"/>
            <a:chExt cx="1905000" cy="1828800"/>
          </a:xfrm>
        </p:grpSpPr>
        <p:sp>
          <p:nvSpPr>
            <p:cNvPr id="88" name="Rectangle 87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89" name="Straight Connector 88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4" name="TextBox 93"/>
          <p:cNvSpPr txBox="1"/>
          <p:nvPr/>
        </p:nvSpPr>
        <p:spPr>
          <a:xfrm>
            <a:off x="1905000" y="552438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590800" y="62292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2209800" y="590538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1905000" y="62292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2209800" y="54864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2209800" y="62292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X</a:t>
            </a:r>
          </a:p>
        </p:txBody>
      </p:sp>
      <p:grpSp>
        <p:nvGrpSpPr>
          <p:cNvPr id="112" name="Group 10"/>
          <p:cNvGrpSpPr/>
          <p:nvPr/>
        </p:nvGrpSpPr>
        <p:grpSpPr>
          <a:xfrm>
            <a:off x="3581400" y="5505510"/>
            <a:ext cx="1066800" cy="1066800"/>
            <a:chOff x="3200400" y="1219200"/>
            <a:chExt cx="1905000" cy="1828800"/>
          </a:xfrm>
        </p:grpSpPr>
        <p:sp>
          <p:nvSpPr>
            <p:cNvPr id="113" name="Rectangle 112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114" name="Straight Connector 113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5" name="Straight Connector 114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Straight Connector 116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8" name="TextBox 117"/>
          <p:cNvSpPr txBox="1"/>
          <p:nvPr/>
        </p:nvSpPr>
        <p:spPr>
          <a:xfrm>
            <a:off x="3581400" y="54864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267200" y="619131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3886200" y="58674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3581400" y="619131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3581400" y="582942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2590800" y="54864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4267200" y="546729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3886200" y="61722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X</a:t>
            </a:r>
          </a:p>
        </p:txBody>
      </p:sp>
      <p:grpSp>
        <p:nvGrpSpPr>
          <p:cNvPr id="126" name="Group 10"/>
          <p:cNvGrpSpPr/>
          <p:nvPr/>
        </p:nvGrpSpPr>
        <p:grpSpPr>
          <a:xfrm>
            <a:off x="5257800" y="5486400"/>
            <a:ext cx="1066800" cy="1066800"/>
            <a:chOff x="3200400" y="1219200"/>
            <a:chExt cx="1905000" cy="1828800"/>
          </a:xfrm>
        </p:grpSpPr>
        <p:sp>
          <p:nvSpPr>
            <p:cNvPr id="127" name="Rectangle 126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128" name="Straight Connector 127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0" name="Straight Connector 129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1" name="Straight Connector 130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32" name="TextBox 131"/>
          <p:cNvSpPr txBox="1"/>
          <p:nvPr/>
        </p:nvSpPr>
        <p:spPr>
          <a:xfrm>
            <a:off x="5257800" y="546729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943600" y="61722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5943600" y="546729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5562600" y="584829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5257800" y="61722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5562600" y="61722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O</a:t>
            </a:r>
          </a:p>
        </p:txBody>
      </p:sp>
      <p:grpSp>
        <p:nvGrpSpPr>
          <p:cNvPr id="138" name="Group 10"/>
          <p:cNvGrpSpPr/>
          <p:nvPr/>
        </p:nvGrpSpPr>
        <p:grpSpPr>
          <a:xfrm>
            <a:off x="6781800" y="5486400"/>
            <a:ext cx="1066800" cy="1066800"/>
            <a:chOff x="3200400" y="1219200"/>
            <a:chExt cx="1905000" cy="1828800"/>
          </a:xfrm>
        </p:grpSpPr>
        <p:sp>
          <p:nvSpPr>
            <p:cNvPr id="139" name="Rectangle 138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140" name="Straight Connector 139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Straight Connector 140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2" name="Straight Connector 141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3" name="Straight Connector 142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44" name="TextBox 143"/>
          <p:cNvSpPr txBox="1"/>
          <p:nvPr/>
        </p:nvSpPr>
        <p:spPr>
          <a:xfrm>
            <a:off x="6781800" y="546729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7467600" y="61722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7467600" y="546729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7086600" y="584829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6781800" y="61722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7467600" y="581031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6781800" y="57912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X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5257800" y="57912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X</a:t>
            </a:r>
          </a:p>
        </p:txBody>
      </p:sp>
      <p:cxnSp>
        <p:nvCxnSpPr>
          <p:cNvPr id="12" name="Straight Arrow Connector 11"/>
          <p:cNvCxnSpPr>
            <a:stCxn id="3" idx="2"/>
          </p:cNvCxnSpPr>
          <p:nvPr/>
        </p:nvCxnSpPr>
        <p:spPr bwMode="auto">
          <a:xfrm flipH="1">
            <a:off x="3962400" y="2286000"/>
            <a:ext cx="106680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2" name="Straight Arrow Connector 151"/>
          <p:cNvCxnSpPr>
            <a:stCxn id="21" idx="2"/>
            <a:endCxn id="43" idx="0"/>
          </p:cNvCxnSpPr>
          <p:nvPr/>
        </p:nvCxnSpPr>
        <p:spPr bwMode="auto">
          <a:xfrm flipH="1">
            <a:off x="2514600" y="3600510"/>
            <a:ext cx="1447800" cy="24771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3" name="Straight Arrow Connector 152"/>
          <p:cNvCxnSpPr>
            <a:stCxn id="21" idx="2"/>
            <a:endCxn id="45" idx="0"/>
          </p:cNvCxnSpPr>
          <p:nvPr/>
        </p:nvCxnSpPr>
        <p:spPr bwMode="auto">
          <a:xfrm>
            <a:off x="3962400" y="3600510"/>
            <a:ext cx="152400" cy="304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4" name="Straight Arrow Connector 153"/>
          <p:cNvCxnSpPr>
            <a:stCxn id="21" idx="2"/>
            <a:endCxn id="57" idx="0"/>
          </p:cNvCxnSpPr>
          <p:nvPr/>
        </p:nvCxnSpPr>
        <p:spPr bwMode="auto">
          <a:xfrm>
            <a:off x="3962400" y="3600510"/>
            <a:ext cx="175260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5" name="Straight Arrow Connector 154"/>
          <p:cNvCxnSpPr>
            <a:stCxn id="21" idx="2"/>
            <a:endCxn id="76" idx="0"/>
          </p:cNvCxnSpPr>
          <p:nvPr/>
        </p:nvCxnSpPr>
        <p:spPr bwMode="auto">
          <a:xfrm>
            <a:off x="3962400" y="3600510"/>
            <a:ext cx="327660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7" name="Straight Arrow Connector 156"/>
          <p:cNvCxnSpPr>
            <a:stCxn id="33" idx="2"/>
            <a:endCxn id="98" idx="0"/>
          </p:cNvCxnSpPr>
          <p:nvPr/>
        </p:nvCxnSpPr>
        <p:spPr bwMode="auto">
          <a:xfrm>
            <a:off x="2438400" y="4972110"/>
            <a:ext cx="76200" cy="51429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0" name="Straight Arrow Connector 159"/>
          <p:cNvCxnSpPr>
            <a:stCxn id="45" idx="2"/>
          </p:cNvCxnSpPr>
          <p:nvPr/>
        </p:nvCxnSpPr>
        <p:spPr bwMode="auto">
          <a:xfrm flipH="1">
            <a:off x="4038600" y="4972110"/>
            <a:ext cx="76200" cy="55227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3" name="Straight Arrow Connector 162"/>
          <p:cNvCxnSpPr>
            <a:stCxn id="74" idx="2"/>
          </p:cNvCxnSpPr>
          <p:nvPr/>
        </p:nvCxnSpPr>
        <p:spPr bwMode="auto">
          <a:xfrm>
            <a:off x="5791200" y="4915020"/>
            <a:ext cx="76200" cy="57138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6" name="Straight Arrow Connector 165"/>
          <p:cNvCxnSpPr>
            <a:stCxn id="76" idx="2"/>
            <a:endCxn id="139" idx="0"/>
          </p:cNvCxnSpPr>
          <p:nvPr/>
        </p:nvCxnSpPr>
        <p:spPr bwMode="auto">
          <a:xfrm>
            <a:off x="7239000" y="4895910"/>
            <a:ext cx="76200" cy="59049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9" name="TextBox 168"/>
          <p:cNvSpPr txBox="1"/>
          <p:nvPr/>
        </p:nvSpPr>
        <p:spPr>
          <a:xfrm>
            <a:off x="1371600" y="5943600"/>
            <a:ext cx="44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+1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3057354" y="5943600"/>
            <a:ext cx="44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+1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4733754" y="5943600"/>
            <a:ext cx="44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+1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6333954" y="5943600"/>
            <a:ext cx="44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+1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6333954" y="4278868"/>
            <a:ext cx="44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+1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609600" y="2743200"/>
            <a:ext cx="897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O turn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609600" y="4267200"/>
            <a:ext cx="8689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X turn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4724400" y="4267200"/>
            <a:ext cx="44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+1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3124200" y="4267200"/>
            <a:ext cx="44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+1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1447800" y="4267200"/>
            <a:ext cx="44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+1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2904954" y="2819400"/>
            <a:ext cx="44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+1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5906136" y="1447800"/>
            <a:ext cx="3272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What’s the score of this state?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3895554" y="1524000"/>
            <a:ext cx="44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+1</a:t>
            </a:r>
          </a:p>
        </p:txBody>
      </p:sp>
    </p:spTree>
    <p:extLst>
      <p:ext uri="{BB962C8B-B14F-4D97-AF65-F5344CB8AC3E}">
        <p14:creationId xmlns:p14="http://schemas.microsoft.com/office/powerpoint/2010/main" val="363596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" grpId="0"/>
      <p:bldP spid="16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a scoring function</a:t>
            </a:r>
          </a:p>
        </p:txBody>
      </p:sp>
      <p:grpSp>
        <p:nvGrpSpPr>
          <p:cNvPr id="4" name="Group 10"/>
          <p:cNvGrpSpPr/>
          <p:nvPr/>
        </p:nvGrpSpPr>
        <p:grpSpPr>
          <a:xfrm>
            <a:off x="3962400" y="1600200"/>
            <a:ext cx="1905000" cy="1828800"/>
            <a:chOff x="3200400" y="1219200"/>
            <a:chExt cx="1905000" cy="1828800"/>
          </a:xfrm>
        </p:grpSpPr>
        <p:sp>
          <p:nvSpPr>
            <p:cNvPr id="3" name="Rectangle 2"/>
            <p:cNvSpPr/>
            <p:nvPr/>
          </p:nvSpPr>
          <p:spPr bwMode="auto">
            <a:xfrm>
              <a:off x="3200400" y="1219200"/>
              <a:ext cx="1905000" cy="18288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 bwMode="auto">
            <a:xfrm rot="5400000">
              <a:off x="28963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/>
            <p:nvPr/>
          </p:nvCxnSpPr>
          <p:spPr bwMode="auto">
            <a:xfrm rot="5400000">
              <a:off x="3582194" y="2132806"/>
              <a:ext cx="182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 rot="10800000">
              <a:off x="3200400" y="18272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rot="10800000">
              <a:off x="3200400" y="2436811"/>
              <a:ext cx="1905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1" name="TextBox 30"/>
          <p:cNvSpPr txBox="1"/>
          <p:nvPr/>
        </p:nvSpPr>
        <p:spPr>
          <a:xfrm>
            <a:off x="4038600" y="16002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95400" y="2209800"/>
            <a:ext cx="20801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Our (X) turn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76400" y="4495800"/>
            <a:ext cx="5505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should be the score of this state?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1371600" y="5334000"/>
            <a:ext cx="6477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0: If we play perfectly and so does O, the best we can do is a tie (could do better if O makes a mistake)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48200" y="2209800"/>
            <a:ext cx="60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43296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FF0000"/>
                </a:solidFill>
              </a:rPr>
              <a:t>How can X play optimally?</a:t>
            </a:r>
          </a:p>
        </p:txBody>
      </p:sp>
      <p:pic>
        <p:nvPicPr>
          <p:cNvPr id="29699" name="Picture 4" descr="tictactoe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381000" y="1219200"/>
            <a:ext cx="6959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 bwMode="auto">
          <a:xfrm>
            <a:off x="228600" y="1295400"/>
            <a:ext cx="838200" cy="350520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28600" y="5943600"/>
            <a:ext cx="838200" cy="22860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How can X play optimally?</a:t>
            </a:r>
          </a:p>
        </p:txBody>
      </p:sp>
      <p:pic>
        <p:nvPicPr>
          <p:cNvPr id="29699" name="Picture 4" descr="tictactoe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381000" y="1219200"/>
            <a:ext cx="6959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191000" y="2971800"/>
            <a:ext cx="4419600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When it’s my turn, pick the highest scoring state</a:t>
            </a:r>
          </a:p>
          <a:p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When it’s the opponent’s turn, assume the lowest scoring state (from my perspective)</a:t>
            </a:r>
          </a:p>
          <a:p>
            <a:endParaRPr lang="en-US" dirty="0">
              <a:solidFill>
                <a:srgbClr val="0000FF"/>
              </a:solidFill>
            </a:endParaRPr>
          </a:p>
          <a:p>
            <a:r>
              <a:rPr lang="en-US" i="1" dirty="0">
                <a:solidFill>
                  <a:srgbClr val="0000FF"/>
                </a:solidFill>
              </a:rPr>
              <a:t>If</a:t>
            </a:r>
            <a:r>
              <a:rPr lang="en-US" dirty="0">
                <a:solidFill>
                  <a:srgbClr val="0000FF"/>
                </a:solidFill>
              </a:rPr>
              <a:t> we can reach the end games, we can percolate these answers all the way back up</a:t>
            </a:r>
            <a:endParaRPr lang="en-US" i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28600" y="5943600"/>
            <a:ext cx="838200" cy="22860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6472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How can X play optimally?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23622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Start from the leaves and propagate the score up:</a:t>
            </a:r>
          </a:p>
          <a:p>
            <a:pPr lvl="1"/>
            <a:r>
              <a:rPr lang="en-US" sz="2400" dirty="0"/>
              <a:t>if X’s turn, pick the move that maximizes the utility</a:t>
            </a:r>
          </a:p>
          <a:p>
            <a:pPr lvl="1"/>
            <a:r>
              <a:rPr lang="en-US" sz="2400" dirty="0"/>
              <a:t>if O’s turn, pick the move that minimizes the utility</a:t>
            </a:r>
          </a:p>
        </p:txBody>
      </p:sp>
      <p:pic>
        <p:nvPicPr>
          <p:cNvPr id="29699" name="Picture 4" descr="tictactoe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4114800" y="3733800"/>
            <a:ext cx="4282831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33400" y="4648200"/>
            <a:ext cx="3276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Is this optimal?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152400"/>
            <a:ext cx="8686800" cy="655638"/>
          </a:xfrm>
        </p:spPr>
        <p:txBody>
          <a:bodyPr/>
          <a:lstStyle/>
          <a:p>
            <a:r>
              <a:rPr lang="en-US" dirty="0" err="1"/>
              <a:t>Minimax</a:t>
            </a:r>
            <a:r>
              <a:rPr lang="en-US" dirty="0"/>
              <a:t> Algorithm: An Optimal Strategy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3810000"/>
            <a:ext cx="8534400" cy="20875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Uses recursion to compute the “value” of each state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Searches down to the leaves, then the values are “backed up” through the tree as the recursion finishes</a:t>
            </a:r>
          </a:p>
          <a:p>
            <a:pPr marL="0" indent="0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What type of search is this?</a:t>
            </a:r>
          </a:p>
          <a:p>
            <a:pPr marL="0" indent="0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What does this assume about how MIN will play?  What if this isn’t true?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4035" name="Text Box 3" hidden="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09600" y="6424613"/>
            <a:ext cx="765651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Note: We can't always search all the way down to the bottom of the tree…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685800" y="1143000"/>
            <a:ext cx="7620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762000" y="990600"/>
            <a:ext cx="7620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677863" y="914400"/>
            <a:ext cx="8466137" cy="22467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000" dirty="0" err="1"/>
              <a:t>minimax(state</a:t>
            </a:r>
            <a:r>
              <a:rPr lang="en-US" sz="2000" dirty="0"/>
              <a:t>) = </a:t>
            </a:r>
          </a:p>
          <a:p>
            <a:r>
              <a:rPr lang="en-US" sz="2000" dirty="0"/>
              <a:t>     if state is a terminal state</a:t>
            </a:r>
          </a:p>
          <a:p>
            <a:r>
              <a:rPr lang="en-US" sz="2000" dirty="0"/>
              <a:t>          score(state)</a:t>
            </a:r>
          </a:p>
          <a:p>
            <a:r>
              <a:rPr lang="en-US" sz="2000" dirty="0"/>
              <a:t>     else if MY turn</a:t>
            </a:r>
          </a:p>
          <a:p>
            <a:r>
              <a:rPr lang="en-US" sz="2000" dirty="0"/>
              <a:t>          over all next states, s: return the </a:t>
            </a:r>
            <a:r>
              <a:rPr lang="en-US" sz="2000" i="1" dirty="0"/>
              <a:t>maximum</a:t>
            </a:r>
            <a:r>
              <a:rPr lang="en-US" sz="2000" dirty="0"/>
              <a:t> of minimax(s) </a:t>
            </a:r>
          </a:p>
          <a:p>
            <a:r>
              <a:rPr lang="en-US" sz="2000" dirty="0"/>
              <a:t>     else if OPPONENTS turn</a:t>
            </a:r>
          </a:p>
          <a:p>
            <a:r>
              <a:rPr lang="en-US" sz="2000" dirty="0"/>
              <a:t>          over all next states, s: return the </a:t>
            </a:r>
            <a:r>
              <a:rPr lang="en-US" sz="2000" i="1" dirty="0"/>
              <a:t>minimum </a:t>
            </a:r>
            <a:r>
              <a:rPr lang="en-US" sz="2000" dirty="0"/>
              <a:t> of minimax(s)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65F897D-66CF-7D40-A098-2491C925313E}"/>
              </a:ext>
            </a:extLst>
          </p:cNvPr>
          <p:cNvCxnSpPr/>
          <p:nvPr/>
        </p:nvCxnSpPr>
        <p:spPr bwMode="auto">
          <a:xfrm>
            <a:off x="609600" y="3505200"/>
            <a:ext cx="80772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Baby Nim</a:t>
            </a:r>
          </a:p>
        </p:txBody>
      </p:sp>
      <p:grpSp>
        <p:nvGrpSpPr>
          <p:cNvPr id="46083" name="Group 3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854075" y="1076325"/>
            <a:ext cx="227013" cy="1366838"/>
            <a:chOff x="1063" y="1156"/>
            <a:chExt cx="143" cy="861"/>
          </a:xfrm>
        </p:grpSpPr>
        <p:sp>
          <p:nvSpPr>
            <p:cNvPr id="46175" name="Oval 4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1063" y="1156"/>
              <a:ext cx="143" cy="191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76" name="Rectangle 5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1111" y="1347"/>
              <a:ext cx="48" cy="670"/>
            </a:xfrm>
            <a:prstGeom prst="rect">
              <a:avLst/>
            </a:prstGeom>
            <a:solidFill>
              <a:srgbClr val="996633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6084" name="Group 6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474663" y="1076325"/>
            <a:ext cx="227012" cy="1366838"/>
            <a:chOff x="1063" y="1156"/>
            <a:chExt cx="143" cy="861"/>
          </a:xfrm>
        </p:grpSpPr>
        <p:sp>
          <p:nvSpPr>
            <p:cNvPr id="46173" name="Oval 7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1063" y="1156"/>
              <a:ext cx="143" cy="191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74" name="Rectangle 8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1111" y="1347"/>
              <a:ext cx="48" cy="670"/>
            </a:xfrm>
            <a:prstGeom prst="rect">
              <a:avLst/>
            </a:prstGeom>
            <a:solidFill>
              <a:srgbClr val="996633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6085" name="Group 9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1233488" y="1076325"/>
            <a:ext cx="227012" cy="1366838"/>
            <a:chOff x="1063" y="1156"/>
            <a:chExt cx="143" cy="861"/>
          </a:xfrm>
        </p:grpSpPr>
        <p:sp>
          <p:nvSpPr>
            <p:cNvPr id="46171" name="Oval 10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1063" y="1156"/>
              <a:ext cx="143" cy="191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72" name="Rectangle 11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1111" y="1347"/>
              <a:ext cx="48" cy="670"/>
            </a:xfrm>
            <a:prstGeom prst="rect">
              <a:avLst/>
            </a:prstGeom>
            <a:solidFill>
              <a:srgbClr val="996633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6086" name="Group 12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1612900" y="1076325"/>
            <a:ext cx="227013" cy="1366838"/>
            <a:chOff x="1063" y="1156"/>
            <a:chExt cx="143" cy="861"/>
          </a:xfrm>
        </p:grpSpPr>
        <p:sp>
          <p:nvSpPr>
            <p:cNvPr id="46169" name="Oval 13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1063" y="1156"/>
              <a:ext cx="143" cy="191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70" name="Rectangle 14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1111" y="1347"/>
              <a:ext cx="48" cy="670"/>
            </a:xfrm>
            <a:prstGeom prst="rect">
              <a:avLst/>
            </a:prstGeom>
            <a:solidFill>
              <a:srgbClr val="996633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6087" name="Group 15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1992313" y="1076325"/>
            <a:ext cx="227012" cy="1366838"/>
            <a:chOff x="1063" y="1156"/>
            <a:chExt cx="143" cy="861"/>
          </a:xfrm>
        </p:grpSpPr>
        <p:sp>
          <p:nvSpPr>
            <p:cNvPr id="46167" name="Oval 16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1063" y="1156"/>
              <a:ext cx="143" cy="191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68" name="Rectangle 17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1111" y="1347"/>
              <a:ext cx="48" cy="670"/>
            </a:xfrm>
            <a:prstGeom prst="rect">
              <a:avLst/>
            </a:prstGeom>
            <a:solidFill>
              <a:srgbClr val="996633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6089" name="Text Box 77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46063" y="2670175"/>
            <a:ext cx="2713037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Take 1 or 2 at each turn</a:t>
            </a:r>
          </a:p>
          <a:p>
            <a:r>
              <a:rPr lang="en-US"/>
              <a:t>Goal: take the last match</a:t>
            </a:r>
          </a:p>
        </p:txBody>
      </p:sp>
      <p:sp>
        <p:nvSpPr>
          <p:cNvPr id="46090" name="Text Box 78" hidden="1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5103813" y="1354138"/>
            <a:ext cx="73501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33CC33"/>
                </a:solidFill>
              </a:rPr>
              <a:t>MAX</a:t>
            </a:r>
          </a:p>
        </p:txBody>
      </p:sp>
      <p:sp>
        <p:nvSpPr>
          <p:cNvPr id="46091" name="Text Box 79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889375" y="2341563"/>
            <a:ext cx="6492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33CC33"/>
                </a:solidFill>
              </a:rPr>
              <a:t>MIN</a:t>
            </a:r>
          </a:p>
        </p:txBody>
      </p:sp>
      <p:sp>
        <p:nvSpPr>
          <p:cNvPr id="46092" name="Text Box 80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901950" y="4162425"/>
            <a:ext cx="6492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33CC33"/>
                </a:solidFill>
              </a:rPr>
              <a:t>MIN</a:t>
            </a:r>
          </a:p>
        </p:txBody>
      </p:sp>
      <p:sp>
        <p:nvSpPr>
          <p:cNvPr id="46093" name="Text Box 81" hidden="1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357563" y="3100388"/>
            <a:ext cx="73501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33CC33"/>
                </a:solidFill>
              </a:rPr>
              <a:t>MAX</a:t>
            </a:r>
          </a:p>
        </p:txBody>
      </p:sp>
      <p:sp>
        <p:nvSpPr>
          <p:cNvPr id="46094" name="Text Box 82" hidden="1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219325" y="5073650"/>
            <a:ext cx="7350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33CC33"/>
                </a:solidFill>
              </a:rPr>
              <a:t>MAX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00246" y="3987224"/>
            <a:ext cx="49291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What move should I take?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should we study games?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Clear success criteria</a:t>
            </a:r>
          </a:p>
          <a:p>
            <a:pPr marL="0" indent="0">
              <a:buNone/>
            </a:pPr>
            <a:br>
              <a:rPr lang="en-US" sz="2400" dirty="0"/>
            </a:br>
            <a:r>
              <a:rPr lang="en-US" sz="2400" dirty="0"/>
              <a:t>Important historically for AI</a:t>
            </a:r>
          </a:p>
          <a:p>
            <a:pPr marL="0" indent="0">
              <a:buNone/>
            </a:pPr>
            <a:br>
              <a:rPr lang="en-US" sz="2400" dirty="0"/>
            </a:br>
            <a:r>
              <a:rPr lang="en-US" sz="2400" dirty="0"/>
              <a:t>Fun </a:t>
            </a:r>
            <a:r>
              <a:rPr lang="en-US" sz="2400" dirty="0">
                <a:sym typeface="Wingdings"/>
              </a:rPr>
              <a:t></a:t>
            </a:r>
          </a:p>
          <a:p>
            <a:pPr marL="0" indent="0">
              <a:buNone/>
            </a:pPr>
            <a:br>
              <a:rPr lang="en-US" sz="2400" dirty="0">
                <a:sym typeface="Wingdings"/>
              </a:rPr>
            </a:br>
            <a:r>
              <a:rPr lang="en-US" sz="2400" dirty="0">
                <a:sym typeface="Wingdings"/>
              </a:rPr>
              <a:t>Good application of search</a:t>
            </a:r>
          </a:p>
          <a:p>
            <a:pPr lvl="1"/>
            <a:r>
              <a:rPr lang="en-US" sz="2000" dirty="0">
                <a:sym typeface="Wingdings"/>
              </a:rPr>
              <a:t>hard problems (</a:t>
            </a:r>
            <a:r>
              <a:rPr lang="en-US" sz="2000" dirty="0"/>
              <a:t>chess 35</a:t>
            </a:r>
            <a:r>
              <a:rPr lang="en-US" sz="2000" baseline="30000" dirty="0"/>
              <a:t>100</a:t>
            </a:r>
            <a:r>
              <a:rPr lang="en-US" sz="2000" dirty="0"/>
              <a:t> states in search space, 10</a:t>
            </a:r>
            <a:r>
              <a:rPr lang="en-US" sz="2000" baseline="30000" dirty="0"/>
              <a:t>40</a:t>
            </a:r>
            <a:r>
              <a:rPr lang="en-US" sz="2000" dirty="0"/>
              <a:t> legal states)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Some real-world problems fit this model</a:t>
            </a:r>
          </a:p>
          <a:p>
            <a:pPr lvl="1"/>
            <a:r>
              <a:rPr lang="en-US" sz="2000" dirty="0"/>
              <a:t>game theory (economics)</a:t>
            </a:r>
          </a:p>
          <a:p>
            <a:pPr lvl="1"/>
            <a:r>
              <a:rPr lang="en-US" sz="2000" dirty="0"/>
              <a:t>multi-agent problems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games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2438400"/>
            <a:ext cx="6019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What are some of the games you’ve played?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games: game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single-player vs. 2-player vs. multiplayer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Fully observable (perfect information) vs. partially observable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Discrete vs. continuous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real-time vs. turn-based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deterministic vs. non-deterministic (chance)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7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Strategic thinking = intelligence</a:t>
            </a:r>
          </a:p>
        </p:txBody>
      </p:sp>
      <p:sp>
        <p:nvSpPr>
          <p:cNvPr id="23555" name="Text Box 5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3400" y="1074003"/>
            <a:ext cx="853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>
                <a:latin typeface="Times New Roman" charset="0"/>
                <a:ea typeface="ＭＳ Ｐゴシック" charset="-128"/>
                <a:cs typeface="ＭＳ Ｐゴシック" charset="-128"/>
              </a:rPr>
              <a:t>For reasons previously stated, two-player games have been a focus of AI since its inception…</a:t>
            </a:r>
          </a:p>
        </p:txBody>
      </p:sp>
      <p:sp>
        <p:nvSpPr>
          <p:cNvPr id="23556" name="Rectangle 49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435475" y="469900"/>
            <a:ext cx="1841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endParaRPr lang="en-US" sz="420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557" name="Text Box 50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116388" y="0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>
                <a:ea typeface="ＭＳ Ｐゴシック" charset="-128"/>
                <a:cs typeface="ＭＳ Ｐゴシック" charset="-128"/>
              </a:rPr>
              <a:t>?</a:t>
            </a:r>
            <a:endParaRPr lang="en-US" sz="2400"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3400" y="3276600"/>
            <a:ext cx="1371600" cy="17653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286000" y="3657600"/>
            <a:ext cx="670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Important question: </a:t>
            </a:r>
            <a:r>
              <a:rPr lang="en-US" sz="3200" dirty="0">
                <a:solidFill>
                  <a:srgbClr val="FF0000"/>
                </a:solidFill>
              </a:rPr>
              <a:t>Is strategic thinking the same as intelligence?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7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Strategic thinking = intelligence</a:t>
            </a:r>
          </a:p>
        </p:txBody>
      </p:sp>
      <p:sp>
        <p:nvSpPr>
          <p:cNvPr id="23556" name="Rectangle 4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435475" y="469900"/>
            <a:ext cx="1841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endParaRPr lang="en-US" sz="420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557" name="Text Box 50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116388" y="0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>
                <a:ea typeface="ＭＳ Ｐゴシック" charset="-128"/>
                <a:cs typeface="ＭＳ Ｐゴシック" charset="-128"/>
              </a:rPr>
              <a:t>?</a:t>
            </a:r>
            <a:endParaRPr lang="en-US" sz="2400"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558" name="Text Box 5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914400" y="3881437"/>
            <a:ext cx="1752600" cy="47625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Times" charset="0"/>
                <a:ea typeface="ＭＳ Ｐゴシック" charset="-128"/>
                <a:cs typeface="ＭＳ Ｐゴシック" charset="-128"/>
              </a:rPr>
              <a:t>humans</a:t>
            </a:r>
          </a:p>
        </p:txBody>
      </p:sp>
      <p:sp>
        <p:nvSpPr>
          <p:cNvPr id="23559" name="Text Box 52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400800" y="3881437"/>
            <a:ext cx="1752600" cy="47625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Times" charset="0"/>
                <a:ea typeface="ＭＳ Ｐゴシック" charset="-128"/>
                <a:cs typeface="ＭＳ Ｐゴシック" charset="-128"/>
              </a:rPr>
              <a:t>computers </a:t>
            </a:r>
          </a:p>
        </p:txBody>
      </p:sp>
      <p:sp>
        <p:nvSpPr>
          <p:cNvPr id="23562" name="Text Box 5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81000" y="1484293"/>
            <a:ext cx="853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>
                <a:latin typeface="Times New Roman" charset="0"/>
                <a:ea typeface="ＭＳ Ｐゴシック" charset="-128"/>
                <a:cs typeface="ＭＳ Ｐゴシック" charset="-128"/>
              </a:rPr>
              <a:t>Humans and computers have different relative strengths in these games:</a:t>
            </a:r>
          </a:p>
        </p:txBody>
      </p:sp>
      <p:pic>
        <p:nvPicPr>
          <p:cNvPr id="23563" name="Picture 56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3205163" y="3200400"/>
            <a:ext cx="2471737" cy="24717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558921" y="4716959"/>
            <a:ext cx="4984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010400" y="4724400"/>
            <a:ext cx="4984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7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Strategic thinking = intelligence</a:t>
            </a:r>
          </a:p>
        </p:txBody>
      </p:sp>
      <p:sp>
        <p:nvSpPr>
          <p:cNvPr id="23556" name="Rectangle 4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435475" y="469900"/>
            <a:ext cx="1841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endParaRPr lang="en-US" sz="420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557" name="Text Box 50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116388" y="0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>
                <a:ea typeface="ＭＳ Ｐゴシック" charset="-128"/>
                <a:cs typeface="ＭＳ Ｐゴシック" charset="-128"/>
              </a:rPr>
              <a:t>?</a:t>
            </a:r>
            <a:endParaRPr lang="en-US" sz="2400"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558" name="Text Box 5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914400" y="3881437"/>
            <a:ext cx="1752600" cy="47625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Times" charset="0"/>
                <a:ea typeface="ＭＳ Ｐゴシック" charset="-128"/>
                <a:cs typeface="ＭＳ Ｐゴシック" charset="-128"/>
              </a:rPr>
              <a:t>humans</a:t>
            </a:r>
          </a:p>
        </p:txBody>
      </p:sp>
      <p:sp>
        <p:nvSpPr>
          <p:cNvPr id="23559" name="Text Box 52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400800" y="3881437"/>
            <a:ext cx="1752600" cy="47625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Times" charset="0"/>
                <a:ea typeface="ＭＳ Ｐゴシック" charset="-128"/>
                <a:cs typeface="ＭＳ Ｐゴシック" charset="-128"/>
              </a:rPr>
              <a:t>computers </a:t>
            </a:r>
          </a:p>
        </p:txBody>
      </p:sp>
      <p:sp>
        <p:nvSpPr>
          <p:cNvPr id="23560" name="Text Box 53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57200" y="4567237"/>
            <a:ext cx="2667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dirty="0">
                <a:solidFill>
                  <a:schemeClr val="accent2"/>
                </a:solidFill>
                <a:latin typeface="Comic Sans MS" charset="0"/>
                <a:ea typeface="ＭＳ Ｐゴシック" charset="-128"/>
                <a:cs typeface="ＭＳ Ｐゴシック" charset="-128"/>
              </a:rPr>
              <a:t>good at evaluating the strength of a board for a player</a:t>
            </a:r>
          </a:p>
        </p:txBody>
      </p:sp>
      <p:sp>
        <p:nvSpPr>
          <p:cNvPr id="23561" name="Text Box 54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715000" y="4567237"/>
            <a:ext cx="29718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  <a:latin typeface="Comic Sans MS" charset="0"/>
                <a:ea typeface="ＭＳ Ｐゴシック" charset="-128"/>
                <a:cs typeface="ＭＳ Ｐゴシック" charset="-128"/>
              </a:rPr>
              <a:t>good at looking ahead in the game to find winning combinations of moves</a:t>
            </a:r>
          </a:p>
        </p:txBody>
      </p:sp>
      <p:sp>
        <p:nvSpPr>
          <p:cNvPr id="23562" name="Text Box 55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81000" y="1484293"/>
            <a:ext cx="853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>
                <a:latin typeface="Times New Roman" charset="0"/>
                <a:ea typeface="ＭＳ Ｐゴシック" charset="-128"/>
                <a:cs typeface="ＭＳ Ｐゴシック" charset="-128"/>
              </a:rPr>
              <a:t>Humans and computers have different relative strengths in these games:</a:t>
            </a:r>
          </a:p>
        </p:txBody>
      </p:sp>
      <p:pic>
        <p:nvPicPr>
          <p:cNvPr id="23563" name="Picture 56"/>
          <p:cNvPicPr>
            <a:picLocks noChangeAspect="1" noChangeArrowheads="1"/>
          </p:cNvPicPr>
          <p:nvPr>
            <p:custDataLst>
              <p:tags r:id="rId9"/>
            </p:custDataLst>
          </p:nvPr>
        </p:nvPicPr>
        <p:blipFill>
          <a:blip r:embed="rId12"/>
          <a:srcRect/>
          <a:stretch>
            <a:fillRect/>
          </a:stretch>
        </p:blipFill>
        <p:spPr bwMode="auto">
          <a:xfrm>
            <a:off x="3205163" y="3200400"/>
            <a:ext cx="2471737" cy="24717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22682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1" charset="0"/>
            <a:ea typeface="Arial" pitchFamily="-111" charset="0"/>
            <a:cs typeface="Arial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1" charset="0"/>
            <a:ea typeface="Arial" pitchFamily="-111" charset="0"/>
            <a:cs typeface="Arial" pitchFamily="-111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12106</TotalTime>
  <Words>1408</Words>
  <Application>Microsoft Macintosh PowerPoint</Application>
  <PresentationFormat>On-screen Show (4:3)</PresentationFormat>
  <Paragraphs>530</Paragraphs>
  <Slides>37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ＭＳ Ｐゴシック</vt:lpstr>
      <vt:lpstr>Arial</vt:lpstr>
      <vt:lpstr>Comic Sans MS</vt:lpstr>
      <vt:lpstr>Times</vt:lpstr>
      <vt:lpstr>Times New Roman</vt:lpstr>
      <vt:lpstr>Wingdings</vt:lpstr>
      <vt:lpstr>Default Design</vt:lpstr>
      <vt:lpstr>Adversarial Search</vt:lpstr>
      <vt:lpstr>Admin</vt:lpstr>
      <vt:lpstr>A quick review of search</vt:lpstr>
      <vt:lpstr>Why should we study games?</vt:lpstr>
      <vt:lpstr>Types of games</vt:lpstr>
      <vt:lpstr>Types of games: game properties</vt:lpstr>
      <vt:lpstr>Strategic thinking = intelligence</vt:lpstr>
      <vt:lpstr>Strategic thinking = intelligence</vt:lpstr>
      <vt:lpstr>Strategic thinking = intelligence</vt:lpstr>
      <vt:lpstr>Strategic thinking = intelligence</vt:lpstr>
      <vt:lpstr>PowerPoint Presentation</vt:lpstr>
      <vt:lpstr>How humans play games…</vt:lpstr>
      <vt:lpstr>People are still working on this problem…</vt:lpstr>
      <vt:lpstr>Tic Tac Toe as search</vt:lpstr>
      <vt:lpstr>Tic Tac Toe as search</vt:lpstr>
      <vt:lpstr>Tic Tac Toe as search</vt:lpstr>
      <vt:lpstr>Tic Tac Toe as search</vt:lpstr>
      <vt:lpstr>Tic Tac Toe as search</vt:lpstr>
      <vt:lpstr>Tic Tac Toe as search</vt:lpstr>
      <vt:lpstr>Tic Tac Toe as search</vt:lpstr>
      <vt:lpstr>Tic Tac Toe</vt:lpstr>
      <vt:lpstr>I’m X, what will ‘O’ do?</vt:lpstr>
      <vt:lpstr>Minimizing risk</vt:lpstr>
      <vt:lpstr>Optimal Strategy</vt:lpstr>
      <vt:lpstr>Defining a scoring function</vt:lpstr>
      <vt:lpstr>Defining a scoring function</vt:lpstr>
      <vt:lpstr>Defining a scoring function</vt:lpstr>
      <vt:lpstr>Defining a scoring function</vt:lpstr>
      <vt:lpstr>Defining a scoring function</vt:lpstr>
      <vt:lpstr>Defining a scoring function</vt:lpstr>
      <vt:lpstr>Defining a scoring function</vt:lpstr>
      <vt:lpstr>Defining a scoring function</vt:lpstr>
      <vt:lpstr>How can X play optimally?</vt:lpstr>
      <vt:lpstr>How can X play optimally?</vt:lpstr>
      <vt:lpstr>How can X play optimally?</vt:lpstr>
      <vt:lpstr>Minimax Algorithm: An Optimal Strategy</vt:lpstr>
      <vt:lpstr>Baby Nim</vt:lpstr>
    </vt:vector>
  </TitlesOfParts>
  <Company>Microsoft Corporation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Science of Computing</dc:title>
  <dc:creator>Christine Alvarado</dc:creator>
  <cp:lastModifiedBy>David Robert Kauchak</cp:lastModifiedBy>
  <cp:revision>552</cp:revision>
  <cp:lastPrinted>2019-04-15T17:39:37Z</cp:lastPrinted>
  <dcterms:created xsi:type="dcterms:W3CDTF">2010-09-13T20:18:01Z</dcterms:created>
  <dcterms:modified xsi:type="dcterms:W3CDTF">2019-04-15T17:39:51Z</dcterms:modified>
</cp:coreProperties>
</file>