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56" r:id="rId2"/>
    <p:sldId id="786" r:id="rId3"/>
    <p:sldId id="746" r:id="rId4"/>
    <p:sldId id="747" r:id="rId5"/>
    <p:sldId id="748" r:id="rId6"/>
    <p:sldId id="749" r:id="rId7"/>
    <p:sldId id="750" r:id="rId8"/>
    <p:sldId id="751" r:id="rId9"/>
    <p:sldId id="753" r:id="rId10"/>
    <p:sldId id="752" r:id="rId11"/>
    <p:sldId id="754" r:id="rId12"/>
    <p:sldId id="755" r:id="rId13"/>
    <p:sldId id="756" r:id="rId14"/>
    <p:sldId id="757" r:id="rId15"/>
    <p:sldId id="741" r:id="rId16"/>
    <p:sldId id="738"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9" autoAdjust="0"/>
    <p:restoredTop sz="86672" autoAdjust="0"/>
  </p:normalViewPr>
  <p:slideViewPr>
    <p:cSldViewPr snapToObjects="1">
      <p:cViewPr varScale="1">
        <p:scale>
          <a:sx n="96" d="100"/>
          <a:sy n="96" d="100"/>
        </p:scale>
        <p:origin x="208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0213A-4496-8E41-939D-6D779164903A}" type="datetimeFigureOut">
              <a:rPr lang="en-US" smtClean="0"/>
              <a:pPr/>
              <a:t>4/8/19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E9A50-EED1-FA4E-868B-D30F9FDBA6F4}" type="slidenum">
              <a:rPr lang="en-US" smtClean="0"/>
              <a:pPr/>
              <a:t>‹#›</a:t>
            </a:fld>
            <a:endParaRPr lang="en-US"/>
          </a:p>
        </p:txBody>
      </p:sp>
    </p:spTree>
    <p:extLst>
      <p:ext uri="{BB962C8B-B14F-4D97-AF65-F5344CB8AC3E}">
        <p14:creationId xmlns:p14="http://schemas.microsoft.com/office/powerpoint/2010/main" val="10369575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15</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16</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6FE768-D535-DB4F-A86D-18423950C428}" type="datetimeFigureOut">
              <a:rPr lang="en-US" smtClean="0"/>
              <a:pPr/>
              <a:t>4/8/19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4/8/19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76733-97FC-644E-9C9E-BE83813A8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6FE768-D535-DB4F-A86D-18423950C428}" type="datetimeFigureOut">
              <a:rPr lang="en-US" smtClean="0"/>
              <a:pPr/>
              <a:t>4/8/19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076733-97FC-644E-9C9E-BE83813A8A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7B6FE768-D535-DB4F-A86D-18423950C428}" type="datetimeFigureOut">
              <a:rPr lang="en-US" smtClean="0"/>
              <a:pPr/>
              <a:t>4/8/19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7B6FE768-D535-DB4F-A86D-18423950C428}" type="datetimeFigureOut">
              <a:rPr lang="en-US" smtClean="0"/>
              <a:pPr/>
              <a:t>4/8/19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7B6FE768-D535-DB4F-A86D-18423950C428}" type="datetimeFigureOut">
              <a:rPr lang="en-US" smtClean="0"/>
              <a:pPr/>
              <a:t>4/8/19</a:t>
            </a:fld>
            <a:endParaRPr lang="en-US"/>
          </a:p>
        </p:txBody>
      </p:sp>
      <p:sp>
        <p:nvSpPr>
          <p:cNvPr id="10" name="Slide Number Placeholder 9"/>
          <p:cNvSpPr>
            <a:spLocks noGrp="1"/>
          </p:cNvSpPr>
          <p:nvPr>
            <p:ph type="sldNum" sz="quarter" idx="16"/>
          </p:nvPr>
        </p:nvSpPr>
        <p:spPr/>
        <p:txBody>
          <a:bodyPr rtlCol="0"/>
          <a:lstStyle/>
          <a:p>
            <a:fld id="{A0076733-97FC-644E-9C9E-BE83813A8A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7B6FE768-D535-DB4F-A86D-18423950C428}" type="datetimeFigureOut">
              <a:rPr lang="en-US" smtClean="0"/>
              <a:pPr/>
              <a:t>4/8/19</a:t>
            </a:fld>
            <a:endParaRPr lang="en-US"/>
          </a:p>
        </p:txBody>
      </p:sp>
      <p:sp>
        <p:nvSpPr>
          <p:cNvPr id="12" name="Slide Number Placeholder 11"/>
          <p:cNvSpPr>
            <a:spLocks noGrp="1"/>
          </p:cNvSpPr>
          <p:nvPr>
            <p:ph type="sldNum" sz="quarter" idx="16"/>
          </p:nvPr>
        </p:nvSpPr>
        <p:spPr/>
        <p:txBody>
          <a:bodyPr rtlCol="0"/>
          <a:lstStyle/>
          <a:p>
            <a:fld id="{A0076733-97FC-644E-9C9E-BE83813A8A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B6FE768-D535-DB4F-A86D-18423950C428}" type="datetimeFigureOut">
              <a:rPr lang="en-US" smtClean="0"/>
              <a:pPr/>
              <a:t>4/8/19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768-D535-DB4F-A86D-18423950C428}" type="datetimeFigureOut">
              <a:rPr lang="en-US" smtClean="0"/>
              <a:pPr/>
              <a:t>4/8/19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7B6FE768-D535-DB4F-A86D-18423950C428}" type="datetimeFigureOut">
              <a:rPr lang="en-US" smtClean="0"/>
              <a:pPr/>
              <a:t>4/8/19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6FE768-D535-DB4F-A86D-18423950C428}" type="datetimeFigureOut">
              <a:rPr lang="en-US" smtClean="0"/>
              <a:pPr/>
              <a:t>4/8/19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6FE768-D535-DB4F-A86D-18423950C428}" type="datetimeFigureOut">
              <a:rPr lang="en-US" smtClean="0"/>
              <a:pPr/>
              <a:t>4/8/19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076733-97FC-644E-9C9E-BE83813A8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Search algorithms</a:t>
            </a:r>
            <a:endParaRPr lang="en-US" dirty="0"/>
          </a:p>
        </p:txBody>
      </p:sp>
      <p:sp>
        <p:nvSpPr>
          <p:cNvPr id="3" name="Subtitle 2"/>
          <p:cNvSpPr>
            <a:spLocks noGrp="1"/>
          </p:cNvSpPr>
          <p:nvPr>
            <p:ph type="subTitle" idx="1"/>
          </p:nvPr>
        </p:nvSpPr>
        <p:spPr/>
        <p:txBody>
          <a:bodyPr>
            <a:normAutofit fontScale="77500" lnSpcReduction="20000"/>
          </a:bodyPr>
          <a:lstStyle/>
          <a:p>
            <a:r>
              <a:rPr lang="en-US" dirty="0"/>
              <a:t>David Kauchak</a:t>
            </a:r>
          </a:p>
          <a:p>
            <a:r>
              <a:rPr lang="en-US" dirty="0"/>
              <a:t>CS51A – Spring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solidFill>
                  <a:srgbClr val="FF0000"/>
                </a:solidFill>
              </a:rPr>
              <a:t>What order would this variant visit the states? </a:t>
            </a:r>
          </a:p>
        </p:txBody>
      </p:sp>
      <p:sp>
        <p:nvSpPr>
          <p:cNvPr id="5" name="TextBox 4"/>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a:t>1</a:t>
            </a:r>
          </a:p>
        </p:txBody>
      </p:sp>
      <p:sp>
        <p:nvSpPr>
          <p:cNvPr id="6" name="TextBox 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7" name="TextBox 6"/>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8" name="TextBox 7"/>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9" name="TextBox 8"/>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10" name="TextBox 9"/>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a:t>8</a:t>
            </a:r>
          </a:p>
        </p:txBody>
      </p:sp>
      <p:sp>
        <p:nvSpPr>
          <p:cNvPr id="11" name="TextBox 10"/>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a:t>7</a:t>
            </a:r>
          </a:p>
        </p:txBody>
      </p:sp>
      <p:sp>
        <p:nvSpPr>
          <p:cNvPr id="12" name="TextBox 11"/>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a:t>9</a:t>
            </a:r>
          </a:p>
        </p:txBody>
      </p:sp>
      <p:cxnSp>
        <p:nvCxnSpPr>
          <p:cNvPr id="13" name="Straight Arrow Connector 12"/>
          <p:cNvCxnSpPr>
            <a:stCxn id="5" idx="2"/>
            <a:endCxn id="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5" idx="2"/>
            <a:endCxn id="7"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5" idx="2"/>
            <a:endCxn id="8"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7" idx="2"/>
            <a:endCxn id="9"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11"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7" idx="2"/>
            <a:endCxn id="10"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9" idx="2"/>
            <a:endCxn id="12"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a:t>5</a:t>
            </a:r>
          </a:p>
        </p:txBody>
      </p:sp>
      <p:cxnSp>
        <p:nvCxnSpPr>
          <p:cNvPr id="21" name="Straight Arrow Connector 20"/>
          <p:cNvCxnSpPr>
            <a:stCxn id="6" idx="2"/>
            <a:endCxn id="20"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91746" y="4885096"/>
            <a:ext cx="1134595" cy="523220"/>
          </a:xfrm>
          <a:prstGeom prst="rect">
            <a:avLst/>
          </a:prstGeom>
          <a:noFill/>
        </p:spPr>
        <p:txBody>
          <a:bodyPr wrap="none" rtlCol="0">
            <a:spAutoFit/>
          </a:bodyPr>
          <a:lstStyle/>
          <a:p>
            <a:r>
              <a:rPr lang="en-US" sz="2800" dirty="0">
                <a:solidFill>
                  <a:srgbClr val="0000FF"/>
                </a:solidFill>
              </a:rPr>
              <a:t>1, 2, 5</a:t>
            </a:r>
          </a:p>
        </p:txBody>
      </p:sp>
      <p:pic>
        <p:nvPicPr>
          <p:cNvPr id="23" name="Picture 22"/>
          <p:cNvPicPr>
            <a:picLocks noChangeAspect="1"/>
          </p:cNvPicPr>
          <p:nvPr/>
        </p:nvPicPr>
        <p:blipFill>
          <a:blip r:embed="rId2"/>
          <a:stretch>
            <a:fillRect/>
          </a:stretch>
        </p:blipFill>
        <p:spPr>
          <a:xfrm>
            <a:off x="152399" y="1682750"/>
            <a:ext cx="5178711" cy="2736850"/>
          </a:xfrm>
          <a:prstGeom prst="rect">
            <a:avLst/>
          </a:prstGeom>
        </p:spPr>
      </p:pic>
    </p:spTree>
    <p:extLst>
      <p:ext uri="{BB962C8B-B14F-4D97-AF65-F5344CB8AC3E}">
        <p14:creationId xmlns:p14="http://schemas.microsoft.com/office/powerpoint/2010/main" val="315827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solidFill>
                  <a:srgbClr val="FF0000"/>
                </a:solidFill>
              </a:rPr>
              <a:t>What order would this variant visit the states? </a:t>
            </a:r>
          </a:p>
        </p:txBody>
      </p:sp>
      <p:sp>
        <p:nvSpPr>
          <p:cNvPr id="5" name="TextBox 4"/>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a:t>1</a:t>
            </a:r>
          </a:p>
        </p:txBody>
      </p:sp>
      <p:sp>
        <p:nvSpPr>
          <p:cNvPr id="6" name="TextBox 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7" name="TextBox 6"/>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8" name="TextBox 7"/>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9" name="TextBox 8"/>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10" name="TextBox 9"/>
          <p:cNvSpPr txBox="1"/>
          <p:nvPr/>
        </p:nvSpPr>
        <p:spPr>
          <a:xfrm>
            <a:off x="8686800" y="4047866"/>
            <a:ext cx="382787" cy="523220"/>
          </a:xfrm>
          <a:prstGeom prst="rect">
            <a:avLst/>
          </a:prstGeom>
          <a:solidFill>
            <a:srgbClr val="CCFFCC"/>
          </a:solidFill>
          <a:ln>
            <a:solidFill>
              <a:schemeClr val="tx1"/>
            </a:solidFill>
          </a:ln>
        </p:spPr>
        <p:txBody>
          <a:bodyPr wrap="none" rtlCol="0">
            <a:spAutoFit/>
          </a:bodyPr>
          <a:lstStyle/>
          <a:p>
            <a:r>
              <a:rPr lang="en-US" sz="2800" dirty="0"/>
              <a:t>8</a:t>
            </a:r>
          </a:p>
        </p:txBody>
      </p:sp>
      <p:sp>
        <p:nvSpPr>
          <p:cNvPr id="11" name="TextBox 10"/>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a:t>7</a:t>
            </a:r>
          </a:p>
        </p:txBody>
      </p:sp>
      <p:sp>
        <p:nvSpPr>
          <p:cNvPr id="12" name="TextBox 11"/>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a:t>9</a:t>
            </a:r>
          </a:p>
        </p:txBody>
      </p:sp>
      <p:cxnSp>
        <p:nvCxnSpPr>
          <p:cNvPr id="13" name="Straight Arrow Connector 12"/>
          <p:cNvCxnSpPr>
            <a:stCxn id="5" idx="2"/>
            <a:endCxn id="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5" idx="2"/>
            <a:endCxn id="7"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5" idx="2"/>
            <a:endCxn id="8"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7" idx="2"/>
            <a:endCxn id="9"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11"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7" idx="2"/>
            <a:endCxn id="10"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9" idx="2"/>
            <a:endCxn id="12"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5843226" y="4038600"/>
            <a:ext cx="382787" cy="523220"/>
          </a:xfrm>
          <a:prstGeom prst="rect">
            <a:avLst/>
          </a:prstGeom>
          <a:noFill/>
          <a:ln>
            <a:solidFill>
              <a:schemeClr val="tx1"/>
            </a:solidFill>
          </a:ln>
        </p:spPr>
        <p:txBody>
          <a:bodyPr wrap="none" rtlCol="0">
            <a:spAutoFit/>
          </a:bodyPr>
          <a:lstStyle/>
          <a:p>
            <a:r>
              <a:rPr lang="en-US" sz="2800" dirty="0"/>
              <a:t>5</a:t>
            </a:r>
          </a:p>
        </p:txBody>
      </p:sp>
      <p:cxnSp>
        <p:nvCxnSpPr>
          <p:cNvPr id="21" name="Straight Arrow Connector 20"/>
          <p:cNvCxnSpPr>
            <a:stCxn id="6" idx="2"/>
            <a:endCxn id="20"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91746" y="4885096"/>
            <a:ext cx="3014116" cy="523220"/>
          </a:xfrm>
          <a:prstGeom prst="rect">
            <a:avLst/>
          </a:prstGeom>
          <a:noFill/>
        </p:spPr>
        <p:txBody>
          <a:bodyPr wrap="none" rtlCol="0">
            <a:spAutoFit/>
          </a:bodyPr>
          <a:lstStyle/>
          <a:p>
            <a:r>
              <a:rPr lang="en-US" sz="2800" dirty="0">
                <a:solidFill>
                  <a:srgbClr val="0000FF"/>
                </a:solidFill>
              </a:rPr>
              <a:t>1, 2, 5, 3, 6, 9, 7, 8</a:t>
            </a:r>
          </a:p>
        </p:txBody>
      </p:sp>
      <p:pic>
        <p:nvPicPr>
          <p:cNvPr id="23" name="Picture 22"/>
          <p:cNvPicPr>
            <a:picLocks noChangeAspect="1"/>
          </p:cNvPicPr>
          <p:nvPr/>
        </p:nvPicPr>
        <p:blipFill>
          <a:blip r:embed="rId2"/>
          <a:stretch>
            <a:fillRect/>
          </a:stretch>
        </p:blipFill>
        <p:spPr>
          <a:xfrm>
            <a:off x="152399" y="1682750"/>
            <a:ext cx="5178711" cy="2736850"/>
          </a:xfrm>
          <a:prstGeom prst="rect">
            <a:avLst/>
          </a:prstGeom>
        </p:spPr>
      </p:pic>
      <p:sp>
        <p:nvSpPr>
          <p:cNvPr id="3" name="TextBox 2"/>
          <p:cNvSpPr txBox="1"/>
          <p:nvPr/>
        </p:nvSpPr>
        <p:spPr>
          <a:xfrm>
            <a:off x="726626" y="5862935"/>
            <a:ext cx="4455491" cy="523220"/>
          </a:xfrm>
          <a:prstGeom prst="rect">
            <a:avLst/>
          </a:prstGeom>
          <a:noFill/>
        </p:spPr>
        <p:txBody>
          <a:bodyPr wrap="none" rtlCol="0">
            <a:spAutoFit/>
          </a:bodyPr>
          <a:lstStyle/>
          <a:p>
            <a:r>
              <a:rPr lang="en-US" sz="2800" dirty="0">
                <a:solidFill>
                  <a:srgbClr val="FF0000"/>
                </a:solidFill>
              </a:rPr>
              <a:t>What search algorithm is this?</a:t>
            </a:r>
          </a:p>
        </p:txBody>
      </p:sp>
    </p:spTree>
    <p:extLst>
      <p:ext uri="{BB962C8B-B14F-4D97-AF65-F5344CB8AC3E}">
        <p14:creationId xmlns:p14="http://schemas.microsoft.com/office/powerpoint/2010/main" val="2401005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solidFill>
                  <a:srgbClr val="FF0000"/>
                </a:solidFill>
              </a:rPr>
              <a:t>What order would this variant visit the states? </a:t>
            </a:r>
          </a:p>
        </p:txBody>
      </p:sp>
      <p:sp>
        <p:nvSpPr>
          <p:cNvPr id="5" name="TextBox 4"/>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a:t>1</a:t>
            </a:r>
          </a:p>
        </p:txBody>
      </p:sp>
      <p:sp>
        <p:nvSpPr>
          <p:cNvPr id="6" name="TextBox 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7" name="TextBox 6"/>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8" name="TextBox 7"/>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9" name="TextBox 8"/>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10" name="TextBox 9"/>
          <p:cNvSpPr txBox="1"/>
          <p:nvPr/>
        </p:nvSpPr>
        <p:spPr>
          <a:xfrm>
            <a:off x="8686800" y="4047866"/>
            <a:ext cx="382787" cy="523220"/>
          </a:xfrm>
          <a:prstGeom prst="rect">
            <a:avLst/>
          </a:prstGeom>
          <a:solidFill>
            <a:srgbClr val="CCFFCC"/>
          </a:solidFill>
          <a:ln>
            <a:solidFill>
              <a:schemeClr val="tx1"/>
            </a:solidFill>
          </a:ln>
        </p:spPr>
        <p:txBody>
          <a:bodyPr wrap="none" rtlCol="0">
            <a:spAutoFit/>
          </a:bodyPr>
          <a:lstStyle/>
          <a:p>
            <a:r>
              <a:rPr lang="en-US" sz="2800" dirty="0"/>
              <a:t>8</a:t>
            </a:r>
          </a:p>
        </p:txBody>
      </p:sp>
      <p:sp>
        <p:nvSpPr>
          <p:cNvPr id="11" name="TextBox 10"/>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a:t>7</a:t>
            </a:r>
          </a:p>
        </p:txBody>
      </p:sp>
      <p:sp>
        <p:nvSpPr>
          <p:cNvPr id="12" name="TextBox 11"/>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a:t>9</a:t>
            </a:r>
          </a:p>
        </p:txBody>
      </p:sp>
      <p:cxnSp>
        <p:nvCxnSpPr>
          <p:cNvPr id="13" name="Straight Arrow Connector 12"/>
          <p:cNvCxnSpPr>
            <a:stCxn id="5" idx="2"/>
            <a:endCxn id="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5" idx="2"/>
            <a:endCxn id="7"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5" idx="2"/>
            <a:endCxn id="8"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7" idx="2"/>
            <a:endCxn id="9"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11"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7" idx="2"/>
            <a:endCxn id="10"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9" idx="2"/>
            <a:endCxn id="12"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5843226" y="4038600"/>
            <a:ext cx="382787" cy="523220"/>
          </a:xfrm>
          <a:prstGeom prst="rect">
            <a:avLst/>
          </a:prstGeom>
          <a:noFill/>
          <a:ln>
            <a:solidFill>
              <a:schemeClr val="tx1"/>
            </a:solidFill>
          </a:ln>
        </p:spPr>
        <p:txBody>
          <a:bodyPr wrap="none" rtlCol="0">
            <a:spAutoFit/>
          </a:bodyPr>
          <a:lstStyle/>
          <a:p>
            <a:r>
              <a:rPr lang="en-US" sz="2800" dirty="0"/>
              <a:t>5</a:t>
            </a:r>
          </a:p>
        </p:txBody>
      </p:sp>
      <p:cxnSp>
        <p:nvCxnSpPr>
          <p:cNvPr id="21" name="Straight Arrow Connector 20"/>
          <p:cNvCxnSpPr>
            <a:stCxn id="6" idx="2"/>
            <a:endCxn id="20"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91746" y="4885096"/>
            <a:ext cx="3014116" cy="523220"/>
          </a:xfrm>
          <a:prstGeom prst="rect">
            <a:avLst/>
          </a:prstGeom>
          <a:noFill/>
        </p:spPr>
        <p:txBody>
          <a:bodyPr wrap="none" rtlCol="0">
            <a:spAutoFit/>
          </a:bodyPr>
          <a:lstStyle/>
          <a:p>
            <a:r>
              <a:rPr lang="en-US" sz="2800" dirty="0">
                <a:solidFill>
                  <a:srgbClr val="0000FF"/>
                </a:solidFill>
              </a:rPr>
              <a:t>1, 2, 5, 3, 6, 9, 7, 8</a:t>
            </a:r>
          </a:p>
        </p:txBody>
      </p:sp>
      <p:pic>
        <p:nvPicPr>
          <p:cNvPr id="23" name="Picture 22"/>
          <p:cNvPicPr>
            <a:picLocks noChangeAspect="1"/>
          </p:cNvPicPr>
          <p:nvPr/>
        </p:nvPicPr>
        <p:blipFill>
          <a:blip r:embed="rId2"/>
          <a:stretch>
            <a:fillRect/>
          </a:stretch>
        </p:blipFill>
        <p:spPr>
          <a:xfrm>
            <a:off x="152399" y="1682750"/>
            <a:ext cx="5178711" cy="2736850"/>
          </a:xfrm>
          <a:prstGeom prst="rect">
            <a:avLst/>
          </a:prstGeom>
        </p:spPr>
      </p:pic>
      <p:sp>
        <p:nvSpPr>
          <p:cNvPr id="3" name="TextBox 2"/>
          <p:cNvSpPr txBox="1"/>
          <p:nvPr/>
        </p:nvSpPr>
        <p:spPr>
          <a:xfrm>
            <a:off x="533400" y="5862935"/>
            <a:ext cx="817076" cy="523220"/>
          </a:xfrm>
          <a:prstGeom prst="rect">
            <a:avLst/>
          </a:prstGeom>
          <a:noFill/>
        </p:spPr>
        <p:txBody>
          <a:bodyPr wrap="none" rtlCol="0">
            <a:spAutoFit/>
          </a:bodyPr>
          <a:lstStyle/>
          <a:p>
            <a:r>
              <a:rPr lang="en-US" sz="2800" dirty="0">
                <a:solidFill>
                  <a:srgbClr val="0000FF"/>
                </a:solidFill>
              </a:rPr>
              <a:t>DFS!</a:t>
            </a:r>
          </a:p>
        </p:txBody>
      </p:sp>
      <p:sp>
        <p:nvSpPr>
          <p:cNvPr id="4" name="TextBox 3"/>
          <p:cNvSpPr txBox="1"/>
          <p:nvPr/>
        </p:nvSpPr>
        <p:spPr>
          <a:xfrm>
            <a:off x="1828800" y="5867400"/>
            <a:ext cx="2858775" cy="523220"/>
          </a:xfrm>
          <a:prstGeom prst="rect">
            <a:avLst/>
          </a:prstGeom>
          <a:noFill/>
        </p:spPr>
        <p:txBody>
          <a:bodyPr wrap="none" rtlCol="0">
            <a:spAutoFit/>
          </a:bodyPr>
          <a:lstStyle/>
          <a:p>
            <a:r>
              <a:rPr lang="en-US" sz="2800" dirty="0">
                <a:solidFill>
                  <a:srgbClr val="FF0000"/>
                </a:solidFill>
              </a:rPr>
              <a:t>Where’s the stack?</a:t>
            </a:r>
          </a:p>
        </p:txBody>
      </p:sp>
    </p:spTree>
    <p:extLst>
      <p:ext uri="{BB962C8B-B14F-4D97-AF65-F5344CB8AC3E}">
        <p14:creationId xmlns:p14="http://schemas.microsoft.com/office/powerpoint/2010/main" val="1650168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last DFS variant</a:t>
            </a:r>
          </a:p>
        </p:txBody>
      </p:sp>
      <p:pic>
        <p:nvPicPr>
          <p:cNvPr id="4" name="Picture 3"/>
          <p:cNvPicPr>
            <a:picLocks noChangeAspect="1"/>
          </p:cNvPicPr>
          <p:nvPr/>
        </p:nvPicPr>
        <p:blipFill>
          <a:blip r:embed="rId2"/>
          <a:stretch>
            <a:fillRect/>
          </a:stretch>
        </p:blipFill>
        <p:spPr>
          <a:xfrm>
            <a:off x="4688541" y="1600200"/>
            <a:ext cx="4303059" cy="2438400"/>
          </a:xfrm>
          <a:prstGeom prst="rect">
            <a:avLst/>
          </a:prstGeom>
        </p:spPr>
      </p:pic>
      <p:sp>
        <p:nvSpPr>
          <p:cNvPr id="5" name="TextBox 4"/>
          <p:cNvSpPr txBox="1"/>
          <p:nvPr/>
        </p:nvSpPr>
        <p:spPr>
          <a:xfrm>
            <a:off x="5354580" y="5003107"/>
            <a:ext cx="2722620" cy="461665"/>
          </a:xfrm>
          <a:prstGeom prst="rect">
            <a:avLst/>
          </a:prstGeom>
          <a:noFill/>
        </p:spPr>
        <p:txBody>
          <a:bodyPr wrap="none" rtlCol="0">
            <a:spAutoFit/>
          </a:bodyPr>
          <a:lstStyle/>
          <a:p>
            <a:r>
              <a:rPr lang="en-US" sz="2400" dirty="0">
                <a:solidFill>
                  <a:srgbClr val="FF0000"/>
                </a:solidFill>
              </a:rPr>
              <a:t>How is this different?</a:t>
            </a:r>
          </a:p>
        </p:txBody>
      </p:sp>
      <p:pic>
        <p:nvPicPr>
          <p:cNvPr id="6" name="Picture 5"/>
          <p:cNvPicPr>
            <a:picLocks noChangeAspect="1"/>
          </p:cNvPicPr>
          <p:nvPr/>
        </p:nvPicPr>
        <p:blipFill>
          <a:blip r:embed="rId3"/>
          <a:stretch>
            <a:fillRect/>
          </a:stretch>
        </p:blipFill>
        <p:spPr>
          <a:xfrm>
            <a:off x="152399" y="1682750"/>
            <a:ext cx="4169403" cy="2203450"/>
          </a:xfrm>
          <a:prstGeom prst="rect">
            <a:avLst/>
          </a:prstGeom>
        </p:spPr>
      </p:pic>
    </p:spTree>
    <p:extLst>
      <p:ext uri="{BB962C8B-B14F-4D97-AF65-F5344CB8AC3E}">
        <p14:creationId xmlns:p14="http://schemas.microsoft.com/office/powerpoint/2010/main" val="2278016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last DFS variant</a:t>
            </a:r>
          </a:p>
        </p:txBody>
      </p:sp>
      <p:pic>
        <p:nvPicPr>
          <p:cNvPr id="4" name="Picture 3"/>
          <p:cNvPicPr>
            <a:picLocks noChangeAspect="1"/>
          </p:cNvPicPr>
          <p:nvPr/>
        </p:nvPicPr>
        <p:blipFill>
          <a:blip r:embed="rId2"/>
          <a:stretch>
            <a:fillRect/>
          </a:stretch>
        </p:blipFill>
        <p:spPr>
          <a:xfrm>
            <a:off x="4688541" y="1600200"/>
            <a:ext cx="4303059" cy="2438400"/>
          </a:xfrm>
          <a:prstGeom prst="rect">
            <a:avLst/>
          </a:prstGeom>
        </p:spPr>
      </p:pic>
      <p:sp>
        <p:nvSpPr>
          <p:cNvPr id="5" name="TextBox 4"/>
          <p:cNvSpPr txBox="1"/>
          <p:nvPr/>
        </p:nvSpPr>
        <p:spPr>
          <a:xfrm>
            <a:off x="5659380" y="4800600"/>
            <a:ext cx="2951220" cy="830997"/>
          </a:xfrm>
          <a:prstGeom prst="rect">
            <a:avLst/>
          </a:prstGeom>
          <a:noFill/>
        </p:spPr>
        <p:txBody>
          <a:bodyPr wrap="square" rtlCol="0">
            <a:spAutoFit/>
          </a:bodyPr>
          <a:lstStyle/>
          <a:p>
            <a:r>
              <a:rPr lang="en-US" sz="2400" dirty="0">
                <a:solidFill>
                  <a:srgbClr val="0000FF"/>
                </a:solidFill>
              </a:rPr>
              <a:t>Returns ALL solutions found, not just one</a:t>
            </a:r>
          </a:p>
        </p:txBody>
      </p:sp>
      <p:pic>
        <p:nvPicPr>
          <p:cNvPr id="6" name="Picture 5"/>
          <p:cNvPicPr>
            <a:picLocks noChangeAspect="1"/>
          </p:cNvPicPr>
          <p:nvPr/>
        </p:nvPicPr>
        <p:blipFill>
          <a:blip r:embed="rId3"/>
          <a:stretch>
            <a:fillRect/>
          </a:stretch>
        </p:blipFill>
        <p:spPr>
          <a:xfrm>
            <a:off x="152399" y="1682750"/>
            <a:ext cx="4169403" cy="2203450"/>
          </a:xfrm>
          <a:prstGeom prst="rect">
            <a:avLst/>
          </a:prstGeom>
        </p:spPr>
      </p:pic>
    </p:spTree>
    <p:extLst>
      <p:ext uri="{BB962C8B-B14F-4D97-AF65-F5344CB8AC3E}">
        <p14:creationId xmlns:p14="http://schemas.microsoft.com/office/powerpoint/2010/main" val="82798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sp>
        <p:nvSpPr>
          <p:cNvPr id="17" name="TextBox 16"/>
          <p:cNvSpPr txBox="1"/>
          <p:nvPr/>
        </p:nvSpPr>
        <p:spPr>
          <a:xfrm>
            <a:off x="1023546" y="4114800"/>
            <a:ext cx="6493207" cy="954107"/>
          </a:xfrm>
          <a:prstGeom prst="rect">
            <a:avLst/>
          </a:prstGeom>
          <a:noFill/>
        </p:spPr>
        <p:txBody>
          <a:bodyPr wrap="square" rtlCol="0">
            <a:spAutoFit/>
          </a:bodyPr>
          <a:lstStyle/>
          <a:p>
            <a:r>
              <a:rPr lang="en-US" sz="2800" dirty="0">
                <a:solidFill>
                  <a:srgbClr val="FF0000"/>
                </a:solidFill>
              </a:rPr>
              <a:t>What is the “state” of this problem (it should capture all possible valid configurations)?</a:t>
            </a:r>
          </a:p>
        </p:txBody>
      </p:sp>
    </p:spTree>
    <p:extLst>
      <p:ext uri="{BB962C8B-B14F-4D97-AF65-F5344CB8AC3E}">
        <p14:creationId xmlns:p14="http://schemas.microsoft.com/office/powerpoint/2010/main" val="1876143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pic>
        <p:nvPicPr>
          <p:cNvPr id="144388" name="Picture 4" descr="5-b"/>
          <p:cNvPicPr>
            <a:picLocks noChangeAspect="1" noChangeArrowheads="1"/>
          </p:cNvPicPr>
          <p:nvPr/>
        </p:nvPicPr>
        <p:blipFill>
          <a:blip r:embed="rId3"/>
          <a:srcRect b="53703"/>
          <a:stretch>
            <a:fillRect/>
          </a:stretch>
        </p:blipFill>
        <p:spPr bwMode="auto">
          <a:xfrm>
            <a:off x="2238375" y="3321050"/>
            <a:ext cx="5229225" cy="3384550"/>
          </a:xfrm>
          <a:prstGeom prst="rect">
            <a:avLst/>
          </a:prstGeom>
          <a:noFill/>
        </p:spPr>
      </p:pic>
      <p:sp>
        <p:nvSpPr>
          <p:cNvPr id="144389" name="Freeform 5"/>
          <p:cNvSpPr>
            <a:spLocks/>
          </p:cNvSpPr>
          <p:nvPr/>
        </p:nvSpPr>
        <p:spPr bwMode="auto">
          <a:xfrm>
            <a:off x="4130675" y="36258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0" name="Freeform 6"/>
          <p:cNvSpPr>
            <a:spLocks/>
          </p:cNvSpPr>
          <p:nvPr/>
        </p:nvSpPr>
        <p:spPr bwMode="auto">
          <a:xfrm>
            <a:off x="4421188" y="3836988"/>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1" name="Freeform 7"/>
          <p:cNvSpPr>
            <a:spLocks/>
          </p:cNvSpPr>
          <p:nvPr/>
        </p:nvSpPr>
        <p:spPr bwMode="auto">
          <a:xfrm>
            <a:off x="4752975" y="37020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3" name="Freeform 9"/>
          <p:cNvSpPr>
            <a:spLocks/>
          </p:cNvSpPr>
          <p:nvPr/>
        </p:nvSpPr>
        <p:spPr bwMode="auto">
          <a:xfrm>
            <a:off x="4143375" y="54546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5" name="Freeform 11"/>
          <p:cNvSpPr>
            <a:spLocks/>
          </p:cNvSpPr>
          <p:nvPr/>
        </p:nvSpPr>
        <p:spPr bwMode="auto">
          <a:xfrm>
            <a:off x="4752975" y="55308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6" name="Freeform 12"/>
          <p:cNvSpPr>
            <a:spLocks/>
          </p:cNvSpPr>
          <p:nvPr/>
        </p:nvSpPr>
        <p:spPr bwMode="auto">
          <a:xfrm>
            <a:off x="5438775" y="44640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8" name="Freeform 14"/>
          <p:cNvSpPr>
            <a:spLocks/>
          </p:cNvSpPr>
          <p:nvPr/>
        </p:nvSpPr>
        <p:spPr bwMode="auto">
          <a:xfrm>
            <a:off x="5133975" y="54546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9" name="Freeform 15"/>
          <p:cNvSpPr>
            <a:spLocks/>
          </p:cNvSpPr>
          <p:nvPr/>
        </p:nvSpPr>
        <p:spPr bwMode="auto">
          <a:xfrm>
            <a:off x="5057775" y="45402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0" name="Freeform 16"/>
          <p:cNvSpPr>
            <a:spLocks/>
          </p:cNvSpPr>
          <p:nvPr/>
        </p:nvSpPr>
        <p:spPr bwMode="auto">
          <a:xfrm>
            <a:off x="5057775" y="36258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1" name="Freeform 17"/>
          <p:cNvSpPr>
            <a:spLocks/>
          </p:cNvSpPr>
          <p:nvPr/>
        </p:nvSpPr>
        <p:spPr bwMode="auto">
          <a:xfrm>
            <a:off x="4448175" y="53022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2" name="Freeform 18"/>
          <p:cNvSpPr>
            <a:spLocks/>
          </p:cNvSpPr>
          <p:nvPr/>
        </p:nvSpPr>
        <p:spPr bwMode="auto">
          <a:xfrm>
            <a:off x="5438775" y="56070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3" name="Freeform 19"/>
          <p:cNvSpPr>
            <a:spLocks/>
          </p:cNvSpPr>
          <p:nvPr/>
        </p:nvSpPr>
        <p:spPr bwMode="auto">
          <a:xfrm>
            <a:off x="5438775" y="35496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880169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12F6-417B-F544-A9FA-16B915F69111}"/>
              </a:ext>
            </a:extLst>
          </p:cNvPr>
          <p:cNvSpPr>
            <a:spLocks noGrp="1"/>
          </p:cNvSpPr>
          <p:nvPr>
            <p:ph type="title"/>
          </p:nvPr>
        </p:nvSpPr>
        <p:spPr/>
        <p:txBody>
          <a:bodyPr/>
          <a:lstStyle/>
          <a:p>
            <a:r>
              <a:rPr lang="en-US" dirty="0"/>
              <a:t>Admin</a:t>
            </a:r>
          </a:p>
        </p:txBody>
      </p:sp>
      <p:sp>
        <p:nvSpPr>
          <p:cNvPr id="3" name="Content Placeholder 2">
            <a:extLst>
              <a:ext uri="{FF2B5EF4-FFF2-40B4-BE49-F238E27FC236}">
                <a16:creationId xmlns:a16="http://schemas.microsoft.com/office/drawing/2014/main" id="{0B700AED-3585-4643-A834-F773C846CFD2}"/>
              </a:ext>
            </a:extLst>
          </p:cNvPr>
          <p:cNvSpPr>
            <a:spLocks noGrp="1"/>
          </p:cNvSpPr>
          <p:nvPr>
            <p:ph sz="quarter" idx="1"/>
          </p:nvPr>
        </p:nvSpPr>
        <p:spPr/>
        <p:txBody>
          <a:bodyPr/>
          <a:lstStyle/>
          <a:p>
            <a:pPr marL="0" indent="0">
              <a:buNone/>
            </a:pPr>
            <a:r>
              <a:rPr lang="en-US" dirty="0"/>
              <a:t>Assignment 9</a:t>
            </a:r>
          </a:p>
          <a:p>
            <a:pPr marL="0" indent="0">
              <a:buNone/>
            </a:pPr>
            <a:endParaRPr lang="en-US" dirty="0"/>
          </a:p>
          <a:p>
            <a:pPr marL="0" indent="0">
              <a:buNone/>
            </a:pPr>
            <a:r>
              <a:rPr lang="en-US" dirty="0"/>
              <a:t>No office hours today for Dr. Dave</a:t>
            </a:r>
          </a:p>
        </p:txBody>
      </p:sp>
    </p:spTree>
    <p:extLst>
      <p:ext uri="{BB962C8B-B14F-4D97-AF65-F5344CB8AC3E}">
        <p14:creationId xmlns:p14="http://schemas.microsoft.com/office/powerpoint/2010/main" val="1230509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2800" dirty="0">
                <a:solidFill>
                  <a:srgbClr val="FF0000"/>
                </a:solidFill>
              </a:rPr>
              <a:t>What order will BFS and DFS visit the states assuming states are added to </a:t>
            </a:r>
            <a:r>
              <a:rPr lang="en-US" sz="2800" dirty="0" err="1">
                <a:solidFill>
                  <a:srgbClr val="FF0000"/>
                </a:solidFill>
              </a:rPr>
              <a:t>to_visit</a:t>
            </a:r>
            <a:r>
              <a:rPr lang="en-US" sz="2800" dirty="0">
                <a:solidFill>
                  <a:srgbClr val="FF0000"/>
                </a:solidFill>
              </a:rPr>
              <a:t> left to right?</a:t>
            </a:r>
          </a:p>
        </p:txBody>
      </p:sp>
      <p:sp>
        <p:nvSpPr>
          <p:cNvPr id="4" name="Content Placeholder 2"/>
          <p:cNvSpPr>
            <a:spLocks noGrp="1"/>
          </p:cNvSpPr>
          <p:nvPr>
            <p:ph sz="quarter" idx="1"/>
          </p:nvPr>
        </p:nvSpPr>
        <p:spPr>
          <a:xfrm>
            <a:off x="0" y="1799966"/>
            <a:ext cx="5943600" cy="3305434"/>
          </a:xfrm>
        </p:spPr>
        <p:txBody>
          <a:bodyPr>
            <a:normAutofit/>
          </a:bodyPr>
          <a:lstStyle/>
          <a:p>
            <a:pPr marL="0" indent="0">
              <a:buNone/>
            </a:pPr>
            <a:r>
              <a:rPr lang="en-US" sz="2400" dirty="0"/>
              <a:t>add the start state to </a:t>
            </a:r>
            <a:r>
              <a:rPr lang="en-US" sz="2400" dirty="0" err="1"/>
              <a:t>to_visit</a:t>
            </a:r>
            <a:endParaRPr lang="en-US" sz="2400" dirty="0"/>
          </a:p>
          <a:p>
            <a:pPr marL="0" indent="0">
              <a:buNone/>
            </a:pPr>
            <a:endParaRPr lang="en-US" sz="2400" dirty="0"/>
          </a:p>
          <a:p>
            <a:pPr marL="0" indent="0">
              <a:buNone/>
            </a:pPr>
            <a:r>
              <a:rPr lang="en-US" sz="2400" dirty="0"/>
              <a:t>Repeat</a:t>
            </a:r>
          </a:p>
          <a:p>
            <a:pPr lvl="1"/>
            <a:r>
              <a:rPr lang="en-US" sz="2000" dirty="0"/>
              <a:t>take a state off the </a:t>
            </a:r>
            <a:r>
              <a:rPr lang="en-US" sz="2000" dirty="0" err="1"/>
              <a:t>to_visit</a:t>
            </a:r>
            <a:r>
              <a:rPr lang="en-US" sz="2000" dirty="0"/>
              <a:t> list</a:t>
            </a:r>
          </a:p>
          <a:p>
            <a:pPr lvl="1"/>
            <a:r>
              <a:rPr lang="en-US" sz="2000" dirty="0"/>
              <a:t>if it’s the goal state</a:t>
            </a:r>
          </a:p>
          <a:p>
            <a:pPr lvl="2"/>
            <a:r>
              <a:rPr lang="en-US" sz="1800" dirty="0"/>
              <a:t>we’re done!</a:t>
            </a:r>
          </a:p>
          <a:p>
            <a:pPr lvl="1"/>
            <a:r>
              <a:rPr lang="en-US" sz="2000" dirty="0"/>
              <a:t>if it’s not the goal state</a:t>
            </a:r>
          </a:p>
          <a:p>
            <a:pPr lvl="2"/>
            <a:r>
              <a:rPr lang="en-US" sz="1800" dirty="0"/>
              <a:t>Add all of the successive states to the </a:t>
            </a:r>
            <a:r>
              <a:rPr lang="en-US" sz="1800" dirty="0" err="1"/>
              <a:t>to_visit</a:t>
            </a:r>
            <a:r>
              <a:rPr lang="en-US" sz="1800" dirty="0"/>
              <a:t> list</a:t>
            </a: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a:t>Depth first search (DFS): </a:t>
            </a:r>
            <a:r>
              <a:rPr lang="en-US" sz="2400" dirty="0" err="1"/>
              <a:t>to_visit</a:t>
            </a:r>
            <a:r>
              <a:rPr lang="en-US" sz="2400" dirty="0"/>
              <a:t> is a stack</a:t>
            </a:r>
          </a:p>
          <a:p>
            <a:r>
              <a:rPr lang="en-US" sz="2400" dirty="0"/>
              <a:t>Breadth first search (BFS): </a:t>
            </a:r>
            <a:r>
              <a:rPr lang="en-US" sz="2400" dirty="0" err="1"/>
              <a:t>to_visit</a:t>
            </a:r>
            <a:r>
              <a:rPr lang="en-US" sz="2400" dirty="0"/>
              <a:t> is a queue</a:t>
            </a:r>
          </a:p>
        </p:txBody>
      </p:sp>
      <p:sp>
        <p:nvSpPr>
          <p:cNvPr id="6" name="TextBox 5"/>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a:t>1</a:t>
            </a:r>
          </a:p>
        </p:txBody>
      </p:sp>
      <p:sp>
        <p:nvSpPr>
          <p:cNvPr id="9" name="TextBox 8"/>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10" name="TextBox 9"/>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11" name="TextBox 10"/>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12" name="TextBox 1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13" name="TextBox 12"/>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a:t>8</a:t>
            </a:r>
          </a:p>
        </p:txBody>
      </p:sp>
      <p:sp>
        <p:nvSpPr>
          <p:cNvPr id="14" name="TextBox 13"/>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a:t>7</a:t>
            </a:r>
          </a:p>
        </p:txBody>
      </p:sp>
      <p:sp>
        <p:nvSpPr>
          <p:cNvPr id="15" name="TextBox 14"/>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a:t>9</a:t>
            </a:r>
          </a:p>
        </p:txBody>
      </p:sp>
      <p:cxnSp>
        <p:nvCxnSpPr>
          <p:cNvPr id="18" name="Straight Arrow Connector 17"/>
          <p:cNvCxnSpPr>
            <a:stCxn id="6" idx="2"/>
            <a:endCxn id="9"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6" idx="2"/>
            <a:endCxn id="10"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6" idx="2"/>
            <a:endCxn id="11"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10" idx="2"/>
            <a:endCxn id="1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10" idx="2"/>
            <a:endCxn id="14"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10" idx="2"/>
            <a:endCxn id="13"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12" idx="2"/>
            <a:endCxn id="15"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a:t>5</a:t>
            </a:r>
          </a:p>
        </p:txBody>
      </p:sp>
      <p:cxnSp>
        <p:nvCxnSpPr>
          <p:cNvPr id="40" name="Straight Arrow Connector 39"/>
          <p:cNvCxnSpPr>
            <a:stCxn id="9" idx="2"/>
            <a:endCxn id="38"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5283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3200" dirty="0">
                <a:solidFill>
                  <a:srgbClr val="FF0000"/>
                </a:solidFill>
              </a:rPr>
              <a:t>What order will BFS and DFS visit the states?</a:t>
            </a: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a:t>Depth first search (DFS): </a:t>
            </a:r>
            <a:r>
              <a:rPr lang="en-US" sz="2400" dirty="0" err="1"/>
              <a:t>to_visit</a:t>
            </a:r>
            <a:r>
              <a:rPr lang="en-US" sz="2400" dirty="0"/>
              <a:t> is a stack</a:t>
            </a:r>
          </a:p>
          <a:p>
            <a:r>
              <a:rPr lang="en-US" sz="2400" dirty="0"/>
              <a:t>Breadth first search (BFS): </a:t>
            </a:r>
            <a:r>
              <a:rPr lang="en-US" sz="2400" dirty="0" err="1"/>
              <a:t>to_visit</a:t>
            </a:r>
            <a:r>
              <a:rPr lang="en-US" sz="2400" dirty="0"/>
              <a:t> is a queue</a:t>
            </a:r>
          </a:p>
        </p:txBody>
      </p:sp>
      <p:sp>
        <p:nvSpPr>
          <p:cNvPr id="3" name="TextBox 2"/>
          <p:cNvSpPr txBox="1"/>
          <p:nvPr/>
        </p:nvSpPr>
        <p:spPr>
          <a:xfrm>
            <a:off x="309345" y="1888494"/>
            <a:ext cx="907420" cy="584776"/>
          </a:xfrm>
          <a:prstGeom prst="rect">
            <a:avLst/>
          </a:prstGeom>
          <a:noFill/>
        </p:spPr>
        <p:txBody>
          <a:bodyPr wrap="none" rtlCol="0">
            <a:spAutoFit/>
          </a:bodyPr>
          <a:lstStyle/>
          <a:p>
            <a:r>
              <a:rPr lang="en-US" sz="3200" dirty="0"/>
              <a:t>DFS:</a:t>
            </a:r>
          </a:p>
        </p:txBody>
      </p:sp>
      <p:sp>
        <p:nvSpPr>
          <p:cNvPr id="24" name="TextBox 23"/>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a:t>1</a:t>
            </a:r>
          </a:p>
        </p:txBody>
      </p:sp>
      <p:sp>
        <p:nvSpPr>
          <p:cNvPr id="26" name="TextBox 2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28" name="TextBox 27"/>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30" name="TextBox 29"/>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32" name="TextBox 3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34" name="TextBox 33"/>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a:t>8</a:t>
            </a:r>
          </a:p>
        </p:txBody>
      </p:sp>
      <p:sp>
        <p:nvSpPr>
          <p:cNvPr id="36" name="TextBox 35"/>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a:t>7</a:t>
            </a:r>
          </a:p>
        </p:txBody>
      </p:sp>
      <p:sp>
        <p:nvSpPr>
          <p:cNvPr id="37" name="TextBox 36"/>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a:t>9</a:t>
            </a:r>
          </a:p>
        </p:txBody>
      </p:sp>
      <p:cxnSp>
        <p:nvCxnSpPr>
          <p:cNvPr id="38" name="Straight Arrow Connector 37"/>
          <p:cNvCxnSpPr>
            <a:stCxn id="24" idx="2"/>
            <a:endCxn id="2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4" idx="2"/>
            <a:endCxn id="28"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4" idx="2"/>
            <a:endCxn id="30"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28" idx="2"/>
            <a:endCxn id="3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28" idx="2"/>
            <a:endCxn id="36"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8" idx="2"/>
            <a:endCxn id="34"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2" idx="2"/>
            <a:endCxn id="37"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a:t>5</a:t>
            </a:r>
          </a:p>
        </p:txBody>
      </p:sp>
      <p:cxnSp>
        <p:nvCxnSpPr>
          <p:cNvPr id="46" name="Straight Arrow Connector 45"/>
          <p:cNvCxnSpPr>
            <a:stCxn id="26" idx="2"/>
            <a:endCxn id="45"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990600" y="2974032"/>
            <a:ext cx="2937823" cy="584776"/>
          </a:xfrm>
          <a:prstGeom prst="rect">
            <a:avLst/>
          </a:prstGeom>
          <a:noFill/>
        </p:spPr>
        <p:txBody>
          <a:bodyPr wrap="none" rtlCol="0">
            <a:spAutoFit/>
          </a:bodyPr>
          <a:lstStyle/>
          <a:p>
            <a:r>
              <a:rPr lang="en-US" sz="3200" dirty="0">
                <a:solidFill>
                  <a:srgbClr val="FF0000"/>
                </a:solidFill>
              </a:rPr>
              <a:t>Why not 1, 2, 5?</a:t>
            </a:r>
          </a:p>
        </p:txBody>
      </p:sp>
      <p:sp>
        <p:nvSpPr>
          <p:cNvPr id="48" name="TextBox 47"/>
          <p:cNvSpPr txBox="1"/>
          <p:nvPr/>
        </p:nvSpPr>
        <p:spPr>
          <a:xfrm>
            <a:off x="1297710" y="1883265"/>
            <a:ext cx="3847929" cy="584776"/>
          </a:xfrm>
          <a:prstGeom prst="rect">
            <a:avLst/>
          </a:prstGeom>
          <a:noFill/>
        </p:spPr>
        <p:txBody>
          <a:bodyPr wrap="none" rtlCol="0">
            <a:spAutoFit/>
          </a:bodyPr>
          <a:lstStyle/>
          <a:p>
            <a:r>
              <a:rPr lang="en-US" sz="3200" dirty="0">
                <a:solidFill>
                  <a:srgbClr val="0000FF"/>
                </a:solidFill>
              </a:rPr>
              <a:t>1, 4, 3, 8, 7, 6, 9, 2, 5  </a:t>
            </a:r>
          </a:p>
        </p:txBody>
      </p:sp>
    </p:spTree>
    <p:extLst>
      <p:ext uri="{BB962C8B-B14F-4D97-AF65-F5344CB8AC3E}">
        <p14:creationId xmlns:p14="http://schemas.microsoft.com/office/powerpoint/2010/main" val="279836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3200" dirty="0">
                <a:solidFill>
                  <a:srgbClr val="FF0000"/>
                </a:solidFill>
              </a:rPr>
              <a:t>What order will BFS and DFS visit the states?</a:t>
            </a: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a:t>Depth first search (DFS): </a:t>
            </a:r>
            <a:r>
              <a:rPr lang="en-US" sz="2400" dirty="0" err="1"/>
              <a:t>to_visit</a:t>
            </a:r>
            <a:r>
              <a:rPr lang="en-US" sz="2400" dirty="0"/>
              <a:t> is a stack</a:t>
            </a:r>
          </a:p>
          <a:p>
            <a:r>
              <a:rPr lang="en-US" sz="2400" dirty="0"/>
              <a:t>Breadth first search (BFS): </a:t>
            </a:r>
            <a:r>
              <a:rPr lang="en-US" sz="2400" dirty="0" err="1"/>
              <a:t>to_visit</a:t>
            </a:r>
            <a:r>
              <a:rPr lang="en-US" sz="2400" dirty="0"/>
              <a:t> is a queue</a:t>
            </a:r>
          </a:p>
        </p:txBody>
      </p:sp>
      <p:sp>
        <p:nvSpPr>
          <p:cNvPr id="3" name="TextBox 2"/>
          <p:cNvSpPr txBox="1"/>
          <p:nvPr/>
        </p:nvSpPr>
        <p:spPr>
          <a:xfrm>
            <a:off x="309345" y="1888494"/>
            <a:ext cx="907420" cy="584776"/>
          </a:xfrm>
          <a:prstGeom prst="rect">
            <a:avLst/>
          </a:prstGeom>
          <a:noFill/>
        </p:spPr>
        <p:txBody>
          <a:bodyPr wrap="none" rtlCol="0">
            <a:spAutoFit/>
          </a:bodyPr>
          <a:lstStyle/>
          <a:p>
            <a:r>
              <a:rPr lang="en-US" sz="3200" dirty="0"/>
              <a:t>DFS:</a:t>
            </a:r>
          </a:p>
        </p:txBody>
      </p:sp>
      <p:sp>
        <p:nvSpPr>
          <p:cNvPr id="24" name="TextBox 23"/>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a:t>1</a:t>
            </a:r>
          </a:p>
        </p:txBody>
      </p:sp>
      <p:sp>
        <p:nvSpPr>
          <p:cNvPr id="26" name="TextBox 2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28" name="TextBox 27"/>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30" name="TextBox 29"/>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32" name="TextBox 3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34" name="TextBox 33"/>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a:t>8</a:t>
            </a:r>
          </a:p>
        </p:txBody>
      </p:sp>
      <p:sp>
        <p:nvSpPr>
          <p:cNvPr id="36" name="TextBox 35"/>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a:t>7</a:t>
            </a:r>
          </a:p>
        </p:txBody>
      </p:sp>
      <p:sp>
        <p:nvSpPr>
          <p:cNvPr id="37" name="TextBox 36"/>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a:t>9</a:t>
            </a:r>
          </a:p>
        </p:txBody>
      </p:sp>
      <p:cxnSp>
        <p:nvCxnSpPr>
          <p:cNvPr id="38" name="Straight Arrow Connector 37"/>
          <p:cNvCxnSpPr>
            <a:stCxn id="24" idx="2"/>
            <a:endCxn id="2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4" idx="2"/>
            <a:endCxn id="28"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4" idx="2"/>
            <a:endCxn id="30"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28" idx="2"/>
            <a:endCxn id="3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28" idx="2"/>
            <a:endCxn id="36"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8" idx="2"/>
            <a:endCxn id="34"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2" idx="2"/>
            <a:endCxn id="37"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a:t>5</a:t>
            </a:r>
          </a:p>
        </p:txBody>
      </p:sp>
      <p:cxnSp>
        <p:nvCxnSpPr>
          <p:cNvPr id="46" name="Straight Arrow Connector 45"/>
          <p:cNvCxnSpPr>
            <a:stCxn id="26" idx="2"/>
            <a:endCxn id="45"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1297710" y="1883265"/>
            <a:ext cx="3847929" cy="584776"/>
          </a:xfrm>
          <a:prstGeom prst="rect">
            <a:avLst/>
          </a:prstGeom>
          <a:noFill/>
        </p:spPr>
        <p:txBody>
          <a:bodyPr wrap="none" rtlCol="0">
            <a:spAutoFit/>
          </a:bodyPr>
          <a:lstStyle/>
          <a:p>
            <a:r>
              <a:rPr lang="en-US" sz="3200" dirty="0">
                <a:solidFill>
                  <a:srgbClr val="0000FF"/>
                </a:solidFill>
              </a:rPr>
              <a:t>1, 4, 3, 8, 7, 6, 9, 2, 5  </a:t>
            </a:r>
          </a:p>
        </p:txBody>
      </p:sp>
      <p:sp>
        <p:nvSpPr>
          <p:cNvPr id="2" name="TextBox 1"/>
          <p:cNvSpPr txBox="1"/>
          <p:nvPr/>
        </p:nvSpPr>
        <p:spPr>
          <a:xfrm>
            <a:off x="2018437" y="5238690"/>
            <a:ext cx="877163" cy="400110"/>
          </a:xfrm>
          <a:prstGeom prst="rect">
            <a:avLst/>
          </a:prstGeom>
          <a:solidFill>
            <a:srgbClr val="FF6600"/>
          </a:solidFill>
        </p:spPr>
        <p:txBody>
          <a:bodyPr wrap="none" rtlCol="0">
            <a:spAutoFit/>
          </a:bodyPr>
          <a:lstStyle/>
          <a:p>
            <a:r>
              <a:rPr lang="en-US" sz="2000" dirty="0"/>
              <a:t>STACK</a:t>
            </a:r>
          </a:p>
        </p:txBody>
      </p:sp>
      <p:sp>
        <p:nvSpPr>
          <p:cNvPr id="25" name="TextBox 24"/>
          <p:cNvSpPr txBox="1"/>
          <p:nvPr/>
        </p:nvSpPr>
        <p:spPr>
          <a:xfrm>
            <a:off x="2209800" y="4605010"/>
            <a:ext cx="382787" cy="523220"/>
          </a:xfrm>
          <a:prstGeom prst="rect">
            <a:avLst/>
          </a:prstGeom>
          <a:noFill/>
          <a:ln>
            <a:solidFill>
              <a:schemeClr val="tx1"/>
            </a:solidFill>
          </a:ln>
        </p:spPr>
        <p:txBody>
          <a:bodyPr wrap="none" rtlCol="0">
            <a:spAutoFit/>
          </a:bodyPr>
          <a:lstStyle/>
          <a:p>
            <a:r>
              <a:rPr lang="en-US" sz="2800" dirty="0"/>
              <a:t>1</a:t>
            </a:r>
          </a:p>
        </p:txBody>
      </p:sp>
    </p:spTree>
    <p:extLst>
      <p:ext uri="{BB962C8B-B14F-4D97-AF65-F5344CB8AC3E}">
        <p14:creationId xmlns:p14="http://schemas.microsoft.com/office/powerpoint/2010/main" val="431276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3200" dirty="0">
                <a:solidFill>
                  <a:srgbClr val="FF0000"/>
                </a:solidFill>
              </a:rPr>
              <a:t>What order will BFS and DFS visit the states?</a:t>
            </a: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a:t>Depth first search (DFS): </a:t>
            </a:r>
            <a:r>
              <a:rPr lang="en-US" sz="2400" dirty="0" err="1"/>
              <a:t>to_visit</a:t>
            </a:r>
            <a:r>
              <a:rPr lang="en-US" sz="2400" dirty="0"/>
              <a:t> is a stack</a:t>
            </a:r>
          </a:p>
          <a:p>
            <a:r>
              <a:rPr lang="en-US" sz="2400" dirty="0"/>
              <a:t>Breadth first search (BFS): </a:t>
            </a:r>
            <a:r>
              <a:rPr lang="en-US" sz="2400" dirty="0" err="1"/>
              <a:t>to_visit</a:t>
            </a:r>
            <a:r>
              <a:rPr lang="en-US" sz="2400" dirty="0"/>
              <a:t> is a queue</a:t>
            </a:r>
          </a:p>
        </p:txBody>
      </p:sp>
      <p:sp>
        <p:nvSpPr>
          <p:cNvPr id="3" name="TextBox 2"/>
          <p:cNvSpPr txBox="1"/>
          <p:nvPr/>
        </p:nvSpPr>
        <p:spPr>
          <a:xfrm>
            <a:off x="309345" y="1888494"/>
            <a:ext cx="907420" cy="584776"/>
          </a:xfrm>
          <a:prstGeom prst="rect">
            <a:avLst/>
          </a:prstGeom>
          <a:noFill/>
        </p:spPr>
        <p:txBody>
          <a:bodyPr wrap="none" rtlCol="0">
            <a:spAutoFit/>
          </a:bodyPr>
          <a:lstStyle/>
          <a:p>
            <a:r>
              <a:rPr lang="en-US" sz="3200" dirty="0"/>
              <a:t>DFS:</a:t>
            </a:r>
          </a:p>
        </p:txBody>
      </p:sp>
      <p:sp>
        <p:nvSpPr>
          <p:cNvPr id="24" name="TextBox 23"/>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a:t>1</a:t>
            </a:r>
          </a:p>
        </p:txBody>
      </p:sp>
      <p:sp>
        <p:nvSpPr>
          <p:cNvPr id="26" name="TextBox 2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28" name="TextBox 27"/>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30" name="TextBox 29"/>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32" name="TextBox 3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34" name="TextBox 33"/>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a:t>8</a:t>
            </a:r>
          </a:p>
        </p:txBody>
      </p:sp>
      <p:sp>
        <p:nvSpPr>
          <p:cNvPr id="36" name="TextBox 35"/>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a:t>7</a:t>
            </a:r>
          </a:p>
        </p:txBody>
      </p:sp>
      <p:sp>
        <p:nvSpPr>
          <p:cNvPr id="37" name="TextBox 36"/>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a:t>9</a:t>
            </a:r>
          </a:p>
        </p:txBody>
      </p:sp>
      <p:cxnSp>
        <p:nvCxnSpPr>
          <p:cNvPr id="38" name="Straight Arrow Connector 37"/>
          <p:cNvCxnSpPr>
            <a:stCxn id="24" idx="2"/>
            <a:endCxn id="2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4" idx="2"/>
            <a:endCxn id="28"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4" idx="2"/>
            <a:endCxn id="30"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28" idx="2"/>
            <a:endCxn id="3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28" idx="2"/>
            <a:endCxn id="36"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8" idx="2"/>
            <a:endCxn id="34"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2" idx="2"/>
            <a:endCxn id="37"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a:t>5</a:t>
            </a:r>
          </a:p>
        </p:txBody>
      </p:sp>
      <p:cxnSp>
        <p:nvCxnSpPr>
          <p:cNvPr id="46" name="Straight Arrow Connector 45"/>
          <p:cNvCxnSpPr>
            <a:stCxn id="26" idx="2"/>
            <a:endCxn id="45"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1297710" y="1883265"/>
            <a:ext cx="3847929" cy="584776"/>
          </a:xfrm>
          <a:prstGeom prst="rect">
            <a:avLst/>
          </a:prstGeom>
          <a:noFill/>
        </p:spPr>
        <p:txBody>
          <a:bodyPr wrap="none" rtlCol="0">
            <a:spAutoFit/>
          </a:bodyPr>
          <a:lstStyle/>
          <a:p>
            <a:r>
              <a:rPr lang="en-US" sz="3200" dirty="0">
                <a:solidFill>
                  <a:srgbClr val="0000FF"/>
                </a:solidFill>
              </a:rPr>
              <a:t>1, 4, 3, 8, 7, 6, 9, 2, 5  </a:t>
            </a:r>
          </a:p>
        </p:txBody>
      </p:sp>
      <p:sp>
        <p:nvSpPr>
          <p:cNvPr id="2" name="TextBox 1"/>
          <p:cNvSpPr txBox="1"/>
          <p:nvPr/>
        </p:nvSpPr>
        <p:spPr>
          <a:xfrm>
            <a:off x="2018437" y="5238690"/>
            <a:ext cx="877163" cy="400110"/>
          </a:xfrm>
          <a:prstGeom prst="rect">
            <a:avLst/>
          </a:prstGeom>
          <a:solidFill>
            <a:srgbClr val="FF6600"/>
          </a:solidFill>
        </p:spPr>
        <p:txBody>
          <a:bodyPr wrap="none" rtlCol="0">
            <a:spAutoFit/>
          </a:bodyPr>
          <a:lstStyle/>
          <a:p>
            <a:r>
              <a:rPr lang="en-US" sz="2000" dirty="0"/>
              <a:t>STACK</a:t>
            </a:r>
          </a:p>
        </p:txBody>
      </p:sp>
      <p:sp>
        <p:nvSpPr>
          <p:cNvPr id="29" name="TextBox 28"/>
          <p:cNvSpPr txBox="1"/>
          <p:nvPr/>
        </p:nvSpPr>
        <p:spPr>
          <a:xfrm>
            <a:off x="2209800" y="4582180"/>
            <a:ext cx="382787" cy="523220"/>
          </a:xfrm>
          <a:prstGeom prst="rect">
            <a:avLst/>
          </a:prstGeom>
          <a:noFill/>
          <a:ln>
            <a:solidFill>
              <a:schemeClr val="tx1"/>
            </a:solidFill>
          </a:ln>
        </p:spPr>
        <p:txBody>
          <a:bodyPr wrap="none" rtlCol="0">
            <a:spAutoFit/>
          </a:bodyPr>
          <a:lstStyle/>
          <a:p>
            <a:r>
              <a:rPr lang="en-US" sz="2800" dirty="0"/>
              <a:t>2</a:t>
            </a:r>
          </a:p>
        </p:txBody>
      </p:sp>
      <p:sp>
        <p:nvSpPr>
          <p:cNvPr id="31" name="TextBox 30"/>
          <p:cNvSpPr txBox="1"/>
          <p:nvPr/>
        </p:nvSpPr>
        <p:spPr>
          <a:xfrm>
            <a:off x="2209800" y="3982760"/>
            <a:ext cx="382787" cy="523220"/>
          </a:xfrm>
          <a:prstGeom prst="rect">
            <a:avLst/>
          </a:prstGeom>
          <a:noFill/>
          <a:ln>
            <a:solidFill>
              <a:schemeClr val="tx1"/>
            </a:solidFill>
          </a:ln>
        </p:spPr>
        <p:txBody>
          <a:bodyPr wrap="none" rtlCol="0">
            <a:spAutoFit/>
          </a:bodyPr>
          <a:lstStyle/>
          <a:p>
            <a:r>
              <a:rPr lang="en-US" sz="2800" dirty="0"/>
              <a:t>3</a:t>
            </a:r>
          </a:p>
        </p:txBody>
      </p:sp>
      <p:sp>
        <p:nvSpPr>
          <p:cNvPr id="33" name="TextBox 32"/>
          <p:cNvSpPr txBox="1"/>
          <p:nvPr/>
        </p:nvSpPr>
        <p:spPr>
          <a:xfrm>
            <a:off x="2209800" y="3373160"/>
            <a:ext cx="382787" cy="523220"/>
          </a:xfrm>
          <a:prstGeom prst="rect">
            <a:avLst/>
          </a:prstGeom>
          <a:noFill/>
          <a:ln>
            <a:solidFill>
              <a:schemeClr val="tx1"/>
            </a:solidFill>
          </a:ln>
        </p:spPr>
        <p:txBody>
          <a:bodyPr wrap="none" rtlCol="0">
            <a:spAutoFit/>
          </a:bodyPr>
          <a:lstStyle/>
          <a:p>
            <a:r>
              <a:rPr lang="en-US" sz="2800" dirty="0"/>
              <a:t>4</a:t>
            </a:r>
          </a:p>
        </p:txBody>
      </p:sp>
    </p:spTree>
    <p:extLst>
      <p:ext uri="{BB962C8B-B14F-4D97-AF65-F5344CB8AC3E}">
        <p14:creationId xmlns:p14="http://schemas.microsoft.com/office/powerpoint/2010/main" val="32660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3200" dirty="0">
                <a:solidFill>
                  <a:srgbClr val="FF0000"/>
                </a:solidFill>
              </a:rPr>
              <a:t>What order will BFS and DFS visit the states?</a:t>
            </a: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a:t>Depth first search (DFS): </a:t>
            </a:r>
            <a:r>
              <a:rPr lang="en-US" sz="2400" dirty="0" err="1"/>
              <a:t>to_visit</a:t>
            </a:r>
            <a:r>
              <a:rPr lang="en-US" sz="2400" dirty="0"/>
              <a:t> is a stack</a:t>
            </a:r>
          </a:p>
          <a:p>
            <a:r>
              <a:rPr lang="en-US" sz="2400" dirty="0"/>
              <a:t>Breadth first search (BFS): </a:t>
            </a:r>
            <a:r>
              <a:rPr lang="en-US" sz="2400" dirty="0" err="1"/>
              <a:t>to_visit</a:t>
            </a:r>
            <a:r>
              <a:rPr lang="en-US" sz="2400" dirty="0"/>
              <a:t> is a queue</a:t>
            </a:r>
          </a:p>
        </p:txBody>
      </p:sp>
      <p:sp>
        <p:nvSpPr>
          <p:cNvPr id="3" name="TextBox 2"/>
          <p:cNvSpPr txBox="1"/>
          <p:nvPr/>
        </p:nvSpPr>
        <p:spPr>
          <a:xfrm>
            <a:off x="309345" y="1888494"/>
            <a:ext cx="907420" cy="584776"/>
          </a:xfrm>
          <a:prstGeom prst="rect">
            <a:avLst/>
          </a:prstGeom>
          <a:noFill/>
        </p:spPr>
        <p:txBody>
          <a:bodyPr wrap="none" rtlCol="0">
            <a:spAutoFit/>
          </a:bodyPr>
          <a:lstStyle/>
          <a:p>
            <a:r>
              <a:rPr lang="en-US" sz="3200" dirty="0"/>
              <a:t>DFS:</a:t>
            </a:r>
          </a:p>
        </p:txBody>
      </p:sp>
      <p:sp>
        <p:nvSpPr>
          <p:cNvPr id="24" name="TextBox 23"/>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a:t>1</a:t>
            </a:r>
          </a:p>
        </p:txBody>
      </p:sp>
      <p:sp>
        <p:nvSpPr>
          <p:cNvPr id="26" name="TextBox 2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28" name="TextBox 27"/>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30" name="TextBox 29"/>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32" name="TextBox 3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34" name="TextBox 33"/>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a:t>8</a:t>
            </a:r>
          </a:p>
        </p:txBody>
      </p:sp>
      <p:sp>
        <p:nvSpPr>
          <p:cNvPr id="36" name="TextBox 35"/>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a:t>7</a:t>
            </a:r>
          </a:p>
        </p:txBody>
      </p:sp>
      <p:sp>
        <p:nvSpPr>
          <p:cNvPr id="37" name="TextBox 36"/>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a:t>9</a:t>
            </a:r>
          </a:p>
        </p:txBody>
      </p:sp>
      <p:cxnSp>
        <p:nvCxnSpPr>
          <p:cNvPr id="38" name="Straight Arrow Connector 37"/>
          <p:cNvCxnSpPr>
            <a:stCxn id="24" idx="2"/>
            <a:endCxn id="2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4" idx="2"/>
            <a:endCxn id="28"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4" idx="2"/>
            <a:endCxn id="30"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28" idx="2"/>
            <a:endCxn id="3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28" idx="2"/>
            <a:endCxn id="36"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8" idx="2"/>
            <a:endCxn id="34"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2" idx="2"/>
            <a:endCxn id="37"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a:t>5</a:t>
            </a:r>
          </a:p>
        </p:txBody>
      </p:sp>
      <p:cxnSp>
        <p:nvCxnSpPr>
          <p:cNvPr id="46" name="Straight Arrow Connector 45"/>
          <p:cNvCxnSpPr>
            <a:stCxn id="26" idx="2"/>
            <a:endCxn id="45"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1297710" y="1883265"/>
            <a:ext cx="3847929" cy="584776"/>
          </a:xfrm>
          <a:prstGeom prst="rect">
            <a:avLst/>
          </a:prstGeom>
          <a:noFill/>
        </p:spPr>
        <p:txBody>
          <a:bodyPr wrap="none" rtlCol="0">
            <a:spAutoFit/>
          </a:bodyPr>
          <a:lstStyle/>
          <a:p>
            <a:r>
              <a:rPr lang="en-US" sz="3200" dirty="0">
                <a:solidFill>
                  <a:srgbClr val="0000FF"/>
                </a:solidFill>
              </a:rPr>
              <a:t>1, 4, 3, 8, 7, 6, 9, 2, 5  </a:t>
            </a:r>
          </a:p>
        </p:txBody>
      </p:sp>
      <p:sp>
        <p:nvSpPr>
          <p:cNvPr id="2" name="TextBox 1"/>
          <p:cNvSpPr txBox="1"/>
          <p:nvPr/>
        </p:nvSpPr>
        <p:spPr>
          <a:xfrm>
            <a:off x="2018437" y="5238690"/>
            <a:ext cx="877163" cy="400110"/>
          </a:xfrm>
          <a:prstGeom prst="rect">
            <a:avLst/>
          </a:prstGeom>
          <a:solidFill>
            <a:srgbClr val="FF6600"/>
          </a:solidFill>
        </p:spPr>
        <p:txBody>
          <a:bodyPr wrap="none" rtlCol="0">
            <a:spAutoFit/>
          </a:bodyPr>
          <a:lstStyle/>
          <a:p>
            <a:r>
              <a:rPr lang="en-US" sz="2000" dirty="0"/>
              <a:t>STACK</a:t>
            </a:r>
          </a:p>
        </p:txBody>
      </p:sp>
      <p:sp>
        <p:nvSpPr>
          <p:cNvPr id="29" name="TextBox 28"/>
          <p:cNvSpPr txBox="1"/>
          <p:nvPr/>
        </p:nvSpPr>
        <p:spPr>
          <a:xfrm>
            <a:off x="2209800" y="4582180"/>
            <a:ext cx="382787" cy="523220"/>
          </a:xfrm>
          <a:prstGeom prst="rect">
            <a:avLst/>
          </a:prstGeom>
          <a:noFill/>
          <a:ln>
            <a:solidFill>
              <a:schemeClr val="tx1"/>
            </a:solidFill>
          </a:ln>
        </p:spPr>
        <p:txBody>
          <a:bodyPr wrap="none" rtlCol="0">
            <a:spAutoFit/>
          </a:bodyPr>
          <a:lstStyle/>
          <a:p>
            <a:r>
              <a:rPr lang="en-US" sz="2800" dirty="0"/>
              <a:t>2</a:t>
            </a:r>
          </a:p>
        </p:txBody>
      </p:sp>
      <p:sp>
        <p:nvSpPr>
          <p:cNvPr id="31" name="TextBox 30"/>
          <p:cNvSpPr txBox="1"/>
          <p:nvPr/>
        </p:nvSpPr>
        <p:spPr>
          <a:xfrm>
            <a:off x="2209800" y="3982760"/>
            <a:ext cx="382787" cy="523220"/>
          </a:xfrm>
          <a:prstGeom prst="rect">
            <a:avLst/>
          </a:prstGeom>
          <a:noFill/>
          <a:ln>
            <a:solidFill>
              <a:schemeClr val="tx1"/>
            </a:solidFill>
          </a:ln>
        </p:spPr>
        <p:txBody>
          <a:bodyPr wrap="none" rtlCol="0">
            <a:spAutoFit/>
          </a:bodyPr>
          <a:lstStyle/>
          <a:p>
            <a:r>
              <a:rPr lang="en-US" sz="2800" dirty="0"/>
              <a:t>3</a:t>
            </a:r>
          </a:p>
        </p:txBody>
      </p:sp>
    </p:spTree>
    <p:extLst>
      <p:ext uri="{BB962C8B-B14F-4D97-AF65-F5344CB8AC3E}">
        <p14:creationId xmlns:p14="http://schemas.microsoft.com/office/powerpoint/2010/main" val="3229707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3200" dirty="0">
                <a:solidFill>
                  <a:srgbClr val="FF0000"/>
                </a:solidFill>
              </a:rPr>
              <a:t>What order will BFS and DFS visit the states?</a:t>
            </a: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a:t>Depth first search (DFS): </a:t>
            </a:r>
            <a:r>
              <a:rPr lang="en-US" sz="2400" dirty="0" err="1"/>
              <a:t>to_visit</a:t>
            </a:r>
            <a:r>
              <a:rPr lang="en-US" sz="2400" dirty="0"/>
              <a:t> is a stack</a:t>
            </a:r>
          </a:p>
          <a:p>
            <a:r>
              <a:rPr lang="en-US" sz="2400" dirty="0"/>
              <a:t>Breadth first search (BFS): </a:t>
            </a:r>
            <a:r>
              <a:rPr lang="en-US" sz="2400" dirty="0" err="1"/>
              <a:t>to_visit</a:t>
            </a:r>
            <a:r>
              <a:rPr lang="en-US" sz="2400" dirty="0"/>
              <a:t> is a queue</a:t>
            </a:r>
          </a:p>
        </p:txBody>
      </p:sp>
      <p:sp>
        <p:nvSpPr>
          <p:cNvPr id="3" name="TextBox 2"/>
          <p:cNvSpPr txBox="1"/>
          <p:nvPr/>
        </p:nvSpPr>
        <p:spPr>
          <a:xfrm>
            <a:off x="309345" y="1888494"/>
            <a:ext cx="907420" cy="584776"/>
          </a:xfrm>
          <a:prstGeom prst="rect">
            <a:avLst/>
          </a:prstGeom>
          <a:noFill/>
        </p:spPr>
        <p:txBody>
          <a:bodyPr wrap="none" rtlCol="0">
            <a:spAutoFit/>
          </a:bodyPr>
          <a:lstStyle/>
          <a:p>
            <a:r>
              <a:rPr lang="en-US" sz="3200" dirty="0"/>
              <a:t>DFS:</a:t>
            </a:r>
          </a:p>
        </p:txBody>
      </p:sp>
      <p:sp>
        <p:nvSpPr>
          <p:cNvPr id="24" name="TextBox 23"/>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a:t>1</a:t>
            </a:r>
          </a:p>
        </p:txBody>
      </p:sp>
      <p:sp>
        <p:nvSpPr>
          <p:cNvPr id="26" name="TextBox 2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28" name="TextBox 27"/>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30" name="TextBox 29"/>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32" name="TextBox 3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34" name="TextBox 33"/>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a:t>8</a:t>
            </a:r>
          </a:p>
        </p:txBody>
      </p:sp>
      <p:sp>
        <p:nvSpPr>
          <p:cNvPr id="36" name="TextBox 35"/>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a:t>7</a:t>
            </a:r>
          </a:p>
        </p:txBody>
      </p:sp>
      <p:sp>
        <p:nvSpPr>
          <p:cNvPr id="37" name="TextBox 36"/>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a:t>9</a:t>
            </a:r>
          </a:p>
        </p:txBody>
      </p:sp>
      <p:cxnSp>
        <p:nvCxnSpPr>
          <p:cNvPr id="38" name="Straight Arrow Connector 37"/>
          <p:cNvCxnSpPr>
            <a:stCxn id="24" idx="2"/>
            <a:endCxn id="2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4" idx="2"/>
            <a:endCxn id="28"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4" idx="2"/>
            <a:endCxn id="30"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28" idx="2"/>
            <a:endCxn id="3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28" idx="2"/>
            <a:endCxn id="36"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8" idx="2"/>
            <a:endCxn id="34"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2" idx="2"/>
            <a:endCxn id="37"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a:t>5</a:t>
            </a:r>
          </a:p>
        </p:txBody>
      </p:sp>
      <p:cxnSp>
        <p:nvCxnSpPr>
          <p:cNvPr id="46" name="Straight Arrow Connector 45"/>
          <p:cNvCxnSpPr>
            <a:stCxn id="26" idx="2"/>
            <a:endCxn id="45"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1297710" y="1883265"/>
            <a:ext cx="3418324" cy="584776"/>
          </a:xfrm>
          <a:prstGeom prst="rect">
            <a:avLst/>
          </a:prstGeom>
          <a:noFill/>
        </p:spPr>
        <p:txBody>
          <a:bodyPr wrap="none" rtlCol="0">
            <a:spAutoFit/>
          </a:bodyPr>
          <a:lstStyle/>
          <a:p>
            <a:r>
              <a:rPr lang="en-US" sz="3200" dirty="0">
                <a:solidFill>
                  <a:srgbClr val="0000FF"/>
                </a:solidFill>
              </a:rPr>
              <a:t>1, 4, 3, 8, 7, 6, 9, 5  </a:t>
            </a:r>
          </a:p>
        </p:txBody>
      </p:sp>
      <p:sp>
        <p:nvSpPr>
          <p:cNvPr id="25" name="TextBox 24"/>
          <p:cNvSpPr txBox="1"/>
          <p:nvPr/>
        </p:nvSpPr>
        <p:spPr>
          <a:xfrm>
            <a:off x="304800" y="2686873"/>
            <a:ext cx="864740" cy="584776"/>
          </a:xfrm>
          <a:prstGeom prst="rect">
            <a:avLst/>
          </a:prstGeom>
          <a:noFill/>
        </p:spPr>
        <p:txBody>
          <a:bodyPr wrap="none" rtlCol="0">
            <a:spAutoFit/>
          </a:bodyPr>
          <a:lstStyle/>
          <a:p>
            <a:r>
              <a:rPr lang="en-US" sz="3200" dirty="0"/>
              <a:t>BFS:</a:t>
            </a:r>
          </a:p>
        </p:txBody>
      </p:sp>
      <p:sp>
        <p:nvSpPr>
          <p:cNvPr id="27" name="TextBox 26"/>
          <p:cNvSpPr txBox="1"/>
          <p:nvPr/>
        </p:nvSpPr>
        <p:spPr>
          <a:xfrm>
            <a:off x="1293165" y="2681644"/>
            <a:ext cx="2129509" cy="584776"/>
          </a:xfrm>
          <a:prstGeom prst="rect">
            <a:avLst/>
          </a:prstGeom>
          <a:noFill/>
        </p:spPr>
        <p:txBody>
          <a:bodyPr wrap="none" rtlCol="0">
            <a:spAutoFit/>
          </a:bodyPr>
          <a:lstStyle/>
          <a:p>
            <a:r>
              <a:rPr lang="en-US" sz="3200" dirty="0">
                <a:solidFill>
                  <a:srgbClr val="0000FF"/>
                </a:solidFill>
              </a:rPr>
              <a:t>1, 2, 3, 4, 5</a:t>
            </a:r>
          </a:p>
        </p:txBody>
      </p:sp>
    </p:spTree>
    <p:extLst>
      <p:ext uri="{BB962C8B-B14F-4D97-AF65-F5344CB8AC3E}">
        <p14:creationId xmlns:p14="http://schemas.microsoft.com/office/powerpoint/2010/main" val="44916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 variants implemented</a:t>
            </a:r>
          </a:p>
        </p:txBody>
      </p:sp>
      <p:pic>
        <p:nvPicPr>
          <p:cNvPr id="4" name="Picture 3"/>
          <p:cNvPicPr>
            <a:picLocks noChangeAspect="1"/>
          </p:cNvPicPr>
          <p:nvPr/>
        </p:nvPicPr>
        <p:blipFill>
          <a:blip r:embed="rId2"/>
          <a:stretch>
            <a:fillRect/>
          </a:stretch>
        </p:blipFill>
        <p:spPr>
          <a:xfrm>
            <a:off x="4114800" y="1676400"/>
            <a:ext cx="5029200" cy="4855234"/>
          </a:xfrm>
          <a:prstGeom prst="rect">
            <a:avLst/>
          </a:prstGeom>
        </p:spPr>
      </p:pic>
      <p:sp>
        <p:nvSpPr>
          <p:cNvPr id="5" name="Content Placeholder 2"/>
          <p:cNvSpPr>
            <a:spLocks noGrp="1"/>
          </p:cNvSpPr>
          <p:nvPr>
            <p:ph sz="quarter" idx="1"/>
          </p:nvPr>
        </p:nvSpPr>
        <p:spPr>
          <a:xfrm>
            <a:off x="0" y="1799966"/>
            <a:ext cx="4114800" cy="3305434"/>
          </a:xfrm>
        </p:spPr>
        <p:txBody>
          <a:bodyPr>
            <a:normAutofit lnSpcReduction="10000"/>
          </a:bodyPr>
          <a:lstStyle/>
          <a:p>
            <a:pPr marL="0" indent="0">
              <a:buNone/>
            </a:pPr>
            <a:r>
              <a:rPr lang="en-US" sz="2400" dirty="0"/>
              <a:t>add the start state to </a:t>
            </a:r>
            <a:r>
              <a:rPr lang="en-US" sz="2400" dirty="0" err="1"/>
              <a:t>to_visit</a:t>
            </a:r>
            <a:endParaRPr lang="en-US" sz="2400" dirty="0"/>
          </a:p>
          <a:p>
            <a:pPr marL="0" indent="0">
              <a:buNone/>
            </a:pPr>
            <a:endParaRPr lang="en-US" sz="2400" dirty="0"/>
          </a:p>
          <a:p>
            <a:pPr marL="0" indent="0">
              <a:buNone/>
            </a:pPr>
            <a:r>
              <a:rPr lang="en-US" sz="2400" dirty="0"/>
              <a:t>Repeat</a:t>
            </a:r>
          </a:p>
          <a:p>
            <a:pPr lvl="1"/>
            <a:r>
              <a:rPr lang="en-US" sz="2000" dirty="0"/>
              <a:t>take a state off the </a:t>
            </a:r>
            <a:r>
              <a:rPr lang="en-US" sz="2000" dirty="0" err="1"/>
              <a:t>to_visit</a:t>
            </a:r>
            <a:r>
              <a:rPr lang="en-US" sz="2000" dirty="0"/>
              <a:t> list</a:t>
            </a:r>
          </a:p>
          <a:p>
            <a:pPr lvl="1"/>
            <a:r>
              <a:rPr lang="en-US" sz="2000" dirty="0"/>
              <a:t>if it’s the goal state</a:t>
            </a:r>
          </a:p>
          <a:p>
            <a:pPr lvl="2"/>
            <a:r>
              <a:rPr lang="en-US" sz="1800" dirty="0"/>
              <a:t>we’re done!</a:t>
            </a:r>
          </a:p>
          <a:p>
            <a:pPr lvl="1"/>
            <a:r>
              <a:rPr lang="en-US" sz="2000" dirty="0"/>
              <a:t>if it’s not the goal state</a:t>
            </a:r>
          </a:p>
          <a:p>
            <a:pPr lvl="2"/>
            <a:r>
              <a:rPr lang="en-US" sz="1800" dirty="0"/>
              <a:t>Add all of the successive states to the </a:t>
            </a:r>
            <a:r>
              <a:rPr lang="en-US" sz="1800" dirty="0" err="1"/>
              <a:t>to_visit</a:t>
            </a:r>
            <a:r>
              <a:rPr lang="en-US" sz="1800" dirty="0"/>
              <a:t> list</a:t>
            </a:r>
          </a:p>
        </p:txBody>
      </p:sp>
      <p:cxnSp>
        <p:nvCxnSpPr>
          <p:cNvPr id="8" name="Straight Connector 7"/>
          <p:cNvCxnSpPr/>
          <p:nvPr/>
        </p:nvCxnSpPr>
        <p:spPr>
          <a:xfrm>
            <a:off x="4038600" y="1676400"/>
            <a:ext cx="0" cy="502920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711712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9211</TotalTime>
  <Words>784</Words>
  <Application>Microsoft Macintosh PowerPoint</Application>
  <PresentationFormat>On-screen Show (4:3)</PresentationFormat>
  <Paragraphs>165</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Tw Cen MT</vt:lpstr>
      <vt:lpstr>Wingdings</vt:lpstr>
      <vt:lpstr>Wingdings 2</vt:lpstr>
      <vt:lpstr>Median</vt:lpstr>
      <vt:lpstr>Search algorithms</vt:lpstr>
      <vt:lpstr>Admin</vt:lpstr>
      <vt:lpstr>What order will BFS and DFS visit the states assuming states are added to to_visit left to right?</vt:lpstr>
      <vt:lpstr>What order will BFS and DFS visit the states?</vt:lpstr>
      <vt:lpstr>What order will BFS and DFS visit the states?</vt:lpstr>
      <vt:lpstr>What order will BFS and DFS visit the states?</vt:lpstr>
      <vt:lpstr>What order will BFS and DFS visit the states?</vt:lpstr>
      <vt:lpstr>What order will BFS and DFS visit the states?</vt:lpstr>
      <vt:lpstr>Search variants implemented</vt:lpstr>
      <vt:lpstr>What order would this variant visit the states? </vt:lpstr>
      <vt:lpstr>What order would this variant visit the states? </vt:lpstr>
      <vt:lpstr>What order would this variant visit the states? </vt:lpstr>
      <vt:lpstr>One last DFS variant</vt:lpstr>
      <vt:lpstr>One last DFS variant</vt:lpstr>
      <vt:lpstr>Missionaries and Cannibals</vt:lpstr>
      <vt:lpstr>Missionaries and Cannibals</vt:lpstr>
    </vt:vector>
  </TitlesOfParts>
  <Company>Pomona College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analysis</dc:title>
  <dc:creator>Dave Kauchak</dc:creator>
  <cp:lastModifiedBy>David Robert Kauchak</cp:lastModifiedBy>
  <cp:revision>756</cp:revision>
  <dcterms:created xsi:type="dcterms:W3CDTF">2011-02-09T18:38:39Z</dcterms:created>
  <dcterms:modified xsi:type="dcterms:W3CDTF">2019-04-10T02:34:47Z</dcterms:modified>
</cp:coreProperties>
</file>