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3" r:id="rId1"/>
  </p:sldMasterIdLst>
  <p:notesMasterIdLst>
    <p:notesMasterId r:id="rId35"/>
  </p:notesMasterIdLst>
  <p:handoutMasterIdLst>
    <p:handoutMasterId r:id="rId36"/>
  </p:handoutMasterIdLst>
  <p:sldIdLst>
    <p:sldId id="256" r:id="rId2"/>
    <p:sldId id="494" r:id="rId3"/>
    <p:sldId id="532" r:id="rId4"/>
    <p:sldId id="533" r:id="rId5"/>
    <p:sldId id="534" r:id="rId6"/>
    <p:sldId id="536" r:id="rId7"/>
    <p:sldId id="537" r:id="rId8"/>
    <p:sldId id="433" r:id="rId9"/>
    <p:sldId id="432" r:id="rId10"/>
    <p:sldId id="434" r:id="rId11"/>
    <p:sldId id="439" r:id="rId12"/>
    <p:sldId id="440" r:id="rId13"/>
    <p:sldId id="441" r:id="rId14"/>
    <p:sldId id="442" r:id="rId15"/>
    <p:sldId id="443" r:id="rId16"/>
    <p:sldId id="319" r:id="rId17"/>
    <p:sldId id="320" r:id="rId18"/>
    <p:sldId id="325" r:id="rId19"/>
    <p:sldId id="477" r:id="rId20"/>
    <p:sldId id="478" r:id="rId21"/>
    <p:sldId id="312" r:id="rId22"/>
    <p:sldId id="520" r:id="rId23"/>
    <p:sldId id="521" r:id="rId24"/>
    <p:sldId id="522" r:id="rId25"/>
    <p:sldId id="523" r:id="rId26"/>
    <p:sldId id="524" r:id="rId27"/>
    <p:sldId id="525" r:id="rId28"/>
    <p:sldId id="526" r:id="rId29"/>
    <p:sldId id="527" r:id="rId30"/>
    <p:sldId id="528" r:id="rId31"/>
    <p:sldId id="529" r:id="rId32"/>
    <p:sldId id="530" r:id="rId33"/>
    <p:sldId id="476" r:id="rId34"/>
  </p:sldIdLst>
  <p:sldSz cx="9144000" cy="6858000" type="screen4x3"/>
  <p:notesSz cx="6959600" cy="92456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frameSlides="1"/>
  <p:clrMru>
    <a:srgbClr val="FF6B09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557" autoAdjust="0"/>
    <p:restoredTop sz="75655" autoAdjust="0"/>
  </p:normalViewPr>
  <p:slideViewPr>
    <p:cSldViewPr>
      <p:cViewPr varScale="1">
        <p:scale>
          <a:sx n="83" d="100"/>
          <a:sy n="83" d="100"/>
        </p:scale>
        <p:origin x="2200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6250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41763" y="0"/>
            <a:ext cx="3016250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2D1D47-5F99-6845-B340-C7AB8F9BDF49}" type="datetimeFigureOut">
              <a:rPr lang="en-US" smtClean="0"/>
              <a:t>3/15/19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82050"/>
            <a:ext cx="3016250" cy="461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41763" y="8782050"/>
            <a:ext cx="3016250" cy="461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231AC6-AFA7-4742-A414-67C32F79B9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45332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162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92" tIns="46296" rIns="92592" bIns="46296" numCol="1" anchor="t" anchorCtr="0" compatLnSpc="1">
            <a:prstTxWarp prst="textNoShape">
              <a:avLst/>
            </a:prstTxWarp>
          </a:bodyPr>
          <a:lstStyle>
            <a:lvl1pPr defTabSz="925513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41763" y="0"/>
            <a:ext cx="30162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92" tIns="46296" rIns="92592" bIns="46296" numCol="1" anchor="t" anchorCtr="0" compatLnSpc="1">
            <a:prstTxWarp prst="textNoShape">
              <a:avLst/>
            </a:prstTxWarp>
          </a:bodyPr>
          <a:lstStyle>
            <a:lvl1pPr algn="r" defTabSz="925513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8400" y="693738"/>
            <a:ext cx="4622800" cy="34671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5325" y="4391025"/>
            <a:ext cx="5568950" cy="416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92" tIns="46296" rIns="92592" bIns="4629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22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82050"/>
            <a:ext cx="30162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92" tIns="46296" rIns="92592" bIns="46296" numCol="1" anchor="b" anchorCtr="0" compatLnSpc="1">
            <a:prstTxWarp prst="textNoShape">
              <a:avLst/>
            </a:prstTxWarp>
          </a:bodyPr>
          <a:lstStyle>
            <a:lvl1pPr defTabSz="925513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522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41763" y="8782050"/>
            <a:ext cx="30162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92" tIns="46296" rIns="92592" bIns="46296" numCol="1" anchor="b" anchorCtr="0" compatLnSpc="1">
            <a:prstTxWarp prst="textNoShape">
              <a:avLst/>
            </a:prstTxWarp>
          </a:bodyPr>
          <a:lstStyle>
            <a:lvl1pPr algn="r" defTabSz="925513" eaLnBrk="1" hangingPunct="1">
              <a:defRPr sz="1200"/>
            </a:lvl1pPr>
          </a:lstStyle>
          <a:p>
            <a:fld id="{C085E063-BD86-A24D-8676-37A35E7CCE3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66805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1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1" charset="0"/>
        <a:ea typeface="ＭＳ Ｐゴシック" pitchFamily="-111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1" charset="0"/>
        <a:ea typeface="ＭＳ Ｐゴシック" pitchFamily="-111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1" charset="0"/>
        <a:ea typeface="ＭＳ Ｐゴシック" pitchFamily="-111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1" charset="0"/>
        <a:ea typeface="ＭＳ Ｐゴシック" pitchFamily="-111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D73DED1-C88E-AC42-A316-E9BDF87E1138}" type="slidenum">
              <a:rPr lang="en-US"/>
              <a:pPr/>
              <a:t>1</a:t>
            </a:fld>
            <a:endParaRPr lang="en-US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3A4B174-19EB-2F43-8ED1-5629031EF8E1}" type="slidenum">
              <a:rPr lang="en-US"/>
              <a:pPr/>
              <a:t>21</a:t>
            </a:fld>
            <a:endParaRPr lang="en-US"/>
          </a:p>
        </p:txBody>
      </p:sp>
      <p:sp>
        <p:nvSpPr>
          <p:cNvPr id="136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6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8337009-E5D6-4142-9404-F15735932F05}" type="slidenum">
              <a:rPr lang="en-US"/>
              <a:pPr/>
              <a:t>4</a:t>
            </a:fld>
            <a:endParaRPr lang="en-US"/>
          </a:p>
        </p:txBody>
      </p:sp>
      <p:sp>
        <p:nvSpPr>
          <p:cNvPr id="890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8337009-E5D6-4142-9404-F15735932F05}" type="slidenum">
              <a:rPr lang="en-US"/>
              <a:pPr/>
              <a:t>5</a:t>
            </a:fld>
            <a:endParaRPr lang="en-US"/>
          </a:p>
        </p:txBody>
      </p:sp>
      <p:sp>
        <p:nvSpPr>
          <p:cNvPr id="890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9267969-EEBE-A946-A56E-2F425E1BF0B3}" type="slidenum">
              <a:rPr lang="en-US"/>
              <a:pPr/>
              <a:t>6</a:t>
            </a:fld>
            <a:endParaRPr lang="en-US"/>
          </a:p>
        </p:txBody>
      </p:sp>
      <p:sp>
        <p:nvSpPr>
          <p:cNvPr id="952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9267969-EEBE-A946-A56E-2F425E1BF0B3}" type="slidenum">
              <a:rPr lang="en-US"/>
              <a:pPr/>
              <a:t>7</a:t>
            </a:fld>
            <a:endParaRPr lang="en-US"/>
          </a:p>
        </p:txBody>
      </p:sp>
      <p:sp>
        <p:nvSpPr>
          <p:cNvPr id="952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dirty="0">
                <a:latin typeface="Arial" charset="0"/>
              </a:rPr>
              <a:t>-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BE614F3-0F5C-3E49-B253-112EFCADD5B6}" type="slidenum">
              <a:rPr lang="en-US"/>
              <a:pPr/>
              <a:t>8</a:t>
            </a:fld>
            <a:endParaRPr lang="en-US"/>
          </a:p>
        </p:txBody>
      </p:sp>
      <p:sp>
        <p:nvSpPr>
          <p:cNvPr id="1198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98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buFont typeface="Times" charset="0"/>
              <a:buNone/>
            </a:pPr>
            <a:endParaRPr lang="en-US" dirty="0">
              <a:latin typeface="Arial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673431E-21E8-1748-A2A5-25FF38A1B360}" type="slidenum">
              <a:rPr lang="en-US"/>
              <a:pPr/>
              <a:t>16</a:t>
            </a:fld>
            <a:endParaRPr lang="en-US"/>
          </a:p>
        </p:txBody>
      </p:sp>
      <p:sp>
        <p:nvSpPr>
          <p:cNvPr id="1300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00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52C88F8-CF60-DA43-9F40-DBB2CA2AFF9D}" type="slidenum">
              <a:rPr lang="en-US"/>
              <a:pPr/>
              <a:t>17</a:t>
            </a:fld>
            <a:endParaRPr lang="en-US"/>
          </a:p>
        </p:txBody>
      </p:sp>
      <p:sp>
        <p:nvSpPr>
          <p:cNvPr id="132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2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001D99B-8FC7-204D-AAFB-8EF80230604A}" type="slidenum">
              <a:rPr lang="en-US"/>
              <a:pPr/>
              <a:t>18</a:t>
            </a:fld>
            <a:endParaRPr lang="en-US"/>
          </a:p>
        </p:txBody>
      </p:sp>
      <p:sp>
        <p:nvSpPr>
          <p:cNvPr id="134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4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1" hangingPunct="1"/>
              <a:endParaRPr lang="en-US">
                <a:latin typeface="Times New Roman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eaLnBrk="1" hangingPunct="1"/>
              <a:endParaRPr lang="en-US">
                <a:latin typeface="Times New Roman" charset="0"/>
              </a:endParaRPr>
            </a:p>
          </p:txBody>
        </p:sp>
        <p:grpSp>
          <p:nvGrpSpPr>
            <p:cNvPr id="7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eaLnBrk="1" hangingPunct="1"/>
                <a:endParaRPr lang="en-US">
                  <a:latin typeface="Times New Roman" charset="0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eaLnBrk="1" hangingPunct="1"/>
                <a:endParaRPr lang="en-US">
                  <a:latin typeface="Times New Roman" charset="0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eaLnBrk="1" hangingPunct="1"/>
                <a:endParaRPr lang="en-US">
                  <a:latin typeface="Times New Roman" charset="0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eaLnBrk="1" hangingPunct="1"/>
                <a:endParaRPr lang="en-US">
                  <a:latin typeface="Times New Roman" charset="0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eaLnBrk="1" hangingPunct="1"/>
                <a:endParaRPr lang="en-US">
                  <a:latin typeface="Times New Roman" charset="0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eaLnBrk="1" hangingPunct="1"/>
                <a:endParaRPr lang="en-US">
                  <a:latin typeface="Times New Roman" charset="0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eaLnBrk="1" hangingPunct="1"/>
                <a:endParaRPr lang="en-US">
                  <a:latin typeface="Times New Roman" charset="0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eaLnBrk="1" hangingPunct="1"/>
                <a:endParaRPr lang="en-US">
                  <a:latin typeface="Times New Roman" charset="0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eaLnBrk="1" hangingPunct="1"/>
                <a:endParaRPr lang="en-US">
                  <a:latin typeface="Times New Roman" charset="0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eaLnBrk="1" hangingPunct="1"/>
                <a:endParaRPr lang="en-US">
                  <a:latin typeface="Times New Roman" charset="0"/>
                </a:endParaRPr>
              </a:p>
            </p:txBody>
          </p:sp>
        </p:grpSp>
      </p:grpSp>
      <p:sp>
        <p:nvSpPr>
          <p:cNvPr id="23571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3572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-111" charset="2"/>
              <a:buNone/>
              <a:defRPr sz="34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9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0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66D31A-296B-CF45-AC5F-A4448E5D012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0138C93-A2E2-1F4A-9982-02E4F7A1CCF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FEAE6E-01CE-AA43-91FD-5541E669265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981200"/>
            <a:ext cx="8229600" cy="38862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917EA2-A314-044E-89FB-146EC505562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457200"/>
            <a:ext cx="8229600" cy="5410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F4EE98A-45D7-7F4F-8CA6-8AE6B246EA4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C30F6C5-F5B6-DE42-A55A-07258BC6511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CBF235-B7F0-3C41-A735-BF78D364643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1E902D9-333F-0245-A375-B08F5048CB4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13DEDBD-9C77-C84D-B776-68151EB2660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C6FCBC6-865B-104D-B2BB-51842CEF67F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9195029-F98B-F249-9935-9743AFB56A0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676F54-2D5C-094C-A448-35A1F87DE03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A8BA071-A82E-344C-A9E9-2D825C1C76D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 Black" charset="0"/>
              </a:defRPr>
            </a:lvl1pPr>
          </a:lstStyle>
          <a:p>
            <a:fld id="{D476C2FA-60BD-3649-B504-B302B45CB07C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1028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22533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1" hangingPunct="1"/>
              <a:endParaRPr lang="en-US">
                <a:latin typeface="Times New Roman" charset="0"/>
              </a:endParaRPr>
            </a:p>
          </p:txBody>
        </p:sp>
        <p:sp>
          <p:nvSpPr>
            <p:cNvPr id="22534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eaLnBrk="1" hangingPunct="1"/>
              <a:endParaRPr lang="en-US">
                <a:latin typeface="Times New Roman" charset="0"/>
              </a:endParaRPr>
            </a:p>
          </p:txBody>
        </p:sp>
        <p:sp>
          <p:nvSpPr>
            <p:cNvPr id="22535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eaLnBrk="1" hangingPunct="1"/>
              <a:endParaRPr lang="en-US" sz="1800">
                <a:solidFill>
                  <a:schemeClr val="hlink"/>
                </a:solidFill>
              </a:endParaRPr>
            </a:p>
          </p:txBody>
        </p:sp>
        <p:sp>
          <p:nvSpPr>
            <p:cNvPr id="22536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eaLnBrk="1" hangingPunct="1"/>
              <a:endParaRPr lang="en-US" sz="1800">
                <a:solidFill>
                  <a:schemeClr val="hlink"/>
                </a:solidFill>
              </a:endParaRPr>
            </a:p>
          </p:txBody>
        </p:sp>
        <p:sp>
          <p:nvSpPr>
            <p:cNvPr id="22537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eaLnBrk="1" hangingPunct="1"/>
              <a:endParaRPr lang="en-US" sz="1800">
                <a:solidFill>
                  <a:schemeClr val="accent2"/>
                </a:solidFill>
              </a:endParaRPr>
            </a:p>
          </p:txBody>
        </p:sp>
        <p:sp>
          <p:nvSpPr>
            <p:cNvPr id="22538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eaLnBrk="1" hangingPunct="1"/>
              <a:endParaRPr lang="en-US" sz="1800">
                <a:solidFill>
                  <a:schemeClr val="hlink"/>
                </a:solidFill>
              </a:endParaRPr>
            </a:p>
          </p:txBody>
        </p:sp>
        <p:sp>
          <p:nvSpPr>
            <p:cNvPr id="22539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eaLnBrk="1" hangingPunct="1"/>
              <a:endParaRPr lang="en-US">
                <a:latin typeface="Times New Roman" charset="0"/>
              </a:endParaRPr>
            </a:p>
          </p:txBody>
        </p:sp>
        <p:sp>
          <p:nvSpPr>
            <p:cNvPr id="22540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eaLnBrk="1" hangingPunct="1"/>
              <a:endParaRPr lang="en-US" sz="1800">
                <a:solidFill>
                  <a:schemeClr val="accent2"/>
                </a:solidFill>
              </a:endParaRPr>
            </a:p>
          </p:txBody>
        </p:sp>
        <p:sp>
          <p:nvSpPr>
            <p:cNvPr id="22541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eaLnBrk="1" hangingPunct="1"/>
              <a:endParaRPr lang="en-US" sz="1800">
                <a:solidFill>
                  <a:schemeClr val="accent2"/>
                </a:solidFill>
              </a:endParaRPr>
            </a:p>
          </p:txBody>
        </p:sp>
      </p:grpSp>
      <p:sp>
        <p:nvSpPr>
          <p:cNvPr id="1029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30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2544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  <p:sldLayoutId id="2147483678" r:id="rId12"/>
    <p:sldLayoutId id="2147483679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111" charset="0"/>
          <a:ea typeface="ＭＳ Ｐゴシック" charset="-128"/>
          <a:cs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111" charset="0"/>
          <a:ea typeface="ＭＳ Ｐゴシック" charset="-128"/>
          <a:cs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111" charset="0"/>
          <a:ea typeface="ＭＳ Ｐゴシック" charset="-128"/>
          <a:cs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111" charset="0"/>
          <a:ea typeface="ＭＳ Ｐゴシック" charset="-128"/>
          <a:cs typeface="ＭＳ Ｐゴシック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111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111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111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111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charset="2"/>
        <a:buChar char="n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charset="2"/>
        <a:buChar char="¨"/>
        <a:defRPr sz="2800">
          <a:solidFill>
            <a:schemeClr val="tx1"/>
          </a:solidFill>
          <a:latin typeface="+mn-lt"/>
          <a:ea typeface="ＭＳ Ｐゴシック" pitchFamily="-111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charset="2"/>
        <a:buChar char="n"/>
        <a:defRPr sz="2400">
          <a:solidFill>
            <a:schemeClr val="tx1"/>
          </a:solidFill>
          <a:latin typeface="+mn-lt"/>
          <a:ea typeface="ＭＳ Ｐゴシック" pitchFamily="-111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charset="2"/>
        <a:buChar char="¨"/>
        <a:defRPr sz="2000">
          <a:solidFill>
            <a:schemeClr val="tx1"/>
          </a:solidFill>
          <a:latin typeface="+mn-lt"/>
          <a:ea typeface="ＭＳ Ｐゴシック" pitchFamily="-111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charset="2"/>
        <a:buChar char="§"/>
        <a:defRPr sz="2000">
          <a:solidFill>
            <a:schemeClr val="tx1"/>
          </a:solidFill>
          <a:latin typeface="+mn-lt"/>
          <a:ea typeface="ＭＳ Ｐゴシック" pitchFamily="-111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-111" charset="2"/>
        <a:buChar char="§"/>
        <a:defRPr sz="2000">
          <a:solidFill>
            <a:schemeClr val="tx1"/>
          </a:solidFill>
          <a:latin typeface="+mn-lt"/>
          <a:ea typeface="ＭＳ Ｐゴシック" pitchFamily="-111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-111" charset="2"/>
        <a:buChar char="§"/>
        <a:defRPr sz="2000">
          <a:solidFill>
            <a:schemeClr val="tx1"/>
          </a:solidFill>
          <a:latin typeface="+mn-lt"/>
          <a:ea typeface="ＭＳ Ｐゴシック" pitchFamily="-111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-111" charset="2"/>
        <a:buChar char="§"/>
        <a:defRPr sz="2000">
          <a:solidFill>
            <a:schemeClr val="tx1"/>
          </a:solidFill>
          <a:latin typeface="+mn-lt"/>
          <a:ea typeface="ＭＳ Ｐゴシック" pitchFamily="-111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-111" charset="2"/>
        <a:buChar char="§"/>
        <a:defRPr sz="2000">
          <a:solidFill>
            <a:schemeClr val="tx1"/>
          </a:solidFill>
          <a:latin typeface="+mn-lt"/>
          <a:ea typeface="ＭＳ Ｐゴシック" pitchFamily="-111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yann.lecun.com/exdb/mnist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dirty="0" err="1"/>
              <a:t>Backpropogation</a:t>
            </a:r>
            <a:endParaRPr lang="en-US" dirty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buFont typeface="Wingdings" charset="2"/>
              <a:buNone/>
            </a:pPr>
            <a:r>
              <a:rPr lang="en-US" dirty="0"/>
              <a:t>David Kauchak</a:t>
            </a:r>
          </a:p>
          <a:p>
            <a:pPr eaLnBrk="1" hangingPunct="1">
              <a:buFont typeface="Wingdings" charset="2"/>
              <a:buNone/>
            </a:pPr>
            <a:r>
              <a:rPr lang="en-US" dirty="0"/>
              <a:t>CS51A</a:t>
            </a:r>
          </a:p>
          <a:p>
            <a:pPr eaLnBrk="1" hangingPunct="1">
              <a:buFont typeface="Wingdings" charset="2"/>
              <a:buNone/>
            </a:pPr>
            <a:r>
              <a:rPr lang="en-US" dirty="0"/>
              <a:t>Spring 2019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Backpropagation</a:t>
            </a:r>
            <a:endParaRPr lang="en-US" dirty="0"/>
          </a:p>
        </p:txBody>
      </p:sp>
      <p:sp>
        <p:nvSpPr>
          <p:cNvPr id="5" name="Oval 12"/>
          <p:cNvSpPr>
            <a:spLocks noChangeArrowheads="1"/>
          </p:cNvSpPr>
          <p:nvPr/>
        </p:nvSpPr>
        <p:spPr bwMode="auto">
          <a:xfrm>
            <a:off x="304800" y="38100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Oval 12"/>
          <p:cNvSpPr>
            <a:spLocks noChangeArrowheads="1"/>
          </p:cNvSpPr>
          <p:nvPr/>
        </p:nvSpPr>
        <p:spPr bwMode="auto">
          <a:xfrm>
            <a:off x="914400" y="38100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Oval 12"/>
          <p:cNvSpPr>
            <a:spLocks noChangeArrowheads="1"/>
          </p:cNvSpPr>
          <p:nvPr/>
        </p:nvSpPr>
        <p:spPr bwMode="auto">
          <a:xfrm>
            <a:off x="1524000" y="38100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Oval 12"/>
          <p:cNvSpPr>
            <a:spLocks noChangeArrowheads="1"/>
          </p:cNvSpPr>
          <p:nvPr/>
        </p:nvSpPr>
        <p:spPr bwMode="auto">
          <a:xfrm>
            <a:off x="914400" y="46482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9" name="Straight Arrow Connector 8"/>
          <p:cNvCxnSpPr>
            <a:stCxn id="5" idx="5"/>
            <a:endCxn id="8" idx="1"/>
          </p:cNvCxnSpPr>
          <p:nvPr/>
        </p:nvCxnSpPr>
        <p:spPr bwMode="auto">
          <a:xfrm rot="16200000" flipH="1">
            <a:off x="450663" y="4184463"/>
            <a:ext cx="622674" cy="39407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" name="Straight Arrow Connector 9"/>
          <p:cNvCxnSpPr>
            <a:stCxn id="6" idx="4"/>
            <a:endCxn id="8" idx="0"/>
          </p:cNvCxnSpPr>
          <p:nvPr/>
        </p:nvCxnSpPr>
        <p:spPr bwMode="auto">
          <a:xfrm rot="5400000">
            <a:off x="800100" y="4381500"/>
            <a:ext cx="533400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" name="Straight Arrow Connector 10"/>
          <p:cNvCxnSpPr>
            <a:stCxn id="7" idx="3"/>
            <a:endCxn id="8" idx="7"/>
          </p:cNvCxnSpPr>
          <p:nvPr/>
        </p:nvCxnSpPr>
        <p:spPr bwMode="auto">
          <a:xfrm rot="5400000">
            <a:off x="1060263" y="4184463"/>
            <a:ext cx="622674" cy="39407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" name="Straight Arrow Connector 11"/>
          <p:cNvCxnSpPr>
            <a:endCxn id="5" idx="0"/>
          </p:cNvCxnSpPr>
          <p:nvPr/>
        </p:nvCxnSpPr>
        <p:spPr bwMode="auto">
          <a:xfrm rot="16200000" flipH="1">
            <a:off x="76200" y="3429000"/>
            <a:ext cx="609600" cy="1524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3" name="Straight Arrow Connector 12"/>
          <p:cNvCxnSpPr>
            <a:endCxn id="5" idx="0"/>
          </p:cNvCxnSpPr>
          <p:nvPr/>
        </p:nvCxnSpPr>
        <p:spPr bwMode="auto">
          <a:xfrm rot="5400000">
            <a:off x="266700" y="3390900"/>
            <a:ext cx="609600" cy="2286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4" name="Straight Arrow Connector 13"/>
          <p:cNvCxnSpPr/>
          <p:nvPr/>
        </p:nvCxnSpPr>
        <p:spPr bwMode="auto">
          <a:xfrm rot="16200000" flipH="1">
            <a:off x="685800" y="3428999"/>
            <a:ext cx="609600" cy="1524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5" name="Straight Arrow Connector 14"/>
          <p:cNvCxnSpPr/>
          <p:nvPr/>
        </p:nvCxnSpPr>
        <p:spPr bwMode="auto">
          <a:xfrm rot="5400000">
            <a:off x="876300" y="3390899"/>
            <a:ext cx="609600" cy="2286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6" name="Straight Arrow Connector 15"/>
          <p:cNvCxnSpPr/>
          <p:nvPr/>
        </p:nvCxnSpPr>
        <p:spPr bwMode="auto">
          <a:xfrm rot="16200000" flipH="1">
            <a:off x="1295400" y="3429000"/>
            <a:ext cx="609600" cy="1524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7" name="Straight Arrow Connector 16"/>
          <p:cNvCxnSpPr/>
          <p:nvPr/>
        </p:nvCxnSpPr>
        <p:spPr bwMode="auto">
          <a:xfrm rot="5400000">
            <a:off x="1485900" y="3390900"/>
            <a:ext cx="609600" cy="2286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8" name="Straight Arrow Connector 17"/>
          <p:cNvCxnSpPr>
            <a:stCxn id="8" idx="4"/>
          </p:cNvCxnSpPr>
          <p:nvPr/>
        </p:nvCxnSpPr>
        <p:spPr bwMode="auto">
          <a:xfrm rot="5400000">
            <a:off x="914400" y="5105400"/>
            <a:ext cx="304800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0" name="Rectangle 29"/>
          <p:cNvSpPr/>
          <p:nvPr/>
        </p:nvSpPr>
        <p:spPr bwMode="auto">
          <a:xfrm>
            <a:off x="304800" y="4114800"/>
            <a:ext cx="1600200" cy="1219200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28600" y="1752600"/>
            <a:ext cx="861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Say we get it wrong, and we now want to update the weights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819400" y="4114800"/>
            <a:ext cx="468206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We can update this layer just as if it were a perceptron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Backpropagation</a:t>
            </a:r>
            <a:endParaRPr lang="en-US" dirty="0"/>
          </a:p>
        </p:txBody>
      </p:sp>
      <p:sp>
        <p:nvSpPr>
          <p:cNvPr id="5" name="Oval 12"/>
          <p:cNvSpPr>
            <a:spLocks noChangeArrowheads="1"/>
          </p:cNvSpPr>
          <p:nvPr/>
        </p:nvSpPr>
        <p:spPr bwMode="auto">
          <a:xfrm>
            <a:off x="304800" y="38100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Oval 12"/>
          <p:cNvSpPr>
            <a:spLocks noChangeArrowheads="1"/>
          </p:cNvSpPr>
          <p:nvPr/>
        </p:nvSpPr>
        <p:spPr bwMode="auto">
          <a:xfrm>
            <a:off x="914400" y="38100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Oval 12"/>
          <p:cNvSpPr>
            <a:spLocks noChangeArrowheads="1"/>
          </p:cNvSpPr>
          <p:nvPr/>
        </p:nvSpPr>
        <p:spPr bwMode="auto">
          <a:xfrm>
            <a:off x="1524000" y="38100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Oval 12"/>
          <p:cNvSpPr>
            <a:spLocks noChangeArrowheads="1"/>
          </p:cNvSpPr>
          <p:nvPr/>
        </p:nvSpPr>
        <p:spPr bwMode="auto">
          <a:xfrm>
            <a:off x="914400" y="46482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9" name="Straight Arrow Connector 8"/>
          <p:cNvCxnSpPr>
            <a:stCxn id="5" idx="5"/>
            <a:endCxn id="8" idx="1"/>
          </p:cNvCxnSpPr>
          <p:nvPr/>
        </p:nvCxnSpPr>
        <p:spPr bwMode="auto">
          <a:xfrm rot="16200000" flipH="1">
            <a:off x="450663" y="4184463"/>
            <a:ext cx="622674" cy="39407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" name="Straight Arrow Connector 9"/>
          <p:cNvCxnSpPr>
            <a:stCxn id="6" idx="4"/>
            <a:endCxn id="8" idx="0"/>
          </p:cNvCxnSpPr>
          <p:nvPr/>
        </p:nvCxnSpPr>
        <p:spPr bwMode="auto">
          <a:xfrm rot="5400000">
            <a:off x="800100" y="4381500"/>
            <a:ext cx="533400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" name="Straight Arrow Connector 10"/>
          <p:cNvCxnSpPr>
            <a:stCxn id="7" idx="3"/>
            <a:endCxn id="8" idx="7"/>
          </p:cNvCxnSpPr>
          <p:nvPr/>
        </p:nvCxnSpPr>
        <p:spPr bwMode="auto">
          <a:xfrm rot="5400000">
            <a:off x="1060263" y="4184463"/>
            <a:ext cx="622674" cy="39407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" name="Straight Arrow Connector 11"/>
          <p:cNvCxnSpPr>
            <a:endCxn id="5" idx="0"/>
          </p:cNvCxnSpPr>
          <p:nvPr/>
        </p:nvCxnSpPr>
        <p:spPr bwMode="auto">
          <a:xfrm rot="16200000" flipH="1">
            <a:off x="76200" y="3429000"/>
            <a:ext cx="609600" cy="1524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3" name="Straight Arrow Connector 12"/>
          <p:cNvCxnSpPr>
            <a:endCxn id="5" idx="0"/>
          </p:cNvCxnSpPr>
          <p:nvPr/>
        </p:nvCxnSpPr>
        <p:spPr bwMode="auto">
          <a:xfrm rot="5400000">
            <a:off x="266700" y="3390900"/>
            <a:ext cx="609600" cy="2286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4" name="Straight Arrow Connector 13"/>
          <p:cNvCxnSpPr/>
          <p:nvPr/>
        </p:nvCxnSpPr>
        <p:spPr bwMode="auto">
          <a:xfrm rot="16200000" flipH="1">
            <a:off x="685800" y="3428999"/>
            <a:ext cx="609600" cy="1524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5" name="Straight Arrow Connector 14"/>
          <p:cNvCxnSpPr/>
          <p:nvPr/>
        </p:nvCxnSpPr>
        <p:spPr bwMode="auto">
          <a:xfrm rot="5400000">
            <a:off x="876300" y="3390899"/>
            <a:ext cx="609600" cy="2286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6" name="Straight Arrow Connector 15"/>
          <p:cNvCxnSpPr/>
          <p:nvPr/>
        </p:nvCxnSpPr>
        <p:spPr bwMode="auto">
          <a:xfrm rot="16200000" flipH="1">
            <a:off x="1295400" y="3429000"/>
            <a:ext cx="609600" cy="1524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7" name="Straight Arrow Connector 16"/>
          <p:cNvCxnSpPr/>
          <p:nvPr/>
        </p:nvCxnSpPr>
        <p:spPr bwMode="auto">
          <a:xfrm rot="5400000">
            <a:off x="1485900" y="3390900"/>
            <a:ext cx="609600" cy="2286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8" name="Straight Arrow Connector 17"/>
          <p:cNvCxnSpPr>
            <a:stCxn id="8" idx="4"/>
          </p:cNvCxnSpPr>
          <p:nvPr/>
        </p:nvCxnSpPr>
        <p:spPr bwMode="auto">
          <a:xfrm rot="5400000">
            <a:off x="914400" y="5105400"/>
            <a:ext cx="304800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0" name="Rectangle 29"/>
          <p:cNvSpPr/>
          <p:nvPr/>
        </p:nvSpPr>
        <p:spPr bwMode="auto">
          <a:xfrm>
            <a:off x="304800" y="3048000"/>
            <a:ext cx="1600200" cy="1219200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28600" y="1752600"/>
            <a:ext cx="906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Say we get it wrong, and we now want to update the weights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209800" y="3276600"/>
            <a:ext cx="68580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“back-propagate” the error (actual – predicted):</a:t>
            </a:r>
          </a:p>
          <a:p>
            <a:endParaRPr lang="en-US" dirty="0"/>
          </a:p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Assume all of these nodes were responsible for some of the error</a:t>
            </a:r>
          </a:p>
          <a:p>
            <a:endParaRPr lang="en-US" dirty="0"/>
          </a:p>
          <a:p>
            <a:r>
              <a:rPr lang="en-US" dirty="0">
                <a:solidFill>
                  <a:srgbClr val="FF0000"/>
                </a:solidFill>
              </a:rPr>
              <a:t>How can we figure out how much they were responsible for?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Backpropagation</a:t>
            </a:r>
            <a:endParaRPr lang="en-US" dirty="0"/>
          </a:p>
        </p:txBody>
      </p:sp>
      <p:sp>
        <p:nvSpPr>
          <p:cNvPr id="5" name="Oval 12"/>
          <p:cNvSpPr>
            <a:spLocks noChangeArrowheads="1"/>
          </p:cNvSpPr>
          <p:nvPr/>
        </p:nvSpPr>
        <p:spPr bwMode="auto">
          <a:xfrm>
            <a:off x="304800" y="38100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Oval 12"/>
          <p:cNvSpPr>
            <a:spLocks noChangeArrowheads="1"/>
          </p:cNvSpPr>
          <p:nvPr/>
        </p:nvSpPr>
        <p:spPr bwMode="auto">
          <a:xfrm>
            <a:off x="914400" y="38100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Oval 12"/>
          <p:cNvSpPr>
            <a:spLocks noChangeArrowheads="1"/>
          </p:cNvSpPr>
          <p:nvPr/>
        </p:nvSpPr>
        <p:spPr bwMode="auto">
          <a:xfrm>
            <a:off x="1524000" y="38100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Oval 12"/>
          <p:cNvSpPr>
            <a:spLocks noChangeArrowheads="1"/>
          </p:cNvSpPr>
          <p:nvPr/>
        </p:nvSpPr>
        <p:spPr bwMode="auto">
          <a:xfrm>
            <a:off x="914400" y="46482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9" name="Straight Arrow Connector 8"/>
          <p:cNvCxnSpPr>
            <a:stCxn id="5" idx="5"/>
            <a:endCxn id="8" idx="1"/>
          </p:cNvCxnSpPr>
          <p:nvPr/>
        </p:nvCxnSpPr>
        <p:spPr bwMode="auto">
          <a:xfrm rot="16200000" flipH="1">
            <a:off x="450663" y="4184463"/>
            <a:ext cx="622674" cy="39407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" name="Straight Arrow Connector 9"/>
          <p:cNvCxnSpPr>
            <a:stCxn id="6" idx="4"/>
            <a:endCxn id="8" idx="0"/>
          </p:cNvCxnSpPr>
          <p:nvPr/>
        </p:nvCxnSpPr>
        <p:spPr bwMode="auto">
          <a:xfrm rot="5400000">
            <a:off x="800100" y="4381500"/>
            <a:ext cx="533400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" name="Straight Arrow Connector 10"/>
          <p:cNvCxnSpPr>
            <a:stCxn id="7" idx="3"/>
            <a:endCxn id="8" idx="7"/>
          </p:cNvCxnSpPr>
          <p:nvPr/>
        </p:nvCxnSpPr>
        <p:spPr bwMode="auto">
          <a:xfrm rot="5400000">
            <a:off x="1060263" y="4184463"/>
            <a:ext cx="622674" cy="39407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" name="Straight Arrow Connector 11"/>
          <p:cNvCxnSpPr>
            <a:endCxn id="5" idx="0"/>
          </p:cNvCxnSpPr>
          <p:nvPr/>
        </p:nvCxnSpPr>
        <p:spPr bwMode="auto">
          <a:xfrm rot="16200000" flipH="1">
            <a:off x="76200" y="3429000"/>
            <a:ext cx="609600" cy="1524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3" name="Straight Arrow Connector 12"/>
          <p:cNvCxnSpPr>
            <a:endCxn id="5" idx="0"/>
          </p:cNvCxnSpPr>
          <p:nvPr/>
        </p:nvCxnSpPr>
        <p:spPr bwMode="auto">
          <a:xfrm rot="5400000">
            <a:off x="266700" y="3390900"/>
            <a:ext cx="609600" cy="2286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4" name="Straight Arrow Connector 13"/>
          <p:cNvCxnSpPr/>
          <p:nvPr/>
        </p:nvCxnSpPr>
        <p:spPr bwMode="auto">
          <a:xfrm rot="16200000" flipH="1">
            <a:off x="685800" y="3428999"/>
            <a:ext cx="609600" cy="1524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5" name="Straight Arrow Connector 14"/>
          <p:cNvCxnSpPr/>
          <p:nvPr/>
        </p:nvCxnSpPr>
        <p:spPr bwMode="auto">
          <a:xfrm rot="5400000">
            <a:off x="876300" y="3390899"/>
            <a:ext cx="609600" cy="2286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6" name="Straight Arrow Connector 15"/>
          <p:cNvCxnSpPr/>
          <p:nvPr/>
        </p:nvCxnSpPr>
        <p:spPr bwMode="auto">
          <a:xfrm rot="16200000" flipH="1">
            <a:off x="1295400" y="3429000"/>
            <a:ext cx="609600" cy="1524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7" name="Straight Arrow Connector 16"/>
          <p:cNvCxnSpPr/>
          <p:nvPr/>
        </p:nvCxnSpPr>
        <p:spPr bwMode="auto">
          <a:xfrm rot="5400000">
            <a:off x="1485900" y="3390900"/>
            <a:ext cx="609600" cy="2286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8" name="Straight Arrow Connector 17"/>
          <p:cNvCxnSpPr>
            <a:stCxn id="8" idx="4"/>
          </p:cNvCxnSpPr>
          <p:nvPr/>
        </p:nvCxnSpPr>
        <p:spPr bwMode="auto">
          <a:xfrm rot="5400000">
            <a:off x="914400" y="5105400"/>
            <a:ext cx="304800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0" name="Rectangle 29"/>
          <p:cNvSpPr/>
          <p:nvPr/>
        </p:nvSpPr>
        <p:spPr bwMode="auto">
          <a:xfrm>
            <a:off x="304800" y="2971800"/>
            <a:ext cx="1600200" cy="1219200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28600" y="1752600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Say we get it wrong, and we now want to update the weights</a:t>
            </a:r>
          </a:p>
        </p:txBody>
      </p:sp>
      <p:sp>
        <p:nvSpPr>
          <p:cNvPr id="25" name="Oval 24"/>
          <p:cNvSpPr/>
          <p:nvPr/>
        </p:nvSpPr>
        <p:spPr bwMode="auto">
          <a:xfrm>
            <a:off x="304800" y="4191000"/>
            <a:ext cx="1524000" cy="1219200"/>
          </a:xfrm>
          <a:prstGeom prst="ellipse">
            <a:avLst/>
          </a:prstGeom>
          <a:solidFill>
            <a:srgbClr val="FF0000">
              <a:alpha val="43000"/>
            </a:srgbClr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</a:endParaRPr>
          </a:p>
        </p:txBody>
      </p:sp>
      <p:sp>
        <p:nvSpPr>
          <p:cNvPr id="26" name="Oval 25"/>
          <p:cNvSpPr/>
          <p:nvPr/>
        </p:nvSpPr>
        <p:spPr bwMode="auto">
          <a:xfrm>
            <a:off x="4495800" y="3505200"/>
            <a:ext cx="762000" cy="7620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</a:endParaRPr>
          </a:p>
        </p:txBody>
      </p:sp>
      <p:cxnSp>
        <p:nvCxnSpPr>
          <p:cNvPr id="28" name="Straight Arrow Connector 27"/>
          <p:cNvCxnSpPr>
            <a:stCxn id="26" idx="4"/>
          </p:cNvCxnSpPr>
          <p:nvPr/>
        </p:nvCxnSpPr>
        <p:spPr bwMode="auto">
          <a:xfrm rot="5400000">
            <a:off x="4457700" y="4686300"/>
            <a:ext cx="838200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3" name="Straight Arrow Connector 32"/>
          <p:cNvCxnSpPr>
            <a:stCxn id="25" idx="6"/>
          </p:cNvCxnSpPr>
          <p:nvPr/>
        </p:nvCxnSpPr>
        <p:spPr bwMode="auto">
          <a:xfrm flipV="1">
            <a:off x="1828800" y="4191000"/>
            <a:ext cx="2590800" cy="60960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35" name="TextBox 34"/>
          <p:cNvSpPr txBox="1"/>
          <p:nvPr/>
        </p:nvSpPr>
        <p:spPr>
          <a:xfrm>
            <a:off x="5029200" y="4343400"/>
            <a:ext cx="41148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error </a:t>
            </a:r>
            <a:r>
              <a:rPr lang="en-US" dirty="0">
                <a:solidFill>
                  <a:srgbClr val="FF0000"/>
                </a:solidFill>
              </a:rPr>
              <a:t>(actual – predicted)</a:t>
            </a:r>
          </a:p>
        </p:txBody>
      </p:sp>
      <p:cxnSp>
        <p:nvCxnSpPr>
          <p:cNvPr id="38" name="Straight Arrow Connector 37"/>
          <p:cNvCxnSpPr>
            <a:endCxn id="26" idx="1"/>
          </p:cNvCxnSpPr>
          <p:nvPr/>
        </p:nvCxnSpPr>
        <p:spPr bwMode="auto">
          <a:xfrm rot="16200000" flipH="1">
            <a:off x="4038600" y="3048000"/>
            <a:ext cx="721192" cy="41639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0" name="Straight Arrow Connector 39"/>
          <p:cNvCxnSpPr>
            <a:endCxn id="26" idx="0"/>
          </p:cNvCxnSpPr>
          <p:nvPr/>
        </p:nvCxnSpPr>
        <p:spPr bwMode="auto">
          <a:xfrm rot="5400000">
            <a:off x="4457700" y="3086100"/>
            <a:ext cx="838200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4" name="Straight Arrow Connector 43"/>
          <p:cNvCxnSpPr>
            <a:endCxn id="26" idx="7"/>
          </p:cNvCxnSpPr>
          <p:nvPr/>
        </p:nvCxnSpPr>
        <p:spPr bwMode="auto">
          <a:xfrm rot="5400000">
            <a:off x="4993808" y="2971800"/>
            <a:ext cx="797392" cy="49259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5" name="TextBox 44"/>
          <p:cNvSpPr txBox="1"/>
          <p:nvPr/>
        </p:nvSpPr>
        <p:spPr>
          <a:xfrm>
            <a:off x="3810000" y="2971800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</a:t>
            </a:r>
            <a:r>
              <a:rPr lang="en-US" baseline="-25000" dirty="0"/>
              <a:t>1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4419600" y="2743200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</a:t>
            </a:r>
            <a:r>
              <a:rPr lang="en-US" baseline="-25000" dirty="0"/>
              <a:t>2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5410200" y="2891135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</a:t>
            </a:r>
            <a:r>
              <a:rPr lang="en-US" baseline="-25000" dirty="0"/>
              <a:t>3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3429000" y="5638800"/>
            <a:ext cx="434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error for node </a:t>
            </a:r>
            <a:r>
              <a:rPr lang="en-US" i="1" dirty="0" err="1"/>
              <a:t>i</a:t>
            </a:r>
            <a:r>
              <a:rPr lang="en-US" dirty="0"/>
              <a:t> is: </a:t>
            </a:r>
            <a:r>
              <a:rPr lang="en-US" dirty="0" err="1">
                <a:solidFill>
                  <a:srgbClr val="FF0000"/>
                </a:solidFill>
              </a:rPr>
              <a:t>w</a:t>
            </a:r>
            <a:r>
              <a:rPr lang="en-US" baseline="-25000" dirty="0" err="1">
                <a:solidFill>
                  <a:srgbClr val="FF0000"/>
                </a:solidFill>
              </a:rPr>
              <a:t>i</a:t>
            </a:r>
            <a:r>
              <a:rPr lang="en-US" dirty="0">
                <a:solidFill>
                  <a:srgbClr val="FF0000"/>
                </a:solidFill>
              </a:rPr>
              <a:t> error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Backpropagation</a:t>
            </a:r>
            <a:endParaRPr lang="en-US" dirty="0"/>
          </a:p>
        </p:txBody>
      </p:sp>
      <p:sp>
        <p:nvSpPr>
          <p:cNvPr id="5" name="Oval 12"/>
          <p:cNvSpPr>
            <a:spLocks noChangeArrowheads="1"/>
          </p:cNvSpPr>
          <p:nvPr/>
        </p:nvSpPr>
        <p:spPr bwMode="auto">
          <a:xfrm>
            <a:off x="304800" y="38100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Oval 12"/>
          <p:cNvSpPr>
            <a:spLocks noChangeArrowheads="1"/>
          </p:cNvSpPr>
          <p:nvPr/>
        </p:nvSpPr>
        <p:spPr bwMode="auto">
          <a:xfrm>
            <a:off x="914400" y="38100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Oval 12"/>
          <p:cNvSpPr>
            <a:spLocks noChangeArrowheads="1"/>
          </p:cNvSpPr>
          <p:nvPr/>
        </p:nvSpPr>
        <p:spPr bwMode="auto">
          <a:xfrm>
            <a:off x="1524000" y="38100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Oval 12"/>
          <p:cNvSpPr>
            <a:spLocks noChangeArrowheads="1"/>
          </p:cNvSpPr>
          <p:nvPr/>
        </p:nvSpPr>
        <p:spPr bwMode="auto">
          <a:xfrm>
            <a:off x="914400" y="46482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9" name="Straight Arrow Connector 8"/>
          <p:cNvCxnSpPr>
            <a:stCxn id="5" idx="5"/>
            <a:endCxn id="8" idx="1"/>
          </p:cNvCxnSpPr>
          <p:nvPr/>
        </p:nvCxnSpPr>
        <p:spPr bwMode="auto">
          <a:xfrm rot="16200000" flipH="1">
            <a:off x="450663" y="4184463"/>
            <a:ext cx="622674" cy="39407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" name="Straight Arrow Connector 9"/>
          <p:cNvCxnSpPr>
            <a:stCxn id="6" idx="4"/>
            <a:endCxn id="8" idx="0"/>
          </p:cNvCxnSpPr>
          <p:nvPr/>
        </p:nvCxnSpPr>
        <p:spPr bwMode="auto">
          <a:xfrm rot="5400000">
            <a:off x="800100" y="4381500"/>
            <a:ext cx="533400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" name="Straight Arrow Connector 10"/>
          <p:cNvCxnSpPr>
            <a:stCxn id="7" idx="3"/>
            <a:endCxn id="8" idx="7"/>
          </p:cNvCxnSpPr>
          <p:nvPr/>
        </p:nvCxnSpPr>
        <p:spPr bwMode="auto">
          <a:xfrm rot="5400000">
            <a:off x="1060263" y="4184463"/>
            <a:ext cx="622674" cy="39407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" name="Straight Arrow Connector 11"/>
          <p:cNvCxnSpPr>
            <a:endCxn id="5" idx="0"/>
          </p:cNvCxnSpPr>
          <p:nvPr/>
        </p:nvCxnSpPr>
        <p:spPr bwMode="auto">
          <a:xfrm rot="16200000" flipH="1">
            <a:off x="76200" y="3429000"/>
            <a:ext cx="609600" cy="1524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3" name="Straight Arrow Connector 12"/>
          <p:cNvCxnSpPr>
            <a:endCxn id="5" idx="0"/>
          </p:cNvCxnSpPr>
          <p:nvPr/>
        </p:nvCxnSpPr>
        <p:spPr bwMode="auto">
          <a:xfrm rot="5400000">
            <a:off x="266700" y="3390900"/>
            <a:ext cx="609600" cy="2286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4" name="Straight Arrow Connector 13"/>
          <p:cNvCxnSpPr/>
          <p:nvPr/>
        </p:nvCxnSpPr>
        <p:spPr bwMode="auto">
          <a:xfrm rot="16200000" flipH="1">
            <a:off x="685800" y="3428999"/>
            <a:ext cx="609600" cy="1524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5" name="Straight Arrow Connector 14"/>
          <p:cNvCxnSpPr/>
          <p:nvPr/>
        </p:nvCxnSpPr>
        <p:spPr bwMode="auto">
          <a:xfrm rot="5400000">
            <a:off x="876300" y="3390899"/>
            <a:ext cx="609600" cy="2286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6" name="Straight Arrow Connector 15"/>
          <p:cNvCxnSpPr/>
          <p:nvPr/>
        </p:nvCxnSpPr>
        <p:spPr bwMode="auto">
          <a:xfrm rot="16200000" flipH="1">
            <a:off x="1295400" y="3429000"/>
            <a:ext cx="609600" cy="1524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7" name="Straight Arrow Connector 16"/>
          <p:cNvCxnSpPr/>
          <p:nvPr/>
        </p:nvCxnSpPr>
        <p:spPr bwMode="auto">
          <a:xfrm rot="5400000">
            <a:off x="1485900" y="3390900"/>
            <a:ext cx="609600" cy="2286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8" name="Straight Arrow Connector 17"/>
          <p:cNvCxnSpPr>
            <a:stCxn id="8" idx="4"/>
          </p:cNvCxnSpPr>
          <p:nvPr/>
        </p:nvCxnSpPr>
        <p:spPr bwMode="auto">
          <a:xfrm rot="5400000">
            <a:off x="914400" y="5105400"/>
            <a:ext cx="304800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0" name="Rectangle 29"/>
          <p:cNvSpPr/>
          <p:nvPr/>
        </p:nvSpPr>
        <p:spPr bwMode="auto">
          <a:xfrm>
            <a:off x="304800" y="2971800"/>
            <a:ext cx="1600200" cy="1219200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28600" y="1752600"/>
            <a:ext cx="10591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Say we get it wrong, and we now want to update the weights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667000" y="3200400"/>
            <a:ext cx="4682067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Update these weights and continue the process back through the network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Backpropagation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724400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/>
              <a:t>calculate the error at the output layer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err="1"/>
              <a:t>backpropagate</a:t>
            </a:r>
            <a:r>
              <a:rPr lang="en-US" sz="2400" dirty="0"/>
              <a:t> the error up the network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Update the weights based on these errors</a:t>
            </a:r>
          </a:p>
          <a:p>
            <a:endParaRPr lang="en-US" sz="2400" dirty="0"/>
          </a:p>
          <a:p>
            <a:pPr marL="0" indent="0">
              <a:buNone/>
            </a:pPr>
            <a:r>
              <a:rPr lang="en-US" sz="2400" dirty="0"/>
              <a:t>Can be shown that this is the appropriate thing to do based on our assumptions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That said, many neuroscientists don’t think the brain does </a:t>
            </a:r>
            <a:r>
              <a:rPr lang="en-US" sz="2400" dirty="0" err="1"/>
              <a:t>backpropagation</a:t>
            </a:r>
            <a:r>
              <a:rPr lang="en-US" sz="2400" dirty="0"/>
              <a:t> of errors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Neural network regression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191000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/>
              <a:t>Given enough hidden nodes, you can learn </a:t>
            </a:r>
            <a:r>
              <a:rPr lang="en-US" sz="2800" i="1" dirty="0"/>
              <a:t>any</a:t>
            </a:r>
            <a:r>
              <a:rPr lang="en-US" sz="2800" dirty="0"/>
              <a:t> function with a neural network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/>
              <a:t>Challenges:</a:t>
            </a:r>
          </a:p>
          <a:p>
            <a:pPr lvl="1"/>
            <a:r>
              <a:rPr lang="en-US" sz="2400" dirty="0" err="1"/>
              <a:t>overfitting</a:t>
            </a:r>
            <a:r>
              <a:rPr lang="en-US" sz="2400" dirty="0"/>
              <a:t> – learning only the training data and not learning to generalize</a:t>
            </a:r>
          </a:p>
          <a:p>
            <a:pPr lvl="1"/>
            <a:endParaRPr lang="en-US" sz="2400" dirty="0"/>
          </a:p>
          <a:p>
            <a:pPr lvl="1"/>
            <a:r>
              <a:rPr lang="en-US" sz="2400" dirty="0"/>
              <a:t>picking a network structure</a:t>
            </a:r>
          </a:p>
          <a:p>
            <a:pPr lvl="1"/>
            <a:endParaRPr lang="en-US" sz="2400" dirty="0"/>
          </a:p>
          <a:p>
            <a:pPr lvl="1"/>
            <a:r>
              <a:rPr lang="en-US" sz="2400" dirty="0"/>
              <a:t>can require a lot of tweaking of parameters, preprocessing, etc.</a:t>
            </a:r>
          </a:p>
          <a:p>
            <a:pPr lvl="1"/>
            <a:endParaRPr lang="en-US" sz="24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6080" name="Group 368"/>
          <p:cNvGraphicFramePr>
            <a:graphicFrameLocks noGrp="1"/>
          </p:cNvGraphicFramePr>
          <p:nvPr>
            <p:ph/>
          </p:nvPr>
        </p:nvGraphicFramePr>
        <p:xfrm>
          <a:off x="228600" y="1371600"/>
          <a:ext cx="3733800" cy="3784608"/>
        </p:xfrm>
        <a:graphic>
          <a:graphicData uri="http://schemas.openxmlformats.org/drawingml/2006/table">
            <a:tbl>
              <a:tblPr/>
              <a:tblGrid>
                <a:gridCol w="2333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33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33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33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33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333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3336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3336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3336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3336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33363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233362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233363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233362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233363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233362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</a:tblGrid>
              <a:tr h="236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6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6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6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6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6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6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6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6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36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36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36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36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36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36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36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graphicFrame>
        <p:nvGraphicFramePr>
          <p:cNvPr id="3" name="Group 300"/>
          <p:cNvGraphicFramePr>
            <a:graphicFrameLocks/>
          </p:cNvGraphicFramePr>
          <p:nvPr/>
        </p:nvGraphicFramePr>
        <p:xfrm>
          <a:off x="4648200" y="1371600"/>
          <a:ext cx="3733800" cy="3784608"/>
        </p:xfrm>
        <a:graphic>
          <a:graphicData uri="http://schemas.openxmlformats.org/drawingml/2006/table">
            <a:tbl>
              <a:tblPr/>
              <a:tblGrid>
                <a:gridCol w="2333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33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33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33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33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333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3336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3336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3336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3336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33363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233362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233363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233362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233363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233362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</a:tblGrid>
              <a:tr h="236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6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6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6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6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6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6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6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6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36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36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36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36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36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36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36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28600" y="5710535"/>
            <a:ext cx="891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Popular for digit recognition and many computer vision tasks</a:t>
            </a:r>
          </a:p>
        </p:txBody>
      </p:sp>
      <p:sp>
        <p:nvSpPr>
          <p:cNvPr id="5" name="Rectangle 4"/>
          <p:cNvSpPr/>
          <p:nvPr/>
        </p:nvSpPr>
        <p:spPr>
          <a:xfrm>
            <a:off x="304800" y="6172200"/>
            <a:ext cx="6019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hlinkClick r:id="rId3"/>
              </a:rPr>
              <a:t>http://yann.lecun.com/exdb/mnist/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Cog </a:t>
            </a:r>
            <a:r>
              <a:rPr lang="en-US" dirty="0" err="1"/>
              <a:t>sci</a:t>
            </a:r>
            <a:r>
              <a:rPr lang="en-US" dirty="0"/>
              <a:t> people like </a:t>
            </a:r>
            <a:r>
              <a:rPr lang="en-US" dirty="0" err="1"/>
              <a:t>NNs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dirty="0"/>
              <a:t>Expression/emotion recognition</a:t>
            </a:r>
          </a:p>
          <a:p>
            <a:pPr lvl="1"/>
            <a:r>
              <a:rPr lang="en-US" sz="2400" dirty="0"/>
              <a:t>Gary Cottrell et al</a:t>
            </a:r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pPr marL="0" indent="0">
              <a:buNone/>
            </a:pPr>
            <a:r>
              <a:rPr lang="en-US" sz="2800" dirty="0"/>
              <a:t>Language learning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3200400"/>
            <a:ext cx="4114800" cy="2526245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/>
              <a:t>Interpreting Satellite Imagery for Automated Weather Forecasting</a:t>
            </a:r>
          </a:p>
        </p:txBody>
      </p:sp>
      <p:pic>
        <p:nvPicPr>
          <p:cNvPr id="133123" name="Picture 4" descr="sat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08150" y="2514600"/>
            <a:ext cx="2330450" cy="2300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24" name="Picture 5" descr="sat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137150" y="2478088"/>
            <a:ext cx="2330450" cy="2322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1676400"/>
            <a:ext cx="7620000" cy="4191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990600" y="762000"/>
            <a:ext cx="6046447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What NNs learned from </a:t>
            </a:r>
            <a:r>
              <a:rPr lang="en-US" sz="3200" dirty="0" err="1"/>
              <a:t>youtube</a:t>
            </a:r>
            <a:endParaRPr lang="en-US" sz="3200" dirty="0"/>
          </a:p>
        </p:txBody>
      </p:sp>
      <p:sp>
        <p:nvSpPr>
          <p:cNvPr id="6" name="Rectangle 5"/>
          <p:cNvSpPr/>
          <p:nvPr/>
        </p:nvSpPr>
        <p:spPr>
          <a:xfrm>
            <a:off x="457200" y="6019800"/>
            <a:ext cx="8534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dirty="0"/>
              <a:t>http://</a:t>
            </a:r>
            <a:r>
              <a:rPr lang="en-US" sz="1800" dirty="0" err="1"/>
              <a:t>www.nytimes.com</a:t>
            </a:r>
            <a:r>
              <a:rPr lang="en-US" sz="1800" dirty="0"/>
              <a:t>/2012/06/26/technology/in-a-big-network-of-computers-evidence-of-machine-</a:t>
            </a:r>
            <a:r>
              <a:rPr lang="en-US" sz="1800" dirty="0" err="1"/>
              <a:t>learning.html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6883112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Perceptron learning algorithm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91000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>
                <a:solidFill>
                  <a:srgbClr val="FF6600"/>
                </a:solidFill>
              </a:rPr>
              <a:t>initialize weights of the model randomly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/>
              <a:t>repeat until you get all examples right:</a:t>
            </a:r>
          </a:p>
          <a:p>
            <a:pPr marL="0" indent="0">
              <a:buNone/>
            </a:pPr>
            <a:endParaRPr lang="en-US" sz="2800" dirty="0"/>
          </a:p>
          <a:p>
            <a:pPr>
              <a:buFontTx/>
              <a:buChar char="-"/>
            </a:pPr>
            <a:r>
              <a:rPr lang="en-US" sz="2800" dirty="0"/>
              <a:t>for each “training” example (</a:t>
            </a:r>
            <a:r>
              <a:rPr lang="en-US" sz="2800" i="1" dirty="0">
                <a:solidFill>
                  <a:srgbClr val="FF6600"/>
                </a:solidFill>
              </a:rPr>
              <a:t>in a random order</a:t>
            </a:r>
            <a:r>
              <a:rPr lang="en-US" sz="2800" dirty="0"/>
              <a:t>):</a:t>
            </a:r>
          </a:p>
          <a:p>
            <a:pPr lvl="1">
              <a:buFontTx/>
              <a:buChar char="-"/>
            </a:pPr>
            <a:r>
              <a:rPr lang="en-US" sz="2400" dirty="0"/>
              <a:t>calculate current prediction on the example</a:t>
            </a:r>
          </a:p>
          <a:p>
            <a:pPr lvl="1">
              <a:buFontTx/>
              <a:buChar char="-"/>
            </a:pPr>
            <a:r>
              <a:rPr lang="en-US" sz="2400" dirty="0"/>
              <a:t>if </a:t>
            </a:r>
            <a:r>
              <a:rPr lang="en-US" sz="2400" i="1" dirty="0">
                <a:solidFill>
                  <a:srgbClr val="FF6600"/>
                </a:solidFill>
              </a:rPr>
              <a:t>wrong</a:t>
            </a:r>
            <a:r>
              <a:rPr lang="en-US" sz="2400" dirty="0"/>
              <a:t>: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752600" y="5410200"/>
            <a:ext cx="58781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/>
              <a:t>w</a:t>
            </a:r>
            <a:r>
              <a:rPr lang="en-US" sz="2800" baseline="-25000" dirty="0" err="1"/>
              <a:t>i</a:t>
            </a:r>
            <a:r>
              <a:rPr lang="en-US" sz="2800" dirty="0"/>
              <a:t> = </a:t>
            </a:r>
            <a:r>
              <a:rPr lang="en-US" sz="2800" dirty="0" err="1"/>
              <a:t>w</a:t>
            </a:r>
            <a:r>
              <a:rPr lang="en-US" sz="2800" baseline="-25000" dirty="0" err="1"/>
              <a:t>i</a:t>
            </a:r>
            <a:r>
              <a:rPr lang="en-US" sz="2800" dirty="0"/>
              <a:t> + </a:t>
            </a:r>
            <a:r>
              <a:rPr lang="en-US" sz="2800" dirty="0" err="1"/>
              <a:t>λ</a:t>
            </a:r>
            <a:r>
              <a:rPr lang="en-US" sz="2800" dirty="0"/>
              <a:t> * (actual - predicted) * x</a:t>
            </a:r>
            <a:r>
              <a:rPr lang="en-US" sz="2800" baseline="-25000" dirty="0"/>
              <a:t>i</a:t>
            </a:r>
          </a:p>
        </p:txBody>
      </p:sp>
    </p:spTree>
    <p:extLst>
      <p:ext uri="{BB962C8B-B14F-4D97-AF65-F5344CB8AC3E}">
        <p14:creationId xmlns:p14="http://schemas.microsoft.com/office/powerpoint/2010/main" val="114566812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990600" y="762000"/>
            <a:ext cx="6046447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What NNs learned from </a:t>
            </a:r>
            <a:r>
              <a:rPr lang="en-US" sz="3200" dirty="0" err="1"/>
              <a:t>youtube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/>
              <a:t>trained on 10M snapshots from </a:t>
            </a:r>
            <a:r>
              <a:rPr lang="en-US" sz="2400" dirty="0" err="1"/>
              <a:t>youtube</a:t>
            </a:r>
            <a:r>
              <a:rPr lang="en-US" sz="2400" dirty="0"/>
              <a:t> videos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NN with 1 billion connections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16,000 processors</a:t>
            </a:r>
          </a:p>
          <a:p>
            <a:pPr marL="0" indent="0">
              <a:buNone/>
            </a:pPr>
            <a:endParaRPr lang="en-US" sz="24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95800" y="4191000"/>
            <a:ext cx="4114800" cy="22631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309018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Summary</a:t>
            </a:r>
          </a:p>
        </p:txBody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en-US" sz="2800" dirty="0" err="1"/>
              <a:t>Perceptrons</a:t>
            </a:r>
            <a:r>
              <a:rPr lang="en-US" sz="2800" dirty="0"/>
              <a:t>, one layer networks, are insufficiently expressive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sz="2800" dirty="0"/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sz="2800" dirty="0"/>
              <a:t>Multi-layer networks are sufficiently expressive and can be trained by error back-</a:t>
            </a:r>
            <a:r>
              <a:rPr lang="en-US" sz="2800" dirty="0" err="1"/>
              <a:t>propogation</a:t>
            </a:r>
            <a:endParaRPr lang="en-US" sz="2800" dirty="0"/>
          </a:p>
          <a:p>
            <a:pPr marL="0" indent="0" eaLnBrk="1" hangingPunct="1">
              <a:lnSpc>
                <a:spcPct val="90000"/>
              </a:lnSpc>
              <a:buNone/>
            </a:pPr>
            <a:endParaRPr lang="en-US" sz="2800" dirty="0"/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sz="2800" dirty="0"/>
              <a:t>Many applications including speech, driving, hand written character recognition, fraud detection, driving, etc.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Our python NN module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828800"/>
            <a:ext cx="4876800" cy="7620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Data:</a:t>
            </a:r>
          </a:p>
        </p:txBody>
      </p:sp>
      <p:graphicFrame>
        <p:nvGraphicFramePr>
          <p:cNvPr id="4" name="Group 17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37028818"/>
              </p:ext>
            </p:extLst>
          </p:nvPr>
        </p:nvGraphicFramePr>
        <p:xfrm>
          <a:off x="609601" y="2819400"/>
          <a:ext cx="3276599" cy="3505197"/>
        </p:xfrm>
        <a:graphic>
          <a:graphicData uri="http://schemas.openxmlformats.org/drawingml/2006/table">
            <a:tbl>
              <a:tblPr/>
              <a:tblGrid>
                <a:gridCol w="7801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41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129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594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8964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8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8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8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and 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8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884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964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884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964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964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964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964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964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6019800" y="2971800"/>
            <a:ext cx="2590800" cy="327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charset="2"/>
              <a:buChar char="n"/>
              <a:defRPr sz="32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charset="2"/>
              <a:buChar char="¨"/>
              <a:defRPr sz="28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charset="2"/>
              <a:buChar char="n"/>
              <a:defRPr sz="24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charset="2"/>
              <a:buChar char="¨"/>
              <a:defRPr sz="20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-111" charset="2"/>
              <a:buChar char="§"/>
              <a:defRPr sz="20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-111" charset="2"/>
              <a:buChar char="§"/>
              <a:defRPr sz="20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-111" charset="2"/>
              <a:buChar char="§"/>
              <a:defRPr sz="20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-111" charset="2"/>
              <a:buChar char="§"/>
              <a:defRPr sz="20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9pPr>
          </a:lstStyle>
          <a:p>
            <a:pPr marL="0" indent="0">
              <a:buFont typeface="Wingdings" charset="2"/>
              <a:buNone/>
            </a:pPr>
            <a:r>
              <a:rPr lang="en-US" sz="1800"/>
              <a:t>table = \</a:t>
            </a:r>
          </a:p>
          <a:p>
            <a:pPr marL="0" indent="0">
              <a:buFont typeface="Wingdings" charset="2"/>
              <a:buNone/>
            </a:pPr>
            <a:r>
              <a:rPr lang="en-US" sz="1800"/>
              <a:t>[ ([0.0, 0.0, 0.0], [1.0]),</a:t>
            </a:r>
          </a:p>
          <a:p>
            <a:pPr marL="0" indent="0">
              <a:buFont typeface="Wingdings" charset="2"/>
              <a:buNone/>
            </a:pPr>
            <a:r>
              <a:rPr lang="en-US" sz="1800"/>
              <a:t>  ([0.0, 1.0, 0.0], [0.0]),</a:t>
            </a:r>
          </a:p>
          <a:p>
            <a:pPr marL="0" indent="0">
              <a:buFont typeface="Wingdings" charset="2"/>
              <a:buNone/>
            </a:pPr>
            <a:r>
              <a:rPr lang="en-US" sz="1800"/>
              <a:t>  ([1.0, 0.0, 0.0], [1.0]),</a:t>
            </a:r>
          </a:p>
          <a:p>
            <a:pPr marL="0" indent="0">
              <a:buFont typeface="Wingdings" charset="2"/>
              <a:buNone/>
            </a:pPr>
            <a:r>
              <a:rPr lang="en-US" sz="1800"/>
              <a:t>  ([1.0, 1.0, 0.0], [0.0]),</a:t>
            </a:r>
          </a:p>
          <a:p>
            <a:pPr marL="0" indent="0">
              <a:buFont typeface="Wingdings" charset="2"/>
              <a:buNone/>
            </a:pPr>
            <a:r>
              <a:rPr lang="en-US" sz="1800"/>
              <a:t>  ([0.0, 0.0, 1.0], [1.0]),</a:t>
            </a:r>
          </a:p>
          <a:p>
            <a:pPr marL="0" indent="0">
              <a:buFont typeface="Wingdings" charset="2"/>
              <a:buNone/>
            </a:pPr>
            <a:r>
              <a:rPr lang="en-US" sz="1800"/>
              <a:t>  ([0.0, 1.0, 1.0], [1.0]),</a:t>
            </a:r>
          </a:p>
          <a:p>
            <a:pPr marL="0" indent="0">
              <a:buFont typeface="Wingdings" charset="2"/>
              <a:buNone/>
            </a:pPr>
            <a:r>
              <a:rPr lang="en-US" sz="1800"/>
              <a:t>  ([1.0, 0.0, 1.0], [1.0]),</a:t>
            </a:r>
          </a:p>
          <a:p>
            <a:pPr marL="0" indent="0">
              <a:buFont typeface="Wingdings" charset="2"/>
              <a:buNone/>
            </a:pPr>
            <a:r>
              <a:rPr lang="en-US" sz="1800"/>
              <a:t>  ([1.0, 1.0, 1.0], [0.0]) ]</a:t>
            </a:r>
            <a:endParaRPr lang="en-US" sz="1800" dirty="0"/>
          </a:p>
        </p:txBody>
      </p:sp>
      <p:sp>
        <p:nvSpPr>
          <p:cNvPr id="6" name="Right Arrow 5"/>
          <p:cNvSpPr/>
          <p:nvPr/>
        </p:nvSpPr>
        <p:spPr bwMode="auto">
          <a:xfrm>
            <a:off x="4343400" y="3886200"/>
            <a:ext cx="838200" cy="990600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83699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format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90800"/>
            <a:ext cx="2590800" cy="3276600"/>
          </a:xfrm>
        </p:spPr>
        <p:txBody>
          <a:bodyPr/>
          <a:lstStyle/>
          <a:p>
            <a:pPr marL="0" indent="0">
              <a:buNone/>
            </a:pPr>
            <a:r>
              <a:rPr lang="en-US" sz="1800" dirty="0"/>
              <a:t>table = \</a:t>
            </a:r>
          </a:p>
          <a:p>
            <a:pPr marL="0" indent="0">
              <a:buNone/>
            </a:pPr>
            <a:r>
              <a:rPr lang="en-US" sz="1800" dirty="0"/>
              <a:t>[ ([0.0, 0.0, 0.0], [1.0]),</a:t>
            </a:r>
          </a:p>
          <a:p>
            <a:pPr marL="0" indent="0">
              <a:buNone/>
            </a:pPr>
            <a:r>
              <a:rPr lang="en-US" sz="1800" dirty="0"/>
              <a:t>  ([0.0, 1.0, 0.0], [0.0]),</a:t>
            </a:r>
          </a:p>
          <a:p>
            <a:pPr marL="0" indent="0">
              <a:buNone/>
            </a:pPr>
            <a:r>
              <a:rPr lang="en-US" sz="1800" dirty="0"/>
              <a:t>  ([1.0, 0.0, 0.0], [1.0]),</a:t>
            </a:r>
          </a:p>
          <a:p>
            <a:pPr marL="0" indent="0">
              <a:buNone/>
            </a:pPr>
            <a:r>
              <a:rPr lang="en-US" sz="1800" dirty="0"/>
              <a:t>  ([1.0, 1.0, 0.0], [0.0]),</a:t>
            </a:r>
          </a:p>
          <a:p>
            <a:pPr marL="0" indent="0">
              <a:buNone/>
            </a:pPr>
            <a:r>
              <a:rPr lang="en-US" sz="1800" dirty="0"/>
              <a:t>  ([0.0, 0.0, 1.0], [1.0]),</a:t>
            </a:r>
          </a:p>
          <a:p>
            <a:pPr marL="0" indent="0">
              <a:buNone/>
            </a:pPr>
            <a:r>
              <a:rPr lang="en-US" sz="1800" dirty="0"/>
              <a:t>  ([0.0, 1.0, 1.0], [1.0]),</a:t>
            </a:r>
          </a:p>
          <a:p>
            <a:pPr marL="0" indent="0">
              <a:buNone/>
            </a:pPr>
            <a:r>
              <a:rPr lang="en-US" sz="1800" dirty="0"/>
              <a:t>  ([1.0, 0.0, 1.0], [1.0]),</a:t>
            </a:r>
          </a:p>
          <a:p>
            <a:pPr marL="0" indent="0">
              <a:buNone/>
            </a:pPr>
            <a:r>
              <a:rPr lang="en-US" sz="1800" dirty="0"/>
              <a:t>  ([1.0, 1.0, 1.0], [0.0]) ]</a:t>
            </a:r>
          </a:p>
        </p:txBody>
      </p:sp>
      <p:cxnSp>
        <p:nvCxnSpPr>
          <p:cNvPr id="5" name="Straight Arrow Connector 4"/>
          <p:cNvCxnSpPr>
            <a:endCxn id="8" idx="1"/>
          </p:cNvCxnSpPr>
          <p:nvPr/>
        </p:nvCxnSpPr>
        <p:spPr bwMode="auto">
          <a:xfrm flipV="1">
            <a:off x="2743200" y="2897833"/>
            <a:ext cx="1905000" cy="22636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" name="TextBox 5"/>
          <p:cNvSpPr txBox="1"/>
          <p:nvPr/>
        </p:nvSpPr>
        <p:spPr>
          <a:xfrm>
            <a:off x="504351" y="2129135"/>
            <a:ext cx="23912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list of examples</a:t>
            </a:r>
          </a:p>
        </p:txBody>
      </p:sp>
      <p:sp>
        <p:nvSpPr>
          <p:cNvPr id="8" name="Rectangle 7"/>
          <p:cNvSpPr/>
          <p:nvPr/>
        </p:nvSpPr>
        <p:spPr>
          <a:xfrm>
            <a:off x="4648200" y="2667000"/>
            <a:ext cx="312717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( </a:t>
            </a:r>
            <a:r>
              <a:rPr lang="en-US" dirty="0">
                <a:solidFill>
                  <a:srgbClr val="0000FF"/>
                </a:solidFill>
              </a:rPr>
              <a:t>[0.0, 0.0, 0.0]</a:t>
            </a:r>
            <a:r>
              <a:rPr lang="en-US" dirty="0"/>
              <a:t>, </a:t>
            </a:r>
            <a:r>
              <a:rPr lang="en-US" dirty="0">
                <a:solidFill>
                  <a:srgbClr val="FF6600"/>
                </a:solidFill>
              </a:rPr>
              <a:t>[1.0] </a:t>
            </a:r>
            <a:r>
              <a:rPr lang="en-US" dirty="0"/>
              <a:t>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140735" y="3212068"/>
            <a:ext cx="10314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0000FF"/>
                </a:solidFill>
              </a:rPr>
              <a:t>input list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447308" y="3200400"/>
            <a:ext cx="11726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FF6600"/>
                </a:solidFill>
              </a:rPr>
              <a:t>output list</a:t>
            </a:r>
          </a:p>
        </p:txBody>
      </p:sp>
      <p:sp>
        <p:nvSpPr>
          <p:cNvPr id="11" name="Left Brace 10"/>
          <p:cNvSpPr/>
          <p:nvPr/>
        </p:nvSpPr>
        <p:spPr bwMode="auto">
          <a:xfrm rot="16200000">
            <a:off x="5943600" y="2438400"/>
            <a:ext cx="457200" cy="2895600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046133" y="4038600"/>
            <a:ext cx="23661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example = tuple</a:t>
            </a:r>
          </a:p>
        </p:txBody>
      </p:sp>
    </p:spTree>
    <p:extLst>
      <p:ext uri="{BB962C8B-B14F-4D97-AF65-F5344CB8AC3E}">
        <p14:creationId xmlns:p14="http://schemas.microsoft.com/office/powerpoint/2010/main" val="86519379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Training on the 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12192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Construct a new network:</a:t>
            </a:r>
          </a:p>
          <a:p>
            <a:pPr marL="0" indent="0">
              <a:buNone/>
            </a:pPr>
            <a:r>
              <a:rPr lang="en-US" dirty="0"/>
              <a:t>&gt;&gt;&gt; </a:t>
            </a:r>
            <a:r>
              <a:rPr lang="en-US" dirty="0" err="1"/>
              <a:t>nn</a:t>
            </a:r>
            <a:r>
              <a:rPr lang="en-US" dirty="0"/>
              <a:t> = </a:t>
            </a:r>
            <a:r>
              <a:rPr lang="en-US" dirty="0" err="1"/>
              <a:t>N</a:t>
            </a:r>
            <a:r>
              <a:rPr lang="en-US"/>
              <a:t>euralNet</a:t>
            </a:r>
            <a:r>
              <a:rPr lang="en-US" dirty="0"/>
              <a:t>(3, 2, 1)</a:t>
            </a:r>
          </a:p>
        </p:txBody>
      </p:sp>
      <p:cxnSp>
        <p:nvCxnSpPr>
          <p:cNvPr id="5" name="Straight Arrow Connector 4"/>
          <p:cNvCxnSpPr/>
          <p:nvPr/>
        </p:nvCxnSpPr>
        <p:spPr bwMode="auto">
          <a:xfrm flipV="1">
            <a:off x="2286000" y="3048000"/>
            <a:ext cx="838200" cy="9144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" name="TextBox 5"/>
          <p:cNvSpPr txBox="1"/>
          <p:nvPr/>
        </p:nvSpPr>
        <p:spPr>
          <a:xfrm>
            <a:off x="228600" y="4114800"/>
            <a:ext cx="369146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constructor: constructs a new NN object</a:t>
            </a:r>
          </a:p>
        </p:txBody>
      </p:sp>
      <p:cxnSp>
        <p:nvCxnSpPr>
          <p:cNvPr id="7" name="Straight Arrow Connector 6"/>
          <p:cNvCxnSpPr>
            <a:cxnSpLocks/>
          </p:cNvCxnSpPr>
          <p:nvPr/>
        </p:nvCxnSpPr>
        <p:spPr bwMode="auto">
          <a:xfrm flipH="1" flipV="1">
            <a:off x="4419600" y="3200400"/>
            <a:ext cx="685800" cy="8382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9" name="TextBox 8"/>
          <p:cNvSpPr txBox="1"/>
          <p:nvPr/>
        </p:nvSpPr>
        <p:spPr>
          <a:xfrm>
            <a:off x="4038600" y="4191000"/>
            <a:ext cx="17761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input nodes</a:t>
            </a:r>
          </a:p>
        </p:txBody>
      </p:sp>
      <p:cxnSp>
        <p:nvCxnSpPr>
          <p:cNvPr id="11" name="Straight Arrow Connector 10"/>
          <p:cNvCxnSpPr>
            <a:cxnSpLocks/>
          </p:cNvCxnSpPr>
          <p:nvPr/>
        </p:nvCxnSpPr>
        <p:spPr bwMode="auto">
          <a:xfrm flipH="1" flipV="1">
            <a:off x="4953000" y="3200400"/>
            <a:ext cx="1219200" cy="16002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3" name="TextBox 12"/>
          <p:cNvSpPr txBox="1"/>
          <p:nvPr/>
        </p:nvSpPr>
        <p:spPr>
          <a:xfrm>
            <a:off x="5105400" y="4953000"/>
            <a:ext cx="20329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hidden nodes</a:t>
            </a:r>
          </a:p>
        </p:txBody>
      </p:sp>
      <p:cxnSp>
        <p:nvCxnSpPr>
          <p:cNvPr id="16" name="Straight Arrow Connector 15"/>
          <p:cNvCxnSpPr>
            <a:cxnSpLocks/>
          </p:cNvCxnSpPr>
          <p:nvPr/>
        </p:nvCxnSpPr>
        <p:spPr bwMode="auto">
          <a:xfrm flipH="1" flipV="1">
            <a:off x="5334000" y="3200400"/>
            <a:ext cx="1524000" cy="7620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8" name="TextBox 17"/>
          <p:cNvSpPr txBox="1"/>
          <p:nvPr/>
        </p:nvSpPr>
        <p:spPr>
          <a:xfrm>
            <a:off x="6553200" y="4038600"/>
            <a:ext cx="19644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output nodes</a:t>
            </a:r>
          </a:p>
        </p:txBody>
      </p:sp>
    </p:spTree>
    <p:extLst>
      <p:ext uri="{BB962C8B-B14F-4D97-AF65-F5344CB8AC3E}">
        <p14:creationId xmlns:p14="http://schemas.microsoft.com/office/powerpoint/2010/main" val="131165661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Training on the 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12192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Construct a new network:</a:t>
            </a:r>
          </a:p>
          <a:p>
            <a:pPr marL="0" indent="0">
              <a:buNone/>
            </a:pPr>
            <a:r>
              <a:rPr lang="en-US" dirty="0"/>
              <a:t>&gt;&gt;&gt; </a:t>
            </a:r>
            <a:r>
              <a:rPr lang="en-US" dirty="0" err="1"/>
              <a:t>nn</a:t>
            </a:r>
            <a:r>
              <a:rPr lang="en-US" dirty="0"/>
              <a:t> = </a:t>
            </a:r>
            <a:r>
              <a:rPr lang="en-US" dirty="0" err="1"/>
              <a:t>NeuralNet</a:t>
            </a:r>
            <a:r>
              <a:rPr lang="en-US" dirty="0"/>
              <a:t>(3, 2, 1)</a:t>
            </a:r>
          </a:p>
        </p:txBody>
      </p:sp>
      <p:grpSp>
        <p:nvGrpSpPr>
          <p:cNvPr id="68" name="Group 67"/>
          <p:cNvGrpSpPr/>
          <p:nvPr/>
        </p:nvGrpSpPr>
        <p:grpSpPr>
          <a:xfrm>
            <a:off x="1524000" y="4495800"/>
            <a:ext cx="5638800" cy="1905000"/>
            <a:chOff x="1524000" y="4495800"/>
            <a:chExt cx="5638800" cy="1905000"/>
          </a:xfrm>
        </p:grpSpPr>
        <p:sp>
          <p:nvSpPr>
            <p:cNvPr id="12" name="Oval 12"/>
            <p:cNvSpPr>
              <a:spLocks noChangeArrowheads="1"/>
            </p:cNvSpPr>
            <p:nvPr/>
          </p:nvSpPr>
          <p:spPr bwMode="auto">
            <a:xfrm>
              <a:off x="2286000" y="4572000"/>
              <a:ext cx="228600" cy="2286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cxnSp>
          <p:nvCxnSpPr>
            <p:cNvPr id="14" name="Straight Arrow Connector 13"/>
            <p:cNvCxnSpPr/>
            <p:nvPr/>
          </p:nvCxnSpPr>
          <p:spPr bwMode="auto">
            <a:xfrm>
              <a:off x="1524000" y="4724400"/>
              <a:ext cx="762000" cy="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9" name="Oval 12"/>
            <p:cNvSpPr>
              <a:spLocks noChangeArrowheads="1"/>
            </p:cNvSpPr>
            <p:nvPr/>
          </p:nvSpPr>
          <p:spPr bwMode="auto">
            <a:xfrm>
              <a:off x="2286000" y="5334000"/>
              <a:ext cx="228600" cy="2286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cxnSp>
          <p:nvCxnSpPr>
            <p:cNvPr id="20" name="Straight Arrow Connector 19"/>
            <p:cNvCxnSpPr/>
            <p:nvPr/>
          </p:nvCxnSpPr>
          <p:spPr bwMode="auto">
            <a:xfrm>
              <a:off x="1524000" y="5486400"/>
              <a:ext cx="762000" cy="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21" name="Oval 12"/>
            <p:cNvSpPr>
              <a:spLocks noChangeArrowheads="1"/>
            </p:cNvSpPr>
            <p:nvPr/>
          </p:nvSpPr>
          <p:spPr bwMode="auto">
            <a:xfrm>
              <a:off x="2286000" y="6172200"/>
              <a:ext cx="228600" cy="2286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cxnSp>
          <p:nvCxnSpPr>
            <p:cNvPr id="22" name="Straight Arrow Connector 21"/>
            <p:cNvCxnSpPr/>
            <p:nvPr/>
          </p:nvCxnSpPr>
          <p:spPr bwMode="auto">
            <a:xfrm>
              <a:off x="1524000" y="6324600"/>
              <a:ext cx="762000" cy="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24" name="Oval 12"/>
            <p:cNvSpPr>
              <a:spLocks noChangeArrowheads="1"/>
            </p:cNvSpPr>
            <p:nvPr/>
          </p:nvSpPr>
          <p:spPr bwMode="auto">
            <a:xfrm>
              <a:off x="3810000" y="4495800"/>
              <a:ext cx="609600" cy="6096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Oval 12"/>
            <p:cNvSpPr>
              <a:spLocks noChangeArrowheads="1"/>
            </p:cNvSpPr>
            <p:nvPr/>
          </p:nvSpPr>
          <p:spPr bwMode="auto">
            <a:xfrm>
              <a:off x="3810000" y="5715000"/>
              <a:ext cx="609600" cy="6096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26" name="Group 35"/>
            <p:cNvGrpSpPr/>
            <p:nvPr/>
          </p:nvGrpSpPr>
          <p:grpSpPr>
            <a:xfrm>
              <a:off x="3886200" y="4648200"/>
              <a:ext cx="381000" cy="304800"/>
              <a:chOff x="4267200" y="3352800"/>
              <a:chExt cx="762000" cy="687388"/>
            </a:xfrm>
          </p:grpSpPr>
          <p:cxnSp>
            <p:nvCxnSpPr>
              <p:cNvPr id="27" name="Straight Connector 26"/>
              <p:cNvCxnSpPr/>
              <p:nvPr/>
            </p:nvCxnSpPr>
            <p:spPr bwMode="auto">
              <a:xfrm>
                <a:off x="4267200" y="4038600"/>
                <a:ext cx="381000" cy="1588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8" name="Straight Connector 27"/>
              <p:cNvCxnSpPr/>
              <p:nvPr/>
            </p:nvCxnSpPr>
            <p:spPr bwMode="auto">
              <a:xfrm rot="5400000" flipH="1" flipV="1">
                <a:off x="4305300" y="3695700"/>
                <a:ext cx="685800" cy="1588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9" name="Straight Connector 28"/>
              <p:cNvCxnSpPr/>
              <p:nvPr/>
            </p:nvCxnSpPr>
            <p:spPr bwMode="auto">
              <a:xfrm>
                <a:off x="4648200" y="3352800"/>
                <a:ext cx="381000" cy="1588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30" name="Group 35"/>
            <p:cNvGrpSpPr/>
            <p:nvPr/>
          </p:nvGrpSpPr>
          <p:grpSpPr>
            <a:xfrm>
              <a:off x="3886200" y="5867400"/>
              <a:ext cx="381000" cy="304800"/>
              <a:chOff x="4267200" y="3352800"/>
              <a:chExt cx="762000" cy="687388"/>
            </a:xfrm>
          </p:grpSpPr>
          <p:cxnSp>
            <p:nvCxnSpPr>
              <p:cNvPr id="31" name="Straight Connector 30"/>
              <p:cNvCxnSpPr/>
              <p:nvPr/>
            </p:nvCxnSpPr>
            <p:spPr bwMode="auto">
              <a:xfrm>
                <a:off x="4267200" y="4038600"/>
                <a:ext cx="381000" cy="1588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2" name="Straight Connector 31"/>
              <p:cNvCxnSpPr/>
              <p:nvPr/>
            </p:nvCxnSpPr>
            <p:spPr bwMode="auto">
              <a:xfrm rot="5400000" flipH="1" flipV="1">
                <a:off x="4305300" y="3695700"/>
                <a:ext cx="685800" cy="1588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3" name="Straight Connector 32"/>
              <p:cNvCxnSpPr/>
              <p:nvPr/>
            </p:nvCxnSpPr>
            <p:spPr bwMode="auto">
              <a:xfrm>
                <a:off x="4648200" y="3352800"/>
                <a:ext cx="381000" cy="1588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cxnSp>
          <p:nvCxnSpPr>
            <p:cNvPr id="34" name="Straight Arrow Connector 33"/>
            <p:cNvCxnSpPr>
              <a:endCxn id="24" idx="2"/>
            </p:cNvCxnSpPr>
            <p:nvPr/>
          </p:nvCxnSpPr>
          <p:spPr bwMode="auto">
            <a:xfrm>
              <a:off x="2514600" y="4648200"/>
              <a:ext cx="1295400" cy="15240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36" name="Straight Arrow Connector 35"/>
            <p:cNvCxnSpPr>
              <a:stCxn id="12" idx="5"/>
              <a:endCxn id="25" idx="1"/>
            </p:cNvCxnSpPr>
            <p:nvPr/>
          </p:nvCxnSpPr>
          <p:spPr bwMode="auto">
            <a:xfrm>
              <a:off x="2481122" y="4767122"/>
              <a:ext cx="1418152" cy="1037152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39" name="Straight Arrow Connector 38"/>
            <p:cNvCxnSpPr>
              <a:stCxn id="19" idx="7"/>
              <a:endCxn id="24" idx="3"/>
            </p:cNvCxnSpPr>
            <p:nvPr/>
          </p:nvCxnSpPr>
          <p:spPr bwMode="auto">
            <a:xfrm flipV="1">
              <a:off x="2481122" y="5016126"/>
              <a:ext cx="1418152" cy="351352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42" name="Straight Arrow Connector 41"/>
            <p:cNvCxnSpPr>
              <a:stCxn id="19" idx="5"/>
              <a:endCxn id="25" idx="2"/>
            </p:cNvCxnSpPr>
            <p:nvPr/>
          </p:nvCxnSpPr>
          <p:spPr bwMode="auto">
            <a:xfrm>
              <a:off x="2481122" y="5529122"/>
              <a:ext cx="1328878" cy="49067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45" name="Straight Arrow Connector 44"/>
            <p:cNvCxnSpPr>
              <a:stCxn id="21" idx="7"/>
            </p:cNvCxnSpPr>
            <p:nvPr/>
          </p:nvCxnSpPr>
          <p:spPr bwMode="auto">
            <a:xfrm flipV="1">
              <a:off x="2481122" y="5105400"/>
              <a:ext cx="1481278" cy="110027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48" name="Straight Arrow Connector 47"/>
            <p:cNvCxnSpPr>
              <a:stCxn id="21" idx="5"/>
              <a:endCxn id="25" idx="3"/>
            </p:cNvCxnSpPr>
            <p:nvPr/>
          </p:nvCxnSpPr>
          <p:spPr bwMode="auto">
            <a:xfrm flipV="1">
              <a:off x="2481122" y="6235326"/>
              <a:ext cx="1418152" cy="131996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51" name="Oval 12"/>
            <p:cNvSpPr>
              <a:spLocks noChangeArrowheads="1"/>
            </p:cNvSpPr>
            <p:nvPr/>
          </p:nvSpPr>
          <p:spPr bwMode="auto">
            <a:xfrm>
              <a:off x="5715000" y="5105400"/>
              <a:ext cx="609600" cy="6096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52" name="Group 35"/>
            <p:cNvGrpSpPr/>
            <p:nvPr/>
          </p:nvGrpSpPr>
          <p:grpSpPr>
            <a:xfrm>
              <a:off x="5791200" y="5257800"/>
              <a:ext cx="381000" cy="304800"/>
              <a:chOff x="4267200" y="3352800"/>
              <a:chExt cx="762000" cy="687388"/>
            </a:xfrm>
          </p:grpSpPr>
          <p:cxnSp>
            <p:nvCxnSpPr>
              <p:cNvPr id="53" name="Straight Connector 52"/>
              <p:cNvCxnSpPr/>
              <p:nvPr/>
            </p:nvCxnSpPr>
            <p:spPr bwMode="auto">
              <a:xfrm>
                <a:off x="4267200" y="4038600"/>
                <a:ext cx="381000" cy="1588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54" name="Straight Connector 53"/>
              <p:cNvCxnSpPr/>
              <p:nvPr/>
            </p:nvCxnSpPr>
            <p:spPr bwMode="auto">
              <a:xfrm rot="5400000" flipH="1" flipV="1">
                <a:off x="4305300" y="3695700"/>
                <a:ext cx="685800" cy="1588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55" name="Straight Connector 54"/>
              <p:cNvCxnSpPr/>
              <p:nvPr/>
            </p:nvCxnSpPr>
            <p:spPr bwMode="auto">
              <a:xfrm>
                <a:off x="4648200" y="3352800"/>
                <a:ext cx="381000" cy="1588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cxnSp>
          <p:nvCxnSpPr>
            <p:cNvPr id="56" name="Straight Arrow Connector 55"/>
            <p:cNvCxnSpPr>
              <a:stCxn id="24" idx="6"/>
              <a:endCxn id="51" idx="1"/>
            </p:cNvCxnSpPr>
            <p:nvPr/>
          </p:nvCxnSpPr>
          <p:spPr bwMode="auto">
            <a:xfrm>
              <a:off x="4419600" y="4800600"/>
              <a:ext cx="1384674" cy="394074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59" name="Straight Arrow Connector 58"/>
            <p:cNvCxnSpPr>
              <a:stCxn id="25" idx="6"/>
              <a:endCxn id="51" idx="3"/>
            </p:cNvCxnSpPr>
            <p:nvPr/>
          </p:nvCxnSpPr>
          <p:spPr bwMode="auto">
            <a:xfrm flipV="1">
              <a:off x="4419600" y="5625726"/>
              <a:ext cx="1384674" cy="394074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62" name="Straight Arrow Connector 61"/>
            <p:cNvCxnSpPr>
              <a:stCxn id="51" idx="6"/>
            </p:cNvCxnSpPr>
            <p:nvPr/>
          </p:nvCxnSpPr>
          <p:spPr bwMode="auto">
            <a:xfrm>
              <a:off x="6324600" y="5410200"/>
              <a:ext cx="838200" cy="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sp>
        <p:nvSpPr>
          <p:cNvPr id="65" name="TextBox 64"/>
          <p:cNvSpPr txBox="1"/>
          <p:nvPr/>
        </p:nvSpPr>
        <p:spPr>
          <a:xfrm>
            <a:off x="1219200" y="3881735"/>
            <a:ext cx="20328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 input nodes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3657600" y="3810000"/>
            <a:ext cx="22896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 hidden nodes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5715000" y="4419600"/>
            <a:ext cx="20672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 output node</a:t>
            </a:r>
          </a:p>
        </p:txBody>
      </p:sp>
    </p:spTree>
    <p:extLst>
      <p:ext uri="{BB962C8B-B14F-4D97-AF65-F5344CB8AC3E}">
        <p14:creationId xmlns:p14="http://schemas.microsoft.com/office/powerpoint/2010/main" val="314379658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Training on the 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36576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/>
              <a:t>&gt;&gt;&gt; </a:t>
            </a:r>
            <a:r>
              <a:rPr lang="en-US" sz="2000" dirty="0" err="1"/>
              <a:t>nn.train</a:t>
            </a:r>
            <a:r>
              <a:rPr lang="en-US" sz="2000" dirty="0"/>
              <a:t>(table)</a:t>
            </a:r>
          </a:p>
          <a:p>
            <a:pPr marL="0" indent="0">
              <a:buNone/>
            </a:pPr>
            <a:r>
              <a:rPr lang="en-US" sz="1800" dirty="0"/>
              <a:t>error 0.195200      </a:t>
            </a:r>
          </a:p>
          <a:p>
            <a:pPr marL="0" indent="0">
              <a:buNone/>
            </a:pPr>
            <a:r>
              <a:rPr lang="en-US" sz="1800" dirty="0"/>
              <a:t>error 0.062292      </a:t>
            </a:r>
          </a:p>
          <a:p>
            <a:pPr marL="0" indent="0">
              <a:buNone/>
            </a:pPr>
            <a:r>
              <a:rPr lang="en-US" sz="1800" dirty="0"/>
              <a:t>error 0.031077      </a:t>
            </a:r>
          </a:p>
          <a:p>
            <a:pPr marL="0" indent="0">
              <a:buNone/>
            </a:pPr>
            <a:r>
              <a:rPr lang="en-US" sz="1800" dirty="0"/>
              <a:t>error 0.019437      </a:t>
            </a:r>
          </a:p>
          <a:p>
            <a:pPr marL="0" indent="0">
              <a:buNone/>
            </a:pPr>
            <a:r>
              <a:rPr lang="en-US" sz="1800" dirty="0"/>
              <a:t>error 0.013728      </a:t>
            </a:r>
          </a:p>
          <a:p>
            <a:pPr marL="0" indent="0">
              <a:buNone/>
            </a:pPr>
            <a:r>
              <a:rPr lang="en-US" sz="1800" dirty="0"/>
              <a:t>error 0.010437      </a:t>
            </a:r>
          </a:p>
          <a:p>
            <a:pPr marL="0" indent="0">
              <a:buNone/>
            </a:pPr>
            <a:r>
              <a:rPr lang="en-US" sz="1800" dirty="0"/>
              <a:t>error 0.008332      </a:t>
            </a:r>
          </a:p>
          <a:p>
            <a:pPr marL="0" indent="0">
              <a:buNone/>
            </a:pPr>
            <a:r>
              <a:rPr lang="en-US" sz="1800" dirty="0"/>
              <a:t>error 0.006885      </a:t>
            </a:r>
          </a:p>
          <a:p>
            <a:pPr marL="0" indent="0">
              <a:buNone/>
            </a:pPr>
            <a:r>
              <a:rPr lang="en-US" sz="1800" dirty="0"/>
              <a:t>error 0.005837      </a:t>
            </a:r>
          </a:p>
          <a:p>
            <a:pPr marL="0" indent="0">
              <a:buNone/>
            </a:pPr>
            <a:r>
              <a:rPr lang="en-US" sz="1800" dirty="0"/>
              <a:t>error 0.005047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219200" y="5638800"/>
            <a:ext cx="6756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2">
                    <a:lumMod val="60000"/>
                    <a:lumOff val="40000"/>
                  </a:schemeClr>
                </a:solidFill>
              </a:rPr>
              <a:t>by default trains 1000 iteration and prints out error values every 100 iterations</a:t>
            </a:r>
          </a:p>
        </p:txBody>
      </p:sp>
    </p:spTree>
    <p:extLst>
      <p:ext uri="{BB962C8B-B14F-4D97-AF65-F5344CB8AC3E}">
        <p14:creationId xmlns:p14="http://schemas.microsoft.com/office/powerpoint/2010/main" val="188150626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After training, can look at the weights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36576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/>
              <a:t>&gt;&gt;&gt; </a:t>
            </a:r>
            <a:r>
              <a:rPr lang="en-US" sz="2000" dirty="0" err="1"/>
              <a:t>nn.train</a:t>
            </a:r>
            <a:r>
              <a:rPr lang="en-US" sz="2000" dirty="0"/>
              <a:t>(table)</a:t>
            </a:r>
          </a:p>
          <a:p>
            <a:pPr marL="0" indent="0">
              <a:buNone/>
            </a:pPr>
            <a:r>
              <a:rPr lang="en-US" sz="2000" dirty="0"/>
              <a:t>&gt;&gt;&gt; </a:t>
            </a:r>
            <a:r>
              <a:rPr lang="en-US" sz="2000" dirty="0" err="1"/>
              <a:t>nn.getIHWeights</a:t>
            </a:r>
            <a:r>
              <a:rPr lang="en-US" sz="2000" dirty="0"/>
              <a:t>()</a:t>
            </a:r>
          </a:p>
          <a:p>
            <a:pPr marL="0" indent="0">
              <a:buNone/>
            </a:pPr>
            <a:r>
              <a:rPr lang="en-US" sz="1600" dirty="0"/>
              <a:t>[[-3.3435628797862624, -0.272324373735495], </a:t>
            </a:r>
          </a:p>
          <a:p>
            <a:pPr marL="0" indent="0">
              <a:buNone/>
            </a:pPr>
            <a:r>
              <a:rPr lang="en-US" sz="1600" dirty="0"/>
              <a:t> [-4.846203738642956, -4.601230952566068], </a:t>
            </a:r>
          </a:p>
          <a:p>
            <a:pPr marL="0" indent="0">
              <a:buNone/>
            </a:pPr>
            <a:r>
              <a:rPr lang="en-US" sz="1600" dirty="0"/>
              <a:t> [3.4233831101145973, 0.573534695637572],</a:t>
            </a:r>
          </a:p>
          <a:p>
            <a:pPr marL="0" indent="0">
              <a:buNone/>
            </a:pPr>
            <a:r>
              <a:rPr lang="en-US" sz="1600" dirty="0"/>
              <a:t> [2.9388429644152128, 1.8509761272713543]]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1524000" y="4495800"/>
            <a:ext cx="5638800" cy="1905000"/>
            <a:chOff x="1524000" y="4495800"/>
            <a:chExt cx="5638800" cy="1905000"/>
          </a:xfrm>
        </p:grpSpPr>
        <p:sp>
          <p:nvSpPr>
            <p:cNvPr id="6" name="Oval 12"/>
            <p:cNvSpPr>
              <a:spLocks noChangeArrowheads="1"/>
            </p:cNvSpPr>
            <p:nvPr/>
          </p:nvSpPr>
          <p:spPr bwMode="auto">
            <a:xfrm>
              <a:off x="2286000" y="4572000"/>
              <a:ext cx="228600" cy="2286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cxnSp>
          <p:nvCxnSpPr>
            <p:cNvPr id="7" name="Straight Arrow Connector 6"/>
            <p:cNvCxnSpPr/>
            <p:nvPr/>
          </p:nvCxnSpPr>
          <p:spPr bwMode="auto">
            <a:xfrm>
              <a:off x="1524000" y="4724400"/>
              <a:ext cx="762000" cy="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8" name="Oval 12"/>
            <p:cNvSpPr>
              <a:spLocks noChangeArrowheads="1"/>
            </p:cNvSpPr>
            <p:nvPr/>
          </p:nvSpPr>
          <p:spPr bwMode="auto">
            <a:xfrm>
              <a:off x="2286000" y="5334000"/>
              <a:ext cx="228600" cy="2286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cxnSp>
          <p:nvCxnSpPr>
            <p:cNvPr id="9" name="Straight Arrow Connector 8"/>
            <p:cNvCxnSpPr/>
            <p:nvPr/>
          </p:nvCxnSpPr>
          <p:spPr bwMode="auto">
            <a:xfrm>
              <a:off x="1524000" y="5486400"/>
              <a:ext cx="762000" cy="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0" name="Oval 12"/>
            <p:cNvSpPr>
              <a:spLocks noChangeArrowheads="1"/>
            </p:cNvSpPr>
            <p:nvPr/>
          </p:nvSpPr>
          <p:spPr bwMode="auto">
            <a:xfrm>
              <a:off x="2286000" y="6172200"/>
              <a:ext cx="228600" cy="2286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cxnSp>
          <p:nvCxnSpPr>
            <p:cNvPr id="11" name="Straight Arrow Connector 10"/>
            <p:cNvCxnSpPr/>
            <p:nvPr/>
          </p:nvCxnSpPr>
          <p:spPr bwMode="auto">
            <a:xfrm>
              <a:off x="1524000" y="6324600"/>
              <a:ext cx="762000" cy="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2" name="Oval 12"/>
            <p:cNvSpPr>
              <a:spLocks noChangeArrowheads="1"/>
            </p:cNvSpPr>
            <p:nvPr/>
          </p:nvSpPr>
          <p:spPr bwMode="auto">
            <a:xfrm>
              <a:off x="3810000" y="4495800"/>
              <a:ext cx="609600" cy="6096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Oval 12"/>
            <p:cNvSpPr>
              <a:spLocks noChangeArrowheads="1"/>
            </p:cNvSpPr>
            <p:nvPr/>
          </p:nvSpPr>
          <p:spPr bwMode="auto">
            <a:xfrm>
              <a:off x="3810000" y="5715000"/>
              <a:ext cx="609600" cy="6096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14" name="Group 35"/>
            <p:cNvGrpSpPr/>
            <p:nvPr/>
          </p:nvGrpSpPr>
          <p:grpSpPr>
            <a:xfrm>
              <a:off x="3886200" y="4648200"/>
              <a:ext cx="381000" cy="304800"/>
              <a:chOff x="4267200" y="3352800"/>
              <a:chExt cx="762000" cy="687388"/>
            </a:xfrm>
          </p:grpSpPr>
          <p:cxnSp>
            <p:nvCxnSpPr>
              <p:cNvPr id="33" name="Straight Connector 32"/>
              <p:cNvCxnSpPr/>
              <p:nvPr/>
            </p:nvCxnSpPr>
            <p:spPr bwMode="auto">
              <a:xfrm>
                <a:off x="4267200" y="4038600"/>
                <a:ext cx="381000" cy="1588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4" name="Straight Connector 33"/>
              <p:cNvCxnSpPr/>
              <p:nvPr/>
            </p:nvCxnSpPr>
            <p:spPr bwMode="auto">
              <a:xfrm rot="5400000" flipH="1" flipV="1">
                <a:off x="4305300" y="3695700"/>
                <a:ext cx="685800" cy="1588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5" name="Straight Connector 34"/>
              <p:cNvCxnSpPr/>
              <p:nvPr/>
            </p:nvCxnSpPr>
            <p:spPr bwMode="auto">
              <a:xfrm>
                <a:off x="4648200" y="3352800"/>
                <a:ext cx="381000" cy="1588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15" name="Group 35"/>
            <p:cNvGrpSpPr/>
            <p:nvPr/>
          </p:nvGrpSpPr>
          <p:grpSpPr>
            <a:xfrm>
              <a:off x="3886200" y="5867400"/>
              <a:ext cx="381000" cy="304800"/>
              <a:chOff x="4267200" y="3352800"/>
              <a:chExt cx="762000" cy="687388"/>
            </a:xfrm>
          </p:grpSpPr>
          <p:cxnSp>
            <p:nvCxnSpPr>
              <p:cNvPr id="30" name="Straight Connector 29"/>
              <p:cNvCxnSpPr/>
              <p:nvPr/>
            </p:nvCxnSpPr>
            <p:spPr bwMode="auto">
              <a:xfrm>
                <a:off x="4267200" y="4038600"/>
                <a:ext cx="381000" cy="1588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1" name="Straight Connector 30"/>
              <p:cNvCxnSpPr/>
              <p:nvPr/>
            </p:nvCxnSpPr>
            <p:spPr bwMode="auto">
              <a:xfrm rot="5400000" flipH="1" flipV="1">
                <a:off x="4305300" y="3695700"/>
                <a:ext cx="685800" cy="1588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2" name="Straight Connector 31"/>
              <p:cNvCxnSpPr/>
              <p:nvPr/>
            </p:nvCxnSpPr>
            <p:spPr bwMode="auto">
              <a:xfrm>
                <a:off x="4648200" y="3352800"/>
                <a:ext cx="381000" cy="1588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cxnSp>
          <p:nvCxnSpPr>
            <p:cNvPr id="16" name="Straight Arrow Connector 15"/>
            <p:cNvCxnSpPr>
              <a:endCxn id="12" idx="2"/>
            </p:cNvCxnSpPr>
            <p:nvPr/>
          </p:nvCxnSpPr>
          <p:spPr bwMode="auto">
            <a:xfrm>
              <a:off x="2514600" y="4648200"/>
              <a:ext cx="1295400" cy="15240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rgbClr val="FF66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7" name="Straight Arrow Connector 16"/>
            <p:cNvCxnSpPr>
              <a:stCxn id="6" idx="5"/>
              <a:endCxn id="13" idx="1"/>
            </p:cNvCxnSpPr>
            <p:nvPr/>
          </p:nvCxnSpPr>
          <p:spPr bwMode="auto">
            <a:xfrm>
              <a:off x="2481122" y="4767122"/>
              <a:ext cx="1418152" cy="1037152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rgbClr val="FF66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8" name="Straight Arrow Connector 17"/>
            <p:cNvCxnSpPr>
              <a:stCxn id="8" idx="7"/>
              <a:endCxn id="12" idx="3"/>
            </p:cNvCxnSpPr>
            <p:nvPr/>
          </p:nvCxnSpPr>
          <p:spPr bwMode="auto">
            <a:xfrm flipV="1">
              <a:off x="2481122" y="5016126"/>
              <a:ext cx="1418152" cy="351352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9" name="Straight Arrow Connector 18"/>
            <p:cNvCxnSpPr>
              <a:stCxn id="8" idx="5"/>
              <a:endCxn id="13" idx="2"/>
            </p:cNvCxnSpPr>
            <p:nvPr/>
          </p:nvCxnSpPr>
          <p:spPr bwMode="auto">
            <a:xfrm>
              <a:off x="2481122" y="5529122"/>
              <a:ext cx="1328878" cy="49067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0" name="Straight Arrow Connector 19"/>
            <p:cNvCxnSpPr>
              <a:stCxn id="10" idx="7"/>
            </p:cNvCxnSpPr>
            <p:nvPr/>
          </p:nvCxnSpPr>
          <p:spPr bwMode="auto">
            <a:xfrm flipV="1">
              <a:off x="2481122" y="5105400"/>
              <a:ext cx="1481278" cy="110027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1" name="Straight Arrow Connector 20"/>
            <p:cNvCxnSpPr>
              <a:stCxn id="10" idx="5"/>
              <a:endCxn id="13" idx="3"/>
            </p:cNvCxnSpPr>
            <p:nvPr/>
          </p:nvCxnSpPr>
          <p:spPr bwMode="auto">
            <a:xfrm flipV="1">
              <a:off x="2481122" y="6235326"/>
              <a:ext cx="1418152" cy="131996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22" name="Oval 12"/>
            <p:cNvSpPr>
              <a:spLocks noChangeArrowheads="1"/>
            </p:cNvSpPr>
            <p:nvPr/>
          </p:nvSpPr>
          <p:spPr bwMode="auto">
            <a:xfrm>
              <a:off x="5715000" y="5105400"/>
              <a:ext cx="609600" cy="6096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23" name="Group 35"/>
            <p:cNvGrpSpPr/>
            <p:nvPr/>
          </p:nvGrpSpPr>
          <p:grpSpPr>
            <a:xfrm>
              <a:off x="5791200" y="5257800"/>
              <a:ext cx="381000" cy="304800"/>
              <a:chOff x="4267200" y="3352800"/>
              <a:chExt cx="762000" cy="687388"/>
            </a:xfrm>
          </p:grpSpPr>
          <p:cxnSp>
            <p:nvCxnSpPr>
              <p:cNvPr id="27" name="Straight Connector 26"/>
              <p:cNvCxnSpPr/>
              <p:nvPr/>
            </p:nvCxnSpPr>
            <p:spPr bwMode="auto">
              <a:xfrm>
                <a:off x="4267200" y="4038600"/>
                <a:ext cx="381000" cy="1588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8" name="Straight Connector 27"/>
              <p:cNvCxnSpPr/>
              <p:nvPr/>
            </p:nvCxnSpPr>
            <p:spPr bwMode="auto">
              <a:xfrm rot="5400000" flipH="1" flipV="1">
                <a:off x="4305300" y="3695700"/>
                <a:ext cx="685800" cy="1588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9" name="Straight Connector 28"/>
              <p:cNvCxnSpPr/>
              <p:nvPr/>
            </p:nvCxnSpPr>
            <p:spPr bwMode="auto">
              <a:xfrm>
                <a:off x="4648200" y="3352800"/>
                <a:ext cx="381000" cy="1588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cxnSp>
          <p:nvCxnSpPr>
            <p:cNvPr id="24" name="Straight Arrow Connector 23"/>
            <p:cNvCxnSpPr>
              <a:stCxn id="12" idx="6"/>
              <a:endCxn id="22" idx="1"/>
            </p:cNvCxnSpPr>
            <p:nvPr/>
          </p:nvCxnSpPr>
          <p:spPr bwMode="auto">
            <a:xfrm>
              <a:off x="4419600" y="4800600"/>
              <a:ext cx="1384674" cy="394074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5" name="Straight Arrow Connector 24"/>
            <p:cNvCxnSpPr>
              <a:stCxn id="13" idx="6"/>
              <a:endCxn id="22" idx="3"/>
            </p:cNvCxnSpPr>
            <p:nvPr/>
          </p:nvCxnSpPr>
          <p:spPr bwMode="auto">
            <a:xfrm flipV="1">
              <a:off x="4419600" y="5625726"/>
              <a:ext cx="1384674" cy="394074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6" name="Straight Arrow Connector 25"/>
            <p:cNvCxnSpPr>
              <a:stCxn id="22" idx="6"/>
            </p:cNvCxnSpPr>
            <p:nvPr/>
          </p:nvCxnSpPr>
          <p:spPr bwMode="auto">
            <a:xfrm>
              <a:off x="6324600" y="5410200"/>
              <a:ext cx="838200" cy="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sp>
        <p:nvSpPr>
          <p:cNvPr id="36" name="Rectangle 35"/>
          <p:cNvSpPr/>
          <p:nvPr/>
        </p:nvSpPr>
        <p:spPr bwMode="auto">
          <a:xfrm>
            <a:off x="609600" y="2514600"/>
            <a:ext cx="4191000" cy="381000"/>
          </a:xfrm>
          <a:prstGeom prst="rect">
            <a:avLst/>
          </a:prstGeom>
          <a:solidFill>
            <a:srgbClr val="FF6600">
              <a:alpha val="24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371466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After training, can look at the weights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36576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/>
              <a:t>&gt;&gt;&gt; </a:t>
            </a:r>
            <a:r>
              <a:rPr lang="en-US" sz="2000" dirty="0" err="1"/>
              <a:t>nn.train</a:t>
            </a:r>
            <a:r>
              <a:rPr lang="en-US" sz="2000" dirty="0"/>
              <a:t>(table)</a:t>
            </a:r>
          </a:p>
          <a:p>
            <a:pPr marL="0" indent="0">
              <a:buNone/>
            </a:pPr>
            <a:r>
              <a:rPr lang="en-US" sz="2000" dirty="0"/>
              <a:t>&gt;&gt;&gt; </a:t>
            </a:r>
            <a:r>
              <a:rPr lang="en-US" sz="2000" dirty="0" err="1"/>
              <a:t>nn.getIHWeights</a:t>
            </a:r>
            <a:r>
              <a:rPr lang="en-US" sz="2000" dirty="0"/>
              <a:t>()</a:t>
            </a:r>
          </a:p>
          <a:p>
            <a:pPr marL="0" indent="0">
              <a:buNone/>
            </a:pPr>
            <a:r>
              <a:rPr lang="en-US" sz="1600" dirty="0"/>
              <a:t>[[-3.3435628797862624, -0.272324373735495], </a:t>
            </a:r>
          </a:p>
          <a:p>
            <a:pPr marL="0" indent="0">
              <a:buNone/>
            </a:pPr>
            <a:r>
              <a:rPr lang="en-US" sz="1600" dirty="0"/>
              <a:t> [-4.846203738642956, -4.601230952566068], </a:t>
            </a:r>
          </a:p>
          <a:p>
            <a:pPr marL="0" indent="0">
              <a:buNone/>
            </a:pPr>
            <a:r>
              <a:rPr lang="en-US" sz="1600" dirty="0"/>
              <a:t> [3.4233831101145973, 0.573534695637572],</a:t>
            </a:r>
          </a:p>
          <a:p>
            <a:pPr marL="0" indent="0">
              <a:buNone/>
            </a:pPr>
            <a:r>
              <a:rPr lang="en-US" sz="1600" dirty="0"/>
              <a:t> [2.9388429644152128, 1.8509761272713543]]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1524000" y="4495800"/>
            <a:ext cx="5638800" cy="1905000"/>
            <a:chOff x="1524000" y="4495800"/>
            <a:chExt cx="5638800" cy="1905000"/>
          </a:xfrm>
        </p:grpSpPr>
        <p:sp>
          <p:nvSpPr>
            <p:cNvPr id="6" name="Oval 12"/>
            <p:cNvSpPr>
              <a:spLocks noChangeArrowheads="1"/>
            </p:cNvSpPr>
            <p:nvPr/>
          </p:nvSpPr>
          <p:spPr bwMode="auto">
            <a:xfrm>
              <a:off x="2286000" y="4572000"/>
              <a:ext cx="228600" cy="2286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cxnSp>
          <p:nvCxnSpPr>
            <p:cNvPr id="7" name="Straight Arrow Connector 6"/>
            <p:cNvCxnSpPr/>
            <p:nvPr/>
          </p:nvCxnSpPr>
          <p:spPr bwMode="auto">
            <a:xfrm>
              <a:off x="1524000" y="4724400"/>
              <a:ext cx="762000" cy="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8" name="Oval 12"/>
            <p:cNvSpPr>
              <a:spLocks noChangeArrowheads="1"/>
            </p:cNvSpPr>
            <p:nvPr/>
          </p:nvSpPr>
          <p:spPr bwMode="auto">
            <a:xfrm>
              <a:off x="2286000" y="5334000"/>
              <a:ext cx="228600" cy="2286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cxnSp>
          <p:nvCxnSpPr>
            <p:cNvPr id="9" name="Straight Arrow Connector 8"/>
            <p:cNvCxnSpPr/>
            <p:nvPr/>
          </p:nvCxnSpPr>
          <p:spPr bwMode="auto">
            <a:xfrm>
              <a:off x="1524000" y="5486400"/>
              <a:ext cx="762000" cy="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0" name="Oval 12"/>
            <p:cNvSpPr>
              <a:spLocks noChangeArrowheads="1"/>
            </p:cNvSpPr>
            <p:nvPr/>
          </p:nvSpPr>
          <p:spPr bwMode="auto">
            <a:xfrm>
              <a:off x="2286000" y="6172200"/>
              <a:ext cx="228600" cy="2286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cxnSp>
          <p:nvCxnSpPr>
            <p:cNvPr id="11" name="Straight Arrow Connector 10"/>
            <p:cNvCxnSpPr/>
            <p:nvPr/>
          </p:nvCxnSpPr>
          <p:spPr bwMode="auto">
            <a:xfrm>
              <a:off x="1524000" y="6324600"/>
              <a:ext cx="762000" cy="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2" name="Oval 12"/>
            <p:cNvSpPr>
              <a:spLocks noChangeArrowheads="1"/>
            </p:cNvSpPr>
            <p:nvPr/>
          </p:nvSpPr>
          <p:spPr bwMode="auto">
            <a:xfrm>
              <a:off x="3810000" y="4495800"/>
              <a:ext cx="609600" cy="6096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Oval 12"/>
            <p:cNvSpPr>
              <a:spLocks noChangeArrowheads="1"/>
            </p:cNvSpPr>
            <p:nvPr/>
          </p:nvSpPr>
          <p:spPr bwMode="auto">
            <a:xfrm>
              <a:off x="3810000" y="5715000"/>
              <a:ext cx="609600" cy="6096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14" name="Group 35"/>
            <p:cNvGrpSpPr/>
            <p:nvPr/>
          </p:nvGrpSpPr>
          <p:grpSpPr>
            <a:xfrm>
              <a:off x="3886200" y="4648200"/>
              <a:ext cx="381000" cy="304800"/>
              <a:chOff x="4267200" y="3352800"/>
              <a:chExt cx="762000" cy="687388"/>
            </a:xfrm>
          </p:grpSpPr>
          <p:cxnSp>
            <p:nvCxnSpPr>
              <p:cNvPr id="33" name="Straight Connector 32"/>
              <p:cNvCxnSpPr/>
              <p:nvPr/>
            </p:nvCxnSpPr>
            <p:spPr bwMode="auto">
              <a:xfrm>
                <a:off x="4267200" y="4038600"/>
                <a:ext cx="381000" cy="1588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4" name="Straight Connector 33"/>
              <p:cNvCxnSpPr/>
              <p:nvPr/>
            </p:nvCxnSpPr>
            <p:spPr bwMode="auto">
              <a:xfrm rot="5400000" flipH="1" flipV="1">
                <a:off x="4305300" y="3695700"/>
                <a:ext cx="685800" cy="1588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5" name="Straight Connector 34"/>
              <p:cNvCxnSpPr/>
              <p:nvPr/>
            </p:nvCxnSpPr>
            <p:spPr bwMode="auto">
              <a:xfrm>
                <a:off x="4648200" y="3352800"/>
                <a:ext cx="381000" cy="1588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15" name="Group 35"/>
            <p:cNvGrpSpPr/>
            <p:nvPr/>
          </p:nvGrpSpPr>
          <p:grpSpPr>
            <a:xfrm>
              <a:off x="3886200" y="5867400"/>
              <a:ext cx="381000" cy="304800"/>
              <a:chOff x="4267200" y="3352800"/>
              <a:chExt cx="762000" cy="687388"/>
            </a:xfrm>
          </p:grpSpPr>
          <p:cxnSp>
            <p:nvCxnSpPr>
              <p:cNvPr id="30" name="Straight Connector 29"/>
              <p:cNvCxnSpPr/>
              <p:nvPr/>
            </p:nvCxnSpPr>
            <p:spPr bwMode="auto">
              <a:xfrm>
                <a:off x="4267200" y="4038600"/>
                <a:ext cx="381000" cy="1588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1" name="Straight Connector 30"/>
              <p:cNvCxnSpPr/>
              <p:nvPr/>
            </p:nvCxnSpPr>
            <p:spPr bwMode="auto">
              <a:xfrm rot="5400000" flipH="1" flipV="1">
                <a:off x="4305300" y="3695700"/>
                <a:ext cx="685800" cy="1588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2" name="Straight Connector 31"/>
              <p:cNvCxnSpPr/>
              <p:nvPr/>
            </p:nvCxnSpPr>
            <p:spPr bwMode="auto">
              <a:xfrm>
                <a:off x="4648200" y="3352800"/>
                <a:ext cx="381000" cy="1588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cxnSp>
          <p:nvCxnSpPr>
            <p:cNvPr id="16" name="Straight Arrow Connector 15"/>
            <p:cNvCxnSpPr>
              <a:endCxn id="12" idx="2"/>
            </p:cNvCxnSpPr>
            <p:nvPr/>
          </p:nvCxnSpPr>
          <p:spPr bwMode="auto">
            <a:xfrm>
              <a:off x="2514600" y="4648200"/>
              <a:ext cx="1295400" cy="15240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7" name="Straight Arrow Connector 16"/>
            <p:cNvCxnSpPr>
              <a:stCxn id="6" idx="5"/>
              <a:endCxn id="13" idx="1"/>
            </p:cNvCxnSpPr>
            <p:nvPr/>
          </p:nvCxnSpPr>
          <p:spPr bwMode="auto">
            <a:xfrm>
              <a:off x="2481122" y="4767122"/>
              <a:ext cx="1418152" cy="1037152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8" name="Straight Arrow Connector 17"/>
            <p:cNvCxnSpPr>
              <a:stCxn id="8" idx="7"/>
              <a:endCxn id="12" idx="3"/>
            </p:cNvCxnSpPr>
            <p:nvPr/>
          </p:nvCxnSpPr>
          <p:spPr bwMode="auto">
            <a:xfrm flipV="1">
              <a:off x="2481122" y="5016126"/>
              <a:ext cx="1418152" cy="351352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rgbClr val="FF66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9" name="Straight Arrow Connector 18"/>
            <p:cNvCxnSpPr>
              <a:stCxn id="8" idx="5"/>
              <a:endCxn id="13" idx="2"/>
            </p:cNvCxnSpPr>
            <p:nvPr/>
          </p:nvCxnSpPr>
          <p:spPr bwMode="auto">
            <a:xfrm>
              <a:off x="2481122" y="5529122"/>
              <a:ext cx="1328878" cy="49067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rgbClr val="FF66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0" name="Straight Arrow Connector 19"/>
            <p:cNvCxnSpPr>
              <a:stCxn id="10" idx="7"/>
            </p:cNvCxnSpPr>
            <p:nvPr/>
          </p:nvCxnSpPr>
          <p:spPr bwMode="auto">
            <a:xfrm flipV="1">
              <a:off x="2481122" y="5105400"/>
              <a:ext cx="1481278" cy="110027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1" name="Straight Arrow Connector 20"/>
            <p:cNvCxnSpPr>
              <a:stCxn id="10" idx="5"/>
              <a:endCxn id="13" idx="3"/>
            </p:cNvCxnSpPr>
            <p:nvPr/>
          </p:nvCxnSpPr>
          <p:spPr bwMode="auto">
            <a:xfrm flipV="1">
              <a:off x="2481122" y="6235326"/>
              <a:ext cx="1418152" cy="131996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22" name="Oval 12"/>
            <p:cNvSpPr>
              <a:spLocks noChangeArrowheads="1"/>
            </p:cNvSpPr>
            <p:nvPr/>
          </p:nvSpPr>
          <p:spPr bwMode="auto">
            <a:xfrm>
              <a:off x="5715000" y="5105400"/>
              <a:ext cx="609600" cy="6096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23" name="Group 35"/>
            <p:cNvGrpSpPr/>
            <p:nvPr/>
          </p:nvGrpSpPr>
          <p:grpSpPr>
            <a:xfrm>
              <a:off x="5791200" y="5257800"/>
              <a:ext cx="381000" cy="304800"/>
              <a:chOff x="4267200" y="3352800"/>
              <a:chExt cx="762000" cy="687388"/>
            </a:xfrm>
          </p:grpSpPr>
          <p:cxnSp>
            <p:nvCxnSpPr>
              <p:cNvPr id="27" name="Straight Connector 26"/>
              <p:cNvCxnSpPr/>
              <p:nvPr/>
            </p:nvCxnSpPr>
            <p:spPr bwMode="auto">
              <a:xfrm>
                <a:off x="4267200" y="4038600"/>
                <a:ext cx="381000" cy="1588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8" name="Straight Connector 27"/>
              <p:cNvCxnSpPr/>
              <p:nvPr/>
            </p:nvCxnSpPr>
            <p:spPr bwMode="auto">
              <a:xfrm rot="5400000" flipH="1" flipV="1">
                <a:off x="4305300" y="3695700"/>
                <a:ext cx="685800" cy="1588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9" name="Straight Connector 28"/>
              <p:cNvCxnSpPr/>
              <p:nvPr/>
            </p:nvCxnSpPr>
            <p:spPr bwMode="auto">
              <a:xfrm>
                <a:off x="4648200" y="3352800"/>
                <a:ext cx="381000" cy="1588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cxnSp>
          <p:nvCxnSpPr>
            <p:cNvPr id="24" name="Straight Arrow Connector 23"/>
            <p:cNvCxnSpPr>
              <a:stCxn id="12" idx="6"/>
              <a:endCxn id="22" idx="1"/>
            </p:cNvCxnSpPr>
            <p:nvPr/>
          </p:nvCxnSpPr>
          <p:spPr bwMode="auto">
            <a:xfrm>
              <a:off x="4419600" y="4800600"/>
              <a:ext cx="1384674" cy="394074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5" name="Straight Arrow Connector 24"/>
            <p:cNvCxnSpPr>
              <a:stCxn id="13" idx="6"/>
              <a:endCxn id="22" idx="3"/>
            </p:cNvCxnSpPr>
            <p:nvPr/>
          </p:nvCxnSpPr>
          <p:spPr bwMode="auto">
            <a:xfrm flipV="1">
              <a:off x="4419600" y="5625726"/>
              <a:ext cx="1384674" cy="394074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6" name="Straight Arrow Connector 25"/>
            <p:cNvCxnSpPr>
              <a:stCxn id="22" idx="6"/>
            </p:cNvCxnSpPr>
            <p:nvPr/>
          </p:nvCxnSpPr>
          <p:spPr bwMode="auto">
            <a:xfrm>
              <a:off x="6324600" y="5410200"/>
              <a:ext cx="838200" cy="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sp>
        <p:nvSpPr>
          <p:cNvPr id="36" name="Rectangle 35"/>
          <p:cNvSpPr/>
          <p:nvPr/>
        </p:nvSpPr>
        <p:spPr bwMode="auto">
          <a:xfrm>
            <a:off x="609600" y="2743200"/>
            <a:ext cx="4191000" cy="381000"/>
          </a:xfrm>
          <a:prstGeom prst="rect">
            <a:avLst/>
          </a:prstGeom>
          <a:solidFill>
            <a:srgbClr val="FF6600">
              <a:alpha val="24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992572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After training, can look at the weights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1905000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/>
              <a:t>&gt;&gt;&gt; </a:t>
            </a:r>
            <a:r>
              <a:rPr lang="en-US" sz="2400" dirty="0" err="1"/>
              <a:t>nn.getHOWeights</a:t>
            </a:r>
            <a:r>
              <a:rPr lang="en-US" sz="2400" dirty="0"/>
              <a:t>()</a:t>
            </a:r>
          </a:p>
          <a:p>
            <a:pPr marL="0" indent="0">
              <a:buNone/>
            </a:pPr>
            <a:r>
              <a:rPr lang="en-US" sz="2400" dirty="0"/>
              <a:t>[[8.116192424400454], </a:t>
            </a:r>
          </a:p>
          <a:p>
            <a:pPr marL="0" indent="0">
              <a:buNone/>
            </a:pPr>
            <a:r>
              <a:rPr lang="en-US" sz="2400" dirty="0"/>
              <a:t> [5.358094903107918],</a:t>
            </a:r>
          </a:p>
          <a:p>
            <a:pPr marL="0" indent="0">
              <a:buNone/>
            </a:pPr>
            <a:r>
              <a:rPr lang="en-US" sz="2400" dirty="0"/>
              <a:t> [-4.373829543609533]]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1524000" y="4495800"/>
            <a:ext cx="5638800" cy="1905000"/>
            <a:chOff x="1524000" y="4495800"/>
            <a:chExt cx="5638800" cy="1905000"/>
          </a:xfrm>
        </p:grpSpPr>
        <p:sp>
          <p:nvSpPr>
            <p:cNvPr id="5" name="Oval 12"/>
            <p:cNvSpPr>
              <a:spLocks noChangeArrowheads="1"/>
            </p:cNvSpPr>
            <p:nvPr/>
          </p:nvSpPr>
          <p:spPr bwMode="auto">
            <a:xfrm>
              <a:off x="2286000" y="4572000"/>
              <a:ext cx="228600" cy="2286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cxnSp>
          <p:nvCxnSpPr>
            <p:cNvPr id="6" name="Straight Arrow Connector 5"/>
            <p:cNvCxnSpPr/>
            <p:nvPr/>
          </p:nvCxnSpPr>
          <p:spPr bwMode="auto">
            <a:xfrm>
              <a:off x="1524000" y="4724400"/>
              <a:ext cx="762000" cy="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7" name="Oval 12"/>
            <p:cNvSpPr>
              <a:spLocks noChangeArrowheads="1"/>
            </p:cNvSpPr>
            <p:nvPr/>
          </p:nvSpPr>
          <p:spPr bwMode="auto">
            <a:xfrm>
              <a:off x="2286000" y="5334000"/>
              <a:ext cx="228600" cy="2286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cxnSp>
          <p:nvCxnSpPr>
            <p:cNvPr id="8" name="Straight Arrow Connector 7"/>
            <p:cNvCxnSpPr/>
            <p:nvPr/>
          </p:nvCxnSpPr>
          <p:spPr bwMode="auto">
            <a:xfrm>
              <a:off x="1524000" y="5486400"/>
              <a:ext cx="762000" cy="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9" name="Oval 12"/>
            <p:cNvSpPr>
              <a:spLocks noChangeArrowheads="1"/>
            </p:cNvSpPr>
            <p:nvPr/>
          </p:nvSpPr>
          <p:spPr bwMode="auto">
            <a:xfrm>
              <a:off x="2286000" y="6172200"/>
              <a:ext cx="228600" cy="2286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cxnSp>
          <p:nvCxnSpPr>
            <p:cNvPr id="10" name="Straight Arrow Connector 9"/>
            <p:cNvCxnSpPr/>
            <p:nvPr/>
          </p:nvCxnSpPr>
          <p:spPr bwMode="auto">
            <a:xfrm>
              <a:off x="1524000" y="6324600"/>
              <a:ext cx="762000" cy="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1" name="Oval 12"/>
            <p:cNvSpPr>
              <a:spLocks noChangeArrowheads="1"/>
            </p:cNvSpPr>
            <p:nvPr/>
          </p:nvSpPr>
          <p:spPr bwMode="auto">
            <a:xfrm>
              <a:off x="3810000" y="4495800"/>
              <a:ext cx="609600" cy="6096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Oval 12"/>
            <p:cNvSpPr>
              <a:spLocks noChangeArrowheads="1"/>
            </p:cNvSpPr>
            <p:nvPr/>
          </p:nvSpPr>
          <p:spPr bwMode="auto">
            <a:xfrm>
              <a:off x="3810000" y="5715000"/>
              <a:ext cx="609600" cy="6096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13" name="Group 35"/>
            <p:cNvGrpSpPr/>
            <p:nvPr/>
          </p:nvGrpSpPr>
          <p:grpSpPr>
            <a:xfrm>
              <a:off x="3886200" y="4648200"/>
              <a:ext cx="381000" cy="304800"/>
              <a:chOff x="4267200" y="3352800"/>
              <a:chExt cx="762000" cy="687388"/>
            </a:xfrm>
          </p:grpSpPr>
          <p:cxnSp>
            <p:nvCxnSpPr>
              <p:cNvPr id="32" name="Straight Connector 31"/>
              <p:cNvCxnSpPr/>
              <p:nvPr/>
            </p:nvCxnSpPr>
            <p:spPr bwMode="auto">
              <a:xfrm>
                <a:off x="4267200" y="4038600"/>
                <a:ext cx="381000" cy="1588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3" name="Straight Connector 32"/>
              <p:cNvCxnSpPr/>
              <p:nvPr/>
            </p:nvCxnSpPr>
            <p:spPr bwMode="auto">
              <a:xfrm rot="5400000" flipH="1" flipV="1">
                <a:off x="4305300" y="3695700"/>
                <a:ext cx="685800" cy="1588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4" name="Straight Connector 33"/>
              <p:cNvCxnSpPr/>
              <p:nvPr/>
            </p:nvCxnSpPr>
            <p:spPr bwMode="auto">
              <a:xfrm>
                <a:off x="4648200" y="3352800"/>
                <a:ext cx="381000" cy="1588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14" name="Group 35"/>
            <p:cNvGrpSpPr/>
            <p:nvPr/>
          </p:nvGrpSpPr>
          <p:grpSpPr>
            <a:xfrm>
              <a:off x="3886200" y="5867400"/>
              <a:ext cx="381000" cy="304800"/>
              <a:chOff x="4267200" y="3352800"/>
              <a:chExt cx="762000" cy="687388"/>
            </a:xfrm>
          </p:grpSpPr>
          <p:cxnSp>
            <p:nvCxnSpPr>
              <p:cNvPr id="29" name="Straight Connector 28"/>
              <p:cNvCxnSpPr/>
              <p:nvPr/>
            </p:nvCxnSpPr>
            <p:spPr bwMode="auto">
              <a:xfrm>
                <a:off x="4267200" y="4038600"/>
                <a:ext cx="381000" cy="1588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0" name="Straight Connector 29"/>
              <p:cNvCxnSpPr/>
              <p:nvPr/>
            </p:nvCxnSpPr>
            <p:spPr bwMode="auto">
              <a:xfrm rot="5400000" flipH="1" flipV="1">
                <a:off x="4305300" y="3695700"/>
                <a:ext cx="685800" cy="1588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1" name="Straight Connector 30"/>
              <p:cNvCxnSpPr/>
              <p:nvPr/>
            </p:nvCxnSpPr>
            <p:spPr bwMode="auto">
              <a:xfrm>
                <a:off x="4648200" y="3352800"/>
                <a:ext cx="381000" cy="1588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cxnSp>
          <p:nvCxnSpPr>
            <p:cNvPr id="15" name="Straight Arrow Connector 14"/>
            <p:cNvCxnSpPr>
              <a:endCxn id="11" idx="2"/>
            </p:cNvCxnSpPr>
            <p:nvPr/>
          </p:nvCxnSpPr>
          <p:spPr bwMode="auto">
            <a:xfrm>
              <a:off x="2514600" y="4648200"/>
              <a:ext cx="1295400" cy="15240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6" name="Straight Arrow Connector 15"/>
            <p:cNvCxnSpPr>
              <a:stCxn id="5" idx="5"/>
              <a:endCxn id="12" idx="1"/>
            </p:cNvCxnSpPr>
            <p:nvPr/>
          </p:nvCxnSpPr>
          <p:spPr bwMode="auto">
            <a:xfrm>
              <a:off x="2481122" y="4767122"/>
              <a:ext cx="1418152" cy="1037152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7" name="Straight Arrow Connector 16"/>
            <p:cNvCxnSpPr>
              <a:stCxn id="7" idx="7"/>
              <a:endCxn id="11" idx="3"/>
            </p:cNvCxnSpPr>
            <p:nvPr/>
          </p:nvCxnSpPr>
          <p:spPr bwMode="auto">
            <a:xfrm flipV="1">
              <a:off x="2481122" y="5016126"/>
              <a:ext cx="1418152" cy="351352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8" name="Straight Arrow Connector 17"/>
            <p:cNvCxnSpPr>
              <a:stCxn id="7" idx="5"/>
              <a:endCxn id="12" idx="2"/>
            </p:cNvCxnSpPr>
            <p:nvPr/>
          </p:nvCxnSpPr>
          <p:spPr bwMode="auto">
            <a:xfrm>
              <a:off x="2481122" y="5529122"/>
              <a:ext cx="1328878" cy="49067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9" name="Straight Arrow Connector 18"/>
            <p:cNvCxnSpPr>
              <a:stCxn id="9" idx="7"/>
            </p:cNvCxnSpPr>
            <p:nvPr/>
          </p:nvCxnSpPr>
          <p:spPr bwMode="auto">
            <a:xfrm flipV="1">
              <a:off x="2481122" y="5105400"/>
              <a:ext cx="1481278" cy="110027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0" name="Straight Arrow Connector 19"/>
            <p:cNvCxnSpPr>
              <a:stCxn id="9" idx="5"/>
              <a:endCxn id="12" idx="3"/>
            </p:cNvCxnSpPr>
            <p:nvPr/>
          </p:nvCxnSpPr>
          <p:spPr bwMode="auto">
            <a:xfrm flipV="1">
              <a:off x="2481122" y="6235326"/>
              <a:ext cx="1418152" cy="131996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21" name="Oval 12"/>
            <p:cNvSpPr>
              <a:spLocks noChangeArrowheads="1"/>
            </p:cNvSpPr>
            <p:nvPr/>
          </p:nvSpPr>
          <p:spPr bwMode="auto">
            <a:xfrm>
              <a:off x="5715000" y="5105400"/>
              <a:ext cx="609600" cy="6096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22" name="Group 35"/>
            <p:cNvGrpSpPr/>
            <p:nvPr/>
          </p:nvGrpSpPr>
          <p:grpSpPr>
            <a:xfrm>
              <a:off x="5791200" y="5257800"/>
              <a:ext cx="381000" cy="304800"/>
              <a:chOff x="4267200" y="3352800"/>
              <a:chExt cx="762000" cy="687388"/>
            </a:xfrm>
          </p:grpSpPr>
          <p:cxnSp>
            <p:nvCxnSpPr>
              <p:cNvPr id="26" name="Straight Connector 25"/>
              <p:cNvCxnSpPr/>
              <p:nvPr/>
            </p:nvCxnSpPr>
            <p:spPr bwMode="auto">
              <a:xfrm>
                <a:off x="4267200" y="4038600"/>
                <a:ext cx="381000" cy="1588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7" name="Straight Connector 26"/>
              <p:cNvCxnSpPr/>
              <p:nvPr/>
            </p:nvCxnSpPr>
            <p:spPr bwMode="auto">
              <a:xfrm rot="5400000" flipH="1" flipV="1">
                <a:off x="4305300" y="3695700"/>
                <a:ext cx="685800" cy="1588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8" name="Straight Connector 27"/>
              <p:cNvCxnSpPr/>
              <p:nvPr/>
            </p:nvCxnSpPr>
            <p:spPr bwMode="auto">
              <a:xfrm>
                <a:off x="4648200" y="3352800"/>
                <a:ext cx="381000" cy="1588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cxnSp>
          <p:nvCxnSpPr>
            <p:cNvPr id="23" name="Straight Arrow Connector 22"/>
            <p:cNvCxnSpPr>
              <a:stCxn id="11" idx="6"/>
              <a:endCxn id="21" idx="1"/>
            </p:cNvCxnSpPr>
            <p:nvPr/>
          </p:nvCxnSpPr>
          <p:spPr bwMode="auto">
            <a:xfrm>
              <a:off x="4419600" y="4800600"/>
              <a:ext cx="1384674" cy="394074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rgbClr val="FF66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4" name="Straight Arrow Connector 23"/>
            <p:cNvCxnSpPr>
              <a:stCxn id="12" idx="6"/>
              <a:endCxn id="21" idx="3"/>
            </p:cNvCxnSpPr>
            <p:nvPr/>
          </p:nvCxnSpPr>
          <p:spPr bwMode="auto">
            <a:xfrm flipV="1">
              <a:off x="4419600" y="5625726"/>
              <a:ext cx="1384674" cy="394074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5" name="Straight Arrow Connector 24"/>
            <p:cNvCxnSpPr>
              <a:stCxn id="21" idx="6"/>
            </p:cNvCxnSpPr>
            <p:nvPr/>
          </p:nvCxnSpPr>
          <p:spPr bwMode="auto">
            <a:xfrm>
              <a:off x="6324600" y="5410200"/>
              <a:ext cx="838200" cy="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sp>
        <p:nvSpPr>
          <p:cNvPr id="35" name="Rectangle 34"/>
          <p:cNvSpPr/>
          <p:nvPr/>
        </p:nvSpPr>
        <p:spPr bwMode="auto">
          <a:xfrm>
            <a:off x="609600" y="2514600"/>
            <a:ext cx="2971800" cy="304800"/>
          </a:xfrm>
          <a:prstGeom prst="rect">
            <a:avLst/>
          </a:prstGeom>
          <a:solidFill>
            <a:srgbClr val="FF6600">
              <a:alpha val="24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64607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Perceptron</a:t>
            </a:r>
            <a:r>
              <a:rPr lang="en-US" dirty="0"/>
              <a:t> learning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/>
              <a:t>A few missing details, but not much more than this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Keeps adjusting weights as long as it makes mistakes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If the training data is </a:t>
            </a:r>
            <a:r>
              <a:rPr lang="en-US" sz="2400" dirty="0">
                <a:solidFill>
                  <a:srgbClr val="FF0000"/>
                </a:solidFill>
              </a:rPr>
              <a:t>linearly separable</a:t>
            </a:r>
            <a:r>
              <a:rPr lang="en-US" sz="2400" dirty="0"/>
              <a:t> the perceptron learning algorithm is guaranteed to converge to the “correct” solution (where it gets all examples right)</a:t>
            </a:r>
          </a:p>
        </p:txBody>
      </p:sp>
    </p:spTree>
    <p:extLst>
      <p:ext uri="{BB962C8B-B14F-4D97-AF65-F5344CB8AC3E}">
        <p14:creationId xmlns:p14="http://schemas.microsoft.com/office/powerpoint/2010/main" val="109892401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Many parameters to play with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" y="1981200"/>
            <a:ext cx="8976360" cy="434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150452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Calling with optional parameters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/>
              <a:t>&gt;&gt;&gt; </a:t>
            </a:r>
            <a:r>
              <a:rPr lang="en-US" sz="2400" dirty="0" err="1"/>
              <a:t>nn.train</a:t>
            </a:r>
            <a:r>
              <a:rPr lang="en-US" sz="2400" dirty="0"/>
              <a:t>(table, iterations = 5, </a:t>
            </a:r>
            <a:r>
              <a:rPr lang="en-US" sz="2400" dirty="0" err="1"/>
              <a:t>printInterval</a:t>
            </a:r>
            <a:r>
              <a:rPr lang="en-US" sz="2400" dirty="0"/>
              <a:t> = 1)</a:t>
            </a:r>
          </a:p>
          <a:p>
            <a:pPr marL="0" indent="0">
              <a:buNone/>
            </a:pPr>
            <a:r>
              <a:rPr lang="en-US" sz="1800" dirty="0"/>
              <a:t>error 0.005033      </a:t>
            </a:r>
          </a:p>
          <a:p>
            <a:pPr marL="0" indent="0">
              <a:buNone/>
            </a:pPr>
            <a:r>
              <a:rPr lang="en-US" sz="1800" dirty="0"/>
              <a:t>error 0.005026      </a:t>
            </a:r>
          </a:p>
          <a:p>
            <a:pPr marL="0" indent="0">
              <a:buNone/>
            </a:pPr>
            <a:r>
              <a:rPr lang="en-US" sz="1800" dirty="0"/>
              <a:t>error 0.005019      </a:t>
            </a:r>
          </a:p>
          <a:p>
            <a:pPr marL="0" indent="0">
              <a:buNone/>
            </a:pPr>
            <a:r>
              <a:rPr lang="en-US" sz="1800" dirty="0"/>
              <a:t>error 0.005012      </a:t>
            </a:r>
          </a:p>
          <a:p>
            <a:pPr marL="0" indent="0">
              <a:buNone/>
            </a:pPr>
            <a:r>
              <a:rPr lang="en-US" sz="1800" dirty="0"/>
              <a:t>error 0.005005</a:t>
            </a:r>
          </a:p>
        </p:txBody>
      </p:sp>
    </p:spTree>
    <p:extLst>
      <p:ext uri="{BB962C8B-B14F-4D97-AF65-F5344CB8AC3E}">
        <p14:creationId xmlns:p14="http://schemas.microsoft.com/office/powerpoint/2010/main" val="146136337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Train vs. test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2438400"/>
            <a:ext cx="1638300" cy="19177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905000" y="1828800"/>
            <a:ext cx="15245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TrainData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86400" y="2667000"/>
            <a:ext cx="1638300" cy="16637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748867" y="1905000"/>
            <a:ext cx="13992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TestData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914400" y="4800600"/>
            <a:ext cx="3289783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&gt;&gt;&gt; </a:t>
            </a:r>
            <a:r>
              <a:rPr lang="en-US" dirty="0" err="1"/>
              <a:t>nn.train</a:t>
            </a:r>
            <a:r>
              <a:rPr lang="en-US" dirty="0"/>
              <a:t>(</a:t>
            </a:r>
            <a:r>
              <a:rPr lang="en-US" dirty="0" err="1"/>
              <a:t>trainData</a:t>
            </a:r>
            <a:r>
              <a:rPr lang="en-US" dirty="0"/>
              <a:t>)</a:t>
            </a:r>
          </a:p>
          <a:p>
            <a:r>
              <a:rPr lang="en-US" dirty="0"/>
              <a:t>&gt;&gt;&gt; </a:t>
            </a:r>
            <a:r>
              <a:rPr lang="en-US" dirty="0" err="1"/>
              <a:t>nn.test</a:t>
            </a:r>
            <a:r>
              <a:rPr lang="en-US" dirty="0"/>
              <a:t>(</a:t>
            </a:r>
            <a:r>
              <a:rPr lang="en-US" dirty="0" err="1"/>
              <a:t>testData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18027165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057400" y="2667000"/>
            <a:ext cx="6019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http://</a:t>
            </a:r>
            <a:r>
              <a:rPr lang="en-US" dirty="0" err="1"/>
              <a:t>www.sciencebytes.org</a:t>
            </a:r>
            <a:r>
              <a:rPr lang="en-US" dirty="0"/>
              <a:t>/2011/05/03/blueprint-for-the-brain/</a:t>
            </a:r>
          </a:p>
        </p:txBody>
      </p:sp>
    </p:spTree>
    <p:extLst>
      <p:ext uri="{BB962C8B-B14F-4D97-AF65-F5344CB8AC3E}">
        <p14:creationId xmlns:p14="http://schemas.microsoft.com/office/powerpoint/2010/main" val="25002135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Linearly Separable</a:t>
            </a:r>
          </a:p>
        </p:txBody>
      </p:sp>
      <p:graphicFrame>
        <p:nvGraphicFramePr>
          <p:cNvPr id="78893" name="Group 1069"/>
          <p:cNvGraphicFramePr>
            <a:graphicFrameLocks noGrp="1"/>
          </p:cNvGraphicFramePr>
          <p:nvPr>
            <p:ph idx="1"/>
          </p:nvPr>
        </p:nvGraphicFramePr>
        <p:xfrm>
          <a:off x="381000" y="1981200"/>
          <a:ext cx="1752600" cy="1676402"/>
        </p:xfrm>
        <a:graphic>
          <a:graphicData uri="http://schemas.openxmlformats.org/drawingml/2006/table">
            <a:tbl>
              <a:tblPr/>
              <a:tblGrid>
                <a:gridCol w="3762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59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04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4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4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4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and </a:t>
                      </a: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4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6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88091" name="Oval 1076"/>
          <p:cNvSpPr>
            <a:spLocks noChangeArrowheads="1"/>
          </p:cNvSpPr>
          <p:nvPr/>
        </p:nvSpPr>
        <p:spPr bwMode="auto">
          <a:xfrm>
            <a:off x="1981200" y="2438400"/>
            <a:ext cx="152400" cy="152400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8092" name="Oval 1077"/>
          <p:cNvSpPr>
            <a:spLocks noChangeArrowheads="1"/>
          </p:cNvSpPr>
          <p:nvPr/>
        </p:nvSpPr>
        <p:spPr bwMode="auto">
          <a:xfrm>
            <a:off x="1981200" y="2743200"/>
            <a:ext cx="152400" cy="152400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8093" name="Oval 1078"/>
          <p:cNvSpPr>
            <a:spLocks noChangeArrowheads="1"/>
          </p:cNvSpPr>
          <p:nvPr/>
        </p:nvSpPr>
        <p:spPr bwMode="auto">
          <a:xfrm>
            <a:off x="1981200" y="3048000"/>
            <a:ext cx="152400" cy="152400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8095" name="Oval 1080"/>
          <p:cNvSpPr>
            <a:spLocks noChangeArrowheads="1"/>
          </p:cNvSpPr>
          <p:nvPr/>
        </p:nvSpPr>
        <p:spPr bwMode="auto">
          <a:xfrm>
            <a:off x="1981200" y="3352800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aphicFrame>
        <p:nvGraphicFramePr>
          <p:cNvPr id="78910" name="Group 1086"/>
          <p:cNvGraphicFramePr>
            <a:graphicFrameLocks noGrp="1"/>
          </p:cNvGraphicFramePr>
          <p:nvPr/>
        </p:nvGraphicFramePr>
        <p:xfrm>
          <a:off x="3200400" y="1981200"/>
          <a:ext cx="1752600" cy="1676402"/>
        </p:xfrm>
        <a:graphic>
          <a:graphicData uri="http://schemas.openxmlformats.org/drawingml/2006/table">
            <a:tbl>
              <a:tblPr/>
              <a:tblGrid>
                <a:gridCol w="3762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59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04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4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4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4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or </a:t>
                      </a: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4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6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88121" name="Oval 1126"/>
          <p:cNvSpPr>
            <a:spLocks noChangeArrowheads="1"/>
          </p:cNvSpPr>
          <p:nvPr/>
        </p:nvSpPr>
        <p:spPr bwMode="auto">
          <a:xfrm>
            <a:off x="4800600" y="2438400"/>
            <a:ext cx="152400" cy="152400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8123" name="Oval 1130"/>
          <p:cNvSpPr>
            <a:spLocks noChangeArrowheads="1"/>
          </p:cNvSpPr>
          <p:nvPr/>
        </p:nvSpPr>
        <p:spPr bwMode="auto">
          <a:xfrm>
            <a:off x="4800600" y="3352800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8127" name="Oval 1134"/>
          <p:cNvSpPr>
            <a:spLocks noChangeArrowheads="1"/>
          </p:cNvSpPr>
          <p:nvPr/>
        </p:nvSpPr>
        <p:spPr bwMode="auto">
          <a:xfrm>
            <a:off x="7772400" y="2667000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8128" name="Oval 1135"/>
          <p:cNvSpPr>
            <a:spLocks noChangeArrowheads="1"/>
          </p:cNvSpPr>
          <p:nvPr/>
        </p:nvSpPr>
        <p:spPr bwMode="auto">
          <a:xfrm>
            <a:off x="4800600" y="2743200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aphicFrame>
        <p:nvGraphicFramePr>
          <p:cNvPr id="78962" name="Group 1138"/>
          <p:cNvGraphicFramePr>
            <a:graphicFrameLocks noGrp="1"/>
          </p:cNvGraphicFramePr>
          <p:nvPr/>
        </p:nvGraphicFramePr>
        <p:xfrm>
          <a:off x="6172200" y="1905000"/>
          <a:ext cx="1752600" cy="1676402"/>
        </p:xfrm>
        <a:graphic>
          <a:graphicData uri="http://schemas.openxmlformats.org/drawingml/2006/table">
            <a:tbl>
              <a:tblPr/>
              <a:tblGrid>
                <a:gridCol w="3762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59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04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4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4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4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xor </a:t>
                      </a: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4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6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88153" name="Oval 1178"/>
          <p:cNvSpPr>
            <a:spLocks noChangeArrowheads="1"/>
          </p:cNvSpPr>
          <p:nvPr/>
        </p:nvSpPr>
        <p:spPr bwMode="auto">
          <a:xfrm>
            <a:off x="7772400" y="2362200"/>
            <a:ext cx="152400" cy="152400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8154" name="Oval 1180"/>
          <p:cNvSpPr>
            <a:spLocks noChangeArrowheads="1"/>
          </p:cNvSpPr>
          <p:nvPr/>
        </p:nvSpPr>
        <p:spPr bwMode="auto">
          <a:xfrm>
            <a:off x="7772400" y="3276600"/>
            <a:ext cx="152400" cy="152400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8157" name="Oval 1186"/>
          <p:cNvSpPr>
            <a:spLocks noChangeArrowheads="1"/>
          </p:cNvSpPr>
          <p:nvPr/>
        </p:nvSpPr>
        <p:spPr bwMode="auto">
          <a:xfrm>
            <a:off x="7772400" y="2971800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8158" name="Oval 1187"/>
          <p:cNvSpPr>
            <a:spLocks noChangeArrowheads="1"/>
          </p:cNvSpPr>
          <p:nvPr/>
        </p:nvSpPr>
        <p:spPr bwMode="auto">
          <a:xfrm>
            <a:off x="4800600" y="3048000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1066800" y="4724400"/>
            <a:ext cx="72644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A data set is </a:t>
            </a:r>
            <a:r>
              <a:rPr lang="en-US" sz="2800" dirty="0">
                <a:solidFill>
                  <a:srgbClr val="FF6B09"/>
                </a:solidFill>
              </a:rPr>
              <a:t>linearly separable </a:t>
            </a:r>
            <a:r>
              <a:rPr lang="en-US" sz="2800" dirty="0"/>
              <a:t>if you can separate one example type from the with a line other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057400" y="6248400"/>
            <a:ext cx="54197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Which of these are linearly separable?</a:t>
            </a:r>
          </a:p>
        </p:txBody>
      </p:sp>
    </p:spTree>
    <p:extLst>
      <p:ext uri="{BB962C8B-B14F-4D97-AF65-F5344CB8AC3E}">
        <p14:creationId xmlns:p14="http://schemas.microsoft.com/office/powerpoint/2010/main" val="40546582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8893" name="Group 1069"/>
          <p:cNvGraphicFramePr>
            <a:graphicFrameLocks noGrp="1"/>
          </p:cNvGraphicFramePr>
          <p:nvPr>
            <p:ph idx="1"/>
          </p:nvPr>
        </p:nvGraphicFramePr>
        <p:xfrm>
          <a:off x="381000" y="1981200"/>
          <a:ext cx="1752600" cy="1676402"/>
        </p:xfrm>
        <a:graphic>
          <a:graphicData uri="http://schemas.openxmlformats.org/drawingml/2006/table">
            <a:tbl>
              <a:tblPr/>
              <a:tblGrid>
                <a:gridCol w="3762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59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04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4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4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4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and </a:t>
                      </a: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4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6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88086" name="Line 1070"/>
          <p:cNvSpPr>
            <a:spLocks noChangeShapeType="1"/>
          </p:cNvSpPr>
          <p:nvPr/>
        </p:nvSpPr>
        <p:spPr bwMode="auto">
          <a:xfrm>
            <a:off x="990600" y="4114800"/>
            <a:ext cx="0" cy="2438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8087" name="Line 1071"/>
          <p:cNvSpPr>
            <a:spLocks noChangeShapeType="1"/>
          </p:cNvSpPr>
          <p:nvPr/>
        </p:nvSpPr>
        <p:spPr bwMode="auto">
          <a:xfrm>
            <a:off x="685800" y="6172200"/>
            <a:ext cx="2133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8088" name="Oval 1073"/>
          <p:cNvSpPr>
            <a:spLocks noChangeArrowheads="1"/>
          </p:cNvSpPr>
          <p:nvPr/>
        </p:nvSpPr>
        <p:spPr bwMode="auto">
          <a:xfrm>
            <a:off x="914400" y="4800600"/>
            <a:ext cx="152400" cy="152400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8089" name="Oval 1074"/>
          <p:cNvSpPr>
            <a:spLocks noChangeArrowheads="1"/>
          </p:cNvSpPr>
          <p:nvPr/>
        </p:nvSpPr>
        <p:spPr bwMode="auto">
          <a:xfrm>
            <a:off x="1905000" y="6096000"/>
            <a:ext cx="152400" cy="152400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8090" name="Oval 1075"/>
          <p:cNvSpPr>
            <a:spLocks noChangeArrowheads="1"/>
          </p:cNvSpPr>
          <p:nvPr/>
        </p:nvSpPr>
        <p:spPr bwMode="auto">
          <a:xfrm>
            <a:off x="914400" y="6096000"/>
            <a:ext cx="152400" cy="152400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8091" name="Oval 1076"/>
          <p:cNvSpPr>
            <a:spLocks noChangeArrowheads="1"/>
          </p:cNvSpPr>
          <p:nvPr/>
        </p:nvSpPr>
        <p:spPr bwMode="auto">
          <a:xfrm>
            <a:off x="1981200" y="2438400"/>
            <a:ext cx="152400" cy="152400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8092" name="Oval 1077"/>
          <p:cNvSpPr>
            <a:spLocks noChangeArrowheads="1"/>
          </p:cNvSpPr>
          <p:nvPr/>
        </p:nvSpPr>
        <p:spPr bwMode="auto">
          <a:xfrm>
            <a:off x="1981200" y="2743200"/>
            <a:ext cx="152400" cy="152400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8093" name="Oval 1078"/>
          <p:cNvSpPr>
            <a:spLocks noChangeArrowheads="1"/>
          </p:cNvSpPr>
          <p:nvPr/>
        </p:nvSpPr>
        <p:spPr bwMode="auto">
          <a:xfrm>
            <a:off x="1981200" y="3048000"/>
            <a:ext cx="152400" cy="152400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8094" name="Oval 1079"/>
          <p:cNvSpPr>
            <a:spLocks noChangeArrowheads="1"/>
          </p:cNvSpPr>
          <p:nvPr/>
        </p:nvSpPr>
        <p:spPr bwMode="auto">
          <a:xfrm>
            <a:off x="1905000" y="4800600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8095" name="Oval 1080"/>
          <p:cNvSpPr>
            <a:spLocks noChangeArrowheads="1"/>
          </p:cNvSpPr>
          <p:nvPr/>
        </p:nvSpPr>
        <p:spPr bwMode="auto">
          <a:xfrm>
            <a:off x="1981200" y="3352800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8096" name="Text Box 1081"/>
          <p:cNvSpPr txBox="1">
            <a:spLocks noChangeArrowheads="1"/>
          </p:cNvSpPr>
          <p:nvPr/>
        </p:nvSpPr>
        <p:spPr bwMode="auto">
          <a:xfrm>
            <a:off x="381000" y="5988050"/>
            <a:ext cx="457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x</a:t>
            </a:r>
            <a:r>
              <a:rPr lang="en-US" sz="1600" baseline="-25000"/>
              <a:t>1</a:t>
            </a:r>
          </a:p>
        </p:txBody>
      </p:sp>
      <p:sp>
        <p:nvSpPr>
          <p:cNvPr id="88097" name="Text Box 1082"/>
          <p:cNvSpPr txBox="1">
            <a:spLocks noChangeArrowheads="1"/>
          </p:cNvSpPr>
          <p:nvPr/>
        </p:nvSpPr>
        <p:spPr bwMode="auto">
          <a:xfrm>
            <a:off x="838200" y="6445250"/>
            <a:ext cx="457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x</a:t>
            </a:r>
            <a:r>
              <a:rPr lang="en-US" sz="1600" baseline="-25000"/>
              <a:t>2</a:t>
            </a:r>
          </a:p>
        </p:txBody>
      </p:sp>
      <p:sp>
        <p:nvSpPr>
          <p:cNvPr id="88098" name="Line 1084"/>
          <p:cNvSpPr>
            <a:spLocks noChangeShapeType="1"/>
          </p:cNvSpPr>
          <p:nvPr/>
        </p:nvSpPr>
        <p:spPr bwMode="auto">
          <a:xfrm>
            <a:off x="1066800" y="4114800"/>
            <a:ext cx="1676400" cy="2514600"/>
          </a:xfrm>
          <a:prstGeom prst="line">
            <a:avLst/>
          </a:prstGeom>
          <a:noFill/>
          <a:ln w="31750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aphicFrame>
        <p:nvGraphicFramePr>
          <p:cNvPr id="78910" name="Group 1086"/>
          <p:cNvGraphicFramePr>
            <a:graphicFrameLocks noGrp="1"/>
          </p:cNvGraphicFramePr>
          <p:nvPr/>
        </p:nvGraphicFramePr>
        <p:xfrm>
          <a:off x="3200400" y="1981200"/>
          <a:ext cx="1752600" cy="1676402"/>
        </p:xfrm>
        <a:graphic>
          <a:graphicData uri="http://schemas.openxmlformats.org/drawingml/2006/table">
            <a:tbl>
              <a:tblPr/>
              <a:tblGrid>
                <a:gridCol w="3762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59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04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4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4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4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or </a:t>
                      </a: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4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6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88118" name="Line 1121"/>
          <p:cNvSpPr>
            <a:spLocks noChangeShapeType="1"/>
          </p:cNvSpPr>
          <p:nvPr/>
        </p:nvSpPr>
        <p:spPr bwMode="auto">
          <a:xfrm>
            <a:off x="3810000" y="4114800"/>
            <a:ext cx="0" cy="2438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8119" name="Line 1122"/>
          <p:cNvSpPr>
            <a:spLocks noChangeShapeType="1"/>
          </p:cNvSpPr>
          <p:nvPr/>
        </p:nvSpPr>
        <p:spPr bwMode="auto">
          <a:xfrm>
            <a:off x="3505200" y="6172200"/>
            <a:ext cx="2133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8120" name="Oval 1125"/>
          <p:cNvSpPr>
            <a:spLocks noChangeArrowheads="1"/>
          </p:cNvSpPr>
          <p:nvPr/>
        </p:nvSpPr>
        <p:spPr bwMode="auto">
          <a:xfrm>
            <a:off x="3733800" y="6096000"/>
            <a:ext cx="152400" cy="152400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8121" name="Oval 1126"/>
          <p:cNvSpPr>
            <a:spLocks noChangeArrowheads="1"/>
          </p:cNvSpPr>
          <p:nvPr/>
        </p:nvSpPr>
        <p:spPr bwMode="auto">
          <a:xfrm>
            <a:off x="4800600" y="2438400"/>
            <a:ext cx="152400" cy="152400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8122" name="Oval 1129"/>
          <p:cNvSpPr>
            <a:spLocks noChangeArrowheads="1"/>
          </p:cNvSpPr>
          <p:nvPr/>
        </p:nvSpPr>
        <p:spPr bwMode="auto">
          <a:xfrm>
            <a:off x="4724400" y="4800600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8123" name="Oval 1130"/>
          <p:cNvSpPr>
            <a:spLocks noChangeArrowheads="1"/>
          </p:cNvSpPr>
          <p:nvPr/>
        </p:nvSpPr>
        <p:spPr bwMode="auto">
          <a:xfrm>
            <a:off x="4800600" y="3352800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8124" name="Text Box 1131"/>
          <p:cNvSpPr txBox="1">
            <a:spLocks noChangeArrowheads="1"/>
          </p:cNvSpPr>
          <p:nvPr/>
        </p:nvSpPr>
        <p:spPr bwMode="auto">
          <a:xfrm>
            <a:off x="3200400" y="5988050"/>
            <a:ext cx="457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x</a:t>
            </a:r>
            <a:r>
              <a:rPr lang="en-US" sz="1600" baseline="-25000"/>
              <a:t>1</a:t>
            </a:r>
          </a:p>
        </p:txBody>
      </p:sp>
      <p:sp>
        <p:nvSpPr>
          <p:cNvPr id="88125" name="Text Box 1132"/>
          <p:cNvSpPr txBox="1">
            <a:spLocks noChangeArrowheads="1"/>
          </p:cNvSpPr>
          <p:nvPr/>
        </p:nvSpPr>
        <p:spPr bwMode="auto">
          <a:xfrm>
            <a:off x="3657600" y="6477000"/>
            <a:ext cx="457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x</a:t>
            </a:r>
            <a:r>
              <a:rPr lang="en-US" sz="1600" baseline="-25000"/>
              <a:t>2</a:t>
            </a:r>
          </a:p>
        </p:txBody>
      </p:sp>
      <p:sp>
        <p:nvSpPr>
          <p:cNvPr id="88126" name="Line 1133"/>
          <p:cNvSpPr>
            <a:spLocks noChangeShapeType="1"/>
          </p:cNvSpPr>
          <p:nvPr/>
        </p:nvSpPr>
        <p:spPr bwMode="auto">
          <a:xfrm>
            <a:off x="3124200" y="4800600"/>
            <a:ext cx="1676400" cy="1905000"/>
          </a:xfrm>
          <a:prstGeom prst="line">
            <a:avLst/>
          </a:prstGeom>
          <a:noFill/>
          <a:ln w="31750">
            <a:solidFill>
              <a:srgbClr val="008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8127" name="Oval 1134"/>
          <p:cNvSpPr>
            <a:spLocks noChangeArrowheads="1"/>
          </p:cNvSpPr>
          <p:nvPr/>
        </p:nvSpPr>
        <p:spPr bwMode="auto">
          <a:xfrm>
            <a:off x="7772400" y="2667000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8128" name="Oval 1135"/>
          <p:cNvSpPr>
            <a:spLocks noChangeArrowheads="1"/>
          </p:cNvSpPr>
          <p:nvPr/>
        </p:nvSpPr>
        <p:spPr bwMode="auto">
          <a:xfrm>
            <a:off x="4800600" y="2743200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8129" name="Oval 1136"/>
          <p:cNvSpPr>
            <a:spLocks noChangeArrowheads="1"/>
          </p:cNvSpPr>
          <p:nvPr/>
        </p:nvSpPr>
        <p:spPr bwMode="auto">
          <a:xfrm>
            <a:off x="3733800" y="4800600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8130" name="Oval 1137"/>
          <p:cNvSpPr>
            <a:spLocks noChangeArrowheads="1"/>
          </p:cNvSpPr>
          <p:nvPr/>
        </p:nvSpPr>
        <p:spPr bwMode="auto">
          <a:xfrm>
            <a:off x="4800600" y="6096000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aphicFrame>
        <p:nvGraphicFramePr>
          <p:cNvPr id="78962" name="Group 1138"/>
          <p:cNvGraphicFramePr>
            <a:graphicFrameLocks noGrp="1"/>
          </p:cNvGraphicFramePr>
          <p:nvPr/>
        </p:nvGraphicFramePr>
        <p:xfrm>
          <a:off x="6172200" y="1905000"/>
          <a:ext cx="1752600" cy="1676402"/>
        </p:xfrm>
        <a:graphic>
          <a:graphicData uri="http://schemas.openxmlformats.org/drawingml/2006/table">
            <a:tbl>
              <a:tblPr/>
              <a:tblGrid>
                <a:gridCol w="3762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59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04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4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4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4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xor </a:t>
                      </a: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4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6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88150" name="Line 1173"/>
          <p:cNvSpPr>
            <a:spLocks noChangeShapeType="1"/>
          </p:cNvSpPr>
          <p:nvPr/>
        </p:nvSpPr>
        <p:spPr bwMode="auto">
          <a:xfrm>
            <a:off x="6781800" y="4038600"/>
            <a:ext cx="0" cy="2438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8151" name="Line 1174"/>
          <p:cNvSpPr>
            <a:spLocks noChangeShapeType="1"/>
          </p:cNvSpPr>
          <p:nvPr/>
        </p:nvSpPr>
        <p:spPr bwMode="auto">
          <a:xfrm>
            <a:off x="6477000" y="6096000"/>
            <a:ext cx="2133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8152" name="Oval 1177"/>
          <p:cNvSpPr>
            <a:spLocks noChangeArrowheads="1"/>
          </p:cNvSpPr>
          <p:nvPr/>
        </p:nvSpPr>
        <p:spPr bwMode="auto">
          <a:xfrm>
            <a:off x="6705600" y="6019800"/>
            <a:ext cx="152400" cy="152400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8153" name="Oval 1178"/>
          <p:cNvSpPr>
            <a:spLocks noChangeArrowheads="1"/>
          </p:cNvSpPr>
          <p:nvPr/>
        </p:nvSpPr>
        <p:spPr bwMode="auto">
          <a:xfrm>
            <a:off x="7772400" y="2362200"/>
            <a:ext cx="152400" cy="152400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8154" name="Oval 1180"/>
          <p:cNvSpPr>
            <a:spLocks noChangeArrowheads="1"/>
          </p:cNvSpPr>
          <p:nvPr/>
        </p:nvSpPr>
        <p:spPr bwMode="auto">
          <a:xfrm>
            <a:off x="7772400" y="3276600"/>
            <a:ext cx="152400" cy="152400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8155" name="Text Box 1183"/>
          <p:cNvSpPr txBox="1">
            <a:spLocks noChangeArrowheads="1"/>
          </p:cNvSpPr>
          <p:nvPr/>
        </p:nvSpPr>
        <p:spPr bwMode="auto">
          <a:xfrm>
            <a:off x="6172200" y="5911850"/>
            <a:ext cx="457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x</a:t>
            </a:r>
            <a:r>
              <a:rPr lang="en-US" sz="1600" baseline="-25000"/>
              <a:t>1</a:t>
            </a:r>
          </a:p>
        </p:txBody>
      </p:sp>
      <p:sp>
        <p:nvSpPr>
          <p:cNvPr id="88156" name="Text Box 1184"/>
          <p:cNvSpPr txBox="1">
            <a:spLocks noChangeArrowheads="1"/>
          </p:cNvSpPr>
          <p:nvPr/>
        </p:nvSpPr>
        <p:spPr bwMode="auto">
          <a:xfrm>
            <a:off x="6629400" y="6400800"/>
            <a:ext cx="457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x</a:t>
            </a:r>
            <a:r>
              <a:rPr lang="en-US" sz="1600" baseline="-25000"/>
              <a:t>2</a:t>
            </a:r>
          </a:p>
        </p:txBody>
      </p:sp>
      <p:sp>
        <p:nvSpPr>
          <p:cNvPr id="88157" name="Oval 1186"/>
          <p:cNvSpPr>
            <a:spLocks noChangeArrowheads="1"/>
          </p:cNvSpPr>
          <p:nvPr/>
        </p:nvSpPr>
        <p:spPr bwMode="auto">
          <a:xfrm>
            <a:off x="7772400" y="2971800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8158" name="Oval 1187"/>
          <p:cNvSpPr>
            <a:spLocks noChangeArrowheads="1"/>
          </p:cNvSpPr>
          <p:nvPr/>
        </p:nvSpPr>
        <p:spPr bwMode="auto">
          <a:xfrm>
            <a:off x="4800600" y="3048000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8159" name="Oval 1188"/>
          <p:cNvSpPr>
            <a:spLocks noChangeArrowheads="1"/>
          </p:cNvSpPr>
          <p:nvPr/>
        </p:nvSpPr>
        <p:spPr bwMode="auto">
          <a:xfrm>
            <a:off x="6705600" y="4724400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8160" name="Oval 1189"/>
          <p:cNvSpPr>
            <a:spLocks noChangeArrowheads="1"/>
          </p:cNvSpPr>
          <p:nvPr/>
        </p:nvSpPr>
        <p:spPr bwMode="auto">
          <a:xfrm>
            <a:off x="7696200" y="6019800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8161" name="Oval 1190"/>
          <p:cNvSpPr>
            <a:spLocks noChangeArrowheads="1"/>
          </p:cNvSpPr>
          <p:nvPr/>
        </p:nvSpPr>
        <p:spPr bwMode="auto">
          <a:xfrm>
            <a:off x="7696200" y="4724400"/>
            <a:ext cx="152400" cy="152400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" name="TextBox 44"/>
          <p:cNvSpPr txBox="1"/>
          <p:nvPr/>
        </p:nvSpPr>
        <p:spPr>
          <a:xfrm>
            <a:off x="1447800" y="762000"/>
            <a:ext cx="54197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Which of these are linearly separable?</a:t>
            </a:r>
          </a:p>
        </p:txBody>
      </p:sp>
    </p:spTree>
    <p:extLst>
      <p:ext uri="{BB962C8B-B14F-4D97-AF65-F5344CB8AC3E}">
        <p14:creationId xmlns:p14="http://schemas.microsoft.com/office/powerpoint/2010/main" val="30622840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098" grpId="0" animBg="1"/>
      <p:bldP spid="8812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XOR</a:t>
            </a:r>
          </a:p>
        </p:txBody>
      </p:sp>
      <p:grpSp>
        <p:nvGrpSpPr>
          <p:cNvPr id="2" name="Group 32"/>
          <p:cNvGrpSpPr>
            <a:grpSpLocks/>
          </p:cNvGrpSpPr>
          <p:nvPr/>
        </p:nvGrpSpPr>
        <p:grpSpPr bwMode="auto">
          <a:xfrm>
            <a:off x="228600" y="1371600"/>
            <a:ext cx="8001000" cy="2898775"/>
            <a:chOff x="0" y="1463"/>
            <a:chExt cx="5040" cy="1826"/>
          </a:xfrm>
        </p:grpSpPr>
        <p:sp>
          <p:nvSpPr>
            <p:cNvPr id="94232" name="Oval 5"/>
            <p:cNvSpPr>
              <a:spLocks noChangeAspect="1" noChangeArrowheads="1"/>
            </p:cNvSpPr>
            <p:nvPr/>
          </p:nvSpPr>
          <p:spPr bwMode="auto">
            <a:xfrm>
              <a:off x="1559" y="1463"/>
              <a:ext cx="697" cy="697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233" name="Text Box 8"/>
            <p:cNvSpPr txBox="1">
              <a:spLocks noChangeArrowheads="1"/>
            </p:cNvSpPr>
            <p:nvPr/>
          </p:nvSpPr>
          <p:spPr bwMode="auto">
            <a:xfrm>
              <a:off x="0" y="1689"/>
              <a:ext cx="72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Input x</a:t>
              </a:r>
              <a:r>
                <a:rPr lang="en-US" sz="1800" baseline="-25000"/>
                <a:t>1</a:t>
              </a:r>
            </a:p>
          </p:txBody>
        </p:sp>
        <p:sp>
          <p:nvSpPr>
            <p:cNvPr id="94234" name="Oval 10"/>
            <p:cNvSpPr>
              <a:spLocks noChangeAspect="1" noChangeArrowheads="1"/>
            </p:cNvSpPr>
            <p:nvPr/>
          </p:nvSpPr>
          <p:spPr bwMode="auto">
            <a:xfrm>
              <a:off x="3335" y="1920"/>
              <a:ext cx="697" cy="697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235" name="Oval 11"/>
            <p:cNvSpPr>
              <a:spLocks noChangeAspect="1" noChangeArrowheads="1"/>
            </p:cNvSpPr>
            <p:nvPr/>
          </p:nvSpPr>
          <p:spPr bwMode="auto">
            <a:xfrm>
              <a:off x="1607" y="2592"/>
              <a:ext cx="697" cy="697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236" name="Text Box 12"/>
            <p:cNvSpPr txBox="1">
              <a:spLocks noChangeArrowheads="1"/>
            </p:cNvSpPr>
            <p:nvPr/>
          </p:nvSpPr>
          <p:spPr bwMode="auto">
            <a:xfrm>
              <a:off x="0" y="2889"/>
              <a:ext cx="72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Input x</a:t>
              </a:r>
              <a:r>
                <a:rPr lang="en-US" sz="1800" baseline="-25000"/>
                <a:t>2</a:t>
              </a:r>
            </a:p>
          </p:txBody>
        </p:sp>
        <p:sp>
          <p:nvSpPr>
            <p:cNvPr id="94237" name="Text Box 13"/>
            <p:cNvSpPr txBox="1">
              <a:spLocks noChangeArrowheads="1"/>
            </p:cNvSpPr>
            <p:nvPr/>
          </p:nvSpPr>
          <p:spPr bwMode="auto">
            <a:xfrm>
              <a:off x="672" y="1593"/>
              <a:ext cx="864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 dirty="0">
                  <a:solidFill>
                    <a:srgbClr val="FF0000"/>
                  </a:solidFill>
                </a:rPr>
                <a:t>?</a:t>
              </a:r>
              <a:r>
                <a:rPr lang="en-US" sz="1800" dirty="0">
                  <a:solidFill>
                    <a:srgbClr val="FF0000"/>
                  </a:solidFill>
                </a:rPr>
                <a:t> </a:t>
              </a:r>
              <a:endParaRPr lang="en-US" sz="1800" baseline="-25000" dirty="0">
                <a:solidFill>
                  <a:srgbClr val="FF0000"/>
                </a:solidFill>
              </a:endParaRPr>
            </a:p>
          </p:txBody>
        </p:sp>
        <p:sp>
          <p:nvSpPr>
            <p:cNvPr id="94238" name="Line 16"/>
            <p:cNvSpPr>
              <a:spLocks noChangeShapeType="1"/>
            </p:cNvSpPr>
            <p:nvPr/>
          </p:nvSpPr>
          <p:spPr bwMode="auto">
            <a:xfrm>
              <a:off x="624" y="1824"/>
              <a:ext cx="91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239" name="Line 17"/>
            <p:cNvSpPr>
              <a:spLocks noChangeShapeType="1"/>
            </p:cNvSpPr>
            <p:nvPr/>
          </p:nvSpPr>
          <p:spPr bwMode="auto">
            <a:xfrm>
              <a:off x="624" y="1920"/>
              <a:ext cx="960" cy="100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240" name="Line 18"/>
            <p:cNvSpPr>
              <a:spLocks noChangeShapeType="1"/>
            </p:cNvSpPr>
            <p:nvPr/>
          </p:nvSpPr>
          <p:spPr bwMode="auto">
            <a:xfrm>
              <a:off x="624" y="2976"/>
              <a:ext cx="96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241" name="Line 19"/>
            <p:cNvSpPr>
              <a:spLocks noChangeShapeType="1"/>
            </p:cNvSpPr>
            <p:nvPr/>
          </p:nvSpPr>
          <p:spPr bwMode="auto">
            <a:xfrm flipV="1">
              <a:off x="624" y="1920"/>
              <a:ext cx="864" cy="100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242" name="Text Box 20"/>
            <p:cNvSpPr txBox="1">
              <a:spLocks noChangeArrowheads="1"/>
            </p:cNvSpPr>
            <p:nvPr/>
          </p:nvSpPr>
          <p:spPr bwMode="auto">
            <a:xfrm>
              <a:off x="1152" y="2361"/>
              <a:ext cx="864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 dirty="0">
                  <a:solidFill>
                    <a:srgbClr val="FF0000"/>
                  </a:solidFill>
                </a:rPr>
                <a:t>?</a:t>
              </a:r>
              <a:endParaRPr lang="en-US" sz="1400" baseline="-25000" dirty="0">
                <a:solidFill>
                  <a:srgbClr val="FF0000"/>
                </a:solidFill>
              </a:endParaRPr>
            </a:p>
          </p:txBody>
        </p:sp>
        <p:sp>
          <p:nvSpPr>
            <p:cNvPr id="94243" name="Text Box 21"/>
            <p:cNvSpPr txBox="1">
              <a:spLocks noChangeArrowheads="1"/>
            </p:cNvSpPr>
            <p:nvPr/>
          </p:nvSpPr>
          <p:spPr bwMode="auto">
            <a:xfrm>
              <a:off x="1152" y="2160"/>
              <a:ext cx="864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 dirty="0">
                  <a:solidFill>
                    <a:srgbClr val="FF0000"/>
                  </a:solidFill>
                </a:rPr>
                <a:t>?</a:t>
              </a:r>
              <a:r>
                <a:rPr lang="en-US" sz="1800" dirty="0">
                  <a:solidFill>
                    <a:srgbClr val="FF0000"/>
                  </a:solidFill>
                </a:rPr>
                <a:t> </a:t>
              </a:r>
            </a:p>
          </p:txBody>
        </p:sp>
        <p:sp>
          <p:nvSpPr>
            <p:cNvPr id="94244" name="Text Box 22"/>
            <p:cNvSpPr txBox="1">
              <a:spLocks noChangeArrowheads="1"/>
            </p:cNvSpPr>
            <p:nvPr/>
          </p:nvSpPr>
          <p:spPr bwMode="auto">
            <a:xfrm>
              <a:off x="672" y="2976"/>
              <a:ext cx="864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 dirty="0">
                  <a:solidFill>
                    <a:srgbClr val="FF0000"/>
                  </a:solidFill>
                </a:rPr>
                <a:t>?</a:t>
              </a:r>
              <a:endParaRPr lang="en-US" sz="1400" baseline="-25000" dirty="0">
                <a:solidFill>
                  <a:srgbClr val="FF0000"/>
                </a:solidFill>
              </a:endParaRPr>
            </a:p>
          </p:txBody>
        </p:sp>
        <p:sp>
          <p:nvSpPr>
            <p:cNvPr id="94245" name="Text Box 23"/>
            <p:cNvSpPr txBox="1">
              <a:spLocks noChangeArrowheads="1"/>
            </p:cNvSpPr>
            <p:nvPr/>
          </p:nvSpPr>
          <p:spPr bwMode="auto">
            <a:xfrm>
              <a:off x="3504" y="2188"/>
              <a:ext cx="52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 dirty="0"/>
                <a:t>T = </a:t>
              </a:r>
              <a:r>
                <a:rPr lang="en-US" sz="1600" dirty="0">
                  <a:solidFill>
                    <a:srgbClr val="FF0000"/>
                  </a:solidFill>
                </a:rPr>
                <a:t>?</a:t>
              </a:r>
            </a:p>
          </p:txBody>
        </p:sp>
        <p:sp>
          <p:nvSpPr>
            <p:cNvPr id="94246" name="Text Box 24"/>
            <p:cNvSpPr txBox="1">
              <a:spLocks noChangeArrowheads="1"/>
            </p:cNvSpPr>
            <p:nvPr/>
          </p:nvSpPr>
          <p:spPr bwMode="auto">
            <a:xfrm>
              <a:off x="1728" y="2860"/>
              <a:ext cx="52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 dirty="0"/>
                <a:t>T = </a:t>
              </a:r>
              <a:r>
                <a:rPr lang="en-US" sz="1600" dirty="0">
                  <a:solidFill>
                    <a:srgbClr val="FF0000"/>
                  </a:solidFill>
                </a:rPr>
                <a:t>?</a:t>
              </a:r>
            </a:p>
          </p:txBody>
        </p:sp>
        <p:sp>
          <p:nvSpPr>
            <p:cNvPr id="94247" name="Text Box 25"/>
            <p:cNvSpPr txBox="1">
              <a:spLocks noChangeArrowheads="1"/>
            </p:cNvSpPr>
            <p:nvPr/>
          </p:nvSpPr>
          <p:spPr bwMode="auto">
            <a:xfrm>
              <a:off x="1680" y="1728"/>
              <a:ext cx="52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 dirty="0"/>
                <a:t>T = </a:t>
              </a:r>
              <a:r>
                <a:rPr lang="en-US" sz="1600" dirty="0">
                  <a:solidFill>
                    <a:srgbClr val="FF0000"/>
                  </a:solidFill>
                </a:rPr>
                <a:t>?</a:t>
              </a:r>
            </a:p>
          </p:txBody>
        </p:sp>
        <p:sp>
          <p:nvSpPr>
            <p:cNvPr id="94248" name="Line 26"/>
            <p:cNvSpPr>
              <a:spLocks noChangeShapeType="1"/>
            </p:cNvSpPr>
            <p:nvPr/>
          </p:nvSpPr>
          <p:spPr bwMode="auto">
            <a:xfrm>
              <a:off x="2304" y="1872"/>
              <a:ext cx="1008" cy="33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249" name="Line 27"/>
            <p:cNvSpPr>
              <a:spLocks noChangeShapeType="1"/>
            </p:cNvSpPr>
            <p:nvPr/>
          </p:nvSpPr>
          <p:spPr bwMode="auto">
            <a:xfrm flipV="1">
              <a:off x="2352" y="2448"/>
              <a:ext cx="1008" cy="43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250" name="Line 28"/>
            <p:cNvSpPr>
              <a:spLocks noChangeShapeType="1"/>
            </p:cNvSpPr>
            <p:nvPr/>
          </p:nvSpPr>
          <p:spPr bwMode="auto">
            <a:xfrm>
              <a:off x="4080" y="2304"/>
              <a:ext cx="96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251" name="Text Box 29"/>
            <p:cNvSpPr txBox="1">
              <a:spLocks noChangeArrowheads="1"/>
            </p:cNvSpPr>
            <p:nvPr/>
          </p:nvSpPr>
          <p:spPr bwMode="auto">
            <a:xfrm>
              <a:off x="2736" y="1872"/>
              <a:ext cx="864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 dirty="0">
                  <a:solidFill>
                    <a:srgbClr val="FF0000"/>
                  </a:solidFill>
                </a:rPr>
                <a:t>?</a:t>
              </a:r>
              <a:endParaRPr lang="en-US" sz="1400" baseline="-25000" dirty="0">
                <a:solidFill>
                  <a:srgbClr val="FF0000"/>
                </a:solidFill>
              </a:endParaRPr>
            </a:p>
          </p:txBody>
        </p:sp>
        <p:sp>
          <p:nvSpPr>
            <p:cNvPr id="94252" name="Text Box 30"/>
            <p:cNvSpPr txBox="1">
              <a:spLocks noChangeArrowheads="1"/>
            </p:cNvSpPr>
            <p:nvPr/>
          </p:nvSpPr>
          <p:spPr bwMode="auto">
            <a:xfrm>
              <a:off x="2736" y="2688"/>
              <a:ext cx="864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 dirty="0">
                  <a:solidFill>
                    <a:srgbClr val="FF0000"/>
                  </a:solidFill>
                </a:rPr>
                <a:t>?</a:t>
              </a:r>
              <a:endParaRPr lang="en-US" sz="1400" baseline="-25000" dirty="0">
                <a:solidFill>
                  <a:srgbClr val="FF0000"/>
                </a:solidFill>
              </a:endParaRPr>
            </a:p>
          </p:txBody>
        </p:sp>
      </p:grpSp>
      <p:graphicFrame>
        <p:nvGraphicFramePr>
          <p:cNvPr id="54346" name="Group 74"/>
          <p:cNvGraphicFramePr>
            <a:graphicFrameLocks noGrp="1"/>
          </p:cNvGraphicFramePr>
          <p:nvPr>
            <p:ph idx="1"/>
          </p:nvPr>
        </p:nvGraphicFramePr>
        <p:xfrm>
          <a:off x="5257800" y="3886200"/>
          <a:ext cx="3200400" cy="2590800"/>
        </p:xfrm>
        <a:graphic>
          <a:graphicData uri="http://schemas.openxmlformats.org/drawingml/2006/table">
            <a:tbl>
              <a:tblPr/>
              <a:tblGrid>
                <a:gridCol w="685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xor </a:t>
                      </a: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94231" name="Rectangle 75"/>
          <p:cNvSpPr>
            <a:spLocks noChangeArrowheads="1"/>
          </p:cNvSpPr>
          <p:nvPr/>
        </p:nvSpPr>
        <p:spPr bwMode="auto">
          <a:xfrm>
            <a:off x="6629400" y="2362200"/>
            <a:ext cx="20113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/>
              <a:t>Output = x</a:t>
            </a:r>
            <a:r>
              <a:rPr lang="en-US" sz="1800" baseline="-25000"/>
              <a:t>1</a:t>
            </a:r>
            <a:r>
              <a:rPr lang="en-US" sz="1800" b="1"/>
              <a:t> xor </a:t>
            </a:r>
            <a:r>
              <a:rPr lang="en-US" sz="1800"/>
              <a:t>x</a:t>
            </a:r>
            <a:r>
              <a:rPr lang="en-US" sz="1800" baseline="-2500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7786723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XOR</a:t>
            </a:r>
          </a:p>
        </p:txBody>
      </p:sp>
      <p:grpSp>
        <p:nvGrpSpPr>
          <p:cNvPr id="94211" name="Group 32"/>
          <p:cNvGrpSpPr>
            <a:grpSpLocks/>
          </p:cNvGrpSpPr>
          <p:nvPr/>
        </p:nvGrpSpPr>
        <p:grpSpPr bwMode="auto">
          <a:xfrm>
            <a:off x="228600" y="1371600"/>
            <a:ext cx="8001000" cy="2898775"/>
            <a:chOff x="0" y="1463"/>
            <a:chExt cx="5040" cy="1826"/>
          </a:xfrm>
        </p:grpSpPr>
        <p:sp>
          <p:nvSpPr>
            <p:cNvPr id="94232" name="Oval 5"/>
            <p:cNvSpPr>
              <a:spLocks noChangeAspect="1" noChangeArrowheads="1"/>
            </p:cNvSpPr>
            <p:nvPr/>
          </p:nvSpPr>
          <p:spPr bwMode="auto">
            <a:xfrm>
              <a:off x="1559" y="1463"/>
              <a:ext cx="697" cy="697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233" name="Text Box 8"/>
            <p:cNvSpPr txBox="1">
              <a:spLocks noChangeArrowheads="1"/>
            </p:cNvSpPr>
            <p:nvPr/>
          </p:nvSpPr>
          <p:spPr bwMode="auto">
            <a:xfrm>
              <a:off x="0" y="1689"/>
              <a:ext cx="72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Input x</a:t>
              </a:r>
              <a:r>
                <a:rPr lang="en-US" sz="1800" baseline="-25000"/>
                <a:t>1</a:t>
              </a:r>
            </a:p>
          </p:txBody>
        </p:sp>
        <p:sp>
          <p:nvSpPr>
            <p:cNvPr id="94234" name="Oval 10"/>
            <p:cNvSpPr>
              <a:spLocks noChangeAspect="1" noChangeArrowheads="1"/>
            </p:cNvSpPr>
            <p:nvPr/>
          </p:nvSpPr>
          <p:spPr bwMode="auto">
            <a:xfrm>
              <a:off x="3335" y="1920"/>
              <a:ext cx="697" cy="697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235" name="Oval 11"/>
            <p:cNvSpPr>
              <a:spLocks noChangeAspect="1" noChangeArrowheads="1"/>
            </p:cNvSpPr>
            <p:nvPr/>
          </p:nvSpPr>
          <p:spPr bwMode="auto">
            <a:xfrm>
              <a:off x="1607" y="2592"/>
              <a:ext cx="697" cy="697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236" name="Text Box 12"/>
            <p:cNvSpPr txBox="1">
              <a:spLocks noChangeArrowheads="1"/>
            </p:cNvSpPr>
            <p:nvPr/>
          </p:nvSpPr>
          <p:spPr bwMode="auto">
            <a:xfrm>
              <a:off x="0" y="2889"/>
              <a:ext cx="72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Input x</a:t>
              </a:r>
              <a:r>
                <a:rPr lang="en-US" sz="1800" baseline="-25000"/>
                <a:t>2</a:t>
              </a:r>
            </a:p>
          </p:txBody>
        </p:sp>
        <p:sp>
          <p:nvSpPr>
            <p:cNvPr id="94237" name="Text Box 13"/>
            <p:cNvSpPr txBox="1">
              <a:spLocks noChangeArrowheads="1"/>
            </p:cNvSpPr>
            <p:nvPr/>
          </p:nvSpPr>
          <p:spPr bwMode="auto">
            <a:xfrm>
              <a:off x="672" y="1593"/>
              <a:ext cx="86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/>
                <a:t>1</a:t>
              </a:r>
              <a:r>
                <a:rPr lang="en-US" sz="1800"/>
                <a:t> </a:t>
              </a:r>
              <a:endParaRPr lang="en-US" sz="1800" baseline="-25000"/>
            </a:p>
          </p:txBody>
        </p:sp>
        <p:sp>
          <p:nvSpPr>
            <p:cNvPr id="94238" name="Line 16"/>
            <p:cNvSpPr>
              <a:spLocks noChangeShapeType="1"/>
            </p:cNvSpPr>
            <p:nvPr/>
          </p:nvSpPr>
          <p:spPr bwMode="auto">
            <a:xfrm>
              <a:off x="624" y="1824"/>
              <a:ext cx="91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239" name="Line 17"/>
            <p:cNvSpPr>
              <a:spLocks noChangeShapeType="1"/>
            </p:cNvSpPr>
            <p:nvPr/>
          </p:nvSpPr>
          <p:spPr bwMode="auto">
            <a:xfrm>
              <a:off x="624" y="1920"/>
              <a:ext cx="960" cy="100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240" name="Line 18"/>
            <p:cNvSpPr>
              <a:spLocks noChangeShapeType="1"/>
            </p:cNvSpPr>
            <p:nvPr/>
          </p:nvSpPr>
          <p:spPr bwMode="auto">
            <a:xfrm>
              <a:off x="624" y="2976"/>
              <a:ext cx="96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241" name="Line 19"/>
            <p:cNvSpPr>
              <a:spLocks noChangeShapeType="1"/>
            </p:cNvSpPr>
            <p:nvPr/>
          </p:nvSpPr>
          <p:spPr bwMode="auto">
            <a:xfrm flipV="1">
              <a:off x="624" y="1920"/>
              <a:ext cx="864" cy="100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242" name="Text Box 20"/>
            <p:cNvSpPr txBox="1">
              <a:spLocks noChangeArrowheads="1"/>
            </p:cNvSpPr>
            <p:nvPr/>
          </p:nvSpPr>
          <p:spPr bwMode="auto">
            <a:xfrm>
              <a:off x="1152" y="2361"/>
              <a:ext cx="86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/>
                <a:t>-1</a:t>
              </a:r>
              <a:endParaRPr lang="en-US" sz="1400" baseline="-25000"/>
            </a:p>
          </p:txBody>
        </p:sp>
        <p:sp>
          <p:nvSpPr>
            <p:cNvPr id="94243" name="Text Box 21"/>
            <p:cNvSpPr txBox="1">
              <a:spLocks noChangeArrowheads="1"/>
            </p:cNvSpPr>
            <p:nvPr/>
          </p:nvSpPr>
          <p:spPr bwMode="auto">
            <a:xfrm>
              <a:off x="1152" y="2160"/>
              <a:ext cx="86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/>
                <a:t>-1</a:t>
              </a:r>
              <a:r>
                <a:rPr lang="en-US" sz="1800"/>
                <a:t> </a:t>
              </a:r>
            </a:p>
          </p:txBody>
        </p:sp>
        <p:sp>
          <p:nvSpPr>
            <p:cNvPr id="94244" name="Text Box 22"/>
            <p:cNvSpPr txBox="1">
              <a:spLocks noChangeArrowheads="1"/>
            </p:cNvSpPr>
            <p:nvPr/>
          </p:nvSpPr>
          <p:spPr bwMode="auto">
            <a:xfrm>
              <a:off x="672" y="2976"/>
              <a:ext cx="86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/>
                <a:t>1</a:t>
              </a:r>
              <a:endParaRPr lang="en-US" sz="1400" baseline="-25000"/>
            </a:p>
          </p:txBody>
        </p:sp>
        <p:sp>
          <p:nvSpPr>
            <p:cNvPr id="94245" name="Text Box 23"/>
            <p:cNvSpPr txBox="1">
              <a:spLocks noChangeArrowheads="1"/>
            </p:cNvSpPr>
            <p:nvPr/>
          </p:nvSpPr>
          <p:spPr bwMode="auto">
            <a:xfrm>
              <a:off x="3504" y="2188"/>
              <a:ext cx="52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/>
                <a:t>T = 1</a:t>
              </a:r>
            </a:p>
          </p:txBody>
        </p:sp>
        <p:sp>
          <p:nvSpPr>
            <p:cNvPr id="94246" name="Text Box 24"/>
            <p:cNvSpPr txBox="1">
              <a:spLocks noChangeArrowheads="1"/>
            </p:cNvSpPr>
            <p:nvPr/>
          </p:nvSpPr>
          <p:spPr bwMode="auto">
            <a:xfrm>
              <a:off x="1728" y="2860"/>
              <a:ext cx="52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/>
                <a:t>T = 1</a:t>
              </a:r>
            </a:p>
          </p:txBody>
        </p:sp>
        <p:sp>
          <p:nvSpPr>
            <p:cNvPr id="94247" name="Text Box 25"/>
            <p:cNvSpPr txBox="1">
              <a:spLocks noChangeArrowheads="1"/>
            </p:cNvSpPr>
            <p:nvPr/>
          </p:nvSpPr>
          <p:spPr bwMode="auto">
            <a:xfrm>
              <a:off x="1680" y="1728"/>
              <a:ext cx="52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/>
                <a:t>T = 1</a:t>
              </a:r>
            </a:p>
          </p:txBody>
        </p:sp>
        <p:sp>
          <p:nvSpPr>
            <p:cNvPr id="94248" name="Line 26"/>
            <p:cNvSpPr>
              <a:spLocks noChangeShapeType="1"/>
            </p:cNvSpPr>
            <p:nvPr/>
          </p:nvSpPr>
          <p:spPr bwMode="auto">
            <a:xfrm>
              <a:off x="2304" y="1872"/>
              <a:ext cx="1008" cy="33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249" name="Line 27"/>
            <p:cNvSpPr>
              <a:spLocks noChangeShapeType="1"/>
            </p:cNvSpPr>
            <p:nvPr/>
          </p:nvSpPr>
          <p:spPr bwMode="auto">
            <a:xfrm flipV="1">
              <a:off x="2352" y="2448"/>
              <a:ext cx="1008" cy="43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250" name="Line 28"/>
            <p:cNvSpPr>
              <a:spLocks noChangeShapeType="1"/>
            </p:cNvSpPr>
            <p:nvPr/>
          </p:nvSpPr>
          <p:spPr bwMode="auto">
            <a:xfrm>
              <a:off x="4080" y="2304"/>
              <a:ext cx="96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251" name="Text Box 29"/>
            <p:cNvSpPr txBox="1">
              <a:spLocks noChangeArrowheads="1"/>
            </p:cNvSpPr>
            <p:nvPr/>
          </p:nvSpPr>
          <p:spPr bwMode="auto">
            <a:xfrm>
              <a:off x="2736" y="1872"/>
              <a:ext cx="86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/>
                <a:t>1</a:t>
              </a:r>
              <a:endParaRPr lang="en-US" sz="1400" baseline="-25000"/>
            </a:p>
          </p:txBody>
        </p:sp>
        <p:sp>
          <p:nvSpPr>
            <p:cNvPr id="94252" name="Text Box 30"/>
            <p:cNvSpPr txBox="1">
              <a:spLocks noChangeArrowheads="1"/>
            </p:cNvSpPr>
            <p:nvPr/>
          </p:nvSpPr>
          <p:spPr bwMode="auto">
            <a:xfrm>
              <a:off x="2736" y="2688"/>
              <a:ext cx="86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/>
                <a:t>1</a:t>
              </a:r>
              <a:endParaRPr lang="en-US" sz="1400" baseline="-25000"/>
            </a:p>
          </p:txBody>
        </p:sp>
      </p:grpSp>
      <p:graphicFrame>
        <p:nvGraphicFramePr>
          <p:cNvPr id="54346" name="Group 74"/>
          <p:cNvGraphicFramePr>
            <a:graphicFrameLocks noGrp="1"/>
          </p:cNvGraphicFramePr>
          <p:nvPr>
            <p:ph idx="1"/>
          </p:nvPr>
        </p:nvGraphicFramePr>
        <p:xfrm>
          <a:off x="5257800" y="3886200"/>
          <a:ext cx="3200400" cy="2590800"/>
        </p:xfrm>
        <a:graphic>
          <a:graphicData uri="http://schemas.openxmlformats.org/drawingml/2006/table">
            <a:tbl>
              <a:tblPr/>
              <a:tblGrid>
                <a:gridCol w="685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xor </a:t>
                      </a: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94231" name="Rectangle 75"/>
          <p:cNvSpPr>
            <a:spLocks noChangeArrowheads="1"/>
          </p:cNvSpPr>
          <p:nvPr/>
        </p:nvSpPr>
        <p:spPr bwMode="auto">
          <a:xfrm>
            <a:off x="6629400" y="2362200"/>
            <a:ext cx="20113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/>
              <a:t>Output = x</a:t>
            </a:r>
            <a:r>
              <a:rPr lang="en-US" sz="1800" baseline="-25000"/>
              <a:t>1</a:t>
            </a:r>
            <a:r>
              <a:rPr lang="en-US" sz="1800" b="1"/>
              <a:t> xor </a:t>
            </a:r>
            <a:r>
              <a:rPr lang="en-US" sz="1800"/>
              <a:t>x</a:t>
            </a:r>
            <a:r>
              <a:rPr lang="en-US" sz="1800" baseline="-2500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5423404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Learning in multilayer networks</a:t>
            </a:r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52600"/>
            <a:ext cx="8229600" cy="388620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sz="2800" dirty="0"/>
              <a:t>Similar idea as </a:t>
            </a:r>
            <a:r>
              <a:rPr lang="en-US" sz="2800" dirty="0" err="1"/>
              <a:t>perceptrons</a:t>
            </a:r>
            <a:endParaRPr lang="en-US" sz="2800" dirty="0"/>
          </a:p>
          <a:p>
            <a:pPr marL="0" indent="0" eaLnBrk="1" hangingPunct="1">
              <a:buNone/>
            </a:pPr>
            <a:endParaRPr lang="en-US" sz="2800" dirty="0"/>
          </a:p>
          <a:p>
            <a:pPr marL="0" indent="0" eaLnBrk="1" hangingPunct="1">
              <a:buNone/>
            </a:pPr>
            <a:r>
              <a:rPr lang="en-US" sz="2800" dirty="0"/>
              <a:t>Examples are presented to the network</a:t>
            </a:r>
          </a:p>
          <a:p>
            <a:pPr marL="0" indent="0" eaLnBrk="1" hangingPunct="1">
              <a:buNone/>
            </a:pPr>
            <a:endParaRPr lang="en-US" sz="2800" dirty="0"/>
          </a:p>
          <a:p>
            <a:pPr marL="0" indent="0" eaLnBrk="1" hangingPunct="1">
              <a:buNone/>
            </a:pPr>
            <a:r>
              <a:rPr lang="en-US" sz="2800" dirty="0"/>
              <a:t>If the network computes an output that matches the desired, nothing is done</a:t>
            </a:r>
          </a:p>
          <a:p>
            <a:pPr marL="0" indent="0" eaLnBrk="1" hangingPunct="1">
              <a:buNone/>
            </a:pPr>
            <a:endParaRPr lang="en-US" sz="2800" dirty="0"/>
          </a:p>
          <a:p>
            <a:pPr marL="0" indent="0" eaLnBrk="1" hangingPunct="1">
              <a:buNone/>
            </a:pPr>
            <a:r>
              <a:rPr lang="en-US" sz="2800" dirty="0"/>
              <a:t>If there is an error, then the weights are adjusted to balance the error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Learning in multilayer networks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133600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/>
              <a:t>Key idea for </a:t>
            </a:r>
            <a:r>
              <a:rPr lang="en-US" sz="2400" dirty="0" err="1"/>
              <a:t>perceptron</a:t>
            </a:r>
            <a:r>
              <a:rPr lang="en-US" sz="2400" dirty="0"/>
              <a:t> learning: if the </a:t>
            </a:r>
            <a:r>
              <a:rPr lang="en-US" sz="2400" dirty="0" err="1"/>
              <a:t>perceptron’s</a:t>
            </a:r>
            <a:r>
              <a:rPr lang="en-US" sz="2400" dirty="0"/>
              <a:t> output is different than the expected output, update the weights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>
                <a:solidFill>
                  <a:srgbClr val="FF6B09"/>
                </a:solidFill>
              </a:rPr>
              <a:t>Challenge: for multilayer networks, we don’t know what the expected output/error is for the internal nodes</a:t>
            </a:r>
          </a:p>
        </p:txBody>
      </p:sp>
      <p:sp>
        <p:nvSpPr>
          <p:cNvPr id="5" name="Oval 12"/>
          <p:cNvSpPr>
            <a:spLocks noChangeArrowheads="1"/>
          </p:cNvSpPr>
          <p:nvPr/>
        </p:nvSpPr>
        <p:spPr bwMode="auto">
          <a:xfrm>
            <a:off x="6521637" y="4616637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Oval 12"/>
          <p:cNvSpPr>
            <a:spLocks noChangeArrowheads="1"/>
          </p:cNvSpPr>
          <p:nvPr/>
        </p:nvSpPr>
        <p:spPr bwMode="auto">
          <a:xfrm>
            <a:off x="7131237" y="4616637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Oval 12"/>
          <p:cNvSpPr>
            <a:spLocks noChangeArrowheads="1"/>
          </p:cNvSpPr>
          <p:nvPr/>
        </p:nvSpPr>
        <p:spPr bwMode="auto">
          <a:xfrm>
            <a:off x="7740837" y="4616637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Oval 12"/>
          <p:cNvSpPr>
            <a:spLocks noChangeArrowheads="1"/>
          </p:cNvSpPr>
          <p:nvPr/>
        </p:nvSpPr>
        <p:spPr bwMode="auto">
          <a:xfrm>
            <a:off x="7131237" y="5454837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9" name="Straight Arrow Connector 8"/>
          <p:cNvCxnSpPr>
            <a:stCxn id="5" idx="5"/>
            <a:endCxn id="8" idx="1"/>
          </p:cNvCxnSpPr>
          <p:nvPr/>
        </p:nvCxnSpPr>
        <p:spPr bwMode="auto">
          <a:xfrm rot="16200000" flipH="1">
            <a:off x="6667500" y="4991100"/>
            <a:ext cx="622674" cy="39407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" name="Straight Arrow Connector 9"/>
          <p:cNvCxnSpPr>
            <a:stCxn id="6" idx="4"/>
            <a:endCxn id="8" idx="0"/>
          </p:cNvCxnSpPr>
          <p:nvPr/>
        </p:nvCxnSpPr>
        <p:spPr bwMode="auto">
          <a:xfrm rot="5400000">
            <a:off x="7016937" y="5188137"/>
            <a:ext cx="533400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" name="Straight Arrow Connector 10"/>
          <p:cNvCxnSpPr>
            <a:stCxn id="7" idx="3"/>
            <a:endCxn id="8" idx="7"/>
          </p:cNvCxnSpPr>
          <p:nvPr/>
        </p:nvCxnSpPr>
        <p:spPr bwMode="auto">
          <a:xfrm rot="5400000">
            <a:off x="7277100" y="4991100"/>
            <a:ext cx="622674" cy="39407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" name="Straight Arrow Connector 11"/>
          <p:cNvCxnSpPr>
            <a:endCxn id="5" idx="0"/>
          </p:cNvCxnSpPr>
          <p:nvPr/>
        </p:nvCxnSpPr>
        <p:spPr bwMode="auto">
          <a:xfrm rot="16200000" flipH="1">
            <a:off x="6293037" y="4235637"/>
            <a:ext cx="609600" cy="1524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3" name="Straight Arrow Connector 12"/>
          <p:cNvCxnSpPr>
            <a:endCxn id="5" idx="0"/>
          </p:cNvCxnSpPr>
          <p:nvPr/>
        </p:nvCxnSpPr>
        <p:spPr bwMode="auto">
          <a:xfrm rot="5400000">
            <a:off x="6483537" y="4197537"/>
            <a:ext cx="609600" cy="2286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4" name="Straight Arrow Connector 13"/>
          <p:cNvCxnSpPr/>
          <p:nvPr/>
        </p:nvCxnSpPr>
        <p:spPr bwMode="auto">
          <a:xfrm rot="16200000" flipH="1">
            <a:off x="6902637" y="4235636"/>
            <a:ext cx="609600" cy="1524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5" name="Straight Arrow Connector 14"/>
          <p:cNvCxnSpPr/>
          <p:nvPr/>
        </p:nvCxnSpPr>
        <p:spPr bwMode="auto">
          <a:xfrm rot="5400000">
            <a:off x="7093137" y="4197536"/>
            <a:ext cx="609600" cy="2286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6" name="Straight Arrow Connector 15"/>
          <p:cNvCxnSpPr/>
          <p:nvPr/>
        </p:nvCxnSpPr>
        <p:spPr bwMode="auto">
          <a:xfrm rot="16200000" flipH="1">
            <a:off x="7512237" y="4235637"/>
            <a:ext cx="609600" cy="1524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7" name="Straight Arrow Connector 16"/>
          <p:cNvCxnSpPr/>
          <p:nvPr/>
        </p:nvCxnSpPr>
        <p:spPr bwMode="auto">
          <a:xfrm rot="5400000">
            <a:off x="7702737" y="4197537"/>
            <a:ext cx="609600" cy="2286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8" name="Straight Arrow Connector 17"/>
          <p:cNvCxnSpPr>
            <a:stCxn id="8" idx="4"/>
          </p:cNvCxnSpPr>
          <p:nvPr/>
        </p:nvCxnSpPr>
        <p:spPr bwMode="auto">
          <a:xfrm rot="5400000">
            <a:off x="7131237" y="5912037"/>
            <a:ext cx="304800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9" name="Oval 12"/>
          <p:cNvSpPr>
            <a:spLocks noChangeArrowheads="1"/>
          </p:cNvSpPr>
          <p:nvPr/>
        </p:nvSpPr>
        <p:spPr bwMode="auto">
          <a:xfrm>
            <a:off x="1797237" y="5226237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20" name="Straight Arrow Connector 19"/>
          <p:cNvCxnSpPr>
            <a:endCxn id="19" idx="1"/>
          </p:cNvCxnSpPr>
          <p:nvPr/>
        </p:nvCxnSpPr>
        <p:spPr bwMode="auto">
          <a:xfrm rot="16200000" flipH="1">
            <a:off x="1333500" y="4762500"/>
            <a:ext cx="622674" cy="39407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1" name="Straight Arrow Connector 20"/>
          <p:cNvCxnSpPr>
            <a:endCxn id="19" idx="0"/>
          </p:cNvCxnSpPr>
          <p:nvPr/>
        </p:nvCxnSpPr>
        <p:spPr bwMode="auto">
          <a:xfrm rot="5400000">
            <a:off x="1682937" y="4959537"/>
            <a:ext cx="533400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2" name="Straight Arrow Connector 21"/>
          <p:cNvCxnSpPr>
            <a:endCxn id="19" idx="7"/>
          </p:cNvCxnSpPr>
          <p:nvPr/>
        </p:nvCxnSpPr>
        <p:spPr bwMode="auto">
          <a:xfrm rot="5400000">
            <a:off x="1943100" y="4762500"/>
            <a:ext cx="622674" cy="39407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3" name="Straight Arrow Connector 22"/>
          <p:cNvCxnSpPr>
            <a:stCxn id="19" idx="4"/>
          </p:cNvCxnSpPr>
          <p:nvPr/>
        </p:nvCxnSpPr>
        <p:spPr bwMode="auto">
          <a:xfrm rot="5400000">
            <a:off x="1797237" y="5683437"/>
            <a:ext cx="304800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4" name="TextBox 23"/>
          <p:cNvSpPr txBox="1"/>
          <p:nvPr/>
        </p:nvSpPr>
        <p:spPr>
          <a:xfrm>
            <a:off x="1143000" y="6172200"/>
            <a:ext cx="2057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schemeClr val="bg2">
                    <a:lumMod val="60000"/>
                    <a:lumOff val="40000"/>
                  </a:schemeClr>
                </a:solidFill>
              </a:rPr>
              <a:t>perceptron</a:t>
            </a:r>
            <a:endParaRPr lang="en-US" dirty="0">
              <a:solidFill>
                <a:schemeClr val="bg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943600" y="6243935"/>
            <a:ext cx="3505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2">
                    <a:lumMod val="60000"/>
                    <a:lumOff val="40000"/>
                  </a:schemeClr>
                </a:solidFill>
              </a:rPr>
              <a:t>multi-layer network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3886200" y="5029200"/>
            <a:ext cx="2743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expected output?</a:t>
            </a:r>
          </a:p>
        </p:txBody>
      </p:sp>
      <p:sp>
        <p:nvSpPr>
          <p:cNvPr id="28" name="Rectangle 27"/>
          <p:cNvSpPr/>
          <p:nvPr/>
        </p:nvSpPr>
        <p:spPr bwMode="auto">
          <a:xfrm>
            <a:off x="6705600" y="4953000"/>
            <a:ext cx="1143000" cy="533400"/>
          </a:xfrm>
          <a:prstGeom prst="rect">
            <a:avLst/>
          </a:prstGeom>
          <a:solidFill>
            <a:srgbClr val="FF0000">
              <a:alpha val="44000"/>
            </a:srgbClr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ixel">
  <a:themeElements>
    <a:clrScheme name="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Pixe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11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11" charset="0"/>
          </a:defRPr>
        </a:defPPr>
      </a:lstStyle>
    </a:lnDef>
  </a:objectDefaults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Pixel</Template>
  <TotalTime>9514</TotalTime>
  <Words>1333</Words>
  <Application>Microsoft Macintosh PowerPoint</Application>
  <PresentationFormat>On-screen Show (4:3)</PresentationFormat>
  <Paragraphs>388</Paragraphs>
  <Slides>33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40" baseType="lpstr">
      <vt:lpstr>ＭＳ Ｐゴシック</vt:lpstr>
      <vt:lpstr>Arial</vt:lpstr>
      <vt:lpstr>Arial Black</vt:lpstr>
      <vt:lpstr>Times</vt:lpstr>
      <vt:lpstr>Times New Roman</vt:lpstr>
      <vt:lpstr>Wingdings</vt:lpstr>
      <vt:lpstr>Pixel</vt:lpstr>
      <vt:lpstr>Backpropogation</vt:lpstr>
      <vt:lpstr>Perceptron learning algorithm</vt:lpstr>
      <vt:lpstr>Perceptron learning</vt:lpstr>
      <vt:lpstr>Linearly Separable</vt:lpstr>
      <vt:lpstr>PowerPoint Presentation</vt:lpstr>
      <vt:lpstr>XOR</vt:lpstr>
      <vt:lpstr>XOR</vt:lpstr>
      <vt:lpstr>Learning in multilayer networks</vt:lpstr>
      <vt:lpstr>Learning in multilayer networks</vt:lpstr>
      <vt:lpstr>Backpropagation</vt:lpstr>
      <vt:lpstr>Backpropagation</vt:lpstr>
      <vt:lpstr>Backpropagation</vt:lpstr>
      <vt:lpstr>Backpropagation</vt:lpstr>
      <vt:lpstr>Backpropagation</vt:lpstr>
      <vt:lpstr>Neural network regression</vt:lpstr>
      <vt:lpstr>PowerPoint Presentation</vt:lpstr>
      <vt:lpstr>Cog sci people like NNs</vt:lpstr>
      <vt:lpstr>Interpreting Satellite Imagery for Automated Weather Forecasting</vt:lpstr>
      <vt:lpstr>PowerPoint Presentation</vt:lpstr>
      <vt:lpstr>PowerPoint Presentation</vt:lpstr>
      <vt:lpstr>Summary</vt:lpstr>
      <vt:lpstr>Our python NN module</vt:lpstr>
      <vt:lpstr>Data format</vt:lpstr>
      <vt:lpstr>Training on the data</vt:lpstr>
      <vt:lpstr>Training on the data</vt:lpstr>
      <vt:lpstr>Training on the data</vt:lpstr>
      <vt:lpstr>After training, can look at the weights</vt:lpstr>
      <vt:lpstr>After training, can look at the weights</vt:lpstr>
      <vt:lpstr>After training, can look at the weights</vt:lpstr>
      <vt:lpstr>Many parameters to play with</vt:lpstr>
      <vt:lpstr>Calling with optional parameters</vt:lpstr>
      <vt:lpstr>Train vs. test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David Robert Kauchak</cp:lastModifiedBy>
  <cp:revision>509</cp:revision>
  <cp:lastPrinted>2019-03-15T16:59:19Z</cp:lastPrinted>
  <dcterms:created xsi:type="dcterms:W3CDTF">2010-11-08T21:43:53Z</dcterms:created>
  <dcterms:modified xsi:type="dcterms:W3CDTF">2019-03-15T16:59:24Z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