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53"/>
  </p:notesMasterIdLst>
  <p:handoutMasterIdLst>
    <p:handoutMasterId r:id="rId54"/>
  </p:handoutMasterIdLst>
  <p:sldIdLst>
    <p:sldId id="256" r:id="rId2"/>
    <p:sldId id="448" r:id="rId3"/>
    <p:sldId id="263" r:id="rId4"/>
    <p:sldId id="291" r:id="rId5"/>
    <p:sldId id="453" r:id="rId6"/>
    <p:sldId id="463" r:id="rId7"/>
    <p:sldId id="466" r:id="rId8"/>
    <p:sldId id="531" r:id="rId9"/>
    <p:sldId id="465" r:id="rId10"/>
    <p:sldId id="467" r:id="rId11"/>
    <p:sldId id="468" r:id="rId12"/>
    <p:sldId id="479" r:id="rId13"/>
    <p:sldId id="484" r:id="rId14"/>
    <p:sldId id="485" r:id="rId15"/>
    <p:sldId id="486" r:id="rId16"/>
    <p:sldId id="487" r:id="rId17"/>
    <p:sldId id="488" r:id="rId18"/>
    <p:sldId id="489" r:id="rId19"/>
    <p:sldId id="490" r:id="rId20"/>
    <p:sldId id="491" r:id="rId21"/>
    <p:sldId id="492" r:id="rId22"/>
    <p:sldId id="480" r:id="rId23"/>
    <p:sldId id="483" r:id="rId24"/>
    <p:sldId id="494" r:id="rId25"/>
    <p:sldId id="495" r:id="rId26"/>
    <p:sldId id="496" r:id="rId27"/>
    <p:sldId id="497" r:id="rId28"/>
    <p:sldId id="498" r:id="rId29"/>
    <p:sldId id="499" r:id="rId30"/>
    <p:sldId id="500" r:id="rId31"/>
    <p:sldId id="501" r:id="rId32"/>
    <p:sldId id="502" r:id="rId33"/>
    <p:sldId id="503" r:id="rId34"/>
    <p:sldId id="504" r:id="rId35"/>
    <p:sldId id="505" r:id="rId36"/>
    <p:sldId id="506" r:id="rId37"/>
    <p:sldId id="507" r:id="rId38"/>
    <p:sldId id="508" r:id="rId39"/>
    <p:sldId id="509" r:id="rId40"/>
    <p:sldId id="510" r:id="rId41"/>
    <p:sldId id="511" r:id="rId42"/>
    <p:sldId id="512" r:id="rId43"/>
    <p:sldId id="513" r:id="rId44"/>
    <p:sldId id="514" r:id="rId45"/>
    <p:sldId id="515" r:id="rId46"/>
    <p:sldId id="516" r:id="rId47"/>
    <p:sldId id="517" r:id="rId48"/>
    <p:sldId id="518" r:id="rId49"/>
    <p:sldId id="519" r:id="rId50"/>
    <p:sldId id="532" r:id="rId51"/>
    <p:sldId id="533" r:id="rId52"/>
  </p:sldIdLst>
  <p:sldSz cx="9144000" cy="6858000" type="screen4x3"/>
  <p:notesSz cx="6959600" cy="9245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6B0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7" autoAdjust="0"/>
    <p:restoredTop sz="75655" autoAdjust="0"/>
  </p:normalViewPr>
  <p:slideViewPr>
    <p:cSldViewPr>
      <p:cViewPr varScale="1">
        <p:scale>
          <a:sx n="83" d="100"/>
          <a:sy n="83" d="100"/>
        </p:scale>
        <p:origin x="22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625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1763" y="0"/>
            <a:ext cx="301625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D1D47-5F99-6845-B340-C7AB8F9BDF49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82050"/>
            <a:ext cx="301625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1763" y="8782050"/>
            <a:ext cx="301625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31AC6-AFA7-4742-A414-67C32F79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33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763" y="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22800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91025"/>
            <a:ext cx="556895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8205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763" y="878205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fld id="{C085E063-BD86-A24D-8676-37A35E7CCE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0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3DED1-C88E-AC42-A316-E9BDF87E1138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13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15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16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19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20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21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22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906CB-4E39-184A-BDBD-95794EF2FA85}" type="slidenum">
              <a:rPr lang="en-US"/>
              <a:pPr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23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5E063-BD86-A24D-8676-37A35E7CCE3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65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7C492-4133-5942-991E-CDDA543A708F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7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8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10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235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11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6D31A-296B-CF45-AC5F-A4448E5D0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38C93-A2E2-1F4A-9982-02E4F7A1CC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EAE6E-01CE-AA43-91FD-5541E66926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17EA2-A314-044E-89FB-146EC50556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EE98A-45D7-7F4F-8CA6-8AE6B246EA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0F6C5-F5B6-DE42-A55A-07258BC651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BF235-B7F0-3C41-A735-BF78D36464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902D9-333F-0245-A375-B08F5048CB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DEDBD-9C77-C84D-B776-68151EB266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FCBC6-865B-104D-B2BB-51842CEF67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95029-F98B-F249-9935-9743AFB56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76F54-2D5C-094C-A448-35A1F87DE0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BA071-A82E-344C-A9E9-2D825C1C76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D476C2FA-60BD-3649-B504-B302B45CB07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pomona.edu/~dkauchak/classes/cs51a/examples/optional_parameters.tx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Perceptron Learning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/>
              <a:t>David Kauchak</a:t>
            </a:r>
          </a:p>
          <a:p>
            <a:pPr eaLnBrk="1" hangingPunct="1">
              <a:buFont typeface="Wingdings" charset="2"/>
              <a:buNone/>
            </a:pPr>
            <a:r>
              <a:rPr lang="en-US" dirty="0"/>
              <a:t>CS51A</a:t>
            </a:r>
          </a:p>
          <a:p>
            <a:pPr eaLnBrk="1" hangingPunct="1">
              <a:buFont typeface="Wingdings" charset="2"/>
              <a:buNone/>
            </a:pP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524000" y="1752600"/>
            <a:ext cx="5715000" cy="4343400"/>
            <a:chOff x="864" y="1008"/>
            <a:chExt cx="3600" cy="273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-1</a:t>
              </a:r>
              <a:endParaRPr lang="en-US" sz="1800" baseline="-25000" dirty="0"/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0.5</a:t>
              </a:r>
              <a:endParaRPr lang="en-US" sz="1800" baseline="-25000" dirty="0"/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381000" y="6858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43800" y="30991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4267200" y="3352800"/>
            <a:ext cx="762000" cy="687388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4643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0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4491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59812" y="2814935"/>
            <a:ext cx="145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4419600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43800" y="472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6096000"/>
            <a:ext cx="512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Could increase any of these weights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685800" y="2743200"/>
            <a:ext cx="1981200" cy="121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09600" y="1295400"/>
            <a:ext cx="2514600" cy="121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09600" y="5181600"/>
            <a:ext cx="2514600" cy="121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122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524000" y="1752600"/>
            <a:ext cx="5715000" cy="4343400"/>
            <a:chOff x="864" y="1008"/>
            <a:chExt cx="3600" cy="273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-1</a:t>
              </a:r>
              <a:endParaRPr lang="en-US" sz="1800" baseline="-25000" dirty="0"/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0.5</a:t>
              </a:r>
              <a:endParaRPr lang="en-US" sz="1800" baseline="-25000" dirty="0"/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381000" y="6858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43800" y="30991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4267200" y="3352800"/>
            <a:ext cx="762000" cy="687388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4643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0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4491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59812" y="2814935"/>
            <a:ext cx="145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4419600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43800" y="472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6096000"/>
            <a:ext cx="4205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Could decrease the threshold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3352800" y="4191000"/>
            <a:ext cx="2514600" cy="121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69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Perceptron update rule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447800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en-US" dirty="0"/>
              <a:t>if </a:t>
            </a:r>
            <a:r>
              <a:rPr lang="en-US" i="1" dirty="0">
                <a:solidFill>
                  <a:srgbClr val="FF6600"/>
                </a:solidFill>
              </a:rPr>
              <a:t>wrong</a:t>
            </a:r>
            <a:r>
              <a:rPr lang="en-US" dirty="0"/>
              <a:t>:</a:t>
            </a:r>
          </a:p>
          <a:p>
            <a:pPr lvl="2">
              <a:buFontTx/>
              <a:buChar char="-"/>
            </a:pPr>
            <a:r>
              <a:rPr lang="en-US" dirty="0">
                <a:solidFill>
                  <a:srgbClr val="0000FF"/>
                </a:solidFill>
              </a:rPr>
              <a:t>update weights and threshold towards getting this example correct</a:t>
            </a:r>
          </a:p>
        </p:txBody>
      </p:sp>
      <p:sp>
        <p:nvSpPr>
          <p:cNvPr id="5" name="Down Arrow 4"/>
          <p:cNvSpPr/>
          <p:nvPr/>
        </p:nvSpPr>
        <p:spPr bwMode="auto">
          <a:xfrm>
            <a:off x="3352800" y="3200400"/>
            <a:ext cx="1219200" cy="990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400" y="403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lvl="1">
              <a:buFontTx/>
              <a:buChar char="-"/>
            </a:pPr>
            <a:r>
              <a:rPr lang="en-US" dirty="0"/>
              <a:t>if </a:t>
            </a:r>
            <a:r>
              <a:rPr lang="en-US" i="1" dirty="0">
                <a:solidFill>
                  <a:srgbClr val="FF6600"/>
                </a:solidFill>
              </a:rPr>
              <a:t>wrong</a:t>
            </a:r>
            <a:r>
              <a:rPr lang="en-US" dirty="0"/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557278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4246" y="4719935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3353412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4495800" y="3962400"/>
            <a:ext cx="381000" cy="2819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9654" y="5715000"/>
            <a:ext cx="44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does this do in this case?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8720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4495800" y="3962400"/>
            <a:ext cx="381000" cy="2819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1109" y="5715000"/>
            <a:ext cx="4889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causes us to increase the weights!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2737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of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4495800" y="3962400"/>
            <a:ext cx="381000" cy="2819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1109" y="5715000"/>
            <a:ext cx="5214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if predicted = 1 and actual = 0?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8758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of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4495800" y="3962400"/>
            <a:ext cx="381000" cy="2819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638800"/>
            <a:ext cx="7672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We’re over the threshold, so want to decrease weights:</a:t>
            </a:r>
          </a:p>
          <a:p>
            <a:r>
              <a:rPr lang="en-US" dirty="0">
                <a:solidFill>
                  <a:srgbClr val="0000FF"/>
                </a:solidFill>
              </a:rPr>
              <a:t>actual - predicted = 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0054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6400800" y="5181600"/>
            <a:ext cx="4572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5791200"/>
            <a:ext cx="281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does this do?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135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6400800" y="5181600"/>
            <a:ext cx="4572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5722203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Only adjust those weights that actually contributed!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2903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2590800" y="5105400"/>
            <a:ext cx="4572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5791200"/>
            <a:ext cx="281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does this do?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923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Artificial Neural Networks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2438400" y="1676400"/>
            <a:ext cx="4572000" cy="4419600"/>
            <a:chOff x="3120" y="1104"/>
            <a:chExt cx="2880" cy="2784"/>
          </a:xfrm>
        </p:grpSpPr>
        <p:sp>
          <p:nvSpPr>
            <p:cNvPr id="32772" name="Oval 5"/>
            <p:cNvSpPr>
              <a:spLocks noChangeArrowheads="1"/>
            </p:cNvSpPr>
            <p:nvPr/>
          </p:nvSpPr>
          <p:spPr bwMode="auto">
            <a:xfrm>
              <a:off x="4320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2773" name="Group 6"/>
            <p:cNvGrpSpPr>
              <a:grpSpLocks/>
            </p:cNvGrpSpPr>
            <p:nvPr/>
          </p:nvGrpSpPr>
          <p:grpSpPr bwMode="auto">
            <a:xfrm>
              <a:off x="3120" y="1104"/>
              <a:ext cx="2880" cy="2784"/>
              <a:chOff x="3168" y="1104"/>
              <a:chExt cx="2880" cy="2784"/>
            </a:xfrm>
          </p:grpSpPr>
          <p:sp>
            <p:nvSpPr>
              <p:cNvPr id="32774" name="Oval 7"/>
              <p:cNvSpPr>
                <a:spLocks noChangeArrowheads="1"/>
              </p:cNvSpPr>
              <p:nvPr/>
            </p:nvSpPr>
            <p:spPr bwMode="auto">
              <a:xfrm>
                <a:off x="3504" y="139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5" name="Oval 8"/>
              <p:cNvSpPr>
                <a:spLocks noChangeArrowheads="1"/>
              </p:cNvSpPr>
              <p:nvPr/>
            </p:nvSpPr>
            <p:spPr bwMode="auto">
              <a:xfrm>
                <a:off x="5280" y="283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6" name="Oval 9"/>
              <p:cNvSpPr>
                <a:spLocks noChangeArrowheads="1"/>
              </p:cNvSpPr>
              <p:nvPr/>
            </p:nvSpPr>
            <p:spPr bwMode="auto">
              <a:xfrm>
                <a:off x="5040" y="177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7" name="Oval 10"/>
              <p:cNvSpPr>
                <a:spLocks noChangeArrowheads="1"/>
              </p:cNvSpPr>
              <p:nvPr/>
            </p:nvSpPr>
            <p:spPr bwMode="auto">
              <a:xfrm>
                <a:off x="4224" y="220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8" name="Oval 11"/>
              <p:cNvSpPr>
                <a:spLocks noChangeArrowheads="1"/>
              </p:cNvSpPr>
              <p:nvPr/>
            </p:nvSpPr>
            <p:spPr bwMode="auto">
              <a:xfrm>
                <a:off x="4608" y="36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9" name="Oval 12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0" name="Oval 13"/>
              <p:cNvSpPr>
                <a:spLocks noChangeArrowheads="1"/>
              </p:cNvSpPr>
              <p:nvPr/>
            </p:nvSpPr>
            <p:spPr bwMode="auto">
              <a:xfrm>
                <a:off x="3408" y="345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1" name="Line 14"/>
              <p:cNvSpPr>
                <a:spLocks noChangeShapeType="1"/>
              </p:cNvSpPr>
              <p:nvPr/>
            </p:nvSpPr>
            <p:spPr bwMode="auto">
              <a:xfrm>
                <a:off x="3696" y="1584"/>
                <a:ext cx="528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2" name="Line 15"/>
              <p:cNvSpPr>
                <a:spLocks noChangeShapeType="1"/>
              </p:cNvSpPr>
              <p:nvPr/>
            </p:nvSpPr>
            <p:spPr bwMode="auto">
              <a:xfrm flipV="1">
                <a:off x="3408" y="2352"/>
                <a:ext cx="816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3" name="Line 16"/>
              <p:cNvSpPr>
                <a:spLocks noChangeShapeType="1"/>
              </p:cNvSpPr>
              <p:nvPr/>
            </p:nvSpPr>
            <p:spPr bwMode="auto">
              <a:xfrm flipV="1">
                <a:off x="4320" y="1536"/>
                <a:ext cx="48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4" name="Line 17"/>
              <p:cNvSpPr>
                <a:spLocks noChangeShapeType="1"/>
              </p:cNvSpPr>
              <p:nvPr/>
            </p:nvSpPr>
            <p:spPr bwMode="auto">
              <a:xfrm flipV="1">
                <a:off x="4464" y="1968"/>
                <a:ext cx="576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5" name="Line 18"/>
              <p:cNvSpPr>
                <a:spLocks noChangeShapeType="1"/>
              </p:cNvSpPr>
              <p:nvPr/>
            </p:nvSpPr>
            <p:spPr bwMode="auto">
              <a:xfrm>
                <a:off x="4416" y="2400"/>
                <a:ext cx="816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6" name="Line 19"/>
              <p:cNvSpPr>
                <a:spLocks noChangeShapeType="1"/>
              </p:cNvSpPr>
              <p:nvPr/>
            </p:nvSpPr>
            <p:spPr bwMode="auto">
              <a:xfrm>
                <a:off x="4320" y="2448"/>
                <a:ext cx="336" cy="1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7" name="Line 20"/>
              <p:cNvSpPr>
                <a:spLocks noChangeShapeType="1"/>
              </p:cNvSpPr>
              <p:nvPr/>
            </p:nvSpPr>
            <p:spPr bwMode="auto">
              <a:xfrm flipH="1">
                <a:off x="3600" y="2448"/>
                <a:ext cx="624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8" name="Line 21"/>
              <p:cNvSpPr>
                <a:spLocks noChangeShapeType="1"/>
              </p:cNvSpPr>
              <p:nvPr/>
            </p:nvSpPr>
            <p:spPr bwMode="auto">
              <a:xfrm flipH="1" flipV="1">
                <a:off x="3312" y="2592"/>
                <a:ext cx="144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9" name="Text Box 22"/>
              <p:cNvSpPr txBox="1">
                <a:spLocks noChangeArrowheads="1"/>
              </p:cNvSpPr>
              <p:nvPr/>
            </p:nvSpPr>
            <p:spPr bwMode="auto">
              <a:xfrm>
                <a:off x="4368" y="1104"/>
                <a:ext cx="12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latin typeface="Verdana" charset="0"/>
                  </a:rPr>
                  <a:t>Node (Neuron)</a:t>
                </a:r>
              </a:p>
            </p:txBody>
          </p:sp>
          <p:sp>
            <p:nvSpPr>
              <p:cNvPr id="32790" name="Text Box 23"/>
              <p:cNvSpPr txBox="1">
                <a:spLocks noChangeArrowheads="1"/>
              </p:cNvSpPr>
              <p:nvPr/>
            </p:nvSpPr>
            <p:spPr bwMode="auto">
              <a:xfrm>
                <a:off x="4512" y="3024"/>
                <a:ext cx="1536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latin typeface="Verdana" charset="0"/>
                  </a:rPr>
                  <a:t>Edge (synapses)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4898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2590800" y="5105400"/>
            <a:ext cx="4572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646003"/>
            <a:ext cx="7028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“learning rate”: value between 0 and 1 (</a:t>
            </a:r>
            <a:r>
              <a:rPr lang="en-US" dirty="0" err="1">
                <a:solidFill>
                  <a:srgbClr val="0000FF"/>
                </a:solidFill>
              </a:rPr>
              <a:t>e.g</a:t>
            </a:r>
            <a:r>
              <a:rPr lang="en-US" dirty="0">
                <a:solidFill>
                  <a:srgbClr val="0000FF"/>
                </a:solidFill>
              </a:rPr>
              <a:t> 0.1)</a:t>
            </a:r>
          </a:p>
          <a:p>
            <a:r>
              <a:rPr lang="en-US" dirty="0">
                <a:solidFill>
                  <a:srgbClr val="0000FF"/>
                </a:solidFill>
              </a:rPr>
              <a:t>adjusts how abrupt the changes are to the model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6395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Δw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5739824"/>
            <a:ext cx="49982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about the threshold?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7391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200400" y="1295400"/>
            <a:ext cx="1295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495800" y="1905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Text Box 1030"/>
          <p:cNvSpPr txBox="1">
            <a:spLocks noChangeArrowheads="1"/>
          </p:cNvSpPr>
          <p:nvPr/>
        </p:nvSpPr>
        <p:spPr bwMode="auto">
          <a:xfrm>
            <a:off x="5105400" y="1676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524000" y="10668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524000" y="1828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524000" y="2133600"/>
            <a:ext cx="1676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7" name="Text Box 1035"/>
          <p:cNvSpPr txBox="1">
            <a:spLocks noChangeArrowheads="1"/>
          </p:cNvSpPr>
          <p:nvPr/>
        </p:nvSpPr>
        <p:spPr bwMode="auto">
          <a:xfrm>
            <a:off x="609600" y="76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1</a:t>
            </a:r>
          </a:p>
        </p:txBody>
      </p:sp>
      <p:sp>
        <p:nvSpPr>
          <p:cNvPr id="36878" name="Text Box 1036"/>
          <p:cNvSpPr txBox="1">
            <a:spLocks noChangeArrowheads="1"/>
          </p:cNvSpPr>
          <p:nvPr/>
        </p:nvSpPr>
        <p:spPr bwMode="auto">
          <a:xfrm>
            <a:off x="609600" y="1614488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Input x</a:t>
            </a:r>
            <a:r>
              <a:rPr lang="en-US" sz="1800" baseline="-25000"/>
              <a:t>2</a:t>
            </a:r>
          </a:p>
        </p:txBody>
      </p:sp>
      <p:sp>
        <p:nvSpPr>
          <p:cNvPr id="36879" name="Text Box 1037"/>
          <p:cNvSpPr txBox="1">
            <a:spLocks noChangeArrowheads="1"/>
          </p:cNvSpPr>
          <p:nvPr/>
        </p:nvSpPr>
        <p:spPr bwMode="auto">
          <a:xfrm>
            <a:off x="533400" y="2133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3</a:t>
            </a:r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209800" y="77628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Weight w</a:t>
            </a:r>
            <a:r>
              <a:rPr lang="en-US" sz="1800" baseline="-25000" dirty="0"/>
              <a:t>1</a:t>
            </a:r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752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Weight w</a:t>
            </a:r>
            <a:r>
              <a:rPr lang="en-US" sz="1800" baseline="-25000"/>
              <a:t>2</a:t>
            </a:r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752600" y="2362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Weight w</a:t>
            </a:r>
            <a:r>
              <a:rPr lang="en-US" sz="1800" baseline="-25000" dirty="0"/>
              <a:t>3</a:t>
            </a:r>
          </a:p>
        </p:txBody>
      </p:sp>
      <p:grpSp>
        <p:nvGrpSpPr>
          <p:cNvPr id="27" name="Group 35"/>
          <p:cNvGrpSpPr/>
          <p:nvPr/>
        </p:nvGrpSpPr>
        <p:grpSpPr>
          <a:xfrm>
            <a:off x="3505200" y="1600200"/>
            <a:ext cx="609600" cy="6096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3048000" y="249549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Threshold of </a:t>
            </a:r>
            <a:r>
              <a:rPr lang="en-US" sz="2000" i="1" dirty="0"/>
              <a:t>t</a:t>
            </a:r>
            <a:endParaRPr lang="en-US" sz="2000" i="1" baseline="-250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911546"/>
              </p:ext>
            </p:extLst>
          </p:nvPr>
        </p:nvGraphicFramePr>
        <p:xfrm>
          <a:off x="6553200" y="1371600"/>
          <a:ext cx="19732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53" name="Equation" r:id="rId4" imgW="889000" imgH="457200" progId="Equation.3">
                  <p:embed/>
                </p:oleObj>
              </mc:Choice>
              <mc:Fallback>
                <p:oleObj name="Equation" r:id="rId4" imgW="88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371600"/>
                        <a:ext cx="1973262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57200" y="3200400"/>
            <a:ext cx="8382000" cy="2976265"/>
            <a:chOff x="457200" y="3200400"/>
            <a:chExt cx="8382000" cy="2976265"/>
          </a:xfrm>
        </p:grpSpPr>
        <p:sp>
          <p:nvSpPr>
            <p:cNvPr id="36" name="Oval 1027"/>
            <p:cNvSpPr>
              <a:spLocks noChangeArrowheads="1"/>
            </p:cNvSpPr>
            <p:nvPr/>
          </p:nvSpPr>
          <p:spPr bwMode="auto">
            <a:xfrm>
              <a:off x="3200400" y="3962400"/>
              <a:ext cx="1295400" cy="1219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029"/>
            <p:cNvSpPr>
              <a:spLocks noChangeShapeType="1"/>
            </p:cNvSpPr>
            <p:nvPr/>
          </p:nvSpPr>
          <p:spPr bwMode="auto">
            <a:xfrm>
              <a:off x="4495800" y="4572000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Text Box 1030"/>
            <p:cNvSpPr txBox="1">
              <a:spLocks noChangeArrowheads="1"/>
            </p:cNvSpPr>
            <p:nvPr/>
          </p:nvSpPr>
          <p:spPr bwMode="auto">
            <a:xfrm>
              <a:off x="5105400" y="43434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Output </a:t>
              </a:r>
              <a:r>
                <a:rPr lang="en-US" sz="1800" i="1" dirty="0"/>
                <a:t>y</a:t>
              </a:r>
            </a:p>
          </p:txBody>
        </p:sp>
        <p:sp>
          <p:nvSpPr>
            <p:cNvPr id="39" name="Line 1031"/>
            <p:cNvSpPr>
              <a:spLocks noChangeShapeType="1"/>
            </p:cNvSpPr>
            <p:nvPr/>
          </p:nvSpPr>
          <p:spPr bwMode="auto">
            <a:xfrm>
              <a:off x="1524000" y="3733800"/>
              <a:ext cx="17526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032"/>
            <p:cNvSpPr>
              <a:spLocks noChangeShapeType="1"/>
            </p:cNvSpPr>
            <p:nvPr/>
          </p:nvSpPr>
          <p:spPr bwMode="auto">
            <a:xfrm>
              <a:off x="1524000" y="4495800"/>
              <a:ext cx="1600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033"/>
            <p:cNvSpPr>
              <a:spLocks noChangeShapeType="1"/>
            </p:cNvSpPr>
            <p:nvPr/>
          </p:nvSpPr>
          <p:spPr bwMode="auto">
            <a:xfrm flipV="1">
              <a:off x="1524000" y="4800600"/>
              <a:ext cx="16764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1035"/>
            <p:cNvSpPr txBox="1">
              <a:spLocks noChangeArrowheads="1"/>
            </p:cNvSpPr>
            <p:nvPr/>
          </p:nvSpPr>
          <p:spPr bwMode="auto">
            <a:xfrm>
              <a:off x="609600" y="34290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Input x</a:t>
              </a:r>
              <a:r>
                <a:rPr lang="en-US" sz="1800" baseline="-25000" dirty="0"/>
                <a:t>1</a:t>
              </a:r>
            </a:p>
          </p:txBody>
        </p:sp>
        <p:sp>
          <p:nvSpPr>
            <p:cNvPr id="43" name="Text Box 1036"/>
            <p:cNvSpPr txBox="1">
              <a:spLocks noChangeArrowheads="1"/>
            </p:cNvSpPr>
            <p:nvPr/>
          </p:nvSpPr>
          <p:spPr bwMode="auto">
            <a:xfrm>
              <a:off x="609600" y="4281488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44" name="Text Box 1037"/>
            <p:cNvSpPr txBox="1">
              <a:spLocks noChangeArrowheads="1"/>
            </p:cNvSpPr>
            <p:nvPr/>
          </p:nvSpPr>
          <p:spPr bwMode="auto">
            <a:xfrm>
              <a:off x="533400" y="48006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Input x</a:t>
              </a:r>
              <a:r>
                <a:rPr lang="en-US" sz="1800" baseline="-25000" dirty="0"/>
                <a:t>3</a:t>
              </a:r>
            </a:p>
          </p:txBody>
        </p:sp>
        <p:sp>
          <p:nvSpPr>
            <p:cNvPr id="45" name="Text Box 1039"/>
            <p:cNvSpPr txBox="1">
              <a:spLocks noChangeArrowheads="1"/>
            </p:cNvSpPr>
            <p:nvPr/>
          </p:nvSpPr>
          <p:spPr bwMode="auto">
            <a:xfrm>
              <a:off x="2209800" y="3443287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Weight w</a:t>
              </a:r>
              <a:r>
                <a:rPr lang="en-US" sz="1800" baseline="-25000" dirty="0"/>
                <a:t>1</a:t>
              </a:r>
            </a:p>
          </p:txBody>
        </p:sp>
        <p:sp>
          <p:nvSpPr>
            <p:cNvPr id="46" name="Text Box 1040"/>
            <p:cNvSpPr txBox="1">
              <a:spLocks noChangeArrowheads="1"/>
            </p:cNvSpPr>
            <p:nvPr/>
          </p:nvSpPr>
          <p:spPr bwMode="auto">
            <a:xfrm>
              <a:off x="1752600" y="41148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47" name="Text Box 1041"/>
            <p:cNvSpPr txBox="1">
              <a:spLocks noChangeArrowheads="1"/>
            </p:cNvSpPr>
            <p:nvPr/>
          </p:nvSpPr>
          <p:spPr bwMode="auto">
            <a:xfrm>
              <a:off x="1752600" y="50292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Weight w</a:t>
              </a:r>
              <a:r>
                <a:rPr lang="en-US" sz="1800" baseline="-25000" dirty="0"/>
                <a:t>3</a:t>
              </a:r>
            </a:p>
          </p:txBody>
        </p:sp>
        <p:grpSp>
          <p:nvGrpSpPr>
            <p:cNvPr id="48" name="Group 35"/>
            <p:cNvGrpSpPr/>
            <p:nvPr/>
          </p:nvGrpSpPr>
          <p:grpSpPr>
            <a:xfrm>
              <a:off x="3505200" y="4267200"/>
              <a:ext cx="609600" cy="609600"/>
              <a:chOff x="4267200" y="3352800"/>
              <a:chExt cx="762000" cy="687388"/>
            </a:xfrm>
          </p:grpSpPr>
          <p:cxnSp>
            <p:nvCxnSpPr>
              <p:cNvPr id="49" name="Straight Connector 48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2" name="TextBox 51"/>
            <p:cNvSpPr txBox="1"/>
            <p:nvPr/>
          </p:nvSpPr>
          <p:spPr>
            <a:xfrm>
              <a:off x="3429000" y="5162490"/>
              <a:ext cx="251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Threshold of </a:t>
              </a:r>
              <a:r>
                <a:rPr lang="en-US" sz="2000" b="1" dirty="0">
                  <a:solidFill>
                    <a:srgbClr val="0000FF"/>
                  </a:solidFill>
                </a:rPr>
                <a:t>0</a:t>
              </a:r>
              <a:endParaRPr lang="en-US" sz="20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53" name="Line 1033"/>
            <p:cNvSpPr>
              <a:spLocks noChangeShapeType="1"/>
            </p:cNvSpPr>
            <p:nvPr/>
          </p:nvSpPr>
          <p:spPr bwMode="auto">
            <a:xfrm flipV="1">
              <a:off x="1981200" y="5181600"/>
              <a:ext cx="1524000" cy="7620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98600" y="57150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00FF"/>
                  </a:solidFill>
                </a:rPr>
                <a:t>1</a:t>
              </a:r>
            </a:p>
          </p:txBody>
        </p: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3697789"/>
                </p:ext>
              </p:extLst>
            </p:nvPr>
          </p:nvGraphicFramePr>
          <p:xfrm>
            <a:off x="6189663" y="3405187"/>
            <a:ext cx="2649537" cy="1014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54" name="Equation" r:id="rId6" imgW="1193800" imgH="457200" progId="Equation.3">
                    <p:embed/>
                  </p:oleObj>
                </mc:Choice>
                <mc:Fallback>
                  <p:oleObj name="Equation" r:id="rId6" imgW="1193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9663" y="3405187"/>
                          <a:ext cx="2649537" cy="1014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/>
            <p:cNvCxnSpPr/>
            <p:nvPr/>
          </p:nvCxnSpPr>
          <p:spPr bwMode="auto">
            <a:xfrm>
              <a:off x="457200" y="3200400"/>
              <a:ext cx="807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 Box 1041"/>
            <p:cNvSpPr txBox="1">
              <a:spLocks noChangeArrowheads="1"/>
            </p:cNvSpPr>
            <p:nvPr/>
          </p:nvSpPr>
          <p:spPr bwMode="auto">
            <a:xfrm rot="20485554">
              <a:off x="2209800" y="5695298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00FF"/>
                  </a:solidFill>
                </a:rPr>
                <a:t>Weight w</a:t>
              </a:r>
              <a:r>
                <a:rPr lang="en-US" sz="1800" baseline="-25000" dirty="0">
                  <a:solidFill>
                    <a:srgbClr val="0000FF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213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200400" y="1295400"/>
            <a:ext cx="1295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495800" y="1905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Text Box 1030"/>
          <p:cNvSpPr txBox="1">
            <a:spLocks noChangeArrowheads="1"/>
          </p:cNvSpPr>
          <p:nvPr/>
        </p:nvSpPr>
        <p:spPr bwMode="auto">
          <a:xfrm>
            <a:off x="5105400" y="1676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524000" y="10668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524000" y="1828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524000" y="2133600"/>
            <a:ext cx="1676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7" name="Text Box 1035"/>
          <p:cNvSpPr txBox="1">
            <a:spLocks noChangeArrowheads="1"/>
          </p:cNvSpPr>
          <p:nvPr/>
        </p:nvSpPr>
        <p:spPr bwMode="auto">
          <a:xfrm>
            <a:off x="609600" y="76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1</a:t>
            </a:r>
          </a:p>
        </p:txBody>
      </p:sp>
      <p:sp>
        <p:nvSpPr>
          <p:cNvPr id="36878" name="Text Box 1036"/>
          <p:cNvSpPr txBox="1">
            <a:spLocks noChangeArrowheads="1"/>
          </p:cNvSpPr>
          <p:nvPr/>
        </p:nvSpPr>
        <p:spPr bwMode="auto">
          <a:xfrm>
            <a:off x="609600" y="1614488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Input x</a:t>
            </a:r>
            <a:r>
              <a:rPr lang="en-US" sz="1800" baseline="-25000"/>
              <a:t>2</a:t>
            </a:r>
          </a:p>
        </p:txBody>
      </p:sp>
      <p:sp>
        <p:nvSpPr>
          <p:cNvPr id="36879" name="Text Box 1037"/>
          <p:cNvSpPr txBox="1">
            <a:spLocks noChangeArrowheads="1"/>
          </p:cNvSpPr>
          <p:nvPr/>
        </p:nvSpPr>
        <p:spPr bwMode="auto">
          <a:xfrm>
            <a:off x="533400" y="2133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3</a:t>
            </a:r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209800" y="77628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Weight w</a:t>
            </a:r>
            <a:r>
              <a:rPr lang="en-US" sz="1800" baseline="-25000" dirty="0"/>
              <a:t>1</a:t>
            </a:r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752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Weight w</a:t>
            </a:r>
            <a:r>
              <a:rPr lang="en-US" sz="1800" baseline="-25000"/>
              <a:t>2</a:t>
            </a:r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752600" y="2362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Weight w</a:t>
            </a:r>
            <a:r>
              <a:rPr lang="en-US" sz="1800" baseline="-25000" dirty="0"/>
              <a:t>3</a:t>
            </a:r>
          </a:p>
        </p:txBody>
      </p:sp>
      <p:grpSp>
        <p:nvGrpSpPr>
          <p:cNvPr id="27" name="Group 35"/>
          <p:cNvGrpSpPr/>
          <p:nvPr/>
        </p:nvGrpSpPr>
        <p:grpSpPr>
          <a:xfrm>
            <a:off x="3505200" y="1600200"/>
            <a:ext cx="609600" cy="6096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3048000" y="249549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Threshold of </a:t>
            </a:r>
            <a:r>
              <a:rPr lang="en-US" sz="2000" i="1" dirty="0"/>
              <a:t>t</a:t>
            </a:r>
            <a:endParaRPr lang="en-US" sz="2000" i="1" baseline="-250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988959"/>
              </p:ext>
            </p:extLst>
          </p:nvPr>
        </p:nvGraphicFramePr>
        <p:xfrm>
          <a:off x="6553200" y="1371600"/>
          <a:ext cx="19732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294" name="Equation" r:id="rId4" imgW="889000" imgH="457200" progId="Equation.3">
                  <p:embed/>
                </p:oleObj>
              </mc:Choice>
              <mc:Fallback>
                <p:oleObj name="Equation" r:id="rId4" imgW="88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371600"/>
                        <a:ext cx="1973262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57200" y="3200400"/>
            <a:ext cx="8382000" cy="2976265"/>
            <a:chOff x="457200" y="3200400"/>
            <a:chExt cx="8382000" cy="2976265"/>
          </a:xfrm>
        </p:grpSpPr>
        <p:sp>
          <p:nvSpPr>
            <p:cNvPr id="36" name="Oval 1027"/>
            <p:cNvSpPr>
              <a:spLocks noChangeArrowheads="1"/>
            </p:cNvSpPr>
            <p:nvPr/>
          </p:nvSpPr>
          <p:spPr bwMode="auto">
            <a:xfrm>
              <a:off x="3200400" y="3962400"/>
              <a:ext cx="1295400" cy="1219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029"/>
            <p:cNvSpPr>
              <a:spLocks noChangeShapeType="1"/>
            </p:cNvSpPr>
            <p:nvPr/>
          </p:nvSpPr>
          <p:spPr bwMode="auto">
            <a:xfrm>
              <a:off x="4495800" y="4572000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Text Box 1030"/>
            <p:cNvSpPr txBox="1">
              <a:spLocks noChangeArrowheads="1"/>
            </p:cNvSpPr>
            <p:nvPr/>
          </p:nvSpPr>
          <p:spPr bwMode="auto">
            <a:xfrm>
              <a:off x="5105400" y="43434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Output </a:t>
              </a:r>
              <a:r>
                <a:rPr lang="en-US" sz="1800" i="1" dirty="0"/>
                <a:t>y</a:t>
              </a:r>
            </a:p>
          </p:txBody>
        </p:sp>
        <p:sp>
          <p:nvSpPr>
            <p:cNvPr id="39" name="Line 1031"/>
            <p:cNvSpPr>
              <a:spLocks noChangeShapeType="1"/>
            </p:cNvSpPr>
            <p:nvPr/>
          </p:nvSpPr>
          <p:spPr bwMode="auto">
            <a:xfrm>
              <a:off x="1524000" y="3733800"/>
              <a:ext cx="17526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032"/>
            <p:cNvSpPr>
              <a:spLocks noChangeShapeType="1"/>
            </p:cNvSpPr>
            <p:nvPr/>
          </p:nvSpPr>
          <p:spPr bwMode="auto">
            <a:xfrm>
              <a:off x="1524000" y="4495800"/>
              <a:ext cx="1600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033"/>
            <p:cNvSpPr>
              <a:spLocks noChangeShapeType="1"/>
            </p:cNvSpPr>
            <p:nvPr/>
          </p:nvSpPr>
          <p:spPr bwMode="auto">
            <a:xfrm flipV="1">
              <a:off x="1524000" y="4800600"/>
              <a:ext cx="16764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1035"/>
            <p:cNvSpPr txBox="1">
              <a:spLocks noChangeArrowheads="1"/>
            </p:cNvSpPr>
            <p:nvPr/>
          </p:nvSpPr>
          <p:spPr bwMode="auto">
            <a:xfrm>
              <a:off x="609600" y="34290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Input x</a:t>
              </a:r>
              <a:r>
                <a:rPr lang="en-US" sz="1800" baseline="-25000" dirty="0"/>
                <a:t>1</a:t>
              </a:r>
            </a:p>
          </p:txBody>
        </p:sp>
        <p:sp>
          <p:nvSpPr>
            <p:cNvPr id="43" name="Text Box 1036"/>
            <p:cNvSpPr txBox="1">
              <a:spLocks noChangeArrowheads="1"/>
            </p:cNvSpPr>
            <p:nvPr/>
          </p:nvSpPr>
          <p:spPr bwMode="auto">
            <a:xfrm>
              <a:off x="609600" y="4281488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44" name="Text Box 1037"/>
            <p:cNvSpPr txBox="1">
              <a:spLocks noChangeArrowheads="1"/>
            </p:cNvSpPr>
            <p:nvPr/>
          </p:nvSpPr>
          <p:spPr bwMode="auto">
            <a:xfrm>
              <a:off x="533400" y="48006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Input x</a:t>
              </a:r>
              <a:r>
                <a:rPr lang="en-US" sz="1800" baseline="-25000" dirty="0"/>
                <a:t>3</a:t>
              </a:r>
            </a:p>
          </p:txBody>
        </p:sp>
        <p:sp>
          <p:nvSpPr>
            <p:cNvPr id="45" name="Text Box 1039"/>
            <p:cNvSpPr txBox="1">
              <a:spLocks noChangeArrowheads="1"/>
            </p:cNvSpPr>
            <p:nvPr/>
          </p:nvSpPr>
          <p:spPr bwMode="auto">
            <a:xfrm>
              <a:off x="2209800" y="3443287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Weight w</a:t>
              </a:r>
              <a:r>
                <a:rPr lang="en-US" sz="1800" baseline="-25000" dirty="0"/>
                <a:t>1</a:t>
              </a:r>
            </a:p>
          </p:txBody>
        </p:sp>
        <p:sp>
          <p:nvSpPr>
            <p:cNvPr id="46" name="Text Box 1040"/>
            <p:cNvSpPr txBox="1">
              <a:spLocks noChangeArrowheads="1"/>
            </p:cNvSpPr>
            <p:nvPr/>
          </p:nvSpPr>
          <p:spPr bwMode="auto">
            <a:xfrm>
              <a:off x="1752600" y="41148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47" name="Text Box 1041"/>
            <p:cNvSpPr txBox="1">
              <a:spLocks noChangeArrowheads="1"/>
            </p:cNvSpPr>
            <p:nvPr/>
          </p:nvSpPr>
          <p:spPr bwMode="auto">
            <a:xfrm>
              <a:off x="1752600" y="50292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Weight w</a:t>
              </a:r>
              <a:r>
                <a:rPr lang="en-US" sz="1800" baseline="-25000" dirty="0"/>
                <a:t>3</a:t>
              </a:r>
            </a:p>
          </p:txBody>
        </p:sp>
        <p:grpSp>
          <p:nvGrpSpPr>
            <p:cNvPr id="48" name="Group 35"/>
            <p:cNvGrpSpPr/>
            <p:nvPr/>
          </p:nvGrpSpPr>
          <p:grpSpPr>
            <a:xfrm>
              <a:off x="3505200" y="4267200"/>
              <a:ext cx="609600" cy="609600"/>
              <a:chOff x="4267200" y="3352800"/>
              <a:chExt cx="762000" cy="687388"/>
            </a:xfrm>
          </p:grpSpPr>
          <p:cxnSp>
            <p:nvCxnSpPr>
              <p:cNvPr id="49" name="Straight Connector 48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2" name="TextBox 51"/>
            <p:cNvSpPr txBox="1"/>
            <p:nvPr/>
          </p:nvSpPr>
          <p:spPr>
            <a:xfrm>
              <a:off x="3429000" y="5162490"/>
              <a:ext cx="251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Threshold of </a:t>
              </a:r>
              <a:r>
                <a:rPr lang="en-US" sz="2000" b="1" dirty="0">
                  <a:solidFill>
                    <a:srgbClr val="0000FF"/>
                  </a:solidFill>
                </a:rPr>
                <a:t>0</a:t>
              </a:r>
              <a:endParaRPr lang="en-US" sz="20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53" name="Line 1033"/>
            <p:cNvSpPr>
              <a:spLocks noChangeShapeType="1"/>
            </p:cNvSpPr>
            <p:nvPr/>
          </p:nvSpPr>
          <p:spPr bwMode="auto">
            <a:xfrm flipV="1">
              <a:off x="1981200" y="5181600"/>
              <a:ext cx="1524000" cy="7620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98600" y="57150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00FF"/>
                  </a:solidFill>
                </a:rPr>
                <a:t>1</a:t>
              </a:r>
            </a:p>
          </p:txBody>
        </p: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3046364"/>
                </p:ext>
              </p:extLst>
            </p:nvPr>
          </p:nvGraphicFramePr>
          <p:xfrm>
            <a:off x="6189663" y="3405187"/>
            <a:ext cx="2649537" cy="1014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295" name="Equation" r:id="rId6" imgW="1193800" imgH="457200" progId="Equation.3">
                    <p:embed/>
                  </p:oleObj>
                </mc:Choice>
                <mc:Fallback>
                  <p:oleObj name="Equation" r:id="rId6" imgW="1193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9663" y="3405187"/>
                          <a:ext cx="2649537" cy="1014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/>
            <p:cNvCxnSpPr/>
            <p:nvPr/>
          </p:nvCxnSpPr>
          <p:spPr bwMode="auto">
            <a:xfrm>
              <a:off x="457200" y="3200400"/>
              <a:ext cx="807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 Box 1041"/>
            <p:cNvSpPr txBox="1">
              <a:spLocks noChangeArrowheads="1"/>
            </p:cNvSpPr>
            <p:nvPr/>
          </p:nvSpPr>
          <p:spPr bwMode="auto">
            <a:xfrm rot="20485554">
              <a:off x="2209800" y="5695298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00FF"/>
                  </a:solidFill>
                </a:rPr>
                <a:t>Weight w</a:t>
              </a:r>
              <a:r>
                <a:rPr lang="en-US" sz="1800" baseline="-25000" dirty="0">
                  <a:solidFill>
                    <a:srgbClr val="0000FF"/>
                  </a:solidFill>
                </a:rPr>
                <a:t>4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296128" y="5939135"/>
            <a:ext cx="3390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equivalent when </a:t>
            </a:r>
            <a:r>
              <a:rPr lang="en-US" i="1" dirty="0">
                <a:solidFill>
                  <a:srgbClr val="0000FF"/>
                </a:solidFill>
              </a:rPr>
              <a:t>w</a:t>
            </a:r>
            <a:r>
              <a:rPr lang="en-US" i="1" baseline="-25000" dirty="0">
                <a:solidFill>
                  <a:srgbClr val="0000FF"/>
                </a:solidFill>
              </a:rPr>
              <a:t>4</a:t>
            </a:r>
            <a:r>
              <a:rPr lang="en-US" i="1" dirty="0">
                <a:solidFill>
                  <a:srgbClr val="0000FF"/>
                </a:solidFill>
              </a:rPr>
              <a:t> = -t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10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Perceptron learning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6600"/>
                </a:solidFill>
              </a:rPr>
              <a:t>initialize weights of the model randomly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repeat until you get all examples right: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for each “training” example (</a:t>
            </a:r>
            <a:r>
              <a:rPr lang="en-US" sz="2800" i="1" dirty="0">
                <a:solidFill>
                  <a:srgbClr val="FF6600"/>
                </a:solidFill>
              </a:rPr>
              <a:t>in a random order</a:t>
            </a:r>
            <a:r>
              <a:rPr lang="en-US" sz="2800" dirty="0"/>
              <a:t>):</a:t>
            </a:r>
          </a:p>
          <a:p>
            <a:pPr lvl="1">
              <a:buFontTx/>
              <a:buChar char="-"/>
            </a:pPr>
            <a:r>
              <a:rPr lang="en-US" sz="2400" dirty="0"/>
              <a:t>calculate current prediction on the example</a:t>
            </a:r>
          </a:p>
          <a:p>
            <a:pPr lvl="1">
              <a:buFontTx/>
              <a:buChar char="-"/>
            </a:pPr>
            <a:r>
              <a:rPr lang="en-US" sz="2400" dirty="0"/>
              <a:t>if </a:t>
            </a:r>
            <a:r>
              <a:rPr lang="en-US" sz="2400" i="1" dirty="0">
                <a:solidFill>
                  <a:srgbClr val="FF6600"/>
                </a:solidFill>
              </a:rPr>
              <a:t>wrong</a:t>
            </a:r>
            <a:r>
              <a:rPr lang="en-US" sz="2400" dirty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5410200"/>
            <a:ext cx="5878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145668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733348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295400" y="4038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3000" y="4648200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2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5146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438400" y="4967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endParaRPr lang="en-US" sz="1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4114800" y="1371600"/>
            <a:ext cx="4170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initialize with random weights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</p:spTree>
    <p:extLst>
      <p:ext uri="{BB962C8B-B14F-4D97-AF65-F5344CB8AC3E}">
        <p14:creationId xmlns:p14="http://schemas.microsoft.com/office/powerpoint/2010/main" val="267372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595483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295400" y="4038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3000" y="4648200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2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1800" baseline="-25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= 0.2 </a:t>
            </a:r>
            <a:endParaRPr lang="en-US" sz="1800" baseline="-25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1800" baseline="-25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= 0.5 </a:t>
            </a:r>
            <a:endParaRPr lang="en-US" sz="1800" baseline="-25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4102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1800" baseline="-25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= 0.1</a:t>
            </a:r>
            <a:endParaRPr lang="en-US" sz="1800" baseline="-25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</p:spTree>
    <p:extLst>
      <p:ext uri="{BB962C8B-B14F-4D97-AF65-F5344CB8AC3E}">
        <p14:creationId xmlns:p14="http://schemas.microsoft.com/office/powerpoint/2010/main" val="4111250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07269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0.2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1905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9114" y="6019800"/>
            <a:ext cx="23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Right or wrong?</a:t>
            </a:r>
          </a:p>
        </p:txBody>
      </p:sp>
    </p:spTree>
    <p:extLst>
      <p:ext uri="{BB962C8B-B14F-4D97-AF65-F5344CB8AC3E}">
        <p14:creationId xmlns:p14="http://schemas.microsoft.com/office/powerpoint/2010/main" val="2617871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855555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0.2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1905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6019800"/>
            <a:ext cx="10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Wrong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0.3: output 1</a:t>
            </a:r>
          </a:p>
        </p:txBody>
      </p:sp>
    </p:spTree>
    <p:extLst>
      <p:ext uri="{BB962C8B-B14F-4D97-AF65-F5344CB8AC3E}">
        <p14:creationId xmlns:p14="http://schemas.microsoft.com/office/powerpoint/2010/main" val="2544148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761466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0.2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1905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6019800"/>
            <a:ext cx="2049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 weights?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0.3: output 1</a:t>
            </a:r>
          </a:p>
        </p:txBody>
      </p:sp>
    </p:spTree>
    <p:extLst>
      <p:ext uri="{BB962C8B-B14F-4D97-AF65-F5344CB8AC3E}">
        <p14:creationId xmlns:p14="http://schemas.microsoft.com/office/powerpoint/2010/main" val="151841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9"/>
          <p:cNvSpPr txBox="1">
            <a:spLocks noChangeArrowheads="1"/>
          </p:cNvSpPr>
          <p:nvPr/>
        </p:nvSpPr>
        <p:spPr bwMode="auto">
          <a:xfrm>
            <a:off x="838200" y="3581400"/>
            <a:ext cx="7315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latin typeface="Verdana" charset="0"/>
              </a:rPr>
              <a:t>W </a:t>
            </a:r>
            <a:r>
              <a:rPr lang="en-US" sz="2000" dirty="0">
                <a:latin typeface="Verdana" charset="0"/>
              </a:rPr>
              <a:t>is the strength of signal sent between A and B.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Verdana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Verdana" charset="0"/>
              </a:rPr>
              <a:t>If </a:t>
            </a:r>
            <a:r>
              <a:rPr lang="en-US" sz="2000" i="1" dirty="0">
                <a:latin typeface="Verdana" charset="0"/>
              </a:rPr>
              <a:t>A </a:t>
            </a:r>
            <a:r>
              <a:rPr lang="en-US" sz="2000" dirty="0">
                <a:latin typeface="Verdana" charset="0"/>
              </a:rPr>
              <a:t>fires and </a:t>
            </a:r>
            <a:r>
              <a:rPr lang="en-US" sz="2000" i="1" dirty="0" err="1">
                <a:latin typeface="Verdana" charset="0"/>
              </a:rPr>
              <a:t>w</a:t>
            </a:r>
            <a:r>
              <a:rPr lang="en-US" sz="2000" dirty="0">
                <a:latin typeface="Verdana" charset="0"/>
              </a:rPr>
              <a:t> is </a:t>
            </a:r>
            <a:r>
              <a:rPr lang="en-US" sz="2000" b="1" dirty="0">
                <a:latin typeface="Verdana" charset="0"/>
              </a:rPr>
              <a:t>positive</a:t>
            </a:r>
            <a:r>
              <a:rPr lang="en-US" sz="2000" dirty="0">
                <a:latin typeface="Verdana" charset="0"/>
              </a:rPr>
              <a:t>, then </a:t>
            </a:r>
            <a:r>
              <a:rPr lang="en-US" sz="2000" i="1" dirty="0">
                <a:latin typeface="Verdana" charset="0"/>
              </a:rPr>
              <a:t>A </a:t>
            </a:r>
            <a:r>
              <a:rPr lang="en-US" sz="2000" b="1" dirty="0">
                <a:solidFill>
                  <a:srgbClr val="FF6600"/>
                </a:solidFill>
                <a:latin typeface="Verdana" charset="0"/>
              </a:rPr>
              <a:t>stimulates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B</a:t>
            </a:r>
            <a:r>
              <a:rPr lang="en-US" sz="2000" dirty="0">
                <a:latin typeface="Verdana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Verdana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Verdana" charset="0"/>
              </a:rPr>
              <a:t>If </a:t>
            </a:r>
            <a:r>
              <a:rPr lang="en-US" sz="2000" i="1" dirty="0">
                <a:latin typeface="Verdana" charset="0"/>
              </a:rPr>
              <a:t>A fires </a:t>
            </a:r>
            <a:r>
              <a:rPr lang="en-US" sz="2000" dirty="0">
                <a:latin typeface="Verdana" charset="0"/>
              </a:rPr>
              <a:t>and </a:t>
            </a:r>
            <a:r>
              <a:rPr lang="en-US" sz="2000" i="1" dirty="0">
                <a:latin typeface="Verdana" charset="0"/>
              </a:rPr>
              <a:t>w</a:t>
            </a:r>
            <a:r>
              <a:rPr lang="en-US" sz="2000" dirty="0">
                <a:latin typeface="Verdana" charset="0"/>
              </a:rPr>
              <a:t> is </a:t>
            </a:r>
            <a:r>
              <a:rPr lang="en-US" sz="2000" b="1" dirty="0">
                <a:latin typeface="Verdana" charset="0"/>
              </a:rPr>
              <a:t>negative</a:t>
            </a:r>
            <a:r>
              <a:rPr lang="en-US" sz="2000" dirty="0">
                <a:latin typeface="Verdana" charset="0"/>
              </a:rPr>
              <a:t>, then </a:t>
            </a:r>
            <a:r>
              <a:rPr lang="en-US" sz="2000" i="1" dirty="0">
                <a:latin typeface="Verdana" charset="0"/>
              </a:rPr>
              <a:t>A </a:t>
            </a:r>
            <a:r>
              <a:rPr lang="en-US" sz="2000" b="1" dirty="0">
                <a:solidFill>
                  <a:srgbClr val="FF6600"/>
                </a:solidFill>
                <a:latin typeface="Verdana" charset="0"/>
              </a:rPr>
              <a:t>inhibits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B</a:t>
            </a:r>
            <a:r>
              <a:rPr lang="en-US" sz="2000" dirty="0">
                <a:latin typeface="Verdana" charset="0"/>
              </a:rPr>
              <a:t>.</a:t>
            </a:r>
            <a:endParaRPr lang="en-US" sz="2000" i="1" dirty="0">
              <a:latin typeface="Verdana" charset="0"/>
            </a:endParaRPr>
          </a:p>
        </p:txBody>
      </p:sp>
      <p:grpSp>
        <p:nvGrpSpPr>
          <p:cNvPr id="30723" name="Group 13"/>
          <p:cNvGrpSpPr>
            <a:grpSpLocks/>
          </p:cNvGrpSpPr>
          <p:nvPr/>
        </p:nvGrpSpPr>
        <p:grpSpPr bwMode="auto">
          <a:xfrm>
            <a:off x="2057400" y="1600200"/>
            <a:ext cx="4724400" cy="685800"/>
            <a:chOff x="1728" y="1344"/>
            <a:chExt cx="2976" cy="432"/>
          </a:xfrm>
        </p:grpSpPr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4128" y="158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725" name="Group 12"/>
            <p:cNvGrpSpPr>
              <a:grpSpLocks/>
            </p:cNvGrpSpPr>
            <p:nvPr/>
          </p:nvGrpSpPr>
          <p:grpSpPr bwMode="auto">
            <a:xfrm>
              <a:off x="1728" y="1344"/>
              <a:ext cx="2976" cy="423"/>
              <a:chOff x="1728" y="1689"/>
              <a:chExt cx="2976" cy="423"/>
            </a:xfrm>
          </p:grpSpPr>
          <p:sp>
            <p:nvSpPr>
              <p:cNvPr id="30726" name="Oval 5"/>
              <p:cNvSpPr>
                <a:spLocks noChangeArrowheads="1"/>
              </p:cNvSpPr>
              <p:nvPr/>
            </p:nvSpPr>
            <p:spPr bwMode="auto">
              <a:xfrm>
                <a:off x="1968" y="192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7" name="Line 7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8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8" name="Text Box 8"/>
              <p:cNvSpPr txBox="1">
                <a:spLocks noChangeArrowheads="1"/>
              </p:cNvSpPr>
              <p:nvPr/>
            </p:nvSpPr>
            <p:spPr bwMode="auto">
              <a:xfrm>
                <a:off x="2736" y="1728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Verdana" charset="0"/>
                  </a:rPr>
                  <a:t>Weight </a:t>
                </a:r>
                <a:r>
                  <a:rPr lang="en-US" sz="1800" i="1">
                    <a:latin typeface="Verdana" charset="0"/>
                  </a:rPr>
                  <a:t>w</a:t>
                </a:r>
                <a:endParaRPr lang="en-US" sz="1800">
                  <a:latin typeface="Verdana" charset="0"/>
                </a:endParaRPr>
              </a:p>
            </p:txBody>
          </p:sp>
          <p:sp>
            <p:nvSpPr>
              <p:cNvPr id="30729" name="Text Box 10"/>
              <p:cNvSpPr txBox="1">
                <a:spLocks noChangeArrowheads="1"/>
              </p:cNvSpPr>
              <p:nvPr/>
            </p:nvSpPr>
            <p:spPr bwMode="auto">
              <a:xfrm>
                <a:off x="1728" y="1689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Verdana" charset="0"/>
                  </a:rPr>
                  <a:t>Node </a:t>
                </a:r>
                <a:r>
                  <a:rPr lang="en-US" sz="1800" i="1">
                    <a:latin typeface="Verdana" charset="0"/>
                  </a:rPr>
                  <a:t>A</a:t>
                </a:r>
              </a:p>
            </p:txBody>
          </p:sp>
          <p:sp>
            <p:nvSpPr>
              <p:cNvPr id="30730" name="Text Box 11"/>
              <p:cNvSpPr txBox="1">
                <a:spLocks noChangeArrowheads="1"/>
              </p:cNvSpPr>
              <p:nvPr/>
            </p:nvSpPr>
            <p:spPr bwMode="auto">
              <a:xfrm>
                <a:off x="3888" y="1689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Verdana" charset="0"/>
                  </a:rPr>
                  <a:t>Node </a:t>
                </a:r>
                <a:r>
                  <a:rPr lang="en-US" sz="1800" i="1">
                    <a:latin typeface="Verdana" charset="0"/>
                  </a:rPr>
                  <a:t>B</a:t>
                </a: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1828800" y="2362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(neuron)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2362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(neuron)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799317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 = 0.1 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3</a:t>
            </a:r>
            <a:r>
              <a:rPr lang="en-US" sz="1800" dirty="0">
                <a:solidFill>
                  <a:srgbClr val="0000FF"/>
                </a:solidFill>
              </a:rPr>
              <a:t> = 0.0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1905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6019800"/>
            <a:ext cx="565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decrease (0-1=-1) all non-zero x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by 0.1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0.3: output 1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4495800" y="2590800"/>
            <a:ext cx="1905000" cy="3429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86596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725362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0.0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2286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7714" y="6019800"/>
            <a:ext cx="23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Right or wrong?</a:t>
            </a:r>
          </a:p>
        </p:txBody>
      </p:sp>
    </p:spTree>
    <p:extLst>
      <p:ext uri="{BB962C8B-B14F-4D97-AF65-F5344CB8AC3E}">
        <p14:creationId xmlns:p14="http://schemas.microsoft.com/office/powerpoint/2010/main" val="22417673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190539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0.0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2286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7714" y="6019800"/>
            <a:ext cx="266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Right.  No update!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0.6: output 1</a:t>
            </a:r>
          </a:p>
        </p:txBody>
      </p:sp>
    </p:spTree>
    <p:extLst>
      <p:ext uri="{BB962C8B-B14F-4D97-AF65-F5344CB8AC3E}">
        <p14:creationId xmlns:p14="http://schemas.microsoft.com/office/powerpoint/2010/main" val="199026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038943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0.0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7714" y="6019800"/>
            <a:ext cx="23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Right or wrong?</a:t>
            </a:r>
          </a:p>
        </p:txBody>
      </p:sp>
    </p:spTree>
    <p:extLst>
      <p:ext uri="{BB962C8B-B14F-4D97-AF65-F5344CB8AC3E}">
        <p14:creationId xmlns:p14="http://schemas.microsoft.com/office/powerpoint/2010/main" val="18502401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634469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0.0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6200" y="6019800"/>
            <a:ext cx="10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Wrong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0.5: output 1</a:t>
            </a:r>
          </a:p>
        </p:txBody>
      </p:sp>
    </p:spTree>
    <p:extLst>
      <p:ext uri="{BB962C8B-B14F-4D97-AF65-F5344CB8AC3E}">
        <p14:creationId xmlns:p14="http://schemas.microsoft.com/office/powerpoint/2010/main" val="1834890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681755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0.0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0.5: output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33800" y="6019800"/>
            <a:ext cx="2049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 weights?</a:t>
            </a:r>
          </a:p>
        </p:txBody>
      </p:sp>
    </p:spTree>
    <p:extLst>
      <p:ext uri="{BB962C8B-B14F-4D97-AF65-F5344CB8AC3E}">
        <p14:creationId xmlns:p14="http://schemas.microsoft.com/office/powerpoint/2010/main" val="7307383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14634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 = 0.4 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3</a:t>
            </a:r>
            <a:r>
              <a:rPr lang="en-US" sz="1800" dirty="0">
                <a:solidFill>
                  <a:srgbClr val="0000FF"/>
                </a:solidFill>
              </a:rPr>
              <a:t> = -0.1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0.5: output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4600" y="6019800"/>
            <a:ext cx="565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decrease (0-1=-1) all non-zero x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by 0.1</a:t>
            </a:r>
          </a:p>
        </p:txBody>
      </p:sp>
    </p:spTree>
    <p:extLst>
      <p:ext uri="{BB962C8B-B14F-4D97-AF65-F5344CB8AC3E}">
        <p14:creationId xmlns:p14="http://schemas.microsoft.com/office/powerpoint/2010/main" val="41601164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166228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0.4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066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714" y="6019800"/>
            <a:ext cx="23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Right or wrong?</a:t>
            </a:r>
          </a:p>
        </p:txBody>
      </p:sp>
    </p:spTree>
    <p:extLst>
      <p:ext uri="{BB962C8B-B14F-4D97-AF65-F5344CB8AC3E}">
        <p14:creationId xmlns:p14="http://schemas.microsoft.com/office/powerpoint/2010/main" val="10108220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166727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0.4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066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714" y="6019800"/>
            <a:ext cx="258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Right. No update!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3016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-0.1: output 0</a:t>
            </a:r>
          </a:p>
        </p:txBody>
      </p:sp>
    </p:spTree>
    <p:extLst>
      <p:ext uri="{BB962C8B-B14F-4D97-AF65-F5344CB8AC3E}">
        <p14:creationId xmlns:p14="http://schemas.microsoft.com/office/powerpoint/2010/main" val="12873580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163300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0.4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714" y="6019800"/>
            <a:ext cx="23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Right or wrong?</a:t>
            </a:r>
          </a:p>
        </p:txBody>
      </p:sp>
    </p:spTree>
    <p:extLst>
      <p:ext uri="{BB962C8B-B14F-4D97-AF65-F5344CB8AC3E}">
        <p14:creationId xmlns:p14="http://schemas.microsoft.com/office/powerpoint/2010/main" val="308619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1026"/>
          <p:cNvGrpSpPr>
            <a:grpSpLocks/>
          </p:cNvGrpSpPr>
          <p:nvPr/>
        </p:nvGrpSpPr>
        <p:grpSpPr bwMode="auto">
          <a:xfrm>
            <a:off x="609600" y="1524000"/>
            <a:ext cx="8001000" cy="4724400"/>
            <a:chOff x="288" y="864"/>
            <a:chExt cx="5040" cy="297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2" name="Text Box 1030"/>
            <p:cNvSpPr txBox="1">
              <a:spLocks noChangeArrowheads="1"/>
            </p:cNvSpPr>
            <p:nvPr/>
          </p:nvSpPr>
          <p:spPr bwMode="auto">
            <a:xfrm>
              <a:off x="4464" y="207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Output </a:t>
              </a:r>
              <a:r>
                <a:rPr lang="en-US" sz="1800" i="1"/>
                <a:t>y</a:t>
              </a:r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7" name="Text Box 1035"/>
            <p:cNvSpPr txBox="1">
              <a:spLocks noChangeArrowheads="1"/>
            </p:cNvSpPr>
            <p:nvPr/>
          </p:nvSpPr>
          <p:spPr bwMode="auto">
            <a:xfrm>
              <a:off x="336" y="864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1</a:t>
              </a:r>
            </a:p>
          </p:txBody>
        </p:sp>
        <p:sp>
          <p:nvSpPr>
            <p:cNvPr id="36878" name="Text Box 1036"/>
            <p:cNvSpPr txBox="1">
              <a:spLocks noChangeArrowheads="1"/>
            </p:cNvSpPr>
            <p:nvPr/>
          </p:nvSpPr>
          <p:spPr bwMode="auto">
            <a:xfrm>
              <a:off x="336" y="1977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36879" name="Text Box 1037"/>
            <p:cNvSpPr txBox="1">
              <a:spLocks noChangeArrowheads="1"/>
            </p:cNvSpPr>
            <p:nvPr/>
          </p:nvSpPr>
          <p:spPr bwMode="auto">
            <a:xfrm>
              <a:off x="288" y="2745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3</a:t>
              </a:r>
            </a:p>
          </p:txBody>
        </p:sp>
        <p:sp>
          <p:nvSpPr>
            <p:cNvPr id="36880" name="Text Box 1038"/>
            <p:cNvSpPr txBox="1">
              <a:spLocks noChangeArrowheads="1"/>
            </p:cNvSpPr>
            <p:nvPr/>
          </p:nvSpPr>
          <p:spPr bwMode="auto">
            <a:xfrm>
              <a:off x="288" y="3609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4</a:t>
              </a:r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1</a:t>
              </a:r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3</a:t>
              </a:r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4</a:t>
              </a:r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381000" y="5334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A Single Neuron/</a:t>
            </a:r>
            <a:r>
              <a:rPr lang="en-US" sz="4000" dirty="0" err="1"/>
              <a:t>Perceptron</a:t>
            </a:r>
            <a:endParaRPr lang="en-US" sz="40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rot="16200000" flipH="1">
            <a:off x="3923506" y="3694906"/>
            <a:ext cx="1600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6886" name="Object 22"/>
          <p:cNvGraphicFramePr>
            <a:graphicFrameLocks noChangeAspect="1"/>
          </p:cNvGraphicFramePr>
          <p:nvPr/>
        </p:nvGraphicFramePr>
        <p:xfrm>
          <a:off x="4114800" y="3373438"/>
          <a:ext cx="592137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8" name="Equation" r:id="rId4" imgW="266700" imgH="368300" progId="Equation.3">
                  <p:embed/>
                </p:oleObj>
              </mc:Choice>
              <mc:Fallback>
                <p:oleObj name="Equation" r:id="rId4" imgW="266700" imgH="3683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73438"/>
                        <a:ext cx="592137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7" name="Object 23"/>
          <p:cNvGraphicFramePr>
            <a:graphicFrameLocks noChangeAspect="1"/>
          </p:cNvGraphicFramePr>
          <p:nvPr/>
        </p:nvGraphicFramePr>
        <p:xfrm>
          <a:off x="4807795" y="3519487"/>
          <a:ext cx="60240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9" name="Equation" r:id="rId6" imgW="342900" imgH="165100" progId="Equation.3">
                  <p:embed/>
                </p:oleObj>
              </mc:Choice>
              <mc:Fallback>
                <p:oleObj name="Equation" r:id="rId6" imgW="342900" imgH="1651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7795" y="3519487"/>
                        <a:ext cx="602405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486400" y="4114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8FF"/>
                </a:solidFill>
              </a:rPr>
              <a:t>threshold function</a:t>
            </a:r>
          </a:p>
        </p:txBody>
      </p:sp>
      <p:cxnSp>
        <p:nvCxnSpPr>
          <p:cNvPr id="29" name="Straight Arrow Connector 28"/>
          <p:cNvCxnSpPr>
            <a:stCxn id="26" idx="1"/>
          </p:cNvCxnSpPr>
          <p:nvPr/>
        </p:nvCxnSpPr>
        <p:spPr bwMode="auto">
          <a:xfrm rot="10800000">
            <a:off x="5105400" y="3886203"/>
            <a:ext cx="381000" cy="4594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3886200" y="1524000"/>
            <a:ext cx="33156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Each input contributes:</a:t>
            </a:r>
          </a:p>
          <a:p>
            <a:r>
              <a:rPr lang="en-US" dirty="0">
                <a:solidFill>
                  <a:srgbClr val="FF6600"/>
                </a:solidFill>
              </a:rPr>
              <a:t>x</a:t>
            </a:r>
            <a:r>
              <a:rPr lang="en-US" baseline="-25000" dirty="0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* </a:t>
            </a:r>
            <a:r>
              <a:rPr lang="en-US" dirty="0" err="1">
                <a:solidFill>
                  <a:srgbClr val="FF6600"/>
                </a:solidFill>
              </a:rPr>
              <a:t>w</a:t>
            </a:r>
            <a:r>
              <a:rPr lang="en-US" baseline="-25000" dirty="0" err="1">
                <a:solidFill>
                  <a:srgbClr val="FF6600"/>
                </a:solidFill>
              </a:rPr>
              <a:t>i</a:t>
            </a:r>
            <a:endParaRPr lang="en-US" baseline="-25000" dirty="0">
              <a:solidFill>
                <a:srgbClr val="FF6600"/>
              </a:solidFill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969750"/>
              </p:ext>
            </p:extLst>
          </p:nvPr>
        </p:nvGraphicFramePr>
        <p:xfrm>
          <a:off x="4038600" y="4953000"/>
          <a:ext cx="1608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0" name="Equation" r:id="rId8" imgW="723900" imgH="342900" progId="Equation.3">
                  <p:embed/>
                </p:oleObj>
              </mc:Choice>
              <mc:Fallback>
                <p:oleObj name="Equation" r:id="rId8" imgW="7239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953000"/>
                        <a:ext cx="16081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248304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0.4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3800" y="6019800"/>
            <a:ext cx="10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Wrong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0.3: output 1</a:t>
            </a:r>
          </a:p>
        </p:txBody>
      </p:sp>
    </p:spTree>
    <p:extLst>
      <p:ext uri="{BB962C8B-B14F-4D97-AF65-F5344CB8AC3E}">
        <p14:creationId xmlns:p14="http://schemas.microsoft.com/office/powerpoint/2010/main" val="32808330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266923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 = 0.3 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3</a:t>
            </a:r>
            <a:r>
              <a:rPr lang="en-US" sz="1800" dirty="0">
                <a:solidFill>
                  <a:srgbClr val="0000FF"/>
                </a:solidFill>
              </a:rPr>
              <a:t> = -0.2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0.3: output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4600" y="6019800"/>
            <a:ext cx="565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decrease (0-1=-1) all non-zero x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by 0.1</a:t>
            </a:r>
          </a:p>
        </p:txBody>
      </p:sp>
    </p:spTree>
    <p:extLst>
      <p:ext uri="{BB962C8B-B14F-4D97-AF65-F5344CB8AC3E}">
        <p14:creationId xmlns:p14="http://schemas.microsoft.com/office/powerpoint/2010/main" val="18341152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335194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0.3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-0.2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23622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0.2: output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6019800"/>
            <a:ext cx="266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Right.  No update!</a:t>
            </a:r>
          </a:p>
        </p:txBody>
      </p:sp>
    </p:spTree>
    <p:extLst>
      <p:ext uri="{BB962C8B-B14F-4D97-AF65-F5344CB8AC3E}">
        <p14:creationId xmlns:p14="http://schemas.microsoft.com/office/powerpoint/2010/main" val="217569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695100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0.3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-0.2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066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3016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-0.2: output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6019800"/>
            <a:ext cx="266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Right.  No update!</a:t>
            </a:r>
          </a:p>
        </p:txBody>
      </p:sp>
    </p:spTree>
    <p:extLst>
      <p:ext uri="{BB962C8B-B14F-4D97-AF65-F5344CB8AC3E}">
        <p14:creationId xmlns:p14="http://schemas.microsoft.com/office/powerpoint/2010/main" val="94900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49927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0.3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-0.2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828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3016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-0.1: output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6019800"/>
            <a:ext cx="266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Right.  No update!</a:t>
            </a:r>
          </a:p>
        </p:txBody>
      </p:sp>
    </p:spTree>
    <p:extLst>
      <p:ext uri="{BB962C8B-B14F-4D97-AF65-F5344CB8AC3E}">
        <p14:creationId xmlns:p14="http://schemas.microsoft.com/office/powerpoint/2010/main" val="36071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29604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0.3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-0.2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6019800"/>
            <a:ext cx="2592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Are they all right?</a:t>
            </a:r>
          </a:p>
        </p:txBody>
      </p:sp>
    </p:spTree>
    <p:extLst>
      <p:ext uri="{BB962C8B-B14F-4D97-AF65-F5344CB8AC3E}">
        <p14:creationId xmlns:p14="http://schemas.microsoft.com/office/powerpoint/2010/main" val="8657455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117419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0.3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-0.2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0.1: output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6096000"/>
            <a:ext cx="10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Wrong</a:t>
            </a:r>
          </a:p>
        </p:txBody>
      </p:sp>
    </p:spTree>
    <p:extLst>
      <p:ext uri="{BB962C8B-B14F-4D97-AF65-F5344CB8AC3E}">
        <p14:creationId xmlns:p14="http://schemas.microsoft.com/office/powerpoint/2010/main" val="16680822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846065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 = 0.2 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3</a:t>
            </a:r>
            <a:r>
              <a:rPr lang="en-US" sz="1800" dirty="0">
                <a:solidFill>
                  <a:srgbClr val="0000FF"/>
                </a:solidFill>
              </a:rPr>
              <a:t> = -0.3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0.1: output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4600" y="6019800"/>
            <a:ext cx="565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decrease (0-1=-1) all non-zero x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by 0.1</a:t>
            </a:r>
          </a:p>
        </p:txBody>
      </p:sp>
    </p:spTree>
    <p:extLst>
      <p:ext uri="{BB962C8B-B14F-4D97-AF65-F5344CB8AC3E}">
        <p14:creationId xmlns:p14="http://schemas.microsoft.com/office/powerpoint/2010/main" val="15771301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322188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0.2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-0.3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 =  0.1: output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4873" y="6019800"/>
            <a:ext cx="2592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Are they all right?</a:t>
            </a:r>
          </a:p>
        </p:txBody>
      </p:sp>
    </p:spTree>
    <p:extLst>
      <p:ext uri="{BB962C8B-B14F-4D97-AF65-F5344CB8AC3E}">
        <p14:creationId xmlns:p14="http://schemas.microsoft.com/office/powerpoint/2010/main" val="16529347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862713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 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 = 0.2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 = -0.3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 = 0.1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λ</a:t>
            </a:r>
            <a:r>
              <a:rPr lang="en-US" dirty="0"/>
              <a:t> * (actual - predicted) * x</a:t>
            </a:r>
            <a:r>
              <a:rPr lang="en-US" baseline="-25000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wrong: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1143000"/>
            <a:ext cx="2133600" cy="16764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6019800"/>
            <a:ext cx="2950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We’ve learned AND!</a:t>
            </a:r>
          </a:p>
        </p:txBody>
      </p:sp>
    </p:spTree>
    <p:extLst>
      <p:ext uri="{BB962C8B-B14F-4D97-AF65-F5344CB8AC3E}">
        <p14:creationId xmlns:p14="http://schemas.microsoft.com/office/powerpoint/2010/main" val="366918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neural networks</a:t>
            </a: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5926667" y="2805113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926667" y="2971801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T = ?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688667" y="3109913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755467" y="2957513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Output </a:t>
            </a:r>
            <a:r>
              <a:rPr lang="en-US" sz="1800" i="1"/>
              <a:t>y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5164667" y="2500313"/>
            <a:ext cx="838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5240867" y="3414713"/>
            <a:ext cx="838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174067" y="2133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1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250267" y="3490913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3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317067" y="2286001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w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 = ?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469467" y="3657601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w</a:t>
            </a:r>
            <a:r>
              <a:rPr lang="en-US" sz="1800" baseline="-25000" dirty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</a:rPr>
              <a:t>= ?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5088467" y="3124200"/>
            <a:ext cx="838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097867" y="2833687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2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859867" y="2667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w</a:t>
            </a:r>
            <a:r>
              <a:rPr lang="en-US" sz="1800" baseline="-25000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FF0000"/>
                </a:solidFill>
              </a:rPr>
              <a:t> = ?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19" name="Group 174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3200399" cy="4481718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657600" y="4397276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/>
              <a:t>start with some initial weights and thresholds</a:t>
            </a:r>
          </a:p>
          <a:p>
            <a:pPr marL="457200" indent="-457200">
              <a:buAutoNum type="arabicPeriod"/>
            </a:pPr>
            <a:r>
              <a:rPr lang="en-US" dirty="0"/>
              <a:t>show examples repeatedly to NN</a:t>
            </a:r>
          </a:p>
          <a:p>
            <a:pPr marL="457200" indent="-457200">
              <a:buAutoNum type="arabicPeriod"/>
            </a:pPr>
            <a:r>
              <a:rPr lang="en-US" dirty="0"/>
              <a:t>update weights/thresholds by comparing NN output to actual output</a:t>
            </a:r>
          </a:p>
        </p:txBody>
      </p:sp>
    </p:spTree>
    <p:extLst>
      <p:ext uri="{BB962C8B-B14F-4D97-AF65-F5344CB8AC3E}">
        <p14:creationId xmlns:p14="http://schemas.microsoft.com/office/powerpoint/2010/main" val="20950753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Perceptron</a:t>
            </a:r>
            <a:r>
              <a:rPr lang="en-US" dirty="0"/>
              <a:t>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 few missing details, but not much more than this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Keeps adjusting weights as long as it makes mistakes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the training data is </a:t>
            </a:r>
            <a:r>
              <a:rPr lang="en-US" sz="2400" dirty="0">
                <a:solidFill>
                  <a:srgbClr val="FF0000"/>
                </a:solidFill>
              </a:rPr>
              <a:t>linearly separable</a:t>
            </a:r>
            <a:r>
              <a:rPr lang="en-US" sz="2400" dirty="0"/>
              <a:t> the perceptron learning algorithm is guaranteed to converge to the “correct” solution (where it gets all examples right)</a:t>
            </a:r>
          </a:p>
        </p:txBody>
      </p:sp>
    </p:spTree>
    <p:extLst>
      <p:ext uri="{BB962C8B-B14F-4D97-AF65-F5344CB8AC3E}">
        <p14:creationId xmlns:p14="http://schemas.microsoft.com/office/powerpoint/2010/main" val="10989240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CD7F-8340-8B4B-89D6-223ECAD5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D8629-23F6-2A44-8D4C-5A5DA8EF8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See: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http://www.cs.pomona.edu/~dkauchak/classes/cs51a/examples/optional_parameters.txt</a:t>
            </a:r>
            <a:endParaRPr lang="en-US" sz="16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505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Perceptron learning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repeat until you get all examples right: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for each “training” example:</a:t>
            </a:r>
          </a:p>
          <a:p>
            <a:pPr lvl="1">
              <a:buFontTx/>
              <a:buChar char="-"/>
            </a:pPr>
            <a:r>
              <a:rPr lang="en-US" dirty="0"/>
              <a:t>calculate current prediction on example</a:t>
            </a:r>
          </a:p>
          <a:p>
            <a:pPr lvl="1">
              <a:buFontTx/>
              <a:buChar char="-"/>
            </a:pPr>
            <a:r>
              <a:rPr lang="en-US" dirty="0"/>
              <a:t>if </a:t>
            </a:r>
            <a:r>
              <a:rPr lang="en-US" i="1" dirty="0">
                <a:solidFill>
                  <a:srgbClr val="FF6600"/>
                </a:solidFill>
              </a:rPr>
              <a:t>wrong</a:t>
            </a:r>
            <a:r>
              <a:rPr lang="en-US" dirty="0"/>
              <a:t>:</a:t>
            </a:r>
          </a:p>
          <a:p>
            <a:pPr lvl="2">
              <a:buFontTx/>
              <a:buChar char="-"/>
            </a:pPr>
            <a:r>
              <a:rPr lang="en-US" dirty="0">
                <a:solidFill>
                  <a:srgbClr val="0000FF"/>
                </a:solidFill>
              </a:rPr>
              <a:t>update weights and threshold towards getting this example correct</a:t>
            </a:r>
          </a:p>
        </p:txBody>
      </p:sp>
    </p:spTree>
    <p:extLst>
      <p:ext uri="{BB962C8B-B14F-4D97-AF65-F5344CB8AC3E}">
        <p14:creationId xmlns:p14="http://schemas.microsoft.com/office/powerpoint/2010/main" val="59990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524000" y="1752600"/>
            <a:ext cx="5715000" cy="4343400"/>
            <a:chOff x="864" y="1008"/>
            <a:chExt cx="3600" cy="273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-1</a:t>
              </a:r>
              <a:endParaRPr lang="en-US" sz="1800" baseline="-25000" dirty="0"/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0.5</a:t>
              </a:r>
              <a:endParaRPr lang="en-US" sz="1800" baseline="-25000" dirty="0"/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4267200" y="3352800"/>
            <a:ext cx="762000" cy="687388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4643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0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4491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59812" y="2814935"/>
            <a:ext cx="145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4419600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43800" y="472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67600" y="3200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6220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524000" y="1752600"/>
            <a:ext cx="5715000" cy="4343400"/>
            <a:chOff x="864" y="1008"/>
            <a:chExt cx="3600" cy="273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-1</a:t>
              </a:r>
              <a:endParaRPr lang="en-US" sz="1800" baseline="-25000" dirty="0"/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0.5</a:t>
              </a:r>
              <a:endParaRPr lang="en-US" sz="1800" baseline="-25000" dirty="0"/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43800" y="30991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4267200" y="3352800"/>
            <a:ext cx="762000" cy="687388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4643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0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4491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59812" y="2814935"/>
            <a:ext cx="145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4419600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43800" y="472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6019800"/>
            <a:ext cx="538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could we adjust to make it right?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8400" y="117354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Weighted sum is 0.5, which is not equal or larger than the threshold</a:t>
            </a:r>
          </a:p>
        </p:txBody>
      </p:sp>
    </p:spTree>
    <p:extLst>
      <p:ext uri="{BB962C8B-B14F-4D97-AF65-F5344CB8AC3E}">
        <p14:creationId xmlns:p14="http://schemas.microsoft.com/office/powerpoint/2010/main" val="308057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524000" y="1752600"/>
            <a:ext cx="5715000" cy="4343400"/>
            <a:chOff x="864" y="1008"/>
            <a:chExt cx="3600" cy="273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-1</a:t>
              </a:r>
              <a:endParaRPr lang="en-US" sz="1800" baseline="-25000" dirty="0"/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0.5</a:t>
              </a:r>
              <a:endParaRPr lang="en-US" sz="1800" baseline="-25000" dirty="0"/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381000" y="6858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Perceptron learning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43800" y="30991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4267200" y="3352800"/>
            <a:ext cx="762000" cy="687388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4643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 of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0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4491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59812" y="2814935"/>
            <a:ext cx="145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4419600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actual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43800" y="472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6096000"/>
            <a:ext cx="6104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weight doesn’t matter, so don’t change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33400" y="4038600"/>
            <a:ext cx="1981200" cy="121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4246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9525</TotalTime>
  <Words>2437</Words>
  <Application>Microsoft Macintosh PowerPoint</Application>
  <PresentationFormat>On-screen Show (4:3)</PresentationFormat>
  <Paragraphs>1077</Paragraphs>
  <Slides>51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ＭＳ Ｐゴシック</vt:lpstr>
      <vt:lpstr>Arial</vt:lpstr>
      <vt:lpstr>Arial Black</vt:lpstr>
      <vt:lpstr>Times New Roman</vt:lpstr>
      <vt:lpstr>Verdana</vt:lpstr>
      <vt:lpstr>Wingdings</vt:lpstr>
      <vt:lpstr>Pixel</vt:lpstr>
      <vt:lpstr>Equation</vt:lpstr>
      <vt:lpstr>Perceptron Learning</vt:lpstr>
      <vt:lpstr>Artificial Neural Networks</vt:lpstr>
      <vt:lpstr>PowerPoint Presentation</vt:lpstr>
      <vt:lpstr>PowerPoint Presentation</vt:lpstr>
      <vt:lpstr>Training neural networks</vt:lpstr>
      <vt:lpstr>Perceptron learning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Perceptron update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Perceptron learning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Perceptron learning</vt:lpstr>
      <vt:lpstr>Optional parameters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Robert Kauchak</cp:lastModifiedBy>
  <cp:revision>513</cp:revision>
  <cp:lastPrinted>2015-03-11T20:42:39Z</cp:lastPrinted>
  <dcterms:created xsi:type="dcterms:W3CDTF">2010-11-08T21:43:53Z</dcterms:created>
  <dcterms:modified xsi:type="dcterms:W3CDTF">2019-03-13T17:09:17Z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