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</p:sldMasterIdLst>
  <p:notesMasterIdLst>
    <p:notesMasterId r:id="rId53"/>
  </p:notesMasterIdLst>
  <p:handoutMasterIdLst>
    <p:handoutMasterId r:id="rId54"/>
  </p:handoutMasterIdLst>
  <p:sldIdLst>
    <p:sldId id="256" r:id="rId2"/>
    <p:sldId id="448" r:id="rId3"/>
    <p:sldId id="263" r:id="rId4"/>
    <p:sldId id="291" r:id="rId5"/>
    <p:sldId id="453" r:id="rId6"/>
    <p:sldId id="463" r:id="rId7"/>
    <p:sldId id="466" r:id="rId8"/>
    <p:sldId id="531" r:id="rId9"/>
    <p:sldId id="465" r:id="rId10"/>
    <p:sldId id="467" r:id="rId11"/>
    <p:sldId id="468" r:id="rId12"/>
    <p:sldId id="479" r:id="rId13"/>
    <p:sldId id="484" r:id="rId14"/>
    <p:sldId id="485" r:id="rId15"/>
    <p:sldId id="486" r:id="rId16"/>
    <p:sldId id="487" r:id="rId17"/>
    <p:sldId id="488" r:id="rId18"/>
    <p:sldId id="489" r:id="rId19"/>
    <p:sldId id="490" r:id="rId20"/>
    <p:sldId id="491" r:id="rId21"/>
    <p:sldId id="492" r:id="rId22"/>
    <p:sldId id="480" r:id="rId23"/>
    <p:sldId id="483" r:id="rId24"/>
    <p:sldId id="494" r:id="rId25"/>
    <p:sldId id="495" r:id="rId26"/>
    <p:sldId id="496" r:id="rId27"/>
    <p:sldId id="497" r:id="rId28"/>
    <p:sldId id="498" r:id="rId29"/>
    <p:sldId id="499" r:id="rId30"/>
    <p:sldId id="500" r:id="rId31"/>
    <p:sldId id="501" r:id="rId32"/>
    <p:sldId id="502" r:id="rId33"/>
    <p:sldId id="503" r:id="rId34"/>
    <p:sldId id="504" r:id="rId35"/>
    <p:sldId id="505" r:id="rId36"/>
    <p:sldId id="506" r:id="rId37"/>
    <p:sldId id="507" r:id="rId38"/>
    <p:sldId id="508" r:id="rId39"/>
    <p:sldId id="509" r:id="rId40"/>
    <p:sldId id="510" r:id="rId41"/>
    <p:sldId id="511" r:id="rId42"/>
    <p:sldId id="512" r:id="rId43"/>
    <p:sldId id="513" r:id="rId44"/>
    <p:sldId id="514" r:id="rId45"/>
    <p:sldId id="515" r:id="rId46"/>
    <p:sldId id="516" r:id="rId47"/>
    <p:sldId id="517" r:id="rId48"/>
    <p:sldId id="518" r:id="rId49"/>
    <p:sldId id="519" r:id="rId50"/>
    <p:sldId id="532" r:id="rId51"/>
    <p:sldId id="533" r:id="rId52"/>
  </p:sldIdLst>
  <p:sldSz cx="9144000" cy="6858000" type="screen4x3"/>
  <p:notesSz cx="6959600" cy="92456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6B0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57" autoAdjust="0"/>
    <p:restoredTop sz="75655" autoAdjust="0"/>
  </p:normalViewPr>
  <p:slideViewPr>
    <p:cSldViewPr>
      <p:cViewPr varScale="1">
        <p:scale>
          <a:sx n="83" d="100"/>
          <a:sy n="83" d="100"/>
        </p:scale>
        <p:origin x="220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625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1763" y="0"/>
            <a:ext cx="301625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D1D47-5F99-6845-B340-C7AB8F9BDF49}" type="datetimeFigureOut">
              <a:rPr lang="en-US" smtClean="0"/>
              <a:t>3/13/19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82050"/>
            <a:ext cx="301625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1763" y="8782050"/>
            <a:ext cx="301625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31AC6-AFA7-4742-A414-67C32F79B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33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6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t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1763" y="0"/>
            <a:ext cx="3016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3738"/>
            <a:ext cx="4622800" cy="3467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91025"/>
            <a:ext cx="5568950" cy="416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82050"/>
            <a:ext cx="3016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b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1763" y="8782050"/>
            <a:ext cx="3016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/>
            </a:lvl1pPr>
          </a:lstStyle>
          <a:p>
            <a:fld id="{C085E063-BD86-A24D-8676-37A35E7CCE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805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73DED1-C88E-AC42-A316-E9BDF87E1138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13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14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15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16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17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18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19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20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21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22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8906CB-4E39-184A-BDBD-95794EF2FA85}" type="slidenum">
              <a:rPr lang="en-US"/>
              <a:pPr/>
              <a:t>2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23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85E063-BD86-A24D-8676-37A35E7CCE3C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665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7C492-4133-5942-991E-CDDA543A708F}" type="slidenum">
              <a:rPr lang="en-US"/>
              <a:pPr/>
              <a:t>3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4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7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8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9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10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11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lang="en-US">
                <a:latin typeface="Times New Roman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/>
              <a:endParaRPr lang="en-US">
                <a:latin typeface="Times New Roman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</p:grpSp>
      </p:grpSp>
      <p:sp>
        <p:nvSpPr>
          <p:cNvPr id="2357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57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-111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6D31A-296B-CF45-AC5F-A4448E5D01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138C93-A2E2-1F4A-9982-02E4F7A1CCF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FEAE6E-01CE-AA43-91FD-5541E669265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17EA2-A314-044E-89FB-146EC505562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4EE98A-45D7-7F4F-8CA6-8AE6B246EA4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30F6C5-F5B6-DE42-A55A-07258BC651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CBF235-B7F0-3C41-A735-BF78D364643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E902D9-333F-0245-A375-B08F5048CB4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3DEDBD-9C77-C84D-B776-68151EB266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6FCBC6-865B-104D-B2BB-51842CEF67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195029-F98B-F249-9935-9743AFB56A0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676F54-2D5C-094C-A448-35A1F87DE03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8BA071-A82E-344C-A9E9-2D825C1C76D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charset="0"/>
              </a:defRPr>
            </a:lvl1pPr>
          </a:lstStyle>
          <a:p>
            <a:fld id="{D476C2FA-60BD-3649-B504-B302B45CB07C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253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lang="en-US">
                <a:latin typeface="Times New Roman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/>
              <a:endParaRPr lang="en-US">
                <a:latin typeface="Times New Roman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/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/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/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/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/>
              <a:endParaRPr lang="en-US">
                <a:latin typeface="Times New Roman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/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/>
              <a:endParaRPr lang="en-US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54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charset="2"/>
        <a:buChar char="n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¨"/>
        <a:defRPr sz="28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 sz="2000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4.emf"/><Relationship Id="rId4" Type="http://schemas.openxmlformats.org/officeDocument/2006/relationships/oleObject" Target="../embeddings/oleObject6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pomona.edu/~dkauchak/classes/cs51a/examples/optional_parameters.txt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Perceptron Learning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dirty="0"/>
              <a:t>David Kauchak</a:t>
            </a:r>
          </a:p>
          <a:p>
            <a:pPr eaLnBrk="1" hangingPunct="1">
              <a:buFont typeface="Wingdings" charset="2"/>
              <a:buNone/>
            </a:pPr>
            <a:r>
              <a:rPr lang="en-US" dirty="0"/>
              <a:t>CS51A</a:t>
            </a:r>
          </a:p>
          <a:p>
            <a:pPr eaLnBrk="1" hangingPunct="1">
              <a:buFont typeface="Wingdings" charset="2"/>
              <a:buNone/>
            </a:pPr>
            <a:r>
              <a:rPr lang="en-US" dirty="0"/>
              <a:t>Spring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1524000" y="1752600"/>
            <a:ext cx="5715000" cy="4343400"/>
            <a:chOff x="864" y="1008"/>
            <a:chExt cx="3600" cy="2736"/>
          </a:xfrm>
        </p:grpSpPr>
        <p:sp>
          <p:nvSpPr>
            <p:cNvPr id="36869" name="Oval 1027"/>
            <p:cNvSpPr>
              <a:spLocks noChangeArrowheads="1"/>
            </p:cNvSpPr>
            <p:nvPr/>
          </p:nvSpPr>
          <p:spPr bwMode="auto">
            <a:xfrm>
              <a:off x="2352" y="1728"/>
              <a:ext cx="1008" cy="100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1" name="Line 1029"/>
            <p:cNvSpPr>
              <a:spLocks noChangeShapeType="1"/>
            </p:cNvSpPr>
            <p:nvPr/>
          </p:nvSpPr>
          <p:spPr bwMode="auto">
            <a:xfrm>
              <a:off x="3408" y="2208"/>
              <a:ext cx="10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3" name="Line 1031"/>
            <p:cNvSpPr>
              <a:spLocks noChangeShapeType="1"/>
            </p:cNvSpPr>
            <p:nvPr/>
          </p:nvSpPr>
          <p:spPr bwMode="auto">
            <a:xfrm>
              <a:off x="912" y="1008"/>
              <a:ext cx="144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4" name="Line 1032"/>
            <p:cNvSpPr>
              <a:spLocks noChangeShapeType="1"/>
            </p:cNvSpPr>
            <p:nvPr/>
          </p:nvSpPr>
          <p:spPr bwMode="auto">
            <a:xfrm>
              <a:off x="912" y="2112"/>
              <a:ext cx="13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5" name="Line 1033"/>
            <p:cNvSpPr>
              <a:spLocks noChangeShapeType="1"/>
            </p:cNvSpPr>
            <p:nvPr/>
          </p:nvSpPr>
          <p:spPr bwMode="auto">
            <a:xfrm flipV="1">
              <a:off x="864" y="2352"/>
              <a:ext cx="1440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6" name="Line 1034"/>
            <p:cNvSpPr>
              <a:spLocks noChangeShapeType="1"/>
            </p:cNvSpPr>
            <p:nvPr/>
          </p:nvSpPr>
          <p:spPr bwMode="auto">
            <a:xfrm flipV="1">
              <a:off x="864" y="2544"/>
              <a:ext cx="1536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1" name="Text Box 1039"/>
            <p:cNvSpPr txBox="1">
              <a:spLocks noChangeArrowheads="1"/>
            </p:cNvSpPr>
            <p:nvPr/>
          </p:nvSpPr>
          <p:spPr bwMode="auto">
            <a:xfrm>
              <a:off x="1344" y="111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1</a:t>
              </a:r>
              <a:endParaRPr lang="en-US" sz="1800" baseline="-25000" dirty="0"/>
            </a:p>
          </p:txBody>
        </p:sp>
        <p:sp>
          <p:nvSpPr>
            <p:cNvPr id="36882" name="Text Box 1040"/>
            <p:cNvSpPr txBox="1">
              <a:spLocks noChangeArrowheads="1"/>
            </p:cNvSpPr>
            <p:nvPr/>
          </p:nvSpPr>
          <p:spPr bwMode="auto">
            <a:xfrm>
              <a:off x="1056" y="187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-1</a:t>
              </a:r>
              <a:endParaRPr lang="en-US" sz="1800" baseline="-25000" dirty="0"/>
            </a:p>
          </p:txBody>
        </p:sp>
        <p:sp>
          <p:nvSpPr>
            <p:cNvPr id="36883" name="Text Box 1041"/>
            <p:cNvSpPr txBox="1">
              <a:spLocks noChangeArrowheads="1"/>
            </p:cNvSpPr>
            <p:nvPr/>
          </p:nvSpPr>
          <p:spPr bwMode="auto">
            <a:xfrm>
              <a:off x="1008" y="2793"/>
              <a:ext cx="8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1</a:t>
              </a:r>
              <a:endParaRPr lang="en-US" sz="1800" baseline="-25000" dirty="0"/>
            </a:p>
          </p:txBody>
        </p:sp>
        <p:sp>
          <p:nvSpPr>
            <p:cNvPr id="36884" name="Text Box 1042"/>
            <p:cNvSpPr txBox="1">
              <a:spLocks noChangeArrowheads="1"/>
            </p:cNvSpPr>
            <p:nvPr/>
          </p:nvSpPr>
          <p:spPr bwMode="auto">
            <a:xfrm>
              <a:off x="1296" y="3360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0.5</a:t>
              </a:r>
              <a:endParaRPr lang="en-US" sz="1800" baseline="-25000" dirty="0"/>
            </a:p>
          </p:txBody>
        </p:sp>
      </p:grp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381000" y="6858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/>
              <a:t>Perceptron learning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543800" y="3099137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00FF"/>
                </a:solidFill>
              </a:rPr>
              <a:t>0</a:t>
            </a:r>
          </a:p>
        </p:txBody>
      </p:sp>
      <p:grpSp>
        <p:nvGrpSpPr>
          <p:cNvPr id="3" name="Group 35"/>
          <p:cNvGrpSpPr/>
          <p:nvPr/>
        </p:nvGrpSpPr>
        <p:grpSpPr>
          <a:xfrm>
            <a:off x="4267200" y="3352800"/>
            <a:ext cx="762000" cy="687388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0"/>
              <a:ext cx="6858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4643735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Threshold of 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90600" y="13671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14400" y="31959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14400" y="44913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14400" y="58629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59812" y="2814935"/>
            <a:ext cx="1450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predicted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91400" y="4419600"/>
            <a:ext cx="1005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actual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543800" y="4724400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0" y="6096000"/>
            <a:ext cx="5129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Could increase any of these weights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685800" y="2743200"/>
            <a:ext cx="1981200" cy="12192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609600" y="1295400"/>
            <a:ext cx="2514600" cy="12192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609600" y="5181600"/>
            <a:ext cx="2514600" cy="12192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122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1524000" y="1752600"/>
            <a:ext cx="5715000" cy="4343400"/>
            <a:chOff x="864" y="1008"/>
            <a:chExt cx="3600" cy="2736"/>
          </a:xfrm>
        </p:grpSpPr>
        <p:sp>
          <p:nvSpPr>
            <p:cNvPr id="36869" name="Oval 1027"/>
            <p:cNvSpPr>
              <a:spLocks noChangeArrowheads="1"/>
            </p:cNvSpPr>
            <p:nvPr/>
          </p:nvSpPr>
          <p:spPr bwMode="auto">
            <a:xfrm>
              <a:off x="2352" y="1728"/>
              <a:ext cx="1008" cy="100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1" name="Line 1029"/>
            <p:cNvSpPr>
              <a:spLocks noChangeShapeType="1"/>
            </p:cNvSpPr>
            <p:nvPr/>
          </p:nvSpPr>
          <p:spPr bwMode="auto">
            <a:xfrm>
              <a:off x="3408" y="2208"/>
              <a:ext cx="10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3" name="Line 1031"/>
            <p:cNvSpPr>
              <a:spLocks noChangeShapeType="1"/>
            </p:cNvSpPr>
            <p:nvPr/>
          </p:nvSpPr>
          <p:spPr bwMode="auto">
            <a:xfrm>
              <a:off x="912" y="1008"/>
              <a:ext cx="144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4" name="Line 1032"/>
            <p:cNvSpPr>
              <a:spLocks noChangeShapeType="1"/>
            </p:cNvSpPr>
            <p:nvPr/>
          </p:nvSpPr>
          <p:spPr bwMode="auto">
            <a:xfrm>
              <a:off x="912" y="2112"/>
              <a:ext cx="13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5" name="Line 1033"/>
            <p:cNvSpPr>
              <a:spLocks noChangeShapeType="1"/>
            </p:cNvSpPr>
            <p:nvPr/>
          </p:nvSpPr>
          <p:spPr bwMode="auto">
            <a:xfrm flipV="1">
              <a:off x="864" y="2352"/>
              <a:ext cx="1440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6" name="Line 1034"/>
            <p:cNvSpPr>
              <a:spLocks noChangeShapeType="1"/>
            </p:cNvSpPr>
            <p:nvPr/>
          </p:nvSpPr>
          <p:spPr bwMode="auto">
            <a:xfrm flipV="1">
              <a:off x="864" y="2544"/>
              <a:ext cx="1536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1" name="Text Box 1039"/>
            <p:cNvSpPr txBox="1">
              <a:spLocks noChangeArrowheads="1"/>
            </p:cNvSpPr>
            <p:nvPr/>
          </p:nvSpPr>
          <p:spPr bwMode="auto">
            <a:xfrm>
              <a:off x="1344" y="111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1</a:t>
              </a:r>
              <a:endParaRPr lang="en-US" sz="1800" baseline="-25000" dirty="0"/>
            </a:p>
          </p:txBody>
        </p:sp>
        <p:sp>
          <p:nvSpPr>
            <p:cNvPr id="36882" name="Text Box 1040"/>
            <p:cNvSpPr txBox="1">
              <a:spLocks noChangeArrowheads="1"/>
            </p:cNvSpPr>
            <p:nvPr/>
          </p:nvSpPr>
          <p:spPr bwMode="auto">
            <a:xfrm>
              <a:off x="1056" y="187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-1</a:t>
              </a:r>
              <a:endParaRPr lang="en-US" sz="1800" baseline="-25000" dirty="0"/>
            </a:p>
          </p:txBody>
        </p:sp>
        <p:sp>
          <p:nvSpPr>
            <p:cNvPr id="36883" name="Text Box 1041"/>
            <p:cNvSpPr txBox="1">
              <a:spLocks noChangeArrowheads="1"/>
            </p:cNvSpPr>
            <p:nvPr/>
          </p:nvSpPr>
          <p:spPr bwMode="auto">
            <a:xfrm>
              <a:off x="1008" y="2793"/>
              <a:ext cx="8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1</a:t>
              </a:r>
              <a:endParaRPr lang="en-US" sz="1800" baseline="-25000" dirty="0"/>
            </a:p>
          </p:txBody>
        </p:sp>
        <p:sp>
          <p:nvSpPr>
            <p:cNvPr id="36884" name="Text Box 1042"/>
            <p:cNvSpPr txBox="1">
              <a:spLocks noChangeArrowheads="1"/>
            </p:cNvSpPr>
            <p:nvPr/>
          </p:nvSpPr>
          <p:spPr bwMode="auto">
            <a:xfrm>
              <a:off x="1296" y="3360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0.5</a:t>
              </a:r>
              <a:endParaRPr lang="en-US" sz="1800" baseline="-25000" dirty="0"/>
            </a:p>
          </p:txBody>
        </p:sp>
      </p:grp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381000" y="6858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/>
              <a:t>Perceptron learning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543800" y="3099137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00FF"/>
                </a:solidFill>
              </a:rPr>
              <a:t>0</a:t>
            </a:r>
          </a:p>
        </p:txBody>
      </p:sp>
      <p:grpSp>
        <p:nvGrpSpPr>
          <p:cNvPr id="3" name="Group 35"/>
          <p:cNvGrpSpPr/>
          <p:nvPr/>
        </p:nvGrpSpPr>
        <p:grpSpPr>
          <a:xfrm>
            <a:off x="4267200" y="3352800"/>
            <a:ext cx="762000" cy="687388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0"/>
              <a:ext cx="6858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4643735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Threshold of 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90600" y="13671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14400" y="31959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14400" y="44913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14400" y="58629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59812" y="2814935"/>
            <a:ext cx="1450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predicted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91400" y="4419600"/>
            <a:ext cx="1005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actual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543800" y="4724400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0" y="6096000"/>
            <a:ext cx="4205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Could decrease the threshold</a:t>
            </a:r>
          </a:p>
        </p:txBody>
      </p:sp>
      <p:sp>
        <p:nvSpPr>
          <p:cNvPr id="33" name="Oval 32"/>
          <p:cNvSpPr/>
          <p:nvPr/>
        </p:nvSpPr>
        <p:spPr bwMode="auto">
          <a:xfrm>
            <a:off x="3352800" y="4191000"/>
            <a:ext cx="2514600" cy="12192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369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Perceptron update rule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1447800"/>
          </a:xfrm>
        </p:spPr>
        <p:txBody>
          <a:bodyPr/>
          <a:lstStyle/>
          <a:p>
            <a:pPr lvl="1">
              <a:buFontTx/>
              <a:buChar char="-"/>
            </a:pPr>
            <a:r>
              <a:rPr lang="en-US" dirty="0"/>
              <a:t>if </a:t>
            </a:r>
            <a:r>
              <a:rPr lang="en-US" i="1" dirty="0">
                <a:solidFill>
                  <a:srgbClr val="FF6600"/>
                </a:solidFill>
              </a:rPr>
              <a:t>wrong</a:t>
            </a:r>
            <a:r>
              <a:rPr lang="en-US" dirty="0"/>
              <a:t>:</a:t>
            </a:r>
          </a:p>
          <a:p>
            <a:pPr lvl="2">
              <a:buFontTx/>
              <a:buChar char="-"/>
            </a:pPr>
            <a:r>
              <a:rPr lang="en-US" dirty="0">
                <a:solidFill>
                  <a:srgbClr val="0000FF"/>
                </a:solidFill>
              </a:rPr>
              <a:t>update weights and threshold towards getting this example correct</a:t>
            </a:r>
          </a:p>
        </p:txBody>
      </p:sp>
      <p:sp>
        <p:nvSpPr>
          <p:cNvPr id="5" name="Down Arrow 4"/>
          <p:cNvSpPr/>
          <p:nvPr/>
        </p:nvSpPr>
        <p:spPr bwMode="auto">
          <a:xfrm>
            <a:off x="3352800" y="3200400"/>
            <a:ext cx="1219200" cy="9906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33400" y="40386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-111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-111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-111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-111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lvl="1">
              <a:buFontTx/>
              <a:buChar char="-"/>
            </a:pPr>
            <a:r>
              <a:rPr lang="en-US" dirty="0"/>
              <a:t>if </a:t>
            </a:r>
            <a:r>
              <a:rPr lang="en-US" i="1" dirty="0">
                <a:solidFill>
                  <a:srgbClr val="FF6600"/>
                </a:solidFill>
              </a:rPr>
              <a:t>wrong</a:t>
            </a:r>
            <a:r>
              <a:rPr lang="en-US" dirty="0"/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33600" y="5572780"/>
            <a:ext cx="5310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Δw</a:t>
            </a:r>
            <a:r>
              <a:rPr lang="en-US" sz="2800" baseline="-25000" dirty="0" err="1"/>
              <a:t>i</a:t>
            </a:r>
            <a:r>
              <a:rPr lang="en-US" sz="2800" dirty="0"/>
              <a:t> = </a:t>
            </a:r>
            <a:r>
              <a:rPr lang="en-US" sz="2800" dirty="0" err="1"/>
              <a:t>λ</a:t>
            </a:r>
            <a:r>
              <a:rPr lang="en-US" sz="2800" dirty="0"/>
              <a:t> * (actual - predicted) * x</a:t>
            </a:r>
            <a:r>
              <a:rPr lang="en-US" sz="2800" baseline="-25000" dirty="0"/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84246" y="4719935"/>
            <a:ext cx="2200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w</a:t>
            </a:r>
            <a:r>
              <a:rPr lang="en-US" sz="2800" baseline="-25000" dirty="0" err="1"/>
              <a:t>i</a:t>
            </a:r>
            <a:r>
              <a:rPr lang="en-US" sz="2800" dirty="0"/>
              <a:t> = </a:t>
            </a:r>
            <a:r>
              <a:rPr lang="en-US" sz="2800" dirty="0" err="1"/>
              <a:t>w</a:t>
            </a:r>
            <a:r>
              <a:rPr lang="en-US" sz="2800" baseline="-25000" dirty="0" err="1"/>
              <a:t>i</a:t>
            </a:r>
            <a:r>
              <a:rPr lang="en-US" sz="2800" dirty="0"/>
              <a:t> + </a:t>
            </a:r>
            <a:r>
              <a:rPr lang="en-US" sz="2800" dirty="0" err="1"/>
              <a:t>Δw</a:t>
            </a:r>
            <a:r>
              <a:rPr lang="en-US" sz="2800" baseline="-25000" dirty="0" err="1"/>
              <a:t>i</a:t>
            </a:r>
            <a:endParaRPr lang="en-US" sz="2800" baseline="-25000" dirty="0"/>
          </a:p>
        </p:txBody>
      </p:sp>
    </p:spTree>
    <p:extLst>
      <p:ext uri="{BB962C8B-B14F-4D97-AF65-F5344CB8AC3E}">
        <p14:creationId xmlns:p14="http://schemas.microsoft.com/office/powerpoint/2010/main" val="3353412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Oval 1027"/>
          <p:cNvSpPr>
            <a:spLocks noChangeArrowheads="1"/>
          </p:cNvSpPr>
          <p:nvPr/>
        </p:nvSpPr>
        <p:spPr bwMode="auto">
          <a:xfrm>
            <a:off x="3581400" y="2209800"/>
            <a:ext cx="11430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1" name="Line 1029"/>
          <p:cNvSpPr>
            <a:spLocks noChangeShapeType="1"/>
          </p:cNvSpPr>
          <p:nvPr/>
        </p:nvSpPr>
        <p:spPr bwMode="auto">
          <a:xfrm>
            <a:off x="4800600" y="2743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3" name="Line 1031"/>
          <p:cNvSpPr>
            <a:spLocks noChangeShapeType="1"/>
          </p:cNvSpPr>
          <p:nvPr/>
        </p:nvSpPr>
        <p:spPr bwMode="auto">
          <a:xfrm>
            <a:off x="1600200" y="1752600"/>
            <a:ext cx="19050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Line 1032"/>
          <p:cNvSpPr>
            <a:spLocks noChangeShapeType="1"/>
          </p:cNvSpPr>
          <p:nvPr/>
        </p:nvSpPr>
        <p:spPr bwMode="auto">
          <a:xfrm>
            <a:off x="1600200" y="25908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5" name="Line 1033"/>
          <p:cNvSpPr>
            <a:spLocks noChangeShapeType="1"/>
          </p:cNvSpPr>
          <p:nvPr/>
        </p:nvSpPr>
        <p:spPr bwMode="auto">
          <a:xfrm flipV="1">
            <a:off x="1600200" y="3048000"/>
            <a:ext cx="1828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Line 1034"/>
          <p:cNvSpPr>
            <a:spLocks noChangeShapeType="1"/>
          </p:cNvSpPr>
          <p:nvPr/>
        </p:nvSpPr>
        <p:spPr bwMode="auto">
          <a:xfrm flipV="1">
            <a:off x="1676400" y="3200400"/>
            <a:ext cx="1905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1" name="Text Box 1039"/>
          <p:cNvSpPr txBox="1">
            <a:spLocks noChangeArrowheads="1"/>
          </p:cNvSpPr>
          <p:nvPr/>
        </p:nvSpPr>
        <p:spPr bwMode="auto">
          <a:xfrm>
            <a:off x="2133600" y="1447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1</a:t>
            </a:r>
            <a:endParaRPr lang="en-US" sz="1800" baseline="-25000" dirty="0"/>
          </a:p>
        </p:txBody>
      </p:sp>
      <p:sp>
        <p:nvSpPr>
          <p:cNvPr id="36882" name="Text Box 1040"/>
          <p:cNvSpPr txBox="1">
            <a:spLocks noChangeArrowheads="1"/>
          </p:cNvSpPr>
          <p:nvPr/>
        </p:nvSpPr>
        <p:spPr bwMode="auto">
          <a:xfrm>
            <a:off x="1905000" y="21336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-1</a:t>
            </a:r>
            <a:endParaRPr lang="en-US" sz="1800" baseline="-25000" dirty="0"/>
          </a:p>
        </p:txBody>
      </p:sp>
      <p:sp>
        <p:nvSpPr>
          <p:cNvPr id="36883" name="Text Box 1041"/>
          <p:cNvSpPr txBox="1">
            <a:spLocks noChangeArrowheads="1"/>
          </p:cNvSpPr>
          <p:nvPr/>
        </p:nvSpPr>
        <p:spPr bwMode="auto">
          <a:xfrm>
            <a:off x="1981200" y="28194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1</a:t>
            </a:r>
            <a:endParaRPr lang="en-US" sz="1800" baseline="-25000" dirty="0"/>
          </a:p>
        </p:txBody>
      </p:sp>
      <p:sp>
        <p:nvSpPr>
          <p:cNvPr id="36884" name="Text Box 1042"/>
          <p:cNvSpPr txBox="1">
            <a:spLocks noChangeArrowheads="1"/>
          </p:cNvSpPr>
          <p:nvPr/>
        </p:nvSpPr>
        <p:spPr bwMode="auto">
          <a:xfrm>
            <a:off x="2209800" y="3733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0.5</a:t>
            </a:r>
            <a:endParaRPr lang="en-US" sz="1800" baseline="-25000" dirty="0"/>
          </a:p>
        </p:txBody>
      </p: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-304800" y="3810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/>
              <a:t>Perceptron learning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27588" y="279880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FF"/>
                </a:solidFill>
              </a:rPr>
              <a:t>0</a:t>
            </a:r>
          </a:p>
        </p:txBody>
      </p:sp>
      <p:grpSp>
        <p:nvGrpSpPr>
          <p:cNvPr id="3" name="Group 35"/>
          <p:cNvGrpSpPr/>
          <p:nvPr/>
        </p:nvGrpSpPr>
        <p:grpSpPr>
          <a:xfrm>
            <a:off x="3962400" y="2514600"/>
            <a:ext cx="457200" cy="457200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3"/>
              <a:ext cx="685801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3505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Threshold of 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14400" y="14433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14400" y="2362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14400" y="3048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90600" y="3733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43600" y="2514600"/>
            <a:ext cx="1239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0" y="3429000"/>
            <a:ext cx="869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actual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248400" y="37338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76400" y="4648200"/>
            <a:ext cx="5310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Δw</a:t>
            </a:r>
            <a:r>
              <a:rPr lang="en-US" sz="2800" baseline="-25000" dirty="0" err="1"/>
              <a:t>i</a:t>
            </a:r>
            <a:r>
              <a:rPr lang="en-US" sz="2800" dirty="0"/>
              <a:t> = </a:t>
            </a:r>
            <a:r>
              <a:rPr lang="en-US" sz="2800" dirty="0" err="1"/>
              <a:t>λ</a:t>
            </a:r>
            <a:r>
              <a:rPr lang="en-US" sz="2800" dirty="0"/>
              <a:t> * (actual - predicted) * x</a:t>
            </a:r>
            <a:r>
              <a:rPr lang="en-US" sz="2800" baseline="-25000" dirty="0"/>
              <a:t>i</a:t>
            </a:r>
          </a:p>
        </p:txBody>
      </p:sp>
      <p:sp>
        <p:nvSpPr>
          <p:cNvPr id="7" name="Left Brace 6"/>
          <p:cNvSpPr/>
          <p:nvPr/>
        </p:nvSpPr>
        <p:spPr bwMode="auto">
          <a:xfrm rot="16200000">
            <a:off x="4495800" y="3962400"/>
            <a:ext cx="381000" cy="28194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89654" y="5715000"/>
            <a:ext cx="44445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does this do in this case?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52600" y="4114800"/>
            <a:ext cx="2200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w</a:t>
            </a:r>
            <a:r>
              <a:rPr lang="en-US" sz="2800" baseline="-25000" dirty="0" err="1"/>
              <a:t>i</a:t>
            </a:r>
            <a:r>
              <a:rPr lang="en-US" sz="2800" dirty="0"/>
              <a:t> = </a:t>
            </a:r>
            <a:r>
              <a:rPr lang="en-US" sz="2800" dirty="0" err="1"/>
              <a:t>w</a:t>
            </a:r>
            <a:r>
              <a:rPr lang="en-US" sz="2800" baseline="-25000" dirty="0" err="1"/>
              <a:t>i</a:t>
            </a:r>
            <a:r>
              <a:rPr lang="en-US" sz="2800" dirty="0"/>
              <a:t> + </a:t>
            </a:r>
            <a:r>
              <a:rPr lang="en-US" sz="2800" dirty="0" err="1"/>
              <a:t>Δwi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48720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Oval 1027"/>
          <p:cNvSpPr>
            <a:spLocks noChangeArrowheads="1"/>
          </p:cNvSpPr>
          <p:nvPr/>
        </p:nvSpPr>
        <p:spPr bwMode="auto">
          <a:xfrm>
            <a:off x="3581400" y="2209800"/>
            <a:ext cx="11430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1" name="Line 1029"/>
          <p:cNvSpPr>
            <a:spLocks noChangeShapeType="1"/>
          </p:cNvSpPr>
          <p:nvPr/>
        </p:nvSpPr>
        <p:spPr bwMode="auto">
          <a:xfrm>
            <a:off x="4800600" y="2743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3" name="Line 1031"/>
          <p:cNvSpPr>
            <a:spLocks noChangeShapeType="1"/>
          </p:cNvSpPr>
          <p:nvPr/>
        </p:nvSpPr>
        <p:spPr bwMode="auto">
          <a:xfrm>
            <a:off x="1600200" y="1752600"/>
            <a:ext cx="19050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Line 1032"/>
          <p:cNvSpPr>
            <a:spLocks noChangeShapeType="1"/>
          </p:cNvSpPr>
          <p:nvPr/>
        </p:nvSpPr>
        <p:spPr bwMode="auto">
          <a:xfrm>
            <a:off x="1600200" y="25908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5" name="Line 1033"/>
          <p:cNvSpPr>
            <a:spLocks noChangeShapeType="1"/>
          </p:cNvSpPr>
          <p:nvPr/>
        </p:nvSpPr>
        <p:spPr bwMode="auto">
          <a:xfrm flipV="1">
            <a:off x="1600200" y="3048000"/>
            <a:ext cx="1828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Line 1034"/>
          <p:cNvSpPr>
            <a:spLocks noChangeShapeType="1"/>
          </p:cNvSpPr>
          <p:nvPr/>
        </p:nvSpPr>
        <p:spPr bwMode="auto">
          <a:xfrm flipV="1">
            <a:off x="1676400" y="3200400"/>
            <a:ext cx="1905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1" name="Text Box 1039"/>
          <p:cNvSpPr txBox="1">
            <a:spLocks noChangeArrowheads="1"/>
          </p:cNvSpPr>
          <p:nvPr/>
        </p:nvSpPr>
        <p:spPr bwMode="auto">
          <a:xfrm>
            <a:off x="2133600" y="1447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1</a:t>
            </a:r>
            <a:endParaRPr lang="en-US" sz="1800" baseline="-25000" dirty="0"/>
          </a:p>
        </p:txBody>
      </p:sp>
      <p:sp>
        <p:nvSpPr>
          <p:cNvPr id="36882" name="Text Box 1040"/>
          <p:cNvSpPr txBox="1">
            <a:spLocks noChangeArrowheads="1"/>
          </p:cNvSpPr>
          <p:nvPr/>
        </p:nvSpPr>
        <p:spPr bwMode="auto">
          <a:xfrm>
            <a:off x="1905000" y="21336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-1</a:t>
            </a:r>
            <a:endParaRPr lang="en-US" sz="1800" baseline="-25000" dirty="0"/>
          </a:p>
        </p:txBody>
      </p:sp>
      <p:sp>
        <p:nvSpPr>
          <p:cNvPr id="36883" name="Text Box 1041"/>
          <p:cNvSpPr txBox="1">
            <a:spLocks noChangeArrowheads="1"/>
          </p:cNvSpPr>
          <p:nvPr/>
        </p:nvSpPr>
        <p:spPr bwMode="auto">
          <a:xfrm>
            <a:off x="1981200" y="28194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1</a:t>
            </a:r>
            <a:endParaRPr lang="en-US" sz="1800" baseline="-25000" dirty="0"/>
          </a:p>
        </p:txBody>
      </p:sp>
      <p:sp>
        <p:nvSpPr>
          <p:cNvPr id="36884" name="Text Box 1042"/>
          <p:cNvSpPr txBox="1">
            <a:spLocks noChangeArrowheads="1"/>
          </p:cNvSpPr>
          <p:nvPr/>
        </p:nvSpPr>
        <p:spPr bwMode="auto">
          <a:xfrm>
            <a:off x="2209800" y="3733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0.5</a:t>
            </a:r>
            <a:endParaRPr lang="en-US" sz="1800" baseline="-25000" dirty="0"/>
          </a:p>
        </p:txBody>
      </p: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-304800" y="3810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/>
              <a:t>Perceptron learning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27588" y="279880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FF"/>
                </a:solidFill>
              </a:rPr>
              <a:t>0</a:t>
            </a:r>
          </a:p>
        </p:txBody>
      </p:sp>
      <p:grpSp>
        <p:nvGrpSpPr>
          <p:cNvPr id="3" name="Group 35"/>
          <p:cNvGrpSpPr/>
          <p:nvPr/>
        </p:nvGrpSpPr>
        <p:grpSpPr>
          <a:xfrm>
            <a:off x="3962400" y="2514600"/>
            <a:ext cx="457200" cy="457200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3"/>
              <a:ext cx="685801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3505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Threshold of 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14400" y="14433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14400" y="2362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14400" y="3048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90600" y="3733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43600" y="2514600"/>
            <a:ext cx="1239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0" y="3429000"/>
            <a:ext cx="869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actual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248400" y="37338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76400" y="4648200"/>
            <a:ext cx="5310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Δw</a:t>
            </a:r>
            <a:r>
              <a:rPr lang="en-US" sz="2800" baseline="-25000" dirty="0" err="1"/>
              <a:t>i</a:t>
            </a:r>
            <a:r>
              <a:rPr lang="en-US" sz="2800" dirty="0"/>
              <a:t> = </a:t>
            </a:r>
            <a:r>
              <a:rPr lang="en-US" sz="2800" dirty="0" err="1"/>
              <a:t>λ</a:t>
            </a:r>
            <a:r>
              <a:rPr lang="en-US" sz="2800" dirty="0"/>
              <a:t> * (actual - predicted) * x</a:t>
            </a:r>
            <a:r>
              <a:rPr lang="en-US" sz="2800" baseline="-25000" dirty="0"/>
              <a:t>i</a:t>
            </a:r>
          </a:p>
        </p:txBody>
      </p:sp>
      <p:sp>
        <p:nvSpPr>
          <p:cNvPr id="7" name="Left Brace 6"/>
          <p:cNvSpPr/>
          <p:nvPr/>
        </p:nvSpPr>
        <p:spPr bwMode="auto">
          <a:xfrm rot="16200000">
            <a:off x="4495800" y="3962400"/>
            <a:ext cx="381000" cy="28194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51109" y="5715000"/>
            <a:ext cx="48893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causes us to increase the weights!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52600" y="4114800"/>
            <a:ext cx="2200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w</a:t>
            </a:r>
            <a:r>
              <a:rPr lang="en-US" sz="2800" baseline="-25000" dirty="0" err="1"/>
              <a:t>i</a:t>
            </a:r>
            <a:r>
              <a:rPr lang="en-US" sz="2800" dirty="0"/>
              <a:t> = </a:t>
            </a:r>
            <a:r>
              <a:rPr lang="en-US" sz="2800" dirty="0" err="1"/>
              <a:t>w</a:t>
            </a:r>
            <a:r>
              <a:rPr lang="en-US" sz="2800" baseline="-25000" dirty="0" err="1"/>
              <a:t>i</a:t>
            </a:r>
            <a:r>
              <a:rPr lang="en-US" sz="2800" dirty="0"/>
              <a:t> + </a:t>
            </a:r>
            <a:r>
              <a:rPr lang="en-US" sz="2800" dirty="0" err="1"/>
              <a:t>Δwi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22737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Oval 1027"/>
          <p:cNvSpPr>
            <a:spLocks noChangeArrowheads="1"/>
          </p:cNvSpPr>
          <p:nvPr/>
        </p:nvSpPr>
        <p:spPr bwMode="auto">
          <a:xfrm>
            <a:off x="3581400" y="2209800"/>
            <a:ext cx="11430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1" name="Line 1029"/>
          <p:cNvSpPr>
            <a:spLocks noChangeShapeType="1"/>
          </p:cNvSpPr>
          <p:nvPr/>
        </p:nvSpPr>
        <p:spPr bwMode="auto">
          <a:xfrm>
            <a:off x="4800600" y="2743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3" name="Line 1031"/>
          <p:cNvSpPr>
            <a:spLocks noChangeShapeType="1"/>
          </p:cNvSpPr>
          <p:nvPr/>
        </p:nvSpPr>
        <p:spPr bwMode="auto">
          <a:xfrm>
            <a:off x="1600200" y="1752600"/>
            <a:ext cx="19050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Line 1032"/>
          <p:cNvSpPr>
            <a:spLocks noChangeShapeType="1"/>
          </p:cNvSpPr>
          <p:nvPr/>
        </p:nvSpPr>
        <p:spPr bwMode="auto">
          <a:xfrm>
            <a:off x="1600200" y="25908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5" name="Line 1033"/>
          <p:cNvSpPr>
            <a:spLocks noChangeShapeType="1"/>
          </p:cNvSpPr>
          <p:nvPr/>
        </p:nvSpPr>
        <p:spPr bwMode="auto">
          <a:xfrm flipV="1">
            <a:off x="1600200" y="3048000"/>
            <a:ext cx="1828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Line 1034"/>
          <p:cNvSpPr>
            <a:spLocks noChangeShapeType="1"/>
          </p:cNvSpPr>
          <p:nvPr/>
        </p:nvSpPr>
        <p:spPr bwMode="auto">
          <a:xfrm flipV="1">
            <a:off x="1676400" y="3200400"/>
            <a:ext cx="1905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-304800" y="3810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/>
              <a:t>Perceptron learning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27588" y="279880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FF"/>
                </a:solidFill>
              </a:rPr>
              <a:t>1</a:t>
            </a:r>
          </a:p>
        </p:txBody>
      </p:sp>
      <p:grpSp>
        <p:nvGrpSpPr>
          <p:cNvPr id="3" name="Group 35"/>
          <p:cNvGrpSpPr/>
          <p:nvPr/>
        </p:nvGrpSpPr>
        <p:grpSpPr>
          <a:xfrm>
            <a:off x="3962400" y="2514600"/>
            <a:ext cx="457200" cy="457200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3"/>
              <a:ext cx="685801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3505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Threshold of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43600" y="2514600"/>
            <a:ext cx="1239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0" y="3429000"/>
            <a:ext cx="869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actual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248400" y="37338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76400" y="4648200"/>
            <a:ext cx="5310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Δw</a:t>
            </a:r>
            <a:r>
              <a:rPr lang="en-US" sz="2800" baseline="-25000" dirty="0" err="1"/>
              <a:t>i</a:t>
            </a:r>
            <a:r>
              <a:rPr lang="en-US" sz="2800" dirty="0"/>
              <a:t> = </a:t>
            </a:r>
            <a:r>
              <a:rPr lang="en-US" sz="2800" dirty="0" err="1"/>
              <a:t>λ</a:t>
            </a:r>
            <a:r>
              <a:rPr lang="en-US" sz="2800" dirty="0"/>
              <a:t> * (actual - predicted) * x</a:t>
            </a:r>
            <a:r>
              <a:rPr lang="en-US" sz="2800" baseline="-25000" dirty="0"/>
              <a:t>i</a:t>
            </a:r>
          </a:p>
        </p:txBody>
      </p:sp>
      <p:sp>
        <p:nvSpPr>
          <p:cNvPr id="7" name="Left Brace 6"/>
          <p:cNvSpPr/>
          <p:nvPr/>
        </p:nvSpPr>
        <p:spPr bwMode="auto">
          <a:xfrm rot="16200000">
            <a:off x="4495800" y="3962400"/>
            <a:ext cx="381000" cy="28194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51109" y="5715000"/>
            <a:ext cx="5214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if predicted = 1 and actual = 0?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52600" y="4114800"/>
            <a:ext cx="2200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w</a:t>
            </a:r>
            <a:r>
              <a:rPr lang="en-US" sz="2800" baseline="-25000" dirty="0" err="1"/>
              <a:t>i</a:t>
            </a:r>
            <a:r>
              <a:rPr lang="en-US" sz="2800" dirty="0"/>
              <a:t> = </a:t>
            </a:r>
            <a:r>
              <a:rPr lang="en-US" sz="2800" dirty="0" err="1"/>
              <a:t>w</a:t>
            </a:r>
            <a:r>
              <a:rPr lang="en-US" sz="2800" baseline="-25000" dirty="0" err="1"/>
              <a:t>i</a:t>
            </a:r>
            <a:r>
              <a:rPr lang="en-US" sz="2800" dirty="0"/>
              <a:t> + </a:t>
            </a:r>
            <a:r>
              <a:rPr lang="en-US" sz="2800" dirty="0" err="1"/>
              <a:t>Δwi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78758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Oval 1027"/>
          <p:cNvSpPr>
            <a:spLocks noChangeArrowheads="1"/>
          </p:cNvSpPr>
          <p:nvPr/>
        </p:nvSpPr>
        <p:spPr bwMode="auto">
          <a:xfrm>
            <a:off x="3581400" y="2209800"/>
            <a:ext cx="11430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1" name="Line 1029"/>
          <p:cNvSpPr>
            <a:spLocks noChangeShapeType="1"/>
          </p:cNvSpPr>
          <p:nvPr/>
        </p:nvSpPr>
        <p:spPr bwMode="auto">
          <a:xfrm>
            <a:off x="4800600" y="2743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3" name="Line 1031"/>
          <p:cNvSpPr>
            <a:spLocks noChangeShapeType="1"/>
          </p:cNvSpPr>
          <p:nvPr/>
        </p:nvSpPr>
        <p:spPr bwMode="auto">
          <a:xfrm>
            <a:off x="1600200" y="1752600"/>
            <a:ext cx="19050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Line 1032"/>
          <p:cNvSpPr>
            <a:spLocks noChangeShapeType="1"/>
          </p:cNvSpPr>
          <p:nvPr/>
        </p:nvSpPr>
        <p:spPr bwMode="auto">
          <a:xfrm>
            <a:off x="1600200" y="25908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5" name="Line 1033"/>
          <p:cNvSpPr>
            <a:spLocks noChangeShapeType="1"/>
          </p:cNvSpPr>
          <p:nvPr/>
        </p:nvSpPr>
        <p:spPr bwMode="auto">
          <a:xfrm flipV="1">
            <a:off x="1600200" y="3048000"/>
            <a:ext cx="1828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Line 1034"/>
          <p:cNvSpPr>
            <a:spLocks noChangeShapeType="1"/>
          </p:cNvSpPr>
          <p:nvPr/>
        </p:nvSpPr>
        <p:spPr bwMode="auto">
          <a:xfrm flipV="1">
            <a:off x="1676400" y="3200400"/>
            <a:ext cx="1905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-304800" y="3810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/>
              <a:t>Perceptron learning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27588" y="279880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FF"/>
                </a:solidFill>
              </a:rPr>
              <a:t>1</a:t>
            </a:r>
          </a:p>
        </p:txBody>
      </p:sp>
      <p:grpSp>
        <p:nvGrpSpPr>
          <p:cNvPr id="3" name="Group 35"/>
          <p:cNvGrpSpPr/>
          <p:nvPr/>
        </p:nvGrpSpPr>
        <p:grpSpPr>
          <a:xfrm>
            <a:off x="3962400" y="2514600"/>
            <a:ext cx="457200" cy="457200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3"/>
              <a:ext cx="685801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3505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Threshold of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43600" y="2514600"/>
            <a:ext cx="1239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0" y="3429000"/>
            <a:ext cx="869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actual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248400" y="37338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76400" y="4648200"/>
            <a:ext cx="5310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Δw</a:t>
            </a:r>
            <a:r>
              <a:rPr lang="en-US" sz="2800" baseline="-25000" dirty="0" err="1"/>
              <a:t>i</a:t>
            </a:r>
            <a:r>
              <a:rPr lang="en-US" sz="2800" dirty="0"/>
              <a:t> = </a:t>
            </a:r>
            <a:r>
              <a:rPr lang="en-US" sz="2800" dirty="0" err="1"/>
              <a:t>λ</a:t>
            </a:r>
            <a:r>
              <a:rPr lang="en-US" sz="2800" dirty="0"/>
              <a:t> * (actual - predicted) * x</a:t>
            </a:r>
            <a:r>
              <a:rPr lang="en-US" sz="2800" baseline="-25000" dirty="0"/>
              <a:t>i</a:t>
            </a:r>
          </a:p>
        </p:txBody>
      </p:sp>
      <p:sp>
        <p:nvSpPr>
          <p:cNvPr id="7" name="Left Brace 6"/>
          <p:cNvSpPr/>
          <p:nvPr/>
        </p:nvSpPr>
        <p:spPr bwMode="auto">
          <a:xfrm rot="16200000">
            <a:off x="4495800" y="3962400"/>
            <a:ext cx="381000" cy="28194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5638800"/>
            <a:ext cx="76721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We’re over the threshold, so want to decrease weights:</a:t>
            </a:r>
          </a:p>
          <a:p>
            <a:r>
              <a:rPr lang="en-US" dirty="0">
                <a:solidFill>
                  <a:srgbClr val="0000FF"/>
                </a:solidFill>
              </a:rPr>
              <a:t>actual - predicted = -1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52600" y="4114800"/>
            <a:ext cx="2200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w</a:t>
            </a:r>
            <a:r>
              <a:rPr lang="en-US" sz="2800" baseline="-25000" dirty="0" err="1"/>
              <a:t>i</a:t>
            </a:r>
            <a:r>
              <a:rPr lang="en-US" sz="2800" dirty="0"/>
              <a:t> = </a:t>
            </a:r>
            <a:r>
              <a:rPr lang="en-US" sz="2800" dirty="0" err="1"/>
              <a:t>w</a:t>
            </a:r>
            <a:r>
              <a:rPr lang="en-US" sz="2800" baseline="-25000" dirty="0" err="1"/>
              <a:t>i</a:t>
            </a:r>
            <a:r>
              <a:rPr lang="en-US" sz="2800" dirty="0"/>
              <a:t> + </a:t>
            </a:r>
            <a:r>
              <a:rPr lang="en-US" sz="2800" dirty="0" err="1"/>
              <a:t>Δwi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00054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Oval 1027"/>
          <p:cNvSpPr>
            <a:spLocks noChangeArrowheads="1"/>
          </p:cNvSpPr>
          <p:nvPr/>
        </p:nvSpPr>
        <p:spPr bwMode="auto">
          <a:xfrm>
            <a:off x="3581400" y="2209800"/>
            <a:ext cx="11430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1" name="Line 1029"/>
          <p:cNvSpPr>
            <a:spLocks noChangeShapeType="1"/>
          </p:cNvSpPr>
          <p:nvPr/>
        </p:nvSpPr>
        <p:spPr bwMode="auto">
          <a:xfrm>
            <a:off x="4800600" y="2743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3" name="Line 1031"/>
          <p:cNvSpPr>
            <a:spLocks noChangeShapeType="1"/>
          </p:cNvSpPr>
          <p:nvPr/>
        </p:nvSpPr>
        <p:spPr bwMode="auto">
          <a:xfrm>
            <a:off x="1600200" y="1752600"/>
            <a:ext cx="19050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Line 1032"/>
          <p:cNvSpPr>
            <a:spLocks noChangeShapeType="1"/>
          </p:cNvSpPr>
          <p:nvPr/>
        </p:nvSpPr>
        <p:spPr bwMode="auto">
          <a:xfrm>
            <a:off x="1600200" y="25908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5" name="Line 1033"/>
          <p:cNvSpPr>
            <a:spLocks noChangeShapeType="1"/>
          </p:cNvSpPr>
          <p:nvPr/>
        </p:nvSpPr>
        <p:spPr bwMode="auto">
          <a:xfrm flipV="1">
            <a:off x="1600200" y="3048000"/>
            <a:ext cx="1828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Line 1034"/>
          <p:cNvSpPr>
            <a:spLocks noChangeShapeType="1"/>
          </p:cNvSpPr>
          <p:nvPr/>
        </p:nvSpPr>
        <p:spPr bwMode="auto">
          <a:xfrm flipV="1">
            <a:off x="1676400" y="3200400"/>
            <a:ext cx="1905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1" name="Text Box 1039"/>
          <p:cNvSpPr txBox="1">
            <a:spLocks noChangeArrowheads="1"/>
          </p:cNvSpPr>
          <p:nvPr/>
        </p:nvSpPr>
        <p:spPr bwMode="auto">
          <a:xfrm>
            <a:off x="2133600" y="1447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1</a:t>
            </a:r>
            <a:endParaRPr lang="en-US" sz="1800" baseline="-25000" dirty="0"/>
          </a:p>
        </p:txBody>
      </p:sp>
      <p:sp>
        <p:nvSpPr>
          <p:cNvPr id="36882" name="Text Box 1040"/>
          <p:cNvSpPr txBox="1">
            <a:spLocks noChangeArrowheads="1"/>
          </p:cNvSpPr>
          <p:nvPr/>
        </p:nvSpPr>
        <p:spPr bwMode="auto">
          <a:xfrm>
            <a:off x="1905000" y="21336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-1</a:t>
            </a:r>
            <a:endParaRPr lang="en-US" sz="1800" baseline="-25000" dirty="0"/>
          </a:p>
        </p:txBody>
      </p:sp>
      <p:sp>
        <p:nvSpPr>
          <p:cNvPr id="36883" name="Text Box 1041"/>
          <p:cNvSpPr txBox="1">
            <a:spLocks noChangeArrowheads="1"/>
          </p:cNvSpPr>
          <p:nvPr/>
        </p:nvSpPr>
        <p:spPr bwMode="auto">
          <a:xfrm>
            <a:off x="1981200" y="28194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1</a:t>
            </a:r>
            <a:endParaRPr lang="en-US" sz="1800" baseline="-25000" dirty="0"/>
          </a:p>
        </p:txBody>
      </p:sp>
      <p:sp>
        <p:nvSpPr>
          <p:cNvPr id="36884" name="Text Box 1042"/>
          <p:cNvSpPr txBox="1">
            <a:spLocks noChangeArrowheads="1"/>
          </p:cNvSpPr>
          <p:nvPr/>
        </p:nvSpPr>
        <p:spPr bwMode="auto">
          <a:xfrm>
            <a:off x="2209800" y="3733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0.5</a:t>
            </a:r>
            <a:endParaRPr lang="en-US" sz="1800" baseline="-25000" dirty="0"/>
          </a:p>
        </p:txBody>
      </p: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-304800" y="3810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/>
              <a:t>Perceptron learning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27588" y="279880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FF"/>
                </a:solidFill>
              </a:rPr>
              <a:t>0</a:t>
            </a:r>
          </a:p>
        </p:txBody>
      </p:sp>
      <p:grpSp>
        <p:nvGrpSpPr>
          <p:cNvPr id="3" name="Group 35"/>
          <p:cNvGrpSpPr/>
          <p:nvPr/>
        </p:nvGrpSpPr>
        <p:grpSpPr>
          <a:xfrm>
            <a:off x="3962400" y="2514600"/>
            <a:ext cx="457200" cy="457200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3"/>
              <a:ext cx="685801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3505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Threshold of 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14400" y="14433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14400" y="2362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14400" y="3048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90600" y="3733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43600" y="2514600"/>
            <a:ext cx="1239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0" y="3429000"/>
            <a:ext cx="869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actual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248400" y="37338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76400" y="4648200"/>
            <a:ext cx="5310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Δw</a:t>
            </a:r>
            <a:r>
              <a:rPr lang="en-US" sz="2800" baseline="-25000" dirty="0" err="1"/>
              <a:t>i</a:t>
            </a:r>
            <a:r>
              <a:rPr lang="en-US" sz="2800" dirty="0"/>
              <a:t> = </a:t>
            </a:r>
            <a:r>
              <a:rPr lang="en-US" sz="2800" dirty="0" err="1"/>
              <a:t>λ</a:t>
            </a:r>
            <a:r>
              <a:rPr lang="en-US" sz="2800" dirty="0"/>
              <a:t> * (actual - predicted) * x</a:t>
            </a:r>
            <a:r>
              <a:rPr lang="en-US" sz="2800" baseline="-25000" dirty="0"/>
              <a:t>i</a:t>
            </a:r>
          </a:p>
        </p:txBody>
      </p:sp>
      <p:sp>
        <p:nvSpPr>
          <p:cNvPr id="7" name="Left Brace 6"/>
          <p:cNvSpPr/>
          <p:nvPr/>
        </p:nvSpPr>
        <p:spPr bwMode="auto">
          <a:xfrm rot="16200000">
            <a:off x="6400800" y="5181600"/>
            <a:ext cx="457200" cy="457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10200" y="5791200"/>
            <a:ext cx="2819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does this do?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52600" y="4114800"/>
            <a:ext cx="2200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w</a:t>
            </a:r>
            <a:r>
              <a:rPr lang="en-US" sz="2800" baseline="-25000" dirty="0" err="1"/>
              <a:t>i</a:t>
            </a:r>
            <a:r>
              <a:rPr lang="en-US" sz="2800" dirty="0"/>
              <a:t> = </a:t>
            </a:r>
            <a:r>
              <a:rPr lang="en-US" sz="2800" dirty="0" err="1"/>
              <a:t>w</a:t>
            </a:r>
            <a:r>
              <a:rPr lang="en-US" sz="2800" baseline="-25000" dirty="0" err="1"/>
              <a:t>i</a:t>
            </a:r>
            <a:r>
              <a:rPr lang="en-US" sz="2800" dirty="0"/>
              <a:t> + </a:t>
            </a:r>
            <a:r>
              <a:rPr lang="en-US" sz="2800" dirty="0" err="1"/>
              <a:t>Δwi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41350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Oval 1027"/>
          <p:cNvSpPr>
            <a:spLocks noChangeArrowheads="1"/>
          </p:cNvSpPr>
          <p:nvPr/>
        </p:nvSpPr>
        <p:spPr bwMode="auto">
          <a:xfrm>
            <a:off x="3581400" y="2209800"/>
            <a:ext cx="11430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1" name="Line 1029"/>
          <p:cNvSpPr>
            <a:spLocks noChangeShapeType="1"/>
          </p:cNvSpPr>
          <p:nvPr/>
        </p:nvSpPr>
        <p:spPr bwMode="auto">
          <a:xfrm>
            <a:off x="4800600" y="2743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3" name="Line 1031"/>
          <p:cNvSpPr>
            <a:spLocks noChangeShapeType="1"/>
          </p:cNvSpPr>
          <p:nvPr/>
        </p:nvSpPr>
        <p:spPr bwMode="auto">
          <a:xfrm>
            <a:off x="1600200" y="1752600"/>
            <a:ext cx="19050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Line 1032"/>
          <p:cNvSpPr>
            <a:spLocks noChangeShapeType="1"/>
          </p:cNvSpPr>
          <p:nvPr/>
        </p:nvSpPr>
        <p:spPr bwMode="auto">
          <a:xfrm>
            <a:off x="1600200" y="25908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5" name="Line 1033"/>
          <p:cNvSpPr>
            <a:spLocks noChangeShapeType="1"/>
          </p:cNvSpPr>
          <p:nvPr/>
        </p:nvSpPr>
        <p:spPr bwMode="auto">
          <a:xfrm flipV="1">
            <a:off x="1600200" y="3048000"/>
            <a:ext cx="1828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Line 1034"/>
          <p:cNvSpPr>
            <a:spLocks noChangeShapeType="1"/>
          </p:cNvSpPr>
          <p:nvPr/>
        </p:nvSpPr>
        <p:spPr bwMode="auto">
          <a:xfrm flipV="1">
            <a:off x="1676400" y="3200400"/>
            <a:ext cx="1905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1" name="Text Box 1039"/>
          <p:cNvSpPr txBox="1">
            <a:spLocks noChangeArrowheads="1"/>
          </p:cNvSpPr>
          <p:nvPr/>
        </p:nvSpPr>
        <p:spPr bwMode="auto">
          <a:xfrm>
            <a:off x="2133600" y="1447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1</a:t>
            </a:r>
            <a:endParaRPr lang="en-US" sz="1800" baseline="-25000" dirty="0"/>
          </a:p>
        </p:txBody>
      </p:sp>
      <p:sp>
        <p:nvSpPr>
          <p:cNvPr id="36882" name="Text Box 1040"/>
          <p:cNvSpPr txBox="1">
            <a:spLocks noChangeArrowheads="1"/>
          </p:cNvSpPr>
          <p:nvPr/>
        </p:nvSpPr>
        <p:spPr bwMode="auto">
          <a:xfrm>
            <a:off x="1905000" y="21336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-1</a:t>
            </a:r>
            <a:endParaRPr lang="en-US" sz="1800" baseline="-25000" dirty="0"/>
          </a:p>
        </p:txBody>
      </p:sp>
      <p:sp>
        <p:nvSpPr>
          <p:cNvPr id="36883" name="Text Box 1041"/>
          <p:cNvSpPr txBox="1">
            <a:spLocks noChangeArrowheads="1"/>
          </p:cNvSpPr>
          <p:nvPr/>
        </p:nvSpPr>
        <p:spPr bwMode="auto">
          <a:xfrm>
            <a:off x="1981200" y="28194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1</a:t>
            </a:r>
            <a:endParaRPr lang="en-US" sz="1800" baseline="-25000" dirty="0"/>
          </a:p>
        </p:txBody>
      </p:sp>
      <p:sp>
        <p:nvSpPr>
          <p:cNvPr id="36884" name="Text Box 1042"/>
          <p:cNvSpPr txBox="1">
            <a:spLocks noChangeArrowheads="1"/>
          </p:cNvSpPr>
          <p:nvPr/>
        </p:nvSpPr>
        <p:spPr bwMode="auto">
          <a:xfrm>
            <a:off x="2209800" y="3733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0.5</a:t>
            </a:r>
            <a:endParaRPr lang="en-US" sz="1800" baseline="-25000" dirty="0"/>
          </a:p>
        </p:txBody>
      </p: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-304800" y="3810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/>
              <a:t>Perceptron learning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27588" y="279880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FF"/>
                </a:solidFill>
              </a:rPr>
              <a:t>0</a:t>
            </a:r>
          </a:p>
        </p:txBody>
      </p:sp>
      <p:grpSp>
        <p:nvGrpSpPr>
          <p:cNvPr id="3" name="Group 35"/>
          <p:cNvGrpSpPr/>
          <p:nvPr/>
        </p:nvGrpSpPr>
        <p:grpSpPr>
          <a:xfrm>
            <a:off x="3962400" y="2514600"/>
            <a:ext cx="457200" cy="457200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3"/>
              <a:ext cx="685801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3505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Threshold of 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14400" y="14433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14400" y="2362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14400" y="3048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90600" y="3733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43600" y="2514600"/>
            <a:ext cx="1239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0" y="3429000"/>
            <a:ext cx="869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actual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248400" y="37338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76400" y="4648200"/>
            <a:ext cx="5310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Δw</a:t>
            </a:r>
            <a:r>
              <a:rPr lang="en-US" sz="2800" baseline="-25000" dirty="0" err="1"/>
              <a:t>i</a:t>
            </a:r>
            <a:r>
              <a:rPr lang="en-US" sz="2800" dirty="0"/>
              <a:t> = </a:t>
            </a:r>
            <a:r>
              <a:rPr lang="en-US" sz="2800" dirty="0" err="1"/>
              <a:t>λ</a:t>
            </a:r>
            <a:r>
              <a:rPr lang="en-US" sz="2800" dirty="0"/>
              <a:t> * (actual - predicted) * x</a:t>
            </a:r>
            <a:r>
              <a:rPr lang="en-US" sz="2800" baseline="-25000" dirty="0"/>
              <a:t>i</a:t>
            </a:r>
          </a:p>
        </p:txBody>
      </p:sp>
      <p:sp>
        <p:nvSpPr>
          <p:cNvPr id="7" name="Left Brace 6"/>
          <p:cNvSpPr/>
          <p:nvPr/>
        </p:nvSpPr>
        <p:spPr bwMode="auto">
          <a:xfrm rot="16200000">
            <a:off x="6400800" y="5181600"/>
            <a:ext cx="457200" cy="457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5722203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Only adjust those weights that actually contributed!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52600" y="4114800"/>
            <a:ext cx="2200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w</a:t>
            </a:r>
            <a:r>
              <a:rPr lang="en-US" sz="2800" baseline="-25000" dirty="0" err="1"/>
              <a:t>i</a:t>
            </a:r>
            <a:r>
              <a:rPr lang="en-US" sz="2800" dirty="0"/>
              <a:t> = </a:t>
            </a:r>
            <a:r>
              <a:rPr lang="en-US" sz="2800" dirty="0" err="1"/>
              <a:t>w</a:t>
            </a:r>
            <a:r>
              <a:rPr lang="en-US" sz="2800" baseline="-25000" dirty="0" err="1"/>
              <a:t>i</a:t>
            </a:r>
            <a:r>
              <a:rPr lang="en-US" sz="2800" dirty="0"/>
              <a:t> + </a:t>
            </a:r>
            <a:r>
              <a:rPr lang="en-US" sz="2800" dirty="0" err="1"/>
              <a:t>Δwi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52903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Oval 1027"/>
          <p:cNvSpPr>
            <a:spLocks noChangeArrowheads="1"/>
          </p:cNvSpPr>
          <p:nvPr/>
        </p:nvSpPr>
        <p:spPr bwMode="auto">
          <a:xfrm>
            <a:off x="3581400" y="2209800"/>
            <a:ext cx="11430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1" name="Line 1029"/>
          <p:cNvSpPr>
            <a:spLocks noChangeShapeType="1"/>
          </p:cNvSpPr>
          <p:nvPr/>
        </p:nvSpPr>
        <p:spPr bwMode="auto">
          <a:xfrm>
            <a:off x="4800600" y="2743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3" name="Line 1031"/>
          <p:cNvSpPr>
            <a:spLocks noChangeShapeType="1"/>
          </p:cNvSpPr>
          <p:nvPr/>
        </p:nvSpPr>
        <p:spPr bwMode="auto">
          <a:xfrm>
            <a:off x="1600200" y="1752600"/>
            <a:ext cx="19050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Line 1032"/>
          <p:cNvSpPr>
            <a:spLocks noChangeShapeType="1"/>
          </p:cNvSpPr>
          <p:nvPr/>
        </p:nvSpPr>
        <p:spPr bwMode="auto">
          <a:xfrm>
            <a:off x="1600200" y="25908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5" name="Line 1033"/>
          <p:cNvSpPr>
            <a:spLocks noChangeShapeType="1"/>
          </p:cNvSpPr>
          <p:nvPr/>
        </p:nvSpPr>
        <p:spPr bwMode="auto">
          <a:xfrm flipV="1">
            <a:off x="1600200" y="3048000"/>
            <a:ext cx="1828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Line 1034"/>
          <p:cNvSpPr>
            <a:spLocks noChangeShapeType="1"/>
          </p:cNvSpPr>
          <p:nvPr/>
        </p:nvSpPr>
        <p:spPr bwMode="auto">
          <a:xfrm flipV="1">
            <a:off x="1676400" y="3200400"/>
            <a:ext cx="1905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1" name="Text Box 1039"/>
          <p:cNvSpPr txBox="1">
            <a:spLocks noChangeArrowheads="1"/>
          </p:cNvSpPr>
          <p:nvPr/>
        </p:nvSpPr>
        <p:spPr bwMode="auto">
          <a:xfrm>
            <a:off x="2133600" y="1447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1</a:t>
            </a:r>
            <a:endParaRPr lang="en-US" sz="1800" baseline="-25000" dirty="0"/>
          </a:p>
        </p:txBody>
      </p:sp>
      <p:sp>
        <p:nvSpPr>
          <p:cNvPr id="36882" name="Text Box 1040"/>
          <p:cNvSpPr txBox="1">
            <a:spLocks noChangeArrowheads="1"/>
          </p:cNvSpPr>
          <p:nvPr/>
        </p:nvSpPr>
        <p:spPr bwMode="auto">
          <a:xfrm>
            <a:off x="1905000" y="21336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-1</a:t>
            </a:r>
            <a:endParaRPr lang="en-US" sz="1800" baseline="-25000" dirty="0"/>
          </a:p>
        </p:txBody>
      </p:sp>
      <p:sp>
        <p:nvSpPr>
          <p:cNvPr id="36883" name="Text Box 1041"/>
          <p:cNvSpPr txBox="1">
            <a:spLocks noChangeArrowheads="1"/>
          </p:cNvSpPr>
          <p:nvPr/>
        </p:nvSpPr>
        <p:spPr bwMode="auto">
          <a:xfrm>
            <a:off x="1981200" y="28194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1</a:t>
            </a:r>
            <a:endParaRPr lang="en-US" sz="1800" baseline="-25000" dirty="0"/>
          </a:p>
        </p:txBody>
      </p:sp>
      <p:sp>
        <p:nvSpPr>
          <p:cNvPr id="36884" name="Text Box 1042"/>
          <p:cNvSpPr txBox="1">
            <a:spLocks noChangeArrowheads="1"/>
          </p:cNvSpPr>
          <p:nvPr/>
        </p:nvSpPr>
        <p:spPr bwMode="auto">
          <a:xfrm>
            <a:off x="2209800" y="3733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0.5</a:t>
            </a:r>
            <a:endParaRPr lang="en-US" sz="1800" baseline="-25000" dirty="0"/>
          </a:p>
        </p:txBody>
      </p: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-304800" y="3810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/>
              <a:t>Perceptron learning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27588" y="279880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FF"/>
                </a:solidFill>
              </a:rPr>
              <a:t>0</a:t>
            </a:r>
          </a:p>
        </p:txBody>
      </p:sp>
      <p:grpSp>
        <p:nvGrpSpPr>
          <p:cNvPr id="3" name="Group 35"/>
          <p:cNvGrpSpPr/>
          <p:nvPr/>
        </p:nvGrpSpPr>
        <p:grpSpPr>
          <a:xfrm>
            <a:off x="3962400" y="2514600"/>
            <a:ext cx="457200" cy="457200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3"/>
              <a:ext cx="685801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3505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Threshold of 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14400" y="14433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14400" y="2362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14400" y="3048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90600" y="3733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43600" y="2514600"/>
            <a:ext cx="1239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0" y="3429000"/>
            <a:ext cx="869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actual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248400" y="37338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76400" y="4648200"/>
            <a:ext cx="5310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Δw</a:t>
            </a:r>
            <a:r>
              <a:rPr lang="en-US" sz="2800" baseline="-25000" dirty="0" err="1"/>
              <a:t>i</a:t>
            </a:r>
            <a:r>
              <a:rPr lang="en-US" sz="2800" dirty="0"/>
              <a:t> = </a:t>
            </a:r>
            <a:r>
              <a:rPr lang="en-US" sz="2800" dirty="0" err="1"/>
              <a:t>λ</a:t>
            </a:r>
            <a:r>
              <a:rPr lang="en-US" sz="2800" dirty="0"/>
              <a:t> * (actual - predicted) * x</a:t>
            </a:r>
            <a:r>
              <a:rPr lang="en-US" sz="2800" baseline="-25000" dirty="0"/>
              <a:t>i</a:t>
            </a:r>
          </a:p>
        </p:txBody>
      </p:sp>
      <p:sp>
        <p:nvSpPr>
          <p:cNvPr id="7" name="Left Brace 6"/>
          <p:cNvSpPr/>
          <p:nvPr/>
        </p:nvSpPr>
        <p:spPr bwMode="auto">
          <a:xfrm rot="16200000">
            <a:off x="2590800" y="5105400"/>
            <a:ext cx="457200" cy="457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00200" y="5791200"/>
            <a:ext cx="2819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does this do?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52600" y="4114800"/>
            <a:ext cx="2200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w</a:t>
            </a:r>
            <a:r>
              <a:rPr lang="en-US" sz="2800" baseline="-25000" dirty="0" err="1"/>
              <a:t>i</a:t>
            </a:r>
            <a:r>
              <a:rPr lang="en-US" sz="2800" dirty="0"/>
              <a:t> = </a:t>
            </a:r>
            <a:r>
              <a:rPr lang="en-US" sz="2800" dirty="0" err="1"/>
              <a:t>w</a:t>
            </a:r>
            <a:r>
              <a:rPr lang="en-US" sz="2800" baseline="-25000" dirty="0" err="1"/>
              <a:t>i</a:t>
            </a:r>
            <a:r>
              <a:rPr lang="en-US" sz="2800" dirty="0"/>
              <a:t> + </a:t>
            </a:r>
            <a:r>
              <a:rPr lang="en-US" sz="2800" dirty="0" err="1"/>
              <a:t>Δwi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49230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Artificial Neural Networks</a:t>
            </a:r>
          </a:p>
        </p:txBody>
      </p:sp>
      <p:grpSp>
        <p:nvGrpSpPr>
          <p:cNvPr id="32771" name="Group 4"/>
          <p:cNvGrpSpPr>
            <a:grpSpLocks/>
          </p:cNvGrpSpPr>
          <p:nvPr/>
        </p:nvGrpSpPr>
        <p:grpSpPr bwMode="auto">
          <a:xfrm>
            <a:off x="2438400" y="1676400"/>
            <a:ext cx="4572000" cy="4419600"/>
            <a:chOff x="3120" y="1104"/>
            <a:chExt cx="2880" cy="2784"/>
          </a:xfrm>
        </p:grpSpPr>
        <p:sp>
          <p:nvSpPr>
            <p:cNvPr id="32772" name="Oval 5"/>
            <p:cNvSpPr>
              <a:spLocks noChangeArrowheads="1"/>
            </p:cNvSpPr>
            <p:nvPr/>
          </p:nvSpPr>
          <p:spPr bwMode="auto">
            <a:xfrm>
              <a:off x="4320" y="1296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2773" name="Group 6"/>
            <p:cNvGrpSpPr>
              <a:grpSpLocks/>
            </p:cNvGrpSpPr>
            <p:nvPr/>
          </p:nvGrpSpPr>
          <p:grpSpPr bwMode="auto">
            <a:xfrm>
              <a:off x="3120" y="1104"/>
              <a:ext cx="2880" cy="2784"/>
              <a:chOff x="3168" y="1104"/>
              <a:chExt cx="2880" cy="2784"/>
            </a:xfrm>
          </p:grpSpPr>
          <p:sp>
            <p:nvSpPr>
              <p:cNvPr id="32774" name="Oval 7"/>
              <p:cNvSpPr>
                <a:spLocks noChangeArrowheads="1"/>
              </p:cNvSpPr>
              <p:nvPr/>
            </p:nvSpPr>
            <p:spPr bwMode="auto">
              <a:xfrm>
                <a:off x="3504" y="1392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75" name="Oval 8"/>
              <p:cNvSpPr>
                <a:spLocks noChangeArrowheads="1"/>
              </p:cNvSpPr>
              <p:nvPr/>
            </p:nvSpPr>
            <p:spPr bwMode="auto">
              <a:xfrm>
                <a:off x="5280" y="2832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76" name="Oval 9"/>
              <p:cNvSpPr>
                <a:spLocks noChangeArrowheads="1"/>
              </p:cNvSpPr>
              <p:nvPr/>
            </p:nvSpPr>
            <p:spPr bwMode="auto">
              <a:xfrm>
                <a:off x="5040" y="1776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77" name="Oval 10"/>
              <p:cNvSpPr>
                <a:spLocks noChangeArrowheads="1"/>
              </p:cNvSpPr>
              <p:nvPr/>
            </p:nvSpPr>
            <p:spPr bwMode="auto">
              <a:xfrm>
                <a:off x="4224" y="2208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78" name="Oval 11"/>
              <p:cNvSpPr>
                <a:spLocks noChangeArrowheads="1"/>
              </p:cNvSpPr>
              <p:nvPr/>
            </p:nvSpPr>
            <p:spPr bwMode="auto">
              <a:xfrm>
                <a:off x="4608" y="3696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79" name="Oval 12"/>
              <p:cNvSpPr>
                <a:spLocks noChangeArrowheads="1"/>
              </p:cNvSpPr>
              <p:nvPr/>
            </p:nvSpPr>
            <p:spPr bwMode="auto">
              <a:xfrm>
                <a:off x="3168" y="2352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80" name="Oval 13"/>
              <p:cNvSpPr>
                <a:spLocks noChangeArrowheads="1"/>
              </p:cNvSpPr>
              <p:nvPr/>
            </p:nvSpPr>
            <p:spPr bwMode="auto">
              <a:xfrm>
                <a:off x="3408" y="3456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81" name="Line 14"/>
              <p:cNvSpPr>
                <a:spLocks noChangeShapeType="1"/>
              </p:cNvSpPr>
              <p:nvPr/>
            </p:nvSpPr>
            <p:spPr bwMode="auto">
              <a:xfrm>
                <a:off x="3696" y="1584"/>
                <a:ext cx="528" cy="62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82" name="Line 15"/>
              <p:cNvSpPr>
                <a:spLocks noChangeShapeType="1"/>
              </p:cNvSpPr>
              <p:nvPr/>
            </p:nvSpPr>
            <p:spPr bwMode="auto">
              <a:xfrm flipV="1">
                <a:off x="3408" y="2352"/>
                <a:ext cx="816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83" name="Line 16"/>
              <p:cNvSpPr>
                <a:spLocks noChangeShapeType="1"/>
              </p:cNvSpPr>
              <p:nvPr/>
            </p:nvSpPr>
            <p:spPr bwMode="auto">
              <a:xfrm flipV="1">
                <a:off x="4320" y="1536"/>
                <a:ext cx="48" cy="62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84" name="Line 17"/>
              <p:cNvSpPr>
                <a:spLocks noChangeShapeType="1"/>
              </p:cNvSpPr>
              <p:nvPr/>
            </p:nvSpPr>
            <p:spPr bwMode="auto">
              <a:xfrm flipV="1">
                <a:off x="4464" y="1968"/>
                <a:ext cx="576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85" name="Line 18"/>
              <p:cNvSpPr>
                <a:spLocks noChangeShapeType="1"/>
              </p:cNvSpPr>
              <p:nvPr/>
            </p:nvSpPr>
            <p:spPr bwMode="auto">
              <a:xfrm>
                <a:off x="4416" y="2400"/>
                <a:ext cx="816" cy="48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86" name="Line 19"/>
              <p:cNvSpPr>
                <a:spLocks noChangeShapeType="1"/>
              </p:cNvSpPr>
              <p:nvPr/>
            </p:nvSpPr>
            <p:spPr bwMode="auto">
              <a:xfrm>
                <a:off x="4320" y="2448"/>
                <a:ext cx="336" cy="12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87" name="Line 20"/>
              <p:cNvSpPr>
                <a:spLocks noChangeShapeType="1"/>
              </p:cNvSpPr>
              <p:nvPr/>
            </p:nvSpPr>
            <p:spPr bwMode="auto">
              <a:xfrm flipH="1">
                <a:off x="3600" y="2448"/>
                <a:ext cx="624" cy="100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88" name="Line 21"/>
              <p:cNvSpPr>
                <a:spLocks noChangeShapeType="1"/>
              </p:cNvSpPr>
              <p:nvPr/>
            </p:nvSpPr>
            <p:spPr bwMode="auto">
              <a:xfrm flipH="1" flipV="1">
                <a:off x="3312" y="2592"/>
                <a:ext cx="144" cy="81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89" name="Text Box 22"/>
              <p:cNvSpPr txBox="1">
                <a:spLocks noChangeArrowheads="1"/>
              </p:cNvSpPr>
              <p:nvPr/>
            </p:nvSpPr>
            <p:spPr bwMode="auto">
              <a:xfrm>
                <a:off x="4368" y="1104"/>
                <a:ext cx="124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latin typeface="Verdana" charset="0"/>
                  </a:rPr>
                  <a:t>Node (Neuron)</a:t>
                </a:r>
              </a:p>
            </p:txBody>
          </p:sp>
          <p:sp>
            <p:nvSpPr>
              <p:cNvPr id="32790" name="Text Box 23"/>
              <p:cNvSpPr txBox="1">
                <a:spLocks noChangeArrowheads="1"/>
              </p:cNvSpPr>
              <p:nvPr/>
            </p:nvSpPr>
            <p:spPr bwMode="auto">
              <a:xfrm>
                <a:off x="4512" y="3024"/>
                <a:ext cx="1536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>
                    <a:latin typeface="Verdana" charset="0"/>
                  </a:rPr>
                  <a:t>Edge (synapses)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148988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Oval 1027"/>
          <p:cNvSpPr>
            <a:spLocks noChangeArrowheads="1"/>
          </p:cNvSpPr>
          <p:nvPr/>
        </p:nvSpPr>
        <p:spPr bwMode="auto">
          <a:xfrm>
            <a:off x="3581400" y="2209800"/>
            <a:ext cx="11430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1" name="Line 1029"/>
          <p:cNvSpPr>
            <a:spLocks noChangeShapeType="1"/>
          </p:cNvSpPr>
          <p:nvPr/>
        </p:nvSpPr>
        <p:spPr bwMode="auto">
          <a:xfrm>
            <a:off x="4800600" y="2743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3" name="Line 1031"/>
          <p:cNvSpPr>
            <a:spLocks noChangeShapeType="1"/>
          </p:cNvSpPr>
          <p:nvPr/>
        </p:nvSpPr>
        <p:spPr bwMode="auto">
          <a:xfrm>
            <a:off x="1600200" y="1752600"/>
            <a:ext cx="19050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Line 1032"/>
          <p:cNvSpPr>
            <a:spLocks noChangeShapeType="1"/>
          </p:cNvSpPr>
          <p:nvPr/>
        </p:nvSpPr>
        <p:spPr bwMode="auto">
          <a:xfrm>
            <a:off x="1600200" y="25908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5" name="Line 1033"/>
          <p:cNvSpPr>
            <a:spLocks noChangeShapeType="1"/>
          </p:cNvSpPr>
          <p:nvPr/>
        </p:nvSpPr>
        <p:spPr bwMode="auto">
          <a:xfrm flipV="1">
            <a:off x="1600200" y="3048000"/>
            <a:ext cx="1828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Line 1034"/>
          <p:cNvSpPr>
            <a:spLocks noChangeShapeType="1"/>
          </p:cNvSpPr>
          <p:nvPr/>
        </p:nvSpPr>
        <p:spPr bwMode="auto">
          <a:xfrm flipV="1">
            <a:off x="1676400" y="3200400"/>
            <a:ext cx="1905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1" name="Text Box 1039"/>
          <p:cNvSpPr txBox="1">
            <a:spLocks noChangeArrowheads="1"/>
          </p:cNvSpPr>
          <p:nvPr/>
        </p:nvSpPr>
        <p:spPr bwMode="auto">
          <a:xfrm>
            <a:off x="2133600" y="1447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1</a:t>
            </a:r>
            <a:endParaRPr lang="en-US" sz="1800" baseline="-25000" dirty="0"/>
          </a:p>
        </p:txBody>
      </p:sp>
      <p:sp>
        <p:nvSpPr>
          <p:cNvPr id="36882" name="Text Box 1040"/>
          <p:cNvSpPr txBox="1">
            <a:spLocks noChangeArrowheads="1"/>
          </p:cNvSpPr>
          <p:nvPr/>
        </p:nvSpPr>
        <p:spPr bwMode="auto">
          <a:xfrm>
            <a:off x="1905000" y="21336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-1</a:t>
            </a:r>
            <a:endParaRPr lang="en-US" sz="1800" baseline="-25000" dirty="0"/>
          </a:p>
        </p:txBody>
      </p:sp>
      <p:sp>
        <p:nvSpPr>
          <p:cNvPr id="36883" name="Text Box 1041"/>
          <p:cNvSpPr txBox="1">
            <a:spLocks noChangeArrowheads="1"/>
          </p:cNvSpPr>
          <p:nvPr/>
        </p:nvSpPr>
        <p:spPr bwMode="auto">
          <a:xfrm>
            <a:off x="1981200" y="28194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1</a:t>
            </a:r>
            <a:endParaRPr lang="en-US" sz="1800" baseline="-25000" dirty="0"/>
          </a:p>
        </p:txBody>
      </p:sp>
      <p:sp>
        <p:nvSpPr>
          <p:cNvPr id="36884" name="Text Box 1042"/>
          <p:cNvSpPr txBox="1">
            <a:spLocks noChangeArrowheads="1"/>
          </p:cNvSpPr>
          <p:nvPr/>
        </p:nvSpPr>
        <p:spPr bwMode="auto">
          <a:xfrm>
            <a:off x="2209800" y="3733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0.5</a:t>
            </a:r>
            <a:endParaRPr lang="en-US" sz="1800" baseline="-25000" dirty="0"/>
          </a:p>
        </p:txBody>
      </p: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-304800" y="3810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/>
              <a:t>Perceptron learning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27588" y="279880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FF"/>
                </a:solidFill>
              </a:rPr>
              <a:t>0</a:t>
            </a:r>
          </a:p>
        </p:txBody>
      </p:sp>
      <p:grpSp>
        <p:nvGrpSpPr>
          <p:cNvPr id="3" name="Group 35"/>
          <p:cNvGrpSpPr/>
          <p:nvPr/>
        </p:nvGrpSpPr>
        <p:grpSpPr>
          <a:xfrm>
            <a:off x="3962400" y="2514600"/>
            <a:ext cx="457200" cy="457200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3"/>
              <a:ext cx="685801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3505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Threshold of 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14400" y="14433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14400" y="2362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14400" y="3048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90600" y="3733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43600" y="2514600"/>
            <a:ext cx="1239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0" y="3429000"/>
            <a:ext cx="869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actual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248400" y="37338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76400" y="4648200"/>
            <a:ext cx="5310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Δw</a:t>
            </a:r>
            <a:r>
              <a:rPr lang="en-US" sz="2800" baseline="-25000" dirty="0" err="1"/>
              <a:t>i</a:t>
            </a:r>
            <a:r>
              <a:rPr lang="en-US" sz="2800" dirty="0"/>
              <a:t> = </a:t>
            </a:r>
            <a:r>
              <a:rPr lang="en-US" sz="2800" dirty="0" err="1"/>
              <a:t>λ</a:t>
            </a:r>
            <a:r>
              <a:rPr lang="en-US" sz="2800" dirty="0"/>
              <a:t> * (actual - predicted) * x</a:t>
            </a:r>
            <a:r>
              <a:rPr lang="en-US" sz="2800" baseline="-25000" dirty="0"/>
              <a:t>i</a:t>
            </a:r>
          </a:p>
        </p:txBody>
      </p:sp>
      <p:sp>
        <p:nvSpPr>
          <p:cNvPr id="7" name="Left Brace 6"/>
          <p:cNvSpPr/>
          <p:nvPr/>
        </p:nvSpPr>
        <p:spPr bwMode="auto">
          <a:xfrm rot="16200000">
            <a:off x="2590800" y="5105400"/>
            <a:ext cx="457200" cy="457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5646003"/>
            <a:ext cx="70283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“learning rate”: value between 0 and 1 (</a:t>
            </a:r>
            <a:r>
              <a:rPr lang="en-US" dirty="0" err="1">
                <a:solidFill>
                  <a:srgbClr val="0000FF"/>
                </a:solidFill>
              </a:rPr>
              <a:t>e.g</a:t>
            </a:r>
            <a:r>
              <a:rPr lang="en-US" dirty="0">
                <a:solidFill>
                  <a:srgbClr val="0000FF"/>
                </a:solidFill>
              </a:rPr>
              <a:t> 0.1)</a:t>
            </a:r>
          </a:p>
          <a:p>
            <a:r>
              <a:rPr lang="en-US" dirty="0">
                <a:solidFill>
                  <a:srgbClr val="0000FF"/>
                </a:solidFill>
              </a:rPr>
              <a:t>adjusts how abrupt the changes are to the model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52600" y="4114800"/>
            <a:ext cx="2200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w</a:t>
            </a:r>
            <a:r>
              <a:rPr lang="en-US" sz="2800" baseline="-25000" dirty="0" err="1"/>
              <a:t>i</a:t>
            </a:r>
            <a:r>
              <a:rPr lang="en-US" sz="2800" dirty="0"/>
              <a:t> = </a:t>
            </a:r>
            <a:r>
              <a:rPr lang="en-US" sz="2800" dirty="0" err="1"/>
              <a:t>w</a:t>
            </a:r>
            <a:r>
              <a:rPr lang="en-US" sz="2800" baseline="-25000" dirty="0" err="1"/>
              <a:t>i</a:t>
            </a:r>
            <a:r>
              <a:rPr lang="en-US" sz="2800" dirty="0"/>
              <a:t> + </a:t>
            </a:r>
            <a:r>
              <a:rPr lang="en-US" sz="2800" dirty="0" err="1"/>
              <a:t>Δwi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663958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Oval 1027"/>
          <p:cNvSpPr>
            <a:spLocks noChangeArrowheads="1"/>
          </p:cNvSpPr>
          <p:nvPr/>
        </p:nvSpPr>
        <p:spPr bwMode="auto">
          <a:xfrm>
            <a:off x="3581400" y="2209800"/>
            <a:ext cx="11430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1" name="Line 1029"/>
          <p:cNvSpPr>
            <a:spLocks noChangeShapeType="1"/>
          </p:cNvSpPr>
          <p:nvPr/>
        </p:nvSpPr>
        <p:spPr bwMode="auto">
          <a:xfrm>
            <a:off x="4800600" y="2743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3" name="Line 1031"/>
          <p:cNvSpPr>
            <a:spLocks noChangeShapeType="1"/>
          </p:cNvSpPr>
          <p:nvPr/>
        </p:nvSpPr>
        <p:spPr bwMode="auto">
          <a:xfrm>
            <a:off x="1600200" y="1752600"/>
            <a:ext cx="19050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Line 1032"/>
          <p:cNvSpPr>
            <a:spLocks noChangeShapeType="1"/>
          </p:cNvSpPr>
          <p:nvPr/>
        </p:nvSpPr>
        <p:spPr bwMode="auto">
          <a:xfrm>
            <a:off x="1600200" y="25908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5" name="Line 1033"/>
          <p:cNvSpPr>
            <a:spLocks noChangeShapeType="1"/>
          </p:cNvSpPr>
          <p:nvPr/>
        </p:nvSpPr>
        <p:spPr bwMode="auto">
          <a:xfrm flipV="1">
            <a:off x="1600200" y="3048000"/>
            <a:ext cx="1828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Line 1034"/>
          <p:cNvSpPr>
            <a:spLocks noChangeShapeType="1"/>
          </p:cNvSpPr>
          <p:nvPr/>
        </p:nvSpPr>
        <p:spPr bwMode="auto">
          <a:xfrm flipV="1">
            <a:off x="1676400" y="3200400"/>
            <a:ext cx="1905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1" name="Text Box 1039"/>
          <p:cNvSpPr txBox="1">
            <a:spLocks noChangeArrowheads="1"/>
          </p:cNvSpPr>
          <p:nvPr/>
        </p:nvSpPr>
        <p:spPr bwMode="auto">
          <a:xfrm>
            <a:off x="2133600" y="1447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1</a:t>
            </a:r>
            <a:endParaRPr lang="en-US" sz="1800" baseline="-25000" dirty="0"/>
          </a:p>
        </p:txBody>
      </p:sp>
      <p:sp>
        <p:nvSpPr>
          <p:cNvPr id="36882" name="Text Box 1040"/>
          <p:cNvSpPr txBox="1">
            <a:spLocks noChangeArrowheads="1"/>
          </p:cNvSpPr>
          <p:nvPr/>
        </p:nvSpPr>
        <p:spPr bwMode="auto">
          <a:xfrm>
            <a:off x="1905000" y="21336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-1</a:t>
            </a:r>
            <a:endParaRPr lang="en-US" sz="1800" baseline="-25000" dirty="0"/>
          </a:p>
        </p:txBody>
      </p:sp>
      <p:sp>
        <p:nvSpPr>
          <p:cNvPr id="36883" name="Text Box 1041"/>
          <p:cNvSpPr txBox="1">
            <a:spLocks noChangeArrowheads="1"/>
          </p:cNvSpPr>
          <p:nvPr/>
        </p:nvSpPr>
        <p:spPr bwMode="auto">
          <a:xfrm>
            <a:off x="1981200" y="28194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1</a:t>
            </a:r>
            <a:endParaRPr lang="en-US" sz="1800" baseline="-25000" dirty="0"/>
          </a:p>
        </p:txBody>
      </p:sp>
      <p:sp>
        <p:nvSpPr>
          <p:cNvPr id="36884" name="Text Box 1042"/>
          <p:cNvSpPr txBox="1">
            <a:spLocks noChangeArrowheads="1"/>
          </p:cNvSpPr>
          <p:nvPr/>
        </p:nvSpPr>
        <p:spPr bwMode="auto">
          <a:xfrm>
            <a:off x="2209800" y="3733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0.5</a:t>
            </a:r>
            <a:endParaRPr lang="en-US" sz="1800" baseline="-25000" dirty="0"/>
          </a:p>
        </p:txBody>
      </p: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-304800" y="3810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/>
              <a:t>Perceptron learning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27588" y="279880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FF"/>
                </a:solidFill>
              </a:rPr>
              <a:t>0</a:t>
            </a:r>
          </a:p>
        </p:txBody>
      </p:sp>
      <p:grpSp>
        <p:nvGrpSpPr>
          <p:cNvPr id="3" name="Group 35"/>
          <p:cNvGrpSpPr/>
          <p:nvPr/>
        </p:nvGrpSpPr>
        <p:grpSpPr>
          <a:xfrm>
            <a:off x="3962400" y="2514600"/>
            <a:ext cx="457200" cy="457200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3"/>
              <a:ext cx="685801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3505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Threshold of 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14400" y="14433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14400" y="2362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14400" y="3048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90600" y="3733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43600" y="2514600"/>
            <a:ext cx="1239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0" y="3429000"/>
            <a:ext cx="869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actual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248400" y="37338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76400" y="4648200"/>
            <a:ext cx="5310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Δw</a:t>
            </a:r>
            <a:r>
              <a:rPr lang="en-US" sz="2800" baseline="-25000" dirty="0" err="1"/>
              <a:t>i</a:t>
            </a:r>
            <a:r>
              <a:rPr lang="en-US" sz="2800" dirty="0"/>
              <a:t> = </a:t>
            </a:r>
            <a:r>
              <a:rPr lang="en-US" sz="2800" dirty="0" err="1"/>
              <a:t>λ</a:t>
            </a:r>
            <a:r>
              <a:rPr lang="en-US" sz="2800" dirty="0"/>
              <a:t> * (actual - predicted) * x</a:t>
            </a:r>
            <a:r>
              <a:rPr lang="en-US" sz="2800" baseline="-25000" dirty="0"/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28800" y="5739824"/>
            <a:ext cx="499828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What about the threshold?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52600" y="4114800"/>
            <a:ext cx="2200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w</a:t>
            </a:r>
            <a:r>
              <a:rPr lang="en-US" sz="2800" baseline="-25000" dirty="0" err="1"/>
              <a:t>i</a:t>
            </a:r>
            <a:r>
              <a:rPr lang="en-US" sz="2800" dirty="0"/>
              <a:t> = </a:t>
            </a:r>
            <a:r>
              <a:rPr lang="en-US" sz="2800" dirty="0" err="1"/>
              <a:t>w</a:t>
            </a:r>
            <a:r>
              <a:rPr lang="en-US" sz="2800" baseline="-25000" dirty="0" err="1"/>
              <a:t>i</a:t>
            </a:r>
            <a:r>
              <a:rPr lang="en-US" sz="2800" dirty="0"/>
              <a:t> + </a:t>
            </a:r>
            <a:r>
              <a:rPr lang="en-US" sz="2800" dirty="0" err="1"/>
              <a:t>Δwi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473911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Oval 1027"/>
          <p:cNvSpPr>
            <a:spLocks noChangeArrowheads="1"/>
          </p:cNvSpPr>
          <p:nvPr/>
        </p:nvSpPr>
        <p:spPr bwMode="auto">
          <a:xfrm>
            <a:off x="3200400" y="1295400"/>
            <a:ext cx="12954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1" name="Line 1029"/>
          <p:cNvSpPr>
            <a:spLocks noChangeShapeType="1"/>
          </p:cNvSpPr>
          <p:nvPr/>
        </p:nvSpPr>
        <p:spPr bwMode="auto">
          <a:xfrm>
            <a:off x="4495800" y="19050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Text Box 1030"/>
          <p:cNvSpPr txBox="1">
            <a:spLocks noChangeArrowheads="1"/>
          </p:cNvSpPr>
          <p:nvPr/>
        </p:nvSpPr>
        <p:spPr bwMode="auto">
          <a:xfrm>
            <a:off x="5105400" y="16764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36873" name="Line 1031"/>
          <p:cNvSpPr>
            <a:spLocks noChangeShapeType="1"/>
          </p:cNvSpPr>
          <p:nvPr/>
        </p:nvSpPr>
        <p:spPr bwMode="auto">
          <a:xfrm>
            <a:off x="1524000" y="1066800"/>
            <a:ext cx="1752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Line 1032"/>
          <p:cNvSpPr>
            <a:spLocks noChangeShapeType="1"/>
          </p:cNvSpPr>
          <p:nvPr/>
        </p:nvSpPr>
        <p:spPr bwMode="auto">
          <a:xfrm>
            <a:off x="1524000" y="1828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5" name="Line 1033"/>
          <p:cNvSpPr>
            <a:spLocks noChangeShapeType="1"/>
          </p:cNvSpPr>
          <p:nvPr/>
        </p:nvSpPr>
        <p:spPr bwMode="auto">
          <a:xfrm flipV="1">
            <a:off x="1524000" y="2133600"/>
            <a:ext cx="16764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7" name="Text Box 1035"/>
          <p:cNvSpPr txBox="1">
            <a:spLocks noChangeArrowheads="1"/>
          </p:cNvSpPr>
          <p:nvPr/>
        </p:nvSpPr>
        <p:spPr bwMode="auto">
          <a:xfrm>
            <a:off x="609600" y="762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Input x</a:t>
            </a:r>
            <a:r>
              <a:rPr lang="en-US" sz="1800" baseline="-25000" dirty="0"/>
              <a:t>1</a:t>
            </a:r>
          </a:p>
        </p:txBody>
      </p:sp>
      <p:sp>
        <p:nvSpPr>
          <p:cNvPr id="36878" name="Text Box 1036"/>
          <p:cNvSpPr txBox="1">
            <a:spLocks noChangeArrowheads="1"/>
          </p:cNvSpPr>
          <p:nvPr/>
        </p:nvSpPr>
        <p:spPr bwMode="auto">
          <a:xfrm>
            <a:off x="609600" y="1614488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Input x</a:t>
            </a:r>
            <a:r>
              <a:rPr lang="en-US" sz="1800" baseline="-25000"/>
              <a:t>2</a:t>
            </a:r>
          </a:p>
        </p:txBody>
      </p:sp>
      <p:sp>
        <p:nvSpPr>
          <p:cNvPr id="36879" name="Text Box 1037"/>
          <p:cNvSpPr txBox="1">
            <a:spLocks noChangeArrowheads="1"/>
          </p:cNvSpPr>
          <p:nvPr/>
        </p:nvSpPr>
        <p:spPr bwMode="auto">
          <a:xfrm>
            <a:off x="533400" y="2133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Input x</a:t>
            </a:r>
            <a:r>
              <a:rPr lang="en-US" sz="1800" baseline="-25000" dirty="0"/>
              <a:t>3</a:t>
            </a:r>
          </a:p>
        </p:txBody>
      </p:sp>
      <p:sp>
        <p:nvSpPr>
          <p:cNvPr id="36881" name="Text Box 1039"/>
          <p:cNvSpPr txBox="1">
            <a:spLocks noChangeArrowheads="1"/>
          </p:cNvSpPr>
          <p:nvPr/>
        </p:nvSpPr>
        <p:spPr bwMode="auto">
          <a:xfrm>
            <a:off x="2209800" y="776287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Weight w</a:t>
            </a:r>
            <a:r>
              <a:rPr lang="en-US" sz="1800" baseline="-25000" dirty="0"/>
              <a:t>1</a:t>
            </a:r>
          </a:p>
        </p:txBody>
      </p:sp>
      <p:sp>
        <p:nvSpPr>
          <p:cNvPr id="36882" name="Text Box 1040"/>
          <p:cNvSpPr txBox="1">
            <a:spLocks noChangeArrowheads="1"/>
          </p:cNvSpPr>
          <p:nvPr/>
        </p:nvSpPr>
        <p:spPr bwMode="auto">
          <a:xfrm>
            <a:off x="1752600" y="1447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Weight w</a:t>
            </a:r>
            <a:r>
              <a:rPr lang="en-US" sz="1800" baseline="-25000"/>
              <a:t>2</a:t>
            </a:r>
          </a:p>
        </p:txBody>
      </p:sp>
      <p:sp>
        <p:nvSpPr>
          <p:cNvPr id="36883" name="Text Box 1041"/>
          <p:cNvSpPr txBox="1">
            <a:spLocks noChangeArrowheads="1"/>
          </p:cNvSpPr>
          <p:nvPr/>
        </p:nvSpPr>
        <p:spPr bwMode="auto">
          <a:xfrm>
            <a:off x="1752600" y="23622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Weight w</a:t>
            </a:r>
            <a:r>
              <a:rPr lang="en-US" sz="1800" baseline="-25000" dirty="0"/>
              <a:t>3</a:t>
            </a:r>
          </a:p>
        </p:txBody>
      </p:sp>
      <p:grpSp>
        <p:nvGrpSpPr>
          <p:cNvPr id="27" name="Group 35"/>
          <p:cNvGrpSpPr/>
          <p:nvPr/>
        </p:nvGrpSpPr>
        <p:grpSpPr>
          <a:xfrm>
            <a:off x="3505200" y="1600200"/>
            <a:ext cx="609600" cy="609600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rot="5400000" flipH="1" flipV="1">
              <a:off x="4305300" y="3695700"/>
              <a:ext cx="6858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TextBox 32"/>
          <p:cNvSpPr txBox="1"/>
          <p:nvPr/>
        </p:nvSpPr>
        <p:spPr>
          <a:xfrm>
            <a:off x="3048000" y="249549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Threshold of </a:t>
            </a:r>
            <a:r>
              <a:rPr lang="en-US" sz="2000" i="1" dirty="0"/>
              <a:t>t</a:t>
            </a:r>
            <a:endParaRPr lang="en-US" sz="2000" i="1" baseline="-25000" dirty="0"/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8911546"/>
              </p:ext>
            </p:extLst>
          </p:nvPr>
        </p:nvGraphicFramePr>
        <p:xfrm>
          <a:off x="6553200" y="1371600"/>
          <a:ext cx="1973262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253" name="Equation" r:id="rId4" imgW="889000" imgH="457200" progId="Equation.3">
                  <p:embed/>
                </p:oleObj>
              </mc:Choice>
              <mc:Fallback>
                <p:oleObj name="Equation" r:id="rId4" imgW="889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371600"/>
                        <a:ext cx="1973262" cy="1014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457200" y="3200400"/>
            <a:ext cx="8382000" cy="2976265"/>
            <a:chOff x="457200" y="3200400"/>
            <a:chExt cx="8382000" cy="2976265"/>
          </a:xfrm>
        </p:grpSpPr>
        <p:sp>
          <p:nvSpPr>
            <p:cNvPr id="36" name="Oval 1027"/>
            <p:cNvSpPr>
              <a:spLocks noChangeArrowheads="1"/>
            </p:cNvSpPr>
            <p:nvPr/>
          </p:nvSpPr>
          <p:spPr bwMode="auto">
            <a:xfrm>
              <a:off x="3200400" y="3962400"/>
              <a:ext cx="1295400" cy="1219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1029"/>
            <p:cNvSpPr>
              <a:spLocks noChangeShapeType="1"/>
            </p:cNvSpPr>
            <p:nvPr/>
          </p:nvSpPr>
          <p:spPr bwMode="auto">
            <a:xfrm>
              <a:off x="4495800" y="4572000"/>
              <a:ext cx="609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Text Box 1030"/>
            <p:cNvSpPr txBox="1">
              <a:spLocks noChangeArrowheads="1"/>
            </p:cNvSpPr>
            <p:nvPr/>
          </p:nvSpPr>
          <p:spPr bwMode="auto">
            <a:xfrm>
              <a:off x="5105400" y="4343400"/>
              <a:ext cx="1371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Output </a:t>
              </a:r>
              <a:r>
                <a:rPr lang="en-US" sz="1800" i="1" dirty="0"/>
                <a:t>y</a:t>
              </a:r>
            </a:p>
          </p:txBody>
        </p:sp>
        <p:sp>
          <p:nvSpPr>
            <p:cNvPr id="39" name="Line 1031"/>
            <p:cNvSpPr>
              <a:spLocks noChangeShapeType="1"/>
            </p:cNvSpPr>
            <p:nvPr/>
          </p:nvSpPr>
          <p:spPr bwMode="auto">
            <a:xfrm>
              <a:off x="1524000" y="3733800"/>
              <a:ext cx="175260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1032"/>
            <p:cNvSpPr>
              <a:spLocks noChangeShapeType="1"/>
            </p:cNvSpPr>
            <p:nvPr/>
          </p:nvSpPr>
          <p:spPr bwMode="auto">
            <a:xfrm>
              <a:off x="1524000" y="4495800"/>
              <a:ext cx="1600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1033"/>
            <p:cNvSpPr>
              <a:spLocks noChangeShapeType="1"/>
            </p:cNvSpPr>
            <p:nvPr/>
          </p:nvSpPr>
          <p:spPr bwMode="auto">
            <a:xfrm flipV="1">
              <a:off x="1524000" y="4800600"/>
              <a:ext cx="1676400" cy="304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Text Box 1035"/>
            <p:cNvSpPr txBox="1">
              <a:spLocks noChangeArrowheads="1"/>
            </p:cNvSpPr>
            <p:nvPr/>
          </p:nvSpPr>
          <p:spPr bwMode="auto">
            <a:xfrm>
              <a:off x="609600" y="3429000"/>
              <a:ext cx="1143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Input x</a:t>
              </a:r>
              <a:r>
                <a:rPr lang="en-US" sz="1800" baseline="-25000" dirty="0"/>
                <a:t>1</a:t>
              </a:r>
            </a:p>
          </p:txBody>
        </p:sp>
        <p:sp>
          <p:nvSpPr>
            <p:cNvPr id="43" name="Text Box 1036"/>
            <p:cNvSpPr txBox="1">
              <a:spLocks noChangeArrowheads="1"/>
            </p:cNvSpPr>
            <p:nvPr/>
          </p:nvSpPr>
          <p:spPr bwMode="auto">
            <a:xfrm>
              <a:off x="609600" y="4281488"/>
              <a:ext cx="1143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Input x</a:t>
              </a:r>
              <a:r>
                <a:rPr lang="en-US" sz="1800" baseline="-25000"/>
                <a:t>2</a:t>
              </a:r>
            </a:p>
          </p:txBody>
        </p:sp>
        <p:sp>
          <p:nvSpPr>
            <p:cNvPr id="44" name="Text Box 1037"/>
            <p:cNvSpPr txBox="1">
              <a:spLocks noChangeArrowheads="1"/>
            </p:cNvSpPr>
            <p:nvPr/>
          </p:nvSpPr>
          <p:spPr bwMode="auto">
            <a:xfrm>
              <a:off x="533400" y="4800600"/>
              <a:ext cx="1143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Input x</a:t>
              </a:r>
              <a:r>
                <a:rPr lang="en-US" sz="1800" baseline="-25000" dirty="0"/>
                <a:t>3</a:t>
              </a:r>
            </a:p>
          </p:txBody>
        </p:sp>
        <p:sp>
          <p:nvSpPr>
            <p:cNvPr id="45" name="Text Box 1039"/>
            <p:cNvSpPr txBox="1">
              <a:spLocks noChangeArrowheads="1"/>
            </p:cNvSpPr>
            <p:nvPr/>
          </p:nvSpPr>
          <p:spPr bwMode="auto">
            <a:xfrm>
              <a:off x="2209800" y="3443287"/>
              <a:ext cx="1371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Weight w</a:t>
              </a:r>
              <a:r>
                <a:rPr lang="en-US" sz="1800" baseline="-25000" dirty="0"/>
                <a:t>1</a:t>
              </a:r>
            </a:p>
          </p:txBody>
        </p:sp>
        <p:sp>
          <p:nvSpPr>
            <p:cNvPr id="46" name="Text Box 1040"/>
            <p:cNvSpPr txBox="1">
              <a:spLocks noChangeArrowheads="1"/>
            </p:cNvSpPr>
            <p:nvPr/>
          </p:nvSpPr>
          <p:spPr bwMode="auto">
            <a:xfrm>
              <a:off x="1752600" y="4114800"/>
              <a:ext cx="1371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Weight w</a:t>
              </a:r>
              <a:r>
                <a:rPr lang="en-US" sz="1800" baseline="-25000"/>
                <a:t>2</a:t>
              </a:r>
            </a:p>
          </p:txBody>
        </p:sp>
        <p:sp>
          <p:nvSpPr>
            <p:cNvPr id="47" name="Text Box 1041"/>
            <p:cNvSpPr txBox="1">
              <a:spLocks noChangeArrowheads="1"/>
            </p:cNvSpPr>
            <p:nvPr/>
          </p:nvSpPr>
          <p:spPr bwMode="auto">
            <a:xfrm>
              <a:off x="1752600" y="5029200"/>
              <a:ext cx="1371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Weight w</a:t>
              </a:r>
              <a:r>
                <a:rPr lang="en-US" sz="1800" baseline="-25000" dirty="0"/>
                <a:t>3</a:t>
              </a:r>
            </a:p>
          </p:txBody>
        </p:sp>
        <p:grpSp>
          <p:nvGrpSpPr>
            <p:cNvPr id="48" name="Group 35"/>
            <p:cNvGrpSpPr/>
            <p:nvPr/>
          </p:nvGrpSpPr>
          <p:grpSpPr>
            <a:xfrm>
              <a:off x="3505200" y="4267200"/>
              <a:ext cx="609600" cy="609600"/>
              <a:chOff x="4267200" y="3352800"/>
              <a:chExt cx="762000" cy="687388"/>
            </a:xfrm>
          </p:grpSpPr>
          <p:cxnSp>
            <p:nvCxnSpPr>
              <p:cNvPr id="49" name="Straight Connector 48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0" name="Straight Connector 49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1" name="Straight Connector 50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52" name="TextBox 51"/>
            <p:cNvSpPr txBox="1"/>
            <p:nvPr/>
          </p:nvSpPr>
          <p:spPr>
            <a:xfrm>
              <a:off x="3429000" y="5162490"/>
              <a:ext cx="2514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0000FF"/>
                  </a:solidFill>
                </a:rPr>
                <a:t>Threshold of </a:t>
              </a:r>
              <a:r>
                <a:rPr lang="en-US" sz="2000" b="1" dirty="0">
                  <a:solidFill>
                    <a:srgbClr val="0000FF"/>
                  </a:solidFill>
                </a:rPr>
                <a:t>0</a:t>
              </a:r>
              <a:endParaRPr lang="en-US" sz="2000" b="1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53" name="Line 1033"/>
            <p:cNvSpPr>
              <a:spLocks noChangeShapeType="1"/>
            </p:cNvSpPr>
            <p:nvPr/>
          </p:nvSpPr>
          <p:spPr bwMode="auto">
            <a:xfrm flipV="1">
              <a:off x="1981200" y="5181600"/>
              <a:ext cx="1524000" cy="7620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498600" y="57150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00FF"/>
                  </a:solidFill>
                </a:rPr>
                <a:t>1</a:t>
              </a:r>
            </a:p>
          </p:txBody>
        </p:sp>
        <p:graphicFrame>
          <p:nvGraphicFramePr>
            <p:cNvPr id="54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23697789"/>
                </p:ext>
              </p:extLst>
            </p:nvPr>
          </p:nvGraphicFramePr>
          <p:xfrm>
            <a:off x="6189663" y="3405187"/>
            <a:ext cx="2649537" cy="1014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1254" name="Equation" r:id="rId6" imgW="1193800" imgH="457200" progId="Equation.3">
                    <p:embed/>
                  </p:oleObj>
                </mc:Choice>
                <mc:Fallback>
                  <p:oleObj name="Equation" r:id="rId6" imgW="119380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89663" y="3405187"/>
                          <a:ext cx="2649537" cy="10144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7" name="Straight Connector 6"/>
            <p:cNvCxnSpPr/>
            <p:nvPr/>
          </p:nvCxnSpPr>
          <p:spPr bwMode="auto">
            <a:xfrm>
              <a:off x="457200" y="3200400"/>
              <a:ext cx="80772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 Box 1041"/>
            <p:cNvSpPr txBox="1">
              <a:spLocks noChangeArrowheads="1"/>
            </p:cNvSpPr>
            <p:nvPr/>
          </p:nvSpPr>
          <p:spPr bwMode="auto">
            <a:xfrm rot="20485554">
              <a:off x="2209800" y="5695298"/>
              <a:ext cx="1371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>
                  <a:solidFill>
                    <a:srgbClr val="0000FF"/>
                  </a:solidFill>
                </a:rPr>
                <a:t>Weight w</a:t>
              </a:r>
              <a:r>
                <a:rPr lang="en-US" sz="1800" baseline="-25000" dirty="0">
                  <a:solidFill>
                    <a:srgbClr val="0000FF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2139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Oval 1027"/>
          <p:cNvSpPr>
            <a:spLocks noChangeArrowheads="1"/>
          </p:cNvSpPr>
          <p:nvPr/>
        </p:nvSpPr>
        <p:spPr bwMode="auto">
          <a:xfrm>
            <a:off x="3200400" y="1295400"/>
            <a:ext cx="12954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1" name="Line 1029"/>
          <p:cNvSpPr>
            <a:spLocks noChangeShapeType="1"/>
          </p:cNvSpPr>
          <p:nvPr/>
        </p:nvSpPr>
        <p:spPr bwMode="auto">
          <a:xfrm>
            <a:off x="4495800" y="19050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Text Box 1030"/>
          <p:cNvSpPr txBox="1">
            <a:spLocks noChangeArrowheads="1"/>
          </p:cNvSpPr>
          <p:nvPr/>
        </p:nvSpPr>
        <p:spPr bwMode="auto">
          <a:xfrm>
            <a:off x="5105400" y="16764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36873" name="Line 1031"/>
          <p:cNvSpPr>
            <a:spLocks noChangeShapeType="1"/>
          </p:cNvSpPr>
          <p:nvPr/>
        </p:nvSpPr>
        <p:spPr bwMode="auto">
          <a:xfrm>
            <a:off x="1524000" y="1066800"/>
            <a:ext cx="1752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Line 1032"/>
          <p:cNvSpPr>
            <a:spLocks noChangeShapeType="1"/>
          </p:cNvSpPr>
          <p:nvPr/>
        </p:nvSpPr>
        <p:spPr bwMode="auto">
          <a:xfrm>
            <a:off x="1524000" y="1828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5" name="Line 1033"/>
          <p:cNvSpPr>
            <a:spLocks noChangeShapeType="1"/>
          </p:cNvSpPr>
          <p:nvPr/>
        </p:nvSpPr>
        <p:spPr bwMode="auto">
          <a:xfrm flipV="1">
            <a:off x="1524000" y="2133600"/>
            <a:ext cx="16764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7" name="Text Box 1035"/>
          <p:cNvSpPr txBox="1">
            <a:spLocks noChangeArrowheads="1"/>
          </p:cNvSpPr>
          <p:nvPr/>
        </p:nvSpPr>
        <p:spPr bwMode="auto">
          <a:xfrm>
            <a:off x="609600" y="762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Input x</a:t>
            </a:r>
            <a:r>
              <a:rPr lang="en-US" sz="1800" baseline="-25000" dirty="0"/>
              <a:t>1</a:t>
            </a:r>
          </a:p>
        </p:txBody>
      </p:sp>
      <p:sp>
        <p:nvSpPr>
          <p:cNvPr id="36878" name="Text Box 1036"/>
          <p:cNvSpPr txBox="1">
            <a:spLocks noChangeArrowheads="1"/>
          </p:cNvSpPr>
          <p:nvPr/>
        </p:nvSpPr>
        <p:spPr bwMode="auto">
          <a:xfrm>
            <a:off x="609600" y="1614488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Input x</a:t>
            </a:r>
            <a:r>
              <a:rPr lang="en-US" sz="1800" baseline="-25000"/>
              <a:t>2</a:t>
            </a:r>
          </a:p>
        </p:txBody>
      </p:sp>
      <p:sp>
        <p:nvSpPr>
          <p:cNvPr id="36879" name="Text Box 1037"/>
          <p:cNvSpPr txBox="1">
            <a:spLocks noChangeArrowheads="1"/>
          </p:cNvSpPr>
          <p:nvPr/>
        </p:nvSpPr>
        <p:spPr bwMode="auto">
          <a:xfrm>
            <a:off x="533400" y="2133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Input x</a:t>
            </a:r>
            <a:r>
              <a:rPr lang="en-US" sz="1800" baseline="-25000" dirty="0"/>
              <a:t>3</a:t>
            </a:r>
          </a:p>
        </p:txBody>
      </p:sp>
      <p:sp>
        <p:nvSpPr>
          <p:cNvPr id="36881" name="Text Box 1039"/>
          <p:cNvSpPr txBox="1">
            <a:spLocks noChangeArrowheads="1"/>
          </p:cNvSpPr>
          <p:nvPr/>
        </p:nvSpPr>
        <p:spPr bwMode="auto">
          <a:xfrm>
            <a:off x="2209800" y="776287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Weight w</a:t>
            </a:r>
            <a:r>
              <a:rPr lang="en-US" sz="1800" baseline="-25000" dirty="0"/>
              <a:t>1</a:t>
            </a:r>
          </a:p>
        </p:txBody>
      </p:sp>
      <p:sp>
        <p:nvSpPr>
          <p:cNvPr id="36882" name="Text Box 1040"/>
          <p:cNvSpPr txBox="1">
            <a:spLocks noChangeArrowheads="1"/>
          </p:cNvSpPr>
          <p:nvPr/>
        </p:nvSpPr>
        <p:spPr bwMode="auto">
          <a:xfrm>
            <a:off x="1752600" y="1447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Weight w</a:t>
            </a:r>
            <a:r>
              <a:rPr lang="en-US" sz="1800" baseline="-25000"/>
              <a:t>2</a:t>
            </a:r>
          </a:p>
        </p:txBody>
      </p:sp>
      <p:sp>
        <p:nvSpPr>
          <p:cNvPr id="36883" name="Text Box 1041"/>
          <p:cNvSpPr txBox="1">
            <a:spLocks noChangeArrowheads="1"/>
          </p:cNvSpPr>
          <p:nvPr/>
        </p:nvSpPr>
        <p:spPr bwMode="auto">
          <a:xfrm>
            <a:off x="1752600" y="23622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Weight w</a:t>
            </a:r>
            <a:r>
              <a:rPr lang="en-US" sz="1800" baseline="-25000" dirty="0"/>
              <a:t>3</a:t>
            </a:r>
          </a:p>
        </p:txBody>
      </p:sp>
      <p:grpSp>
        <p:nvGrpSpPr>
          <p:cNvPr id="27" name="Group 35"/>
          <p:cNvGrpSpPr/>
          <p:nvPr/>
        </p:nvGrpSpPr>
        <p:grpSpPr>
          <a:xfrm>
            <a:off x="3505200" y="1600200"/>
            <a:ext cx="609600" cy="609600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rot="5400000" flipH="1" flipV="1">
              <a:off x="4305300" y="3695700"/>
              <a:ext cx="6858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TextBox 32"/>
          <p:cNvSpPr txBox="1"/>
          <p:nvPr/>
        </p:nvSpPr>
        <p:spPr>
          <a:xfrm>
            <a:off x="3048000" y="249549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Threshold of </a:t>
            </a:r>
            <a:r>
              <a:rPr lang="en-US" sz="2000" i="1" dirty="0"/>
              <a:t>t</a:t>
            </a:r>
            <a:endParaRPr lang="en-US" sz="2000" i="1" baseline="-25000" dirty="0"/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3988959"/>
              </p:ext>
            </p:extLst>
          </p:nvPr>
        </p:nvGraphicFramePr>
        <p:xfrm>
          <a:off x="6553200" y="1371600"/>
          <a:ext cx="1973262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294" name="Equation" r:id="rId4" imgW="889000" imgH="457200" progId="Equation.3">
                  <p:embed/>
                </p:oleObj>
              </mc:Choice>
              <mc:Fallback>
                <p:oleObj name="Equation" r:id="rId4" imgW="889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371600"/>
                        <a:ext cx="1973262" cy="1014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457200" y="3200400"/>
            <a:ext cx="8382000" cy="2976265"/>
            <a:chOff x="457200" y="3200400"/>
            <a:chExt cx="8382000" cy="2976265"/>
          </a:xfrm>
        </p:grpSpPr>
        <p:sp>
          <p:nvSpPr>
            <p:cNvPr id="36" name="Oval 1027"/>
            <p:cNvSpPr>
              <a:spLocks noChangeArrowheads="1"/>
            </p:cNvSpPr>
            <p:nvPr/>
          </p:nvSpPr>
          <p:spPr bwMode="auto">
            <a:xfrm>
              <a:off x="3200400" y="3962400"/>
              <a:ext cx="1295400" cy="1219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1029"/>
            <p:cNvSpPr>
              <a:spLocks noChangeShapeType="1"/>
            </p:cNvSpPr>
            <p:nvPr/>
          </p:nvSpPr>
          <p:spPr bwMode="auto">
            <a:xfrm>
              <a:off x="4495800" y="4572000"/>
              <a:ext cx="609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Text Box 1030"/>
            <p:cNvSpPr txBox="1">
              <a:spLocks noChangeArrowheads="1"/>
            </p:cNvSpPr>
            <p:nvPr/>
          </p:nvSpPr>
          <p:spPr bwMode="auto">
            <a:xfrm>
              <a:off x="5105400" y="4343400"/>
              <a:ext cx="1371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Output </a:t>
              </a:r>
              <a:r>
                <a:rPr lang="en-US" sz="1800" i="1" dirty="0"/>
                <a:t>y</a:t>
              </a:r>
            </a:p>
          </p:txBody>
        </p:sp>
        <p:sp>
          <p:nvSpPr>
            <p:cNvPr id="39" name="Line 1031"/>
            <p:cNvSpPr>
              <a:spLocks noChangeShapeType="1"/>
            </p:cNvSpPr>
            <p:nvPr/>
          </p:nvSpPr>
          <p:spPr bwMode="auto">
            <a:xfrm>
              <a:off x="1524000" y="3733800"/>
              <a:ext cx="175260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1032"/>
            <p:cNvSpPr>
              <a:spLocks noChangeShapeType="1"/>
            </p:cNvSpPr>
            <p:nvPr/>
          </p:nvSpPr>
          <p:spPr bwMode="auto">
            <a:xfrm>
              <a:off x="1524000" y="4495800"/>
              <a:ext cx="1600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1033"/>
            <p:cNvSpPr>
              <a:spLocks noChangeShapeType="1"/>
            </p:cNvSpPr>
            <p:nvPr/>
          </p:nvSpPr>
          <p:spPr bwMode="auto">
            <a:xfrm flipV="1">
              <a:off x="1524000" y="4800600"/>
              <a:ext cx="1676400" cy="304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Text Box 1035"/>
            <p:cNvSpPr txBox="1">
              <a:spLocks noChangeArrowheads="1"/>
            </p:cNvSpPr>
            <p:nvPr/>
          </p:nvSpPr>
          <p:spPr bwMode="auto">
            <a:xfrm>
              <a:off x="609600" y="3429000"/>
              <a:ext cx="1143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Input x</a:t>
              </a:r>
              <a:r>
                <a:rPr lang="en-US" sz="1800" baseline="-25000" dirty="0"/>
                <a:t>1</a:t>
              </a:r>
            </a:p>
          </p:txBody>
        </p:sp>
        <p:sp>
          <p:nvSpPr>
            <p:cNvPr id="43" name="Text Box 1036"/>
            <p:cNvSpPr txBox="1">
              <a:spLocks noChangeArrowheads="1"/>
            </p:cNvSpPr>
            <p:nvPr/>
          </p:nvSpPr>
          <p:spPr bwMode="auto">
            <a:xfrm>
              <a:off x="609600" y="4281488"/>
              <a:ext cx="1143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Input x</a:t>
              </a:r>
              <a:r>
                <a:rPr lang="en-US" sz="1800" baseline="-25000"/>
                <a:t>2</a:t>
              </a:r>
            </a:p>
          </p:txBody>
        </p:sp>
        <p:sp>
          <p:nvSpPr>
            <p:cNvPr id="44" name="Text Box 1037"/>
            <p:cNvSpPr txBox="1">
              <a:spLocks noChangeArrowheads="1"/>
            </p:cNvSpPr>
            <p:nvPr/>
          </p:nvSpPr>
          <p:spPr bwMode="auto">
            <a:xfrm>
              <a:off x="533400" y="4800600"/>
              <a:ext cx="1143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Input x</a:t>
              </a:r>
              <a:r>
                <a:rPr lang="en-US" sz="1800" baseline="-25000" dirty="0"/>
                <a:t>3</a:t>
              </a:r>
            </a:p>
          </p:txBody>
        </p:sp>
        <p:sp>
          <p:nvSpPr>
            <p:cNvPr id="45" name="Text Box 1039"/>
            <p:cNvSpPr txBox="1">
              <a:spLocks noChangeArrowheads="1"/>
            </p:cNvSpPr>
            <p:nvPr/>
          </p:nvSpPr>
          <p:spPr bwMode="auto">
            <a:xfrm>
              <a:off x="2209800" y="3443287"/>
              <a:ext cx="1371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Weight w</a:t>
              </a:r>
              <a:r>
                <a:rPr lang="en-US" sz="1800" baseline="-25000" dirty="0"/>
                <a:t>1</a:t>
              </a:r>
            </a:p>
          </p:txBody>
        </p:sp>
        <p:sp>
          <p:nvSpPr>
            <p:cNvPr id="46" name="Text Box 1040"/>
            <p:cNvSpPr txBox="1">
              <a:spLocks noChangeArrowheads="1"/>
            </p:cNvSpPr>
            <p:nvPr/>
          </p:nvSpPr>
          <p:spPr bwMode="auto">
            <a:xfrm>
              <a:off x="1752600" y="4114800"/>
              <a:ext cx="1371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Weight w</a:t>
              </a:r>
              <a:r>
                <a:rPr lang="en-US" sz="1800" baseline="-25000"/>
                <a:t>2</a:t>
              </a:r>
            </a:p>
          </p:txBody>
        </p:sp>
        <p:sp>
          <p:nvSpPr>
            <p:cNvPr id="47" name="Text Box 1041"/>
            <p:cNvSpPr txBox="1">
              <a:spLocks noChangeArrowheads="1"/>
            </p:cNvSpPr>
            <p:nvPr/>
          </p:nvSpPr>
          <p:spPr bwMode="auto">
            <a:xfrm>
              <a:off x="1752600" y="5029200"/>
              <a:ext cx="1371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Weight w</a:t>
              </a:r>
              <a:r>
                <a:rPr lang="en-US" sz="1800" baseline="-25000" dirty="0"/>
                <a:t>3</a:t>
              </a:r>
            </a:p>
          </p:txBody>
        </p:sp>
        <p:grpSp>
          <p:nvGrpSpPr>
            <p:cNvPr id="48" name="Group 35"/>
            <p:cNvGrpSpPr/>
            <p:nvPr/>
          </p:nvGrpSpPr>
          <p:grpSpPr>
            <a:xfrm>
              <a:off x="3505200" y="4267200"/>
              <a:ext cx="609600" cy="609600"/>
              <a:chOff x="4267200" y="3352800"/>
              <a:chExt cx="762000" cy="687388"/>
            </a:xfrm>
          </p:grpSpPr>
          <p:cxnSp>
            <p:nvCxnSpPr>
              <p:cNvPr id="49" name="Straight Connector 48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0" name="Straight Connector 49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1" name="Straight Connector 50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52" name="TextBox 51"/>
            <p:cNvSpPr txBox="1"/>
            <p:nvPr/>
          </p:nvSpPr>
          <p:spPr>
            <a:xfrm>
              <a:off x="3429000" y="5162490"/>
              <a:ext cx="2514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0000FF"/>
                  </a:solidFill>
                </a:rPr>
                <a:t>Threshold of </a:t>
              </a:r>
              <a:r>
                <a:rPr lang="en-US" sz="2000" b="1" dirty="0">
                  <a:solidFill>
                    <a:srgbClr val="0000FF"/>
                  </a:solidFill>
                </a:rPr>
                <a:t>0</a:t>
              </a:r>
              <a:endParaRPr lang="en-US" sz="2000" b="1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53" name="Line 1033"/>
            <p:cNvSpPr>
              <a:spLocks noChangeShapeType="1"/>
            </p:cNvSpPr>
            <p:nvPr/>
          </p:nvSpPr>
          <p:spPr bwMode="auto">
            <a:xfrm flipV="1">
              <a:off x="1981200" y="5181600"/>
              <a:ext cx="1524000" cy="7620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498600" y="57150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00FF"/>
                  </a:solidFill>
                </a:rPr>
                <a:t>1</a:t>
              </a:r>
            </a:p>
          </p:txBody>
        </p:sp>
        <p:graphicFrame>
          <p:nvGraphicFramePr>
            <p:cNvPr id="54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73046364"/>
                </p:ext>
              </p:extLst>
            </p:nvPr>
          </p:nvGraphicFramePr>
          <p:xfrm>
            <a:off x="6189663" y="3405187"/>
            <a:ext cx="2649537" cy="1014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3295" name="Equation" r:id="rId6" imgW="1193800" imgH="457200" progId="Equation.3">
                    <p:embed/>
                  </p:oleObj>
                </mc:Choice>
                <mc:Fallback>
                  <p:oleObj name="Equation" r:id="rId6" imgW="119380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89663" y="3405187"/>
                          <a:ext cx="2649537" cy="10144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7" name="Straight Connector 6"/>
            <p:cNvCxnSpPr/>
            <p:nvPr/>
          </p:nvCxnSpPr>
          <p:spPr bwMode="auto">
            <a:xfrm>
              <a:off x="457200" y="3200400"/>
              <a:ext cx="80772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 Box 1041"/>
            <p:cNvSpPr txBox="1">
              <a:spLocks noChangeArrowheads="1"/>
            </p:cNvSpPr>
            <p:nvPr/>
          </p:nvSpPr>
          <p:spPr bwMode="auto">
            <a:xfrm rot="20485554">
              <a:off x="2209800" y="5695298"/>
              <a:ext cx="1371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>
                  <a:solidFill>
                    <a:srgbClr val="0000FF"/>
                  </a:solidFill>
                </a:rPr>
                <a:t>Weight w</a:t>
              </a:r>
              <a:r>
                <a:rPr lang="en-US" sz="1800" baseline="-25000" dirty="0">
                  <a:solidFill>
                    <a:srgbClr val="0000FF"/>
                  </a:solidFill>
                </a:rPr>
                <a:t>4</a:t>
              </a: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296128" y="5939135"/>
            <a:ext cx="3390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equivalent when </a:t>
            </a:r>
            <a:r>
              <a:rPr lang="en-US" i="1" dirty="0">
                <a:solidFill>
                  <a:srgbClr val="0000FF"/>
                </a:solidFill>
              </a:rPr>
              <a:t>w</a:t>
            </a:r>
            <a:r>
              <a:rPr lang="en-US" i="1" baseline="-25000" dirty="0">
                <a:solidFill>
                  <a:srgbClr val="0000FF"/>
                </a:solidFill>
              </a:rPr>
              <a:t>4</a:t>
            </a:r>
            <a:r>
              <a:rPr lang="en-US" i="1" dirty="0">
                <a:solidFill>
                  <a:srgbClr val="0000FF"/>
                </a:solidFill>
              </a:rPr>
              <a:t> = -t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107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Perceptron learning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91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FF6600"/>
                </a:solidFill>
              </a:rPr>
              <a:t>initialize weights of the model randomly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repeat until you get all examples right: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Tx/>
              <a:buChar char="-"/>
            </a:pPr>
            <a:r>
              <a:rPr lang="en-US" sz="2800" dirty="0"/>
              <a:t>for each “training” example (</a:t>
            </a:r>
            <a:r>
              <a:rPr lang="en-US" sz="2800" i="1" dirty="0">
                <a:solidFill>
                  <a:srgbClr val="FF6600"/>
                </a:solidFill>
              </a:rPr>
              <a:t>in a random order</a:t>
            </a:r>
            <a:r>
              <a:rPr lang="en-US" sz="2800" dirty="0"/>
              <a:t>):</a:t>
            </a:r>
          </a:p>
          <a:p>
            <a:pPr lvl="1">
              <a:buFontTx/>
              <a:buChar char="-"/>
            </a:pPr>
            <a:r>
              <a:rPr lang="en-US" sz="2400" dirty="0"/>
              <a:t>calculate current prediction on the example</a:t>
            </a:r>
          </a:p>
          <a:p>
            <a:pPr lvl="1">
              <a:buFontTx/>
              <a:buChar char="-"/>
            </a:pPr>
            <a:r>
              <a:rPr lang="en-US" sz="2400" dirty="0"/>
              <a:t>if </a:t>
            </a:r>
            <a:r>
              <a:rPr lang="en-US" sz="2400" i="1" dirty="0">
                <a:solidFill>
                  <a:srgbClr val="FF6600"/>
                </a:solidFill>
              </a:rPr>
              <a:t>wrong</a:t>
            </a:r>
            <a:r>
              <a:rPr lang="en-US" sz="2400" dirty="0"/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2600" y="5410200"/>
            <a:ext cx="58781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w</a:t>
            </a:r>
            <a:r>
              <a:rPr lang="en-US" sz="2800" baseline="-25000" dirty="0" err="1"/>
              <a:t>i</a:t>
            </a:r>
            <a:r>
              <a:rPr lang="en-US" sz="2800" dirty="0"/>
              <a:t> = </a:t>
            </a:r>
            <a:r>
              <a:rPr lang="en-US" sz="2800" dirty="0" err="1"/>
              <a:t>w</a:t>
            </a:r>
            <a:r>
              <a:rPr lang="en-US" sz="2800" baseline="-25000" dirty="0" err="1"/>
              <a:t>i</a:t>
            </a:r>
            <a:r>
              <a:rPr lang="en-US" sz="2800" dirty="0"/>
              <a:t> + </a:t>
            </a:r>
            <a:r>
              <a:rPr lang="en-US" sz="2800" dirty="0" err="1"/>
              <a:t>λ</a:t>
            </a:r>
            <a:r>
              <a:rPr lang="en-US" sz="2800" dirty="0"/>
              <a:t> * (actual - predicted) * x</a:t>
            </a:r>
            <a:r>
              <a:rPr lang="en-US" sz="2800" baseline="-25000" dirty="0"/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1456681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733348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295400" y="4038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Input x</a:t>
            </a:r>
            <a:r>
              <a:rPr lang="en-US" sz="1800" baseline="-25000" dirty="0"/>
              <a:t>1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143000" y="4648200"/>
            <a:ext cx="1143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Input x</a:t>
            </a:r>
            <a:r>
              <a:rPr lang="en-US" sz="1800" baseline="-25000" dirty="0"/>
              <a:t>2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5146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2</a:t>
            </a:r>
            <a:r>
              <a:rPr lang="en-US" sz="1800" dirty="0"/>
              <a:t>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438400" y="4967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3</a:t>
            </a:r>
            <a:r>
              <a:rPr lang="en-US" sz="1800" dirty="0"/>
              <a:t> </a:t>
            </a:r>
            <a:endParaRPr lang="en-US" sz="1800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4114800" y="1371600"/>
            <a:ext cx="4170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initialize with random weights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λ</a:t>
            </a:r>
            <a:r>
              <a:rPr lang="en-US" dirty="0"/>
              <a:t> = 0.1</a:t>
            </a:r>
          </a:p>
        </p:txBody>
      </p:sp>
    </p:spTree>
    <p:extLst>
      <p:ext uri="{BB962C8B-B14F-4D97-AF65-F5344CB8AC3E}">
        <p14:creationId xmlns:p14="http://schemas.microsoft.com/office/powerpoint/2010/main" val="2673721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595483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295400" y="4038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Input x</a:t>
            </a:r>
            <a:r>
              <a:rPr lang="en-US" sz="1800" baseline="-25000" dirty="0"/>
              <a:t>1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143000" y="4648200"/>
            <a:ext cx="1143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Input x</a:t>
            </a:r>
            <a:r>
              <a:rPr lang="en-US" sz="1800" baseline="-25000" dirty="0"/>
              <a:t>2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W</a:t>
            </a:r>
            <a:r>
              <a:rPr lang="en-US" sz="1800" baseline="-25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1</a:t>
            </a:r>
            <a:r>
              <a:rPr lang="en-US" sz="1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= 0.2 </a:t>
            </a:r>
            <a:endParaRPr lang="en-US" sz="1800" baseline="-25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W</a:t>
            </a:r>
            <a:r>
              <a:rPr lang="en-US" sz="1800" baseline="-25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2</a:t>
            </a:r>
            <a:r>
              <a:rPr lang="en-US" sz="1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= 0.5 </a:t>
            </a:r>
            <a:endParaRPr lang="en-US" sz="1800" baseline="-25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4102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W</a:t>
            </a:r>
            <a:r>
              <a:rPr lang="en-US" sz="1800" baseline="-25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3</a:t>
            </a:r>
            <a:r>
              <a:rPr lang="en-US" sz="1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= 0.1</a:t>
            </a:r>
            <a:endParaRPr lang="en-US" sz="1800" baseline="-25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λ</a:t>
            </a:r>
            <a:r>
              <a:rPr lang="en-US" dirty="0"/>
              <a:t> = 0.1</a:t>
            </a:r>
          </a:p>
        </p:txBody>
      </p:sp>
    </p:spTree>
    <p:extLst>
      <p:ext uri="{BB962C8B-B14F-4D97-AF65-F5344CB8AC3E}">
        <p14:creationId xmlns:p14="http://schemas.microsoft.com/office/powerpoint/2010/main" val="41112502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107269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 = 0.2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2</a:t>
            </a:r>
            <a:r>
              <a:rPr lang="en-US" sz="1800" dirty="0"/>
              <a:t> = 0.5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3</a:t>
            </a:r>
            <a:r>
              <a:rPr lang="en-US" sz="1800" dirty="0"/>
              <a:t> = 0.1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λ</a:t>
            </a:r>
            <a:r>
              <a:rPr lang="en-US" dirty="0"/>
              <a:t> = 0.1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=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λ</a:t>
            </a:r>
            <a:r>
              <a:rPr lang="en-US" dirty="0"/>
              <a:t> * (actual - predicted) * x</a:t>
            </a:r>
            <a:r>
              <a:rPr lang="en-US" baseline="-25000" dirty="0"/>
              <a:t>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wrong: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57200" y="19050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29114" y="6019800"/>
            <a:ext cx="2357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Right or wrong?</a:t>
            </a:r>
          </a:p>
        </p:txBody>
      </p:sp>
    </p:spTree>
    <p:extLst>
      <p:ext uri="{BB962C8B-B14F-4D97-AF65-F5344CB8AC3E}">
        <p14:creationId xmlns:p14="http://schemas.microsoft.com/office/powerpoint/2010/main" val="26178713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3855555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 = 0.2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2</a:t>
            </a:r>
            <a:r>
              <a:rPr lang="en-US" sz="1800" dirty="0"/>
              <a:t> = 0.5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3</a:t>
            </a:r>
            <a:r>
              <a:rPr lang="en-US" sz="1800" dirty="0"/>
              <a:t> = 0.1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λ</a:t>
            </a:r>
            <a:r>
              <a:rPr lang="en-US" dirty="0"/>
              <a:t> = 0.1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=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λ</a:t>
            </a:r>
            <a:r>
              <a:rPr lang="en-US" dirty="0"/>
              <a:t> * (actual - predicted) * x</a:t>
            </a:r>
            <a:r>
              <a:rPr lang="en-US" baseline="-25000" dirty="0"/>
              <a:t>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wrong: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57200" y="19050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9000" y="6019800"/>
            <a:ext cx="1085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Wrong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38800" y="3962400"/>
            <a:ext cx="2913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sum =  0.3: output 1</a:t>
            </a:r>
          </a:p>
        </p:txBody>
      </p:sp>
    </p:spTree>
    <p:extLst>
      <p:ext uri="{BB962C8B-B14F-4D97-AF65-F5344CB8AC3E}">
        <p14:creationId xmlns:p14="http://schemas.microsoft.com/office/powerpoint/2010/main" val="25441489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2761466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 = 0.2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2</a:t>
            </a:r>
            <a:r>
              <a:rPr lang="en-US" sz="1800" dirty="0"/>
              <a:t> = 0.5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3</a:t>
            </a:r>
            <a:r>
              <a:rPr lang="en-US" sz="1800" dirty="0"/>
              <a:t> = 0.1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λ</a:t>
            </a:r>
            <a:r>
              <a:rPr lang="en-US" dirty="0"/>
              <a:t> = 0.1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=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λ</a:t>
            </a:r>
            <a:r>
              <a:rPr lang="en-US" dirty="0"/>
              <a:t> * (actual - predicted) * x</a:t>
            </a:r>
            <a:r>
              <a:rPr lang="en-US" baseline="-25000" dirty="0"/>
              <a:t>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wrong: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57200" y="19050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3800" y="6019800"/>
            <a:ext cx="2049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new weights?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38800" y="3962400"/>
            <a:ext cx="2913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sum =  0.3: output 1</a:t>
            </a:r>
          </a:p>
        </p:txBody>
      </p:sp>
    </p:spTree>
    <p:extLst>
      <p:ext uri="{BB962C8B-B14F-4D97-AF65-F5344CB8AC3E}">
        <p14:creationId xmlns:p14="http://schemas.microsoft.com/office/powerpoint/2010/main" val="1518410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9"/>
          <p:cNvSpPr txBox="1">
            <a:spLocks noChangeArrowheads="1"/>
          </p:cNvSpPr>
          <p:nvPr/>
        </p:nvSpPr>
        <p:spPr bwMode="auto">
          <a:xfrm>
            <a:off x="838200" y="3581400"/>
            <a:ext cx="73152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 dirty="0">
                <a:latin typeface="Verdana" charset="0"/>
              </a:rPr>
              <a:t>W </a:t>
            </a:r>
            <a:r>
              <a:rPr lang="en-US" sz="2000" dirty="0">
                <a:latin typeface="Verdana" charset="0"/>
              </a:rPr>
              <a:t>is the strength of signal sent between A and B.</a:t>
            </a:r>
          </a:p>
          <a:p>
            <a:pPr>
              <a:spcBef>
                <a:spcPct val="50000"/>
              </a:spcBef>
            </a:pPr>
            <a:endParaRPr lang="en-US" sz="2000" dirty="0">
              <a:latin typeface="Verdana" charset="0"/>
            </a:endParaRPr>
          </a:p>
          <a:p>
            <a:pPr>
              <a:spcBef>
                <a:spcPct val="50000"/>
              </a:spcBef>
            </a:pPr>
            <a:r>
              <a:rPr lang="en-US" sz="2000" dirty="0">
                <a:latin typeface="Verdana" charset="0"/>
              </a:rPr>
              <a:t>If </a:t>
            </a:r>
            <a:r>
              <a:rPr lang="en-US" sz="2000" i="1" dirty="0">
                <a:latin typeface="Verdana" charset="0"/>
              </a:rPr>
              <a:t>A </a:t>
            </a:r>
            <a:r>
              <a:rPr lang="en-US" sz="2000" dirty="0">
                <a:latin typeface="Verdana" charset="0"/>
              </a:rPr>
              <a:t>fires and </a:t>
            </a:r>
            <a:r>
              <a:rPr lang="en-US" sz="2000" i="1" dirty="0" err="1">
                <a:latin typeface="Verdana" charset="0"/>
              </a:rPr>
              <a:t>w</a:t>
            </a:r>
            <a:r>
              <a:rPr lang="en-US" sz="2000" dirty="0">
                <a:latin typeface="Verdana" charset="0"/>
              </a:rPr>
              <a:t> is </a:t>
            </a:r>
            <a:r>
              <a:rPr lang="en-US" sz="2000" b="1" dirty="0">
                <a:latin typeface="Verdana" charset="0"/>
              </a:rPr>
              <a:t>positive</a:t>
            </a:r>
            <a:r>
              <a:rPr lang="en-US" sz="2000" dirty="0">
                <a:latin typeface="Verdana" charset="0"/>
              </a:rPr>
              <a:t>, then </a:t>
            </a:r>
            <a:r>
              <a:rPr lang="en-US" sz="2000" i="1" dirty="0">
                <a:latin typeface="Verdana" charset="0"/>
              </a:rPr>
              <a:t>A </a:t>
            </a:r>
            <a:r>
              <a:rPr lang="en-US" sz="2000" b="1" dirty="0">
                <a:solidFill>
                  <a:srgbClr val="FF6600"/>
                </a:solidFill>
                <a:latin typeface="Verdana" charset="0"/>
              </a:rPr>
              <a:t>stimulates</a:t>
            </a:r>
            <a:r>
              <a:rPr lang="en-US" sz="2000" dirty="0">
                <a:latin typeface="Verdana" charset="0"/>
              </a:rPr>
              <a:t> </a:t>
            </a:r>
            <a:r>
              <a:rPr lang="en-US" sz="2000" i="1" dirty="0">
                <a:latin typeface="Verdana" charset="0"/>
              </a:rPr>
              <a:t>B</a:t>
            </a:r>
            <a:r>
              <a:rPr lang="en-US" sz="2000" dirty="0">
                <a:latin typeface="Verdana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en-US" sz="2000" dirty="0">
              <a:latin typeface="Verdana" charset="0"/>
            </a:endParaRPr>
          </a:p>
          <a:p>
            <a:pPr>
              <a:spcBef>
                <a:spcPct val="50000"/>
              </a:spcBef>
            </a:pPr>
            <a:r>
              <a:rPr lang="en-US" sz="2000" dirty="0">
                <a:latin typeface="Verdana" charset="0"/>
              </a:rPr>
              <a:t>If </a:t>
            </a:r>
            <a:r>
              <a:rPr lang="en-US" sz="2000" i="1" dirty="0">
                <a:latin typeface="Verdana" charset="0"/>
              </a:rPr>
              <a:t>A fires </a:t>
            </a:r>
            <a:r>
              <a:rPr lang="en-US" sz="2000" dirty="0">
                <a:latin typeface="Verdana" charset="0"/>
              </a:rPr>
              <a:t>and </a:t>
            </a:r>
            <a:r>
              <a:rPr lang="en-US" sz="2000" i="1" dirty="0">
                <a:latin typeface="Verdana" charset="0"/>
              </a:rPr>
              <a:t>w</a:t>
            </a:r>
            <a:r>
              <a:rPr lang="en-US" sz="2000" dirty="0">
                <a:latin typeface="Verdana" charset="0"/>
              </a:rPr>
              <a:t> is </a:t>
            </a:r>
            <a:r>
              <a:rPr lang="en-US" sz="2000" b="1" dirty="0">
                <a:latin typeface="Verdana" charset="0"/>
              </a:rPr>
              <a:t>negative</a:t>
            </a:r>
            <a:r>
              <a:rPr lang="en-US" sz="2000" dirty="0">
                <a:latin typeface="Verdana" charset="0"/>
              </a:rPr>
              <a:t>, then </a:t>
            </a:r>
            <a:r>
              <a:rPr lang="en-US" sz="2000" i="1" dirty="0">
                <a:latin typeface="Verdana" charset="0"/>
              </a:rPr>
              <a:t>A </a:t>
            </a:r>
            <a:r>
              <a:rPr lang="en-US" sz="2000" b="1" dirty="0">
                <a:solidFill>
                  <a:srgbClr val="FF6600"/>
                </a:solidFill>
                <a:latin typeface="Verdana" charset="0"/>
              </a:rPr>
              <a:t>inhibits</a:t>
            </a:r>
            <a:r>
              <a:rPr lang="en-US" sz="2000" dirty="0">
                <a:latin typeface="Verdana" charset="0"/>
              </a:rPr>
              <a:t> </a:t>
            </a:r>
            <a:r>
              <a:rPr lang="en-US" sz="2000" i="1" dirty="0">
                <a:latin typeface="Verdana" charset="0"/>
              </a:rPr>
              <a:t>B</a:t>
            </a:r>
            <a:r>
              <a:rPr lang="en-US" sz="2000" dirty="0">
                <a:latin typeface="Verdana" charset="0"/>
              </a:rPr>
              <a:t>.</a:t>
            </a:r>
            <a:endParaRPr lang="en-US" sz="2000" i="1" dirty="0">
              <a:latin typeface="Verdana" charset="0"/>
            </a:endParaRPr>
          </a:p>
        </p:txBody>
      </p:sp>
      <p:grpSp>
        <p:nvGrpSpPr>
          <p:cNvPr id="30723" name="Group 13"/>
          <p:cNvGrpSpPr>
            <a:grpSpLocks/>
          </p:cNvGrpSpPr>
          <p:nvPr/>
        </p:nvGrpSpPr>
        <p:grpSpPr bwMode="auto">
          <a:xfrm>
            <a:off x="2057400" y="1600200"/>
            <a:ext cx="4724400" cy="685800"/>
            <a:chOff x="1728" y="1344"/>
            <a:chExt cx="2976" cy="432"/>
          </a:xfrm>
        </p:grpSpPr>
        <p:sp>
          <p:nvSpPr>
            <p:cNvPr id="30724" name="Oval 4"/>
            <p:cNvSpPr>
              <a:spLocks noChangeArrowheads="1"/>
            </p:cNvSpPr>
            <p:nvPr/>
          </p:nvSpPr>
          <p:spPr bwMode="auto">
            <a:xfrm>
              <a:off x="4128" y="1584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0725" name="Group 12"/>
            <p:cNvGrpSpPr>
              <a:grpSpLocks/>
            </p:cNvGrpSpPr>
            <p:nvPr/>
          </p:nvGrpSpPr>
          <p:grpSpPr bwMode="auto">
            <a:xfrm>
              <a:off x="1728" y="1344"/>
              <a:ext cx="2976" cy="423"/>
              <a:chOff x="1728" y="1689"/>
              <a:chExt cx="2976" cy="423"/>
            </a:xfrm>
          </p:grpSpPr>
          <p:sp>
            <p:nvSpPr>
              <p:cNvPr id="30726" name="Oval 5"/>
              <p:cNvSpPr>
                <a:spLocks noChangeArrowheads="1"/>
              </p:cNvSpPr>
              <p:nvPr/>
            </p:nvSpPr>
            <p:spPr bwMode="auto">
              <a:xfrm>
                <a:off x="1968" y="192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27" name="Line 7"/>
              <p:cNvSpPr>
                <a:spLocks noChangeShapeType="1"/>
              </p:cNvSpPr>
              <p:nvPr/>
            </p:nvSpPr>
            <p:spPr bwMode="auto">
              <a:xfrm>
                <a:off x="2208" y="2016"/>
                <a:ext cx="18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28" name="Text Box 8"/>
              <p:cNvSpPr txBox="1">
                <a:spLocks noChangeArrowheads="1"/>
              </p:cNvSpPr>
              <p:nvPr/>
            </p:nvSpPr>
            <p:spPr bwMode="auto">
              <a:xfrm>
                <a:off x="2736" y="1728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>
                    <a:latin typeface="Verdana" charset="0"/>
                  </a:rPr>
                  <a:t>Weight </a:t>
                </a:r>
                <a:r>
                  <a:rPr lang="en-US" sz="1800" i="1">
                    <a:latin typeface="Verdana" charset="0"/>
                  </a:rPr>
                  <a:t>w</a:t>
                </a:r>
                <a:endParaRPr lang="en-US" sz="1800">
                  <a:latin typeface="Verdana" charset="0"/>
                </a:endParaRPr>
              </a:p>
            </p:txBody>
          </p:sp>
          <p:sp>
            <p:nvSpPr>
              <p:cNvPr id="30729" name="Text Box 10"/>
              <p:cNvSpPr txBox="1">
                <a:spLocks noChangeArrowheads="1"/>
              </p:cNvSpPr>
              <p:nvPr/>
            </p:nvSpPr>
            <p:spPr bwMode="auto">
              <a:xfrm>
                <a:off x="1728" y="1689"/>
                <a:ext cx="81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>
                    <a:latin typeface="Verdana" charset="0"/>
                  </a:rPr>
                  <a:t>Node </a:t>
                </a:r>
                <a:r>
                  <a:rPr lang="en-US" sz="1800" i="1">
                    <a:latin typeface="Verdana" charset="0"/>
                  </a:rPr>
                  <a:t>A</a:t>
                </a:r>
              </a:p>
            </p:txBody>
          </p:sp>
          <p:sp>
            <p:nvSpPr>
              <p:cNvPr id="30730" name="Text Box 11"/>
              <p:cNvSpPr txBox="1">
                <a:spLocks noChangeArrowheads="1"/>
              </p:cNvSpPr>
              <p:nvPr/>
            </p:nvSpPr>
            <p:spPr bwMode="auto">
              <a:xfrm>
                <a:off x="3888" y="1689"/>
                <a:ext cx="81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>
                    <a:latin typeface="Verdana" charset="0"/>
                  </a:rPr>
                  <a:t>Node </a:t>
                </a:r>
                <a:r>
                  <a:rPr lang="en-US" sz="1800" i="1">
                    <a:latin typeface="Verdana" charset="0"/>
                  </a:rPr>
                  <a:t>B</a:t>
                </a:r>
              </a:p>
            </p:txBody>
          </p:sp>
        </p:grpSp>
      </p:grpSp>
      <p:sp>
        <p:nvSpPr>
          <p:cNvPr id="13" name="TextBox 12"/>
          <p:cNvSpPr txBox="1"/>
          <p:nvPr/>
        </p:nvSpPr>
        <p:spPr>
          <a:xfrm>
            <a:off x="1828800" y="2362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(neuron)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34000" y="2362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(neuron)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0799317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00FF"/>
                </a:solidFill>
              </a:rPr>
              <a:t>W</a:t>
            </a:r>
            <a:r>
              <a:rPr lang="en-US" sz="1800" baseline="-25000" dirty="0">
                <a:solidFill>
                  <a:srgbClr val="0000FF"/>
                </a:solidFill>
              </a:rPr>
              <a:t>1</a:t>
            </a:r>
            <a:r>
              <a:rPr lang="en-US" sz="1800" dirty="0">
                <a:solidFill>
                  <a:srgbClr val="0000FF"/>
                </a:solidFill>
              </a:rPr>
              <a:t> = 0.1 </a:t>
            </a:r>
            <a:endParaRPr lang="en-US" sz="1800" baseline="-25000" dirty="0">
              <a:solidFill>
                <a:srgbClr val="0000FF"/>
              </a:solidFill>
            </a:endParaRP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2</a:t>
            </a:r>
            <a:r>
              <a:rPr lang="en-US" sz="1800" dirty="0"/>
              <a:t> = 0.5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00FF"/>
                </a:solidFill>
              </a:rPr>
              <a:t>W</a:t>
            </a:r>
            <a:r>
              <a:rPr lang="en-US" sz="1800" baseline="-25000" dirty="0">
                <a:solidFill>
                  <a:srgbClr val="0000FF"/>
                </a:solidFill>
              </a:rPr>
              <a:t>3</a:t>
            </a:r>
            <a:r>
              <a:rPr lang="en-US" sz="1800" dirty="0">
                <a:solidFill>
                  <a:srgbClr val="0000FF"/>
                </a:solidFill>
              </a:rPr>
              <a:t> = 0.0</a:t>
            </a:r>
            <a:endParaRPr lang="en-US" sz="1800" baseline="-25000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λ</a:t>
            </a:r>
            <a:r>
              <a:rPr lang="en-US" dirty="0"/>
              <a:t> = 0.1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=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λ</a:t>
            </a:r>
            <a:r>
              <a:rPr lang="en-US" dirty="0"/>
              <a:t> * (actual - predicted) * x</a:t>
            </a:r>
            <a:r>
              <a:rPr lang="en-US" baseline="-25000" dirty="0"/>
              <a:t>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wrong: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57200" y="19050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4600" y="6019800"/>
            <a:ext cx="5650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decrease (0-1=-1) all non-zero x</a:t>
            </a:r>
            <a:r>
              <a:rPr lang="en-US" baseline="-25000" dirty="0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 by 0.1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38800" y="3962400"/>
            <a:ext cx="2913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sum =  0.3: output 1</a:t>
            </a:r>
          </a:p>
        </p:txBody>
      </p:sp>
      <p:cxnSp>
        <p:nvCxnSpPr>
          <p:cNvPr id="20" name="Straight Arrow Connector 19"/>
          <p:cNvCxnSpPr/>
          <p:nvPr/>
        </p:nvCxnSpPr>
        <p:spPr bwMode="auto">
          <a:xfrm flipV="1">
            <a:off x="4495800" y="2590800"/>
            <a:ext cx="1905000" cy="3429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2865965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4725362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 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2</a:t>
            </a:r>
            <a:r>
              <a:rPr lang="en-US" sz="1800" dirty="0"/>
              <a:t> = 0.5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3</a:t>
            </a:r>
            <a:r>
              <a:rPr lang="en-US" sz="1800" dirty="0"/>
              <a:t> = 0.0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λ</a:t>
            </a:r>
            <a:r>
              <a:rPr lang="en-US" dirty="0"/>
              <a:t> = 0.1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=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λ</a:t>
            </a:r>
            <a:r>
              <a:rPr lang="en-US" dirty="0"/>
              <a:t> * (actual - predicted) * x</a:t>
            </a:r>
            <a:r>
              <a:rPr lang="en-US" baseline="-25000" dirty="0"/>
              <a:t>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wrong: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57200" y="22860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57714" y="6019800"/>
            <a:ext cx="2357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Right or wrong?</a:t>
            </a:r>
          </a:p>
        </p:txBody>
      </p:sp>
    </p:spTree>
    <p:extLst>
      <p:ext uri="{BB962C8B-B14F-4D97-AF65-F5344CB8AC3E}">
        <p14:creationId xmlns:p14="http://schemas.microsoft.com/office/powerpoint/2010/main" val="22417673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4190539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 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2</a:t>
            </a:r>
            <a:r>
              <a:rPr lang="en-US" sz="1800" dirty="0"/>
              <a:t> = 0.5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3</a:t>
            </a:r>
            <a:r>
              <a:rPr lang="en-US" sz="1800" dirty="0"/>
              <a:t> = 0.0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λ</a:t>
            </a:r>
            <a:r>
              <a:rPr lang="en-US" dirty="0"/>
              <a:t> = 0.1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=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λ</a:t>
            </a:r>
            <a:r>
              <a:rPr lang="en-US" dirty="0"/>
              <a:t> * (actual - predicted) * x</a:t>
            </a:r>
            <a:r>
              <a:rPr lang="en-US" baseline="-25000" dirty="0"/>
              <a:t>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wrong: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57200" y="22860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57714" y="6019800"/>
            <a:ext cx="2665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Right.  No update!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38800" y="3962400"/>
            <a:ext cx="2913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sum =  0.6: output 1</a:t>
            </a:r>
          </a:p>
        </p:txBody>
      </p:sp>
    </p:spTree>
    <p:extLst>
      <p:ext uri="{BB962C8B-B14F-4D97-AF65-F5344CB8AC3E}">
        <p14:creationId xmlns:p14="http://schemas.microsoft.com/office/powerpoint/2010/main" val="1990260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6038943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 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2</a:t>
            </a:r>
            <a:r>
              <a:rPr lang="en-US" sz="1800" dirty="0"/>
              <a:t> = 0.5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3</a:t>
            </a:r>
            <a:r>
              <a:rPr lang="en-US" sz="1800" dirty="0"/>
              <a:t> = 0.0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λ</a:t>
            </a:r>
            <a:r>
              <a:rPr lang="en-US" dirty="0"/>
              <a:t> = 0.1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=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λ</a:t>
            </a:r>
            <a:r>
              <a:rPr lang="en-US" dirty="0"/>
              <a:t> * (actual - predicted) * x</a:t>
            </a:r>
            <a:r>
              <a:rPr lang="en-US" baseline="-25000" dirty="0"/>
              <a:t>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wrong: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609600" y="1447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57714" y="6019800"/>
            <a:ext cx="2357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Right or wrong?</a:t>
            </a:r>
          </a:p>
        </p:txBody>
      </p:sp>
    </p:spTree>
    <p:extLst>
      <p:ext uri="{BB962C8B-B14F-4D97-AF65-F5344CB8AC3E}">
        <p14:creationId xmlns:p14="http://schemas.microsoft.com/office/powerpoint/2010/main" val="18502401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4634469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 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2</a:t>
            </a:r>
            <a:r>
              <a:rPr lang="en-US" sz="1800" dirty="0"/>
              <a:t> = 0.5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3</a:t>
            </a:r>
            <a:r>
              <a:rPr lang="en-US" sz="1800" dirty="0"/>
              <a:t> = 0.0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λ</a:t>
            </a:r>
            <a:r>
              <a:rPr lang="en-US" dirty="0"/>
              <a:t> = 0.1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=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λ</a:t>
            </a:r>
            <a:r>
              <a:rPr lang="en-US" dirty="0"/>
              <a:t> * (actual - predicted) * x</a:t>
            </a:r>
            <a:r>
              <a:rPr lang="en-US" baseline="-25000" dirty="0"/>
              <a:t>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wrong: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609600" y="1447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86200" y="6019800"/>
            <a:ext cx="1085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Wrong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38800" y="3962400"/>
            <a:ext cx="2913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sum =  0.5: output 1</a:t>
            </a:r>
          </a:p>
        </p:txBody>
      </p:sp>
    </p:spTree>
    <p:extLst>
      <p:ext uri="{BB962C8B-B14F-4D97-AF65-F5344CB8AC3E}">
        <p14:creationId xmlns:p14="http://schemas.microsoft.com/office/powerpoint/2010/main" val="18348905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5681755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 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2</a:t>
            </a:r>
            <a:r>
              <a:rPr lang="en-US" sz="1800" dirty="0"/>
              <a:t> = 0.5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3</a:t>
            </a:r>
            <a:r>
              <a:rPr lang="en-US" sz="1800" dirty="0"/>
              <a:t> = 0.0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λ</a:t>
            </a:r>
            <a:r>
              <a:rPr lang="en-US" dirty="0"/>
              <a:t> = 0.1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=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λ</a:t>
            </a:r>
            <a:r>
              <a:rPr lang="en-US" dirty="0"/>
              <a:t> * (actual - predicted) * x</a:t>
            </a:r>
            <a:r>
              <a:rPr lang="en-US" baseline="-25000" dirty="0"/>
              <a:t>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wrong: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609600" y="1447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8800" y="3962400"/>
            <a:ext cx="2913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sum =  0.5: output 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733800" y="6019800"/>
            <a:ext cx="2049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new weights?</a:t>
            </a:r>
          </a:p>
        </p:txBody>
      </p:sp>
    </p:spTree>
    <p:extLst>
      <p:ext uri="{BB962C8B-B14F-4D97-AF65-F5344CB8AC3E}">
        <p14:creationId xmlns:p14="http://schemas.microsoft.com/office/powerpoint/2010/main" val="7307383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614634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 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00FF"/>
                </a:solidFill>
              </a:rPr>
              <a:t>W</a:t>
            </a:r>
            <a:r>
              <a:rPr lang="en-US" sz="1800" baseline="-25000" dirty="0">
                <a:solidFill>
                  <a:srgbClr val="0000FF"/>
                </a:solidFill>
              </a:rPr>
              <a:t>2</a:t>
            </a:r>
            <a:r>
              <a:rPr lang="en-US" sz="1800" dirty="0">
                <a:solidFill>
                  <a:srgbClr val="0000FF"/>
                </a:solidFill>
              </a:rPr>
              <a:t> = 0.4 </a:t>
            </a:r>
            <a:endParaRPr lang="en-US" sz="1800" baseline="-25000" dirty="0">
              <a:solidFill>
                <a:srgbClr val="0000FF"/>
              </a:solidFill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00FF"/>
                </a:solidFill>
              </a:rPr>
              <a:t>W</a:t>
            </a:r>
            <a:r>
              <a:rPr lang="en-US" sz="1800" baseline="-25000" dirty="0">
                <a:solidFill>
                  <a:srgbClr val="0000FF"/>
                </a:solidFill>
              </a:rPr>
              <a:t>3</a:t>
            </a:r>
            <a:r>
              <a:rPr lang="en-US" sz="1800" dirty="0">
                <a:solidFill>
                  <a:srgbClr val="0000FF"/>
                </a:solidFill>
              </a:rPr>
              <a:t> = -0.1</a:t>
            </a:r>
            <a:endParaRPr lang="en-US" sz="1800" baseline="-25000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λ</a:t>
            </a:r>
            <a:r>
              <a:rPr lang="en-US" dirty="0"/>
              <a:t> = 0.1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=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λ</a:t>
            </a:r>
            <a:r>
              <a:rPr lang="en-US" dirty="0"/>
              <a:t> * (actual - predicted) * x</a:t>
            </a:r>
            <a:r>
              <a:rPr lang="en-US" baseline="-25000" dirty="0"/>
              <a:t>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wrong: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609600" y="1447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8800" y="3962400"/>
            <a:ext cx="2913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sum =  0.5: output 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14600" y="6019800"/>
            <a:ext cx="5650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decrease (0-1=-1) all non-zero x</a:t>
            </a:r>
            <a:r>
              <a:rPr lang="en-US" baseline="-25000" dirty="0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 by 0.1</a:t>
            </a:r>
          </a:p>
        </p:txBody>
      </p:sp>
    </p:spTree>
    <p:extLst>
      <p:ext uri="{BB962C8B-B14F-4D97-AF65-F5344CB8AC3E}">
        <p14:creationId xmlns:p14="http://schemas.microsoft.com/office/powerpoint/2010/main" val="41601164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0166228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 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2</a:t>
            </a:r>
            <a:r>
              <a:rPr lang="en-US" sz="1800" dirty="0"/>
              <a:t> = 0.4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3</a:t>
            </a:r>
            <a:r>
              <a:rPr lang="en-US" sz="1800" dirty="0"/>
              <a:t> = -0.1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λ</a:t>
            </a:r>
            <a:r>
              <a:rPr lang="en-US" dirty="0"/>
              <a:t> = 0.1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=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λ</a:t>
            </a:r>
            <a:r>
              <a:rPr lang="en-US" dirty="0"/>
              <a:t> * (actual - predicted) * x</a:t>
            </a:r>
            <a:r>
              <a:rPr lang="en-US" baseline="-25000" dirty="0"/>
              <a:t>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wrong: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609600" y="1066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57714" y="6019800"/>
            <a:ext cx="2357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Right or wrong?</a:t>
            </a:r>
          </a:p>
        </p:txBody>
      </p:sp>
    </p:spTree>
    <p:extLst>
      <p:ext uri="{BB962C8B-B14F-4D97-AF65-F5344CB8AC3E}">
        <p14:creationId xmlns:p14="http://schemas.microsoft.com/office/powerpoint/2010/main" val="10108220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166727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 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2</a:t>
            </a:r>
            <a:r>
              <a:rPr lang="en-US" sz="1800" dirty="0"/>
              <a:t> = 0.4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3</a:t>
            </a:r>
            <a:r>
              <a:rPr lang="en-US" sz="1800" dirty="0"/>
              <a:t> = -0.1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λ</a:t>
            </a:r>
            <a:r>
              <a:rPr lang="en-US" dirty="0"/>
              <a:t> = 0.1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=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λ</a:t>
            </a:r>
            <a:r>
              <a:rPr lang="en-US" dirty="0"/>
              <a:t> * (actual - predicted) * x</a:t>
            </a:r>
            <a:r>
              <a:rPr lang="en-US" baseline="-25000" dirty="0"/>
              <a:t>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wrong: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609600" y="1066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57714" y="6019800"/>
            <a:ext cx="2580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Right. No update!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38800" y="3962400"/>
            <a:ext cx="3016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sum =  -0.1: output 0</a:t>
            </a:r>
          </a:p>
        </p:txBody>
      </p:sp>
    </p:spTree>
    <p:extLst>
      <p:ext uri="{BB962C8B-B14F-4D97-AF65-F5344CB8AC3E}">
        <p14:creationId xmlns:p14="http://schemas.microsoft.com/office/powerpoint/2010/main" val="12873580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7163300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 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2</a:t>
            </a:r>
            <a:r>
              <a:rPr lang="en-US" sz="1800" dirty="0"/>
              <a:t> = 0.4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3</a:t>
            </a:r>
            <a:r>
              <a:rPr lang="en-US" sz="1800" dirty="0"/>
              <a:t> = -0.1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λ</a:t>
            </a:r>
            <a:r>
              <a:rPr lang="en-US" dirty="0"/>
              <a:t> = 0.1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=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λ</a:t>
            </a:r>
            <a:r>
              <a:rPr lang="en-US" dirty="0"/>
              <a:t> * (actual - predicted) * x</a:t>
            </a:r>
            <a:r>
              <a:rPr lang="en-US" baseline="-25000" dirty="0"/>
              <a:t>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wrong: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609600" y="1447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57714" y="6019800"/>
            <a:ext cx="2357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Right or wrong?</a:t>
            </a:r>
          </a:p>
        </p:txBody>
      </p:sp>
    </p:spTree>
    <p:extLst>
      <p:ext uri="{BB962C8B-B14F-4D97-AF65-F5344CB8AC3E}">
        <p14:creationId xmlns:p14="http://schemas.microsoft.com/office/powerpoint/2010/main" val="3086195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1026"/>
          <p:cNvGrpSpPr>
            <a:grpSpLocks/>
          </p:cNvGrpSpPr>
          <p:nvPr/>
        </p:nvGrpSpPr>
        <p:grpSpPr bwMode="auto">
          <a:xfrm>
            <a:off x="609600" y="1524000"/>
            <a:ext cx="8001000" cy="4724400"/>
            <a:chOff x="288" y="864"/>
            <a:chExt cx="5040" cy="2976"/>
          </a:xfrm>
        </p:grpSpPr>
        <p:sp>
          <p:nvSpPr>
            <p:cNvPr id="36869" name="Oval 1027"/>
            <p:cNvSpPr>
              <a:spLocks noChangeArrowheads="1"/>
            </p:cNvSpPr>
            <p:nvPr/>
          </p:nvSpPr>
          <p:spPr bwMode="auto">
            <a:xfrm>
              <a:off x="2352" y="1728"/>
              <a:ext cx="1008" cy="100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1" name="Line 1029"/>
            <p:cNvSpPr>
              <a:spLocks noChangeShapeType="1"/>
            </p:cNvSpPr>
            <p:nvPr/>
          </p:nvSpPr>
          <p:spPr bwMode="auto">
            <a:xfrm>
              <a:off x="3408" y="2208"/>
              <a:ext cx="10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2" name="Text Box 1030"/>
            <p:cNvSpPr txBox="1">
              <a:spLocks noChangeArrowheads="1"/>
            </p:cNvSpPr>
            <p:nvPr/>
          </p:nvSpPr>
          <p:spPr bwMode="auto">
            <a:xfrm>
              <a:off x="4464" y="207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Output </a:t>
              </a:r>
              <a:r>
                <a:rPr lang="en-US" sz="1800" i="1"/>
                <a:t>y</a:t>
              </a:r>
            </a:p>
          </p:txBody>
        </p:sp>
        <p:sp>
          <p:nvSpPr>
            <p:cNvPr id="36873" name="Line 1031"/>
            <p:cNvSpPr>
              <a:spLocks noChangeShapeType="1"/>
            </p:cNvSpPr>
            <p:nvPr/>
          </p:nvSpPr>
          <p:spPr bwMode="auto">
            <a:xfrm>
              <a:off x="912" y="1008"/>
              <a:ext cx="144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4" name="Line 1032"/>
            <p:cNvSpPr>
              <a:spLocks noChangeShapeType="1"/>
            </p:cNvSpPr>
            <p:nvPr/>
          </p:nvSpPr>
          <p:spPr bwMode="auto">
            <a:xfrm>
              <a:off x="912" y="2112"/>
              <a:ext cx="13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5" name="Line 1033"/>
            <p:cNvSpPr>
              <a:spLocks noChangeShapeType="1"/>
            </p:cNvSpPr>
            <p:nvPr/>
          </p:nvSpPr>
          <p:spPr bwMode="auto">
            <a:xfrm flipV="1">
              <a:off x="864" y="2352"/>
              <a:ext cx="1440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6" name="Line 1034"/>
            <p:cNvSpPr>
              <a:spLocks noChangeShapeType="1"/>
            </p:cNvSpPr>
            <p:nvPr/>
          </p:nvSpPr>
          <p:spPr bwMode="auto">
            <a:xfrm flipV="1">
              <a:off x="864" y="2544"/>
              <a:ext cx="1536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7" name="Text Box 1035"/>
            <p:cNvSpPr txBox="1">
              <a:spLocks noChangeArrowheads="1"/>
            </p:cNvSpPr>
            <p:nvPr/>
          </p:nvSpPr>
          <p:spPr bwMode="auto">
            <a:xfrm>
              <a:off x="336" y="864"/>
              <a:ext cx="7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Input x</a:t>
              </a:r>
              <a:r>
                <a:rPr lang="en-US" sz="1800" baseline="-25000"/>
                <a:t>1</a:t>
              </a:r>
            </a:p>
          </p:txBody>
        </p:sp>
        <p:sp>
          <p:nvSpPr>
            <p:cNvPr id="36878" name="Text Box 1036"/>
            <p:cNvSpPr txBox="1">
              <a:spLocks noChangeArrowheads="1"/>
            </p:cNvSpPr>
            <p:nvPr/>
          </p:nvSpPr>
          <p:spPr bwMode="auto">
            <a:xfrm>
              <a:off x="336" y="1977"/>
              <a:ext cx="7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Input x</a:t>
              </a:r>
              <a:r>
                <a:rPr lang="en-US" sz="1800" baseline="-25000"/>
                <a:t>2</a:t>
              </a:r>
            </a:p>
          </p:txBody>
        </p:sp>
        <p:sp>
          <p:nvSpPr>
            <p:cNvPr id="36879" name="Text Box 1037"/>
            <p:cNvSpPr txBox="1">
              <a:spLocks noChangeArrowheads="1"/>
            </p:cNvSpPr>
            <p:nvPr/>
          </p:nvSpPr>
          <p:spPr bwMode="auto">
            <a:xfrm>
              <a:off x="288" y="2745"/>
              <a:ext cx="7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Input x</a:t>
              </a:r>
              <a:r>
                <a:rPr lang="en-US" sz="1800" baseline="-25000"/>
                <a:t>3</a:t>
              </a:r>
            </a:p>
          </p:txBody>
        </p:sp>
        <p:sp>
          <p:nvSpPr>
            <p:cNvPr id="36880" name="Text Box 1038"/>
            <p:cNvSpPr txBox="1">
              <a:spLocks noChangeArrowheads="1"/>
            </p:cNvSpPr>
            <p:nvPr/>
          </p:nvSpPr>
          <p:spPr bwMode="auto">
            <a:xfrm>
              <a:off x="288" y="3609"/>
              <a:ext cx="7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Input x</a:t>
              </a:r>
              <a:r>
                <a:rPr lang="en-US" sz="1800" baseline="-25000"/>
                <a:t>4</a:t>
              </a:r>
            </a:p>
          </p:txBody>
        </p:sp>
        <p:sp>
          <p:nvSpPr>
            <p:cNvPr id="36881" name="Text Box 1039"/>
            <p:cNvSpPr txBox="1">
              <a:spLocks noChangeArrowheads="1"/>
            </p:cNvSpPr>
            <p:nvPr/>
          </p:nvSpPr>
          <p:spPr bwMode="auto">
            <a:xfrm>
              <a:off x="1344" y="111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Weight w</a:t>
              </a:r>
              <a:r>
                <a:rPr lang="en-US" sz="1800" baseline="-25000"/>
                <a:t>1</a:t>
              </a:r>
            </a:p>
          </p:txBody>
        </p:sp>
        <p:sp>
          <p:nvSpPr>
            <p:cNvPr id="36882" name="Text Box 1040"/>
            <p:cNvSpPr txBox="1">
              <a:spLocks noChangeArrowheads="1"/>
            </p:cNvSpPr>
            <p:nvPr/>
          </p:nvSpPr>
          <p:spPr bwMode="auto">
            <a:xfrm>
              <a:off x="1056" y="187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Weight w</a:t>
              </a:r>
              <a:r>
                <a:rPr lang="en-US" sz="1800" baseline="-25000"/>
                <a:t>2</a:t>
              </a:r>
            </a:p>
          </p:txBody>
        </p:sp>
        <p:sp>
          <p:nvSpPr>
            <p:cNvPr id="36883" name="Text Box 1041"/>
            <p:cNvSpPr txBox="1">
              <a:spLocks noChangeArrowheads="1"/>
            </p:cNvSpPr>
            <p:nvPr/>
          </p:nvSpPr>
          <p:spPr bwMode="auto">
            <a:xfrm>
              <a:off x="1008" y="279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Weight w</a:t>
              </a:r>
              <a:r>
                <a:rPr lang="en-US" sz="1800" baseline="-25000"/>
                <a:t>3</a:t>
              </a:r>
            </a:p>
          </p:txBody>
        </p:sp>
        <p:sp>
          <p:nvSpPr>
            <p:cNvPr id="36884" name="Text Box 1042"/>
            <p:cNvSpPr txBox="1">
              <a:spLocks noChangeArrowheads="1"/>
            </p:cNvSpPr>
            <p:nvPr/>
          </p:nvSpPr>
          <p:spPr bwMode="auto">
            <a:xfrm>
              <a:off x="1296" y="3360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Weight w</a:t>
              </a:r>
              <a:r>
                <a:rPr lang="en-US" sz="1800" baseline="-25000"/>
                <a:t>4</a:t>
              </a:r>
            </a:p>
          </p:txBody>
        </p:sp>
      </p:grp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381000" y="5334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/>
              <a:t>A Single Neuron/</a:t>
            </a:r>
            <a:r>
              <a:rPr lang="en-US" sz="4000" dirty="0" err="1"/>
              <a:t>Perceptron</a:t>
            </a:r>
            <a:endParaRPr lang="en-US" sz="4000" dirty="0"/>
          </a:p>
        </p:txBody>
      </p:sp>
      <p:cxnSp>
        <p:nvCxnSpPr>
          <p:cNvPr id="22" name="Straight Connector 21"/>
          <p:cNvCxnSpPr/>
          <p:nvPr/>
        </p:nvCxnSpPr>
        <p:spPr bwMode="auto">
          <a:xfrm rot="16200000" flipH="1">
            <a:off x="3923506" y="3694906"/>
            <a:ext cx="16002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36886" name="Object 22"/>
          <p:cNvGraphicFramePr>
            <a:graphicFrameLocks noChangeAspect="1"/>
          </p:cNvGraphicFramePr>
          <p:nvPr/>
        </p:nvGraphicFramePr>
        <p:xfrm>
          <a:off x="4114800" y="3373438"/>
          <a:ext cx="592137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08" name="Equation" r:id="rId4" imgW="266700" imgH="368300" progId="Equation.3">
                  <p:embed/>
                </p:oleObj>
              </mc:Choice>
              <mc:Fallback>
                <p:oleObj name="Equation" r:id="rId4" imgW="266700" imgH="36830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73438"/>
                        <a:ext cx="592137" cy="817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7" name="Object 23"/>
          <p:cNvGraphicFramePr>
            <a:graphicFrameLocks noChangeAspect="1"/>
          </p:cNvGraphicFramePr>
          <p:nvPr/>
        </p:nvGraphicFramePr>
        <p:xfrm>
          <a:off x="4807795" y="3519487"/>
          <a:ext cx="602405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09" name="Equation" r:id="rId6" imgW="342900" imgH="165100" progId="Equation.3">
                  <p:embed/>
                </p:oleObj>
              </mc:Choice>
              <mc:Fallback>
                <p:oleObj name="Equation" r:id="rId6" imgW="342900" imgH="16510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7795" y="3519487"/>
                        <a:ext cx="602405" cy="290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5486400" y="41148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818FF"/>
                </a:solidFill>
              </a:rPr>
              <a:t>threshold function</a:t>
            </a:r>
          </a:p>
        </p:txBody>
      </p:sp>
      <p:cxnSp>
        <p:nvCxnSpPr>
          <p:cNvPr id="29" name="Straight Arrow Connector 28"/>
          <p:cNvCxnSpPr>
            <a:stCxn id="26" idx="1"/>
          </p:cNvCxnSpPr>
          <p:nvPr/>
        </p:nvCxnSpPr>
        <p:spPr bwMode="auto">
          <a:xfrm rot="10800000">
            <a:off x="5105400" y="3886203"/>
            <a:ext cx="381000" cy="4594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3886200" y="1524000"/>
            <a:ext cx="33156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Each input contributes:</a:t>
            </a:r>
          </a:p>
          <a:p>
            <a:r>
              <a:rPr lang="en-US" dirty="0">
                <a:solidFill>
                  <a:srgbClr val="FF6600"/>
                </a:solidFill>
              </a:rPr>
              <a:t>x</a:t>
            </a:r>
            <a:r>
              <a:rPr lang="en-US" baseline="-25000" dirty="0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 * </a:t>
            </a:r>
            <a:r>
              <a:rPr lang="en-US" dirty="0" err="1">
                <a:solidFill>
                  <a:srgbClr val="FF6600"/>
                </a:solidFill>
              </a:rPr>
              <a:t>w</a:t>
            </a:r>
            <a:r>
              <a:rPr lang="en-US" baseline="-25000" dirty="0" err="1">
                <a:solidFill>
                  <a:srgbClr val="FF6600"/>
                </a:solidFill>
              </a:rPr>
              <a:t>i</a:t>
            </a:r>
            <a:endParaRPr lang="en-US" baseline="-25000" dirty="0">
              <a:solidFill>
                <a:srgbClr val="FF6600"/>
              </a:solidFill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969750"/>
              </p:ext>
            </p:extLst>
          </p:nvPr>
        </p:nvGraphicFramePr>
        <p:xfrm>
          <a:off x="4038600" y="4953000"/>
          <a:ext cx="160813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10" name="Equation" r:id="rId8" imgW="723900" imgH="342900" progId="Equation.3">
                  <p:embed/>
                </p:oleObj>
              </mc:Choice>
              <mc:Fallback>
                <p:oleObj name="Equation" r:id="rId8" imgW="723900" imgH="342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953000"/>
                        <a:ext cx="1608137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6248304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 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2</a:t>
            </a:r>
            <a:r>
              <a:rPr lang="en-US" sz="1800" dirty="0"/>
              <a:t> = 0.4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3</a:t>
            </a:r>
            <a:r>
              <a:rPr lang="en-US" sz="1800" dirty="0"/>
              <a:t> = -0.1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λ</a:t>
            </a:r>
            <a:r>
              <a:rPr lang="en-US" dirty="0"/>
              <a:t> = 0.1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=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λ</a:t>
            </a:r>
            <a:r>
              <a:rPr lang="en-US" dirty="0"/>
              <a:t> * (actual - predicted) * x</a:t>
            </a:r>
            <a:r>
              <a:rPr lang="en-US" baseline="-25000" dirty="0"/>
              <a:t>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wrong: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609600" y="1447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33800" y="6019800"/>
            <a:ext cx="1085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Wrong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38800" y="3962400"/>
            <a:ext cx="2913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sum =  0.3: output 1</a:t>
            </a:r>
          </a:p>
        </p:txBody>
      </p:sp>
    </p:spTree>
    <p:extLst>
      <p:ext uri="{BB962C8B-B14F-4D97-AF65-F5344CB8AC3E}">
        <p14:creationId xmlns:p14="http://schemas.microsoft.com/office/powerpoint/2010/main" val="32808330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266923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 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00FF"/>
                </a:solidFill>
              </a:rPr>
              <a:t>W</a:t>
            </a:r>
            <a:r>
              <a:rPr lang="en-US" sz="1800" baseline="-25000" dirty="0">
                <a:solidFill>
                  <a:srgbClr val="0000FF"/>
                </a:solidFill>
              </a:rPr>
              <a:t>2</a:t>
            </a:r>
            <a:r>
              <a:rPr lang="en-US" sz="1800" dirty="0">
                <a:solidFill>
                  <a:srgbClr val="0000FF"/>
                </a:solidFill>
              </a:rPr>
              <a:t> = 0.3 </a:t>
            </a:r>
            <a:endParaRPr lang="en-US" sz="1800" baseline="-25000" dirty="0">
              <a:solidFill>
                <a:srgbClr val="0000FF"/>
              </a:solidFill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00FF"/>
                </a:solidFill>
              </a:rPr>
              <a:t>W</a:t>
            </a:r>
            <a:r>
              <a:rPr lang="en-US" sz="1800" baseline="-25000" dirty="0">
                <a:solidFill>
                  <a:srgbClr val="0000FF"/>
                </a:solidFill>
              </a:rPr>
              <a:t>3</a:t>
            </a:r>
            <a:r>
              <a:rPr lang="en-US" sz="1800" dirty="0">
                <a:solidFill>
                  <a:srgbClr val="0000FF"/>
                </a:solidFill>
              </a:rPr>
              <a:t> = -0.2</a:t>
            </a:r>
            <a:endParaRPr lang="en-US" sz="1800" baseline="-25000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λ</a:t>
            </a:r>
            <a:r>
              <a:rPr lang="en-US" dirty="0"/>
              <a:t> = 0.1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=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λ</a:t>
            </a:r>
            <a:r>
              <a:rPr lang="en-US" dirty="0"/>
              <a:t> * (actual - predicted) * x</a:t>
            </a:r>
            <a:r>
              <a:rPr lang="en-US" baseline="-25000" dirty="0"/>
              <a:t>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wrong: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609600" y="1447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8800" y="3962400"/>
            <a:ext cx="2913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sum =  0.3: output 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14600" y="6019800"/>
            <a:ext cx="5650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decrease (0-1=-1) all non-zero x</a:t>
            </a:r>
            <a:r>
              <a:rPr lang="en-US" baseline="-25000" dirty="0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 by 0.1</a:t>
            </a:r>
          </a:p>
        </p:txBody>
      </p:sp>
    </p:spTree>
    <p:extLst>
      <p:ext uri="{BB962C8B-B14F-4D97-AF65-F5344CB8AC3E}">
        <p14:creationId xmlns:p14="http://schemas.microsoft.com/office/powerpoint/2010/main" val="18341152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6335194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 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2</a:t>
            </a:r>
            <a:r>
              <a:rPr lang="en-US" sz="1800" dirty="0"/>
              <a:t> = 0.3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3</a:t>
            </a:r>
            <a:r>
              <a:rPr lang="en-US" sz="1800" dirty="0"/>
              <a:t> = -0.2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λ</a:t>
            </a:r>
            <a:r>
              <a:rPr lang="en-US" dirty="0"/>
              <a:t> = 0.1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=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λ</a:t>
            </a:r>
            <a:r>
              <a:rPr lang="en-US" dirty="0"/>
              <a:t> * (actual - predicted) * x</a:t>
            </a:r>
            <a:r>
              <a:rPr lang="en-US" baseline="-25000" dirty="0"/>
              <a:t>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wrong: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609600" y="23622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8800" y="3962400"/>
            <a:ext cx="2913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sum =  0.2: output 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71800" y="6019800"/>
            <a:ext cx="2665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Right.  No update!</a:t>
            </a:r>
          </a:p>
        </p:txBody>
      </p:sp>
    </p:spTree>
    <p:extLst>
      <p:ext uri="{BB962C8B-B14F-4D97-AF65-F5344CB8AC3E}">
        <p14:creationId xmlns:p14="http://schemas.microsoft.com/office/powerpoint/2010/main" val="2175694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1695100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 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2</a:t>
            </a:r>
            <a:r>
              <a:rPr lang="en-US" sz="1800" dirty="0"/>
              <a:t> = 0.3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3</a:t>
            </a:r>
            <a:r>
              <a:rPr lang="en-US" sz="1800" dirty="0"/>
              <a:t> = -0.2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λ</a:t>
            </a:r>
            <a:r>
              <a:rPr lang="en-US" dirty="0"/>
              <a:t> = 0.1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=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λ</a:t>
            </a:r>
            <a:r>
              <a:rPr lang="en-US" dirty="0"/>
              <a:t> * (actual - predicted) * x</a:t>
            </a:r>
            <a:r>
              <a:rPr lang="en-US" baseline="-25000" dirty="0"/>
              <a:t>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wrong: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609600" y="1066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8800" y="3962400"/>
            <a:ext cx="3016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sum =  -0.2: output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71800" y="6019800"/>
            <a:ext cx="2665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Right.  No update!</a:t>
            </a:r>
          </a:p>
        </p:txBody>
      </p:sp>
    </p:spTree>
    <p:extLst>
      <p:ext uri="{BB962C8B-B14F-4D97-AF65-F5344CB8AC3E}">
        <p14:creationId xmlns:p14="http://schemas.microsoft.com/office/powerpoint/2010/main" val="94900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6049927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 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2</a:t>
            </a:r>
            <a:r>
              <a:rPr lang="en-US" sz="1800" dirty="0"/>
              <a:t> = 0.3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3</a:t>
            </a:r>
            <a:r>
              <a:rPr lang="en-US" sz="1800" dirty="0"/>
              <a:t> = -0.2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λ</a:t>
            </a:r>
            <a:r>
              <a:rPr lang="en-US" dirty="0"/>
              <a:t> = 0.1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=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λ</a:t>
            </a:r>
            <a:r>
              <a:rPr lang="en-US" dirty="0"/>
              <a:t> * (actual - predicted) * x</a:t>
            </a:r>
            <a:r>
              <a:rPr lang="en-US" baseline="-25000" dirty="0"/>
              <a:t>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wrong: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609600" y="1828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8800" y="3962400"/>
            <a:ext cx="3016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sum =  -0.1: output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71800" y="6019800"/>
            <a:ext cx="2665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Right.  No update!</a:t>
            </a:r>
          </a:p>
        </p:txBody>
      </p:sp>
    </p:spTree>
    <p:extLst>
      <p:ext uri="{BB962C8B-B14F-4D97-AF65-F5344CB8AC3E}">
        <p14:creationId xmlns:p14="http://schemas.microsoft.com/office/powerpoint/2010/main" val="360716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29604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 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2</a:t>
            </a:r>
            <a:r>
              <a:rPr lang="en-US" sz="1800" dirty="0"/>
              <a:t> = 0.3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3</a:t>
            </a:r>
            <a:r>
              <a:rPr lang="en-US" sz="1800" dirty="0"/>
              <a:t> = -0.2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λ</a:t>
            </a:r>
            <a:r>
              <a:rPr lang="en-US" dirty="0"/>
              <a:t> = 0.1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=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λ</a:t>
            </a:r>
            <a:r>
              <a:rPr lang="en-US" dirty="0"/>
              <a:t> * (actual - predicted) * x</a:t>
            </a:r>
            <a:r>
              <a:rPr lang="en-US" baseline="-25000" dirty="0"/>
              <a:t>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wrong: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71800" y="6019800"/>
            <a:ext cx="2592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Are they all right?</a:t>
            </a:r>
          </a:p>
        </p:txBody>
      </p:sp>
    </p:spTree>
    <p:extLst>
      <p:ext uri="{BB962C8B-B14F-4D97-AF65-F5344CB8AC3E}">
        <p14:creationId xmlns:p14="http://schemas.microsoft.com/office/powerpoint/2010/main" val="86574558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7117419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 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2</a:t>
            </a:r>
            <a:r>
              <a:rPr lang="en-US" sz="1800" dirty="0"/>
              <a:t> = 0.3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3</a:t>
            </a:r>
            <a:r>
              <a:rPr lang="en-US" sz="1800" dirty="0"/>
              <a:t> = -0.2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λ</a:t>
            </a:r>
            <a:r>
              <a:rPr lang="en-US" dirty="0"/>
              <a:t> = 0.1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=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λ</a:t>
            </a:r>
            <a:r>
              <a:rPr lang="en-US" dirty="0"/>
              <a:t> * (actual - predicted) * x</a:t>
            </a:r>
            <a:r>
              <a:rPr lang="en-US" baseline="-25000" dirty="0"/>
              <a:t>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wrong: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609600" y="1447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8800" y="3962400"/>
            <a:ext cx="2913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sum =  0.1: output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0" y="6096000"/>
            <a:ext cx="1085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Wrong</a:t>
            </a:r>
          </a:p>
        </p:txBody>
      </p:sp>
    </p:spTree>
    <p:extLst>
      <p:ext uri="{BB962C8B-B14F-4D97-AF65-F5344CB8AC3E}">
        <p14:creationId xmlns:p14="http://schemas.microsoft.com/office/powerpoint/2010/main" val="166808221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6846065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 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00FF"/>
                </a:solidFill>
              </a:rPr>
              <a:t>W</a:t>
            </a:r>
            <a:r>
              <a:rPr lang="en-US" sz="1800" baseline="-25000" dirty="0">
                <a:solidFill>
                  <a:srgbClr val="0000FF"/>
                </a:solidFill>
              </a:rPr>
              <a:t>2</a:t>
            </a:r>
            <a:r>
              <a:rPr lang="en-US" sz="1800" dirty="0">
                <a:solidFill>
                  <a:srgbClr val="0000FF"/>
                </a:solidFill>
              </a:rPr>
              <a:t> = 0.2 </a:t>
            </a:r>
            <a:endParaRPr lang="en-US" sz="1800" baseline="-25000" dirty="0">
              <a:solidFill>
                <a:srgbClr val="0000FF"/>
              </a:solidFill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00FF"/>
                </a:solidFill>
              </a:rPr>
              <a:t>W</a:t>
            </a:r>
            <a:r>
              <a:rPr lang="en-US" sz="1800" baseline="-25000" dirty="0">
                <a:solidFill>
                  <a:srgbClr val="0000FF"/>
                </a:solidFill>
              </a:rPr>
              <a:t>3</a:t>
            </a:r>
            <a:r>
              <a:rPr lang="en-US" sz="1800" dirty="0">
                <a:solidFill>
                  <a:srgbClr val="0000FF"/>
                </a:solidFill>
              </a:rPr>
              <a:t> = -0.3</a:t>
            </a:r>
            <a:endParaRPr lang="en-US" sz="1800" baseline="-25000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λ</a:t>
            </a:r>
            <a:r>
              <a:rPr lang="en-US" dirty="0"/>
              <a:t> = 0.1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=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λ</a:t>
            </a:r>
            <a:r>
              <a:rPr lang="en-US" dirty="0"/>
              <a:t> * (actual - predicted) * x</a:t>
            </a:r>
            <a:r>
              <a:rPr lang="en-US" baseline="-25000" dirty="0"/>
              <a:t>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wrong: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609600" y="1447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8800" y="3962400"/>
            <a:ext cx="2913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sum =  0.1: output 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14600" y="6019800"/>
            <a:ext cx="5650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decrease (0-1=-1) all non-zero x</a:t>
            </a:r>
            <a:r>
              <a:rPr lang="en-US" baseline="-25000" dirty="0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 by 0.1</a:t>
            </a:r>
          </a:p>
        </p:txBody>
      </p:sp>
    </p:spTree>
    <p:extLst>
      <p:ext uri="{BB962C8B-B14F-4D97-AF65-F5344CB8AC3E}">
        <p14:creationId xmlns:p14="http://schemas.microsoft.com/office/powerpoint/2010/main" val="157713019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3322188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 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2</a:t>
            </a:r>
            <a:r>
              <a:rPr lang="en-US" sz="1800" dirty="0"/>
              <a:t> = 0.2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3</a:t>
            </a:r>
            <a:r>
              <a:rPr lang="en-US" sz="1800" dirty="0"/>
              <a:t> = -0.3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λ</a:t>
            </a:r>
            <a:r>
              <a:rPr lang="en-US" dirty="0"/>
              <a:t> = 0.1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=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λ</a:t>
            </a:r>
            <a:r>
              <a:rPr lang="en-US" dirty="0"/>
              <a:t> * (actual - predicted) * x</a:t>
            </a:r>
            <a:r>
              <a:rPr lang="en-US" baseline="-25000" dirty="0"/>
              <a:t>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wrong: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609600" y="1447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8800" y="3962400"/>
            <a:ext cx="2913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sum =  0.1: output 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74873" y="6019800"/>
            <a:ext cx="2592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Are they all right?</a:t>
            </a:r>
          </a:p>
        </p:txBody>
      </p:sp>
    </p:spTree>
    <p:extLst>
      <p:ext uri="{BB962C8B-B14F-4D97-AF65-F5344CB8AC3E}">
        <p14:creationId xmlns:p14="http://schemas.microsoft.com/office/powerpoint/2010/main" val="165293470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9862713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 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2</a:t>
            </a:r>
            <a:r>
              <a:rPr lang="en-US" sz="1800" dirty="0"/>
              <a:t> = 0.2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</a:t>
            </a:r>
            <a:r>
              <a:rPr lang="en-US" sz="1800" baseline="-25000" dirty="0"/>
              <a:t>3</a:t>
            </a:r>
            <a:r>
              <a:rPr lang="en-US" sz="1800" dirty="0"/>
              <a:t> = -0.3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λ</a:t>
            </a:r>
            <a:r>
              <a:rPr lang="en-US" dirty="0"/>
              <a:t> = 0.1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=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λ</a:t>
            </a:r>
            <a:r>
              <a:rPr lang="en-US" dirty="0"/>
              <a:t> * (actual - predicted) * x</a:t>
            </a:r>
            <a:r>
              <a:rPr lang="en-US" baseline="-25000" dirty="0"/>
              <a:t>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wrong: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609600" y="1143000"/>
            <a:ext cx="2133600" cy="16764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95600" y="6019800"/>
            <a:ext cx="2950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We’ve learned AND!</a:t>
            </a:r>
          </a:p>
        </p:txBody>
      </p:sp>
    </p:spTree>
    <p:extLst>
      <p:ext uri="{BB962C8B-B14F-4D97-AF65-F5344CB8AC3E}">
        <p14:creationId xmlns:p14="http://schemas.microsoft.com/office/powerpoint/2010/main" val="3669183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neural networks</a:t>
            </a:r>
          </a:p>
        </p:txBody>
      </p:sp>
      <p:sp>
        <p:nvSpPr>
          <p:cNvPr id="5" name="Oval 2"/>
          <p:cNvSpPr>
            <a:spLocks noChangeArrowheads="1"/>
          </p:cNvSpPr>
          <p:nvPr/>
        </p:nvSpPr>
        <p:spPr bwMode="auto">
          <a:xfrm>
            <a:off x="5926667" y="2805113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926667" y="2971801"/>
            <a:ext cx="160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</a:rPr>
              <a:t>T = ?</a:t>
            </a: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6688667" y="3109913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755467" y="2957513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Output </a:t>
            </a:r>
            <a:r>
              <a:rPr lang="en-US" sz="1800" i="1"/>
              <a:t>y</a:t>
            </a: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5164667" y="2500313"/>
            <a:ext cx="838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V="1">
            <a:off x="5240867" y="3414713"/>
            <a:ext cx="838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4174067" y="2133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Input x</a:t>
            </a:r>
            <a:r>
              <a:rPr lang="en-US" sz="1800" baseline="-25000" dirty="0"/>
              <a:t>1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250267" y="3490913"/>
            <a:ext cx="1143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Input x</a:t>
            </a:r>
            <a:r>
              <a:rPr lang="en-US" sz="1800" baseline="-25000" dirty="0"/>
              <a:t>3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5317067" y="2286001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FF0000"/>
                </a:solidFill>
              </a:rPr>
              <a:t>w</a:t>
            </a:r>
            <a:r>
              <a:rPr lang="en-US" sz="1800" baseline="-25000" dirty="0">
                <a:solidFill>
                  <a:srgbClr val="FF0000"/>
                </a:solidFill>
              </a:rPr>
              <a:t>1</a:t>
            </a:r>
            <a:r>
              <a:rPr lang="en-US" sz="1800" dirty="0">
                <a:solidFill>
                  <a:srgbClr val="FF0000"/>
                </a:solidFill>
              </a:rPr>
              <a:t> = ?</a:t>
            </a:r>
            <a:endParaRPr lang="en-US" sz="1800" baseline="-25000" dirty="0">
              <a:solidFill>
                <a:srgbClr val="FF0000"/>
              </a:solidFill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5469467" y="3657601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FF0000"/>
                </a:solidFill>
              </a:rPr>
              <a:t>w</a:t>
            </a:r>
            <a:r>
              <a:rPr lang="en-US" sz="1800" baseline="-25000" dirty="0">
                <a:solidFill>
                  <a:srgbClr val="FF0000"/>
                </a:solidFill>
              </a:rPr>
              <a:t>3 </a:t>
            </a:r>
            <a:r>
              <a:rPr lang="en-US" sz="1800" dirty="0">
                <a:solidFill>
                  <a:srgbClr val="FF0000"/>
                </a:solidFill>
              </a:rPr>
              <a:t>= ?</a:t>
            </a:r>
            <a:endParaRPr lang="en-US" sz="1800" baseline="-25000" dirty="0">
              <a:solidFill>
                <a:srgbClr val="FF0000"/>
              </a:solidFill>
            </a:endParaRPr>
          </a:p>
        </p:txBody>
      </p:sp>
      <p:sp>
        <p:nvSpPr>
          <p:cNvPr id="15" name="Line 6"/>
          <p:cNvSpPr>
            <a:spLocks noChangeShapeType="1"/>
          </p:cNvSpPr>
          <p:nvPr/>
        </p:nvSpPr>
        <p:spPr bwMode="auto">
          <a:xfrm>
            <a:off x="5088467" y="3124200"/>
            <a:ext cx="838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4097867" y="2833687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Input x</a:t>
            </a:r>
            <a:r>
              <a:rPr lang="en-US" sz="1800" baseline="-25000" dirty="0"/>
              <a:t>2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4859867" y="2667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FF0000"/>
                </a:solidFill>
              </a:rPr>
              <a:t>w</a:t>
            </a:r>
            <a:r>
              <a:rPr lang="en-US" sz="1800" baseline="-25000" dirty="0">
                <a:solidFill>
                  <a:srgbClr val="FF0000"/>
                </a:solidFill>
              </a:rPr>
              <a:t>2</a:t>
            </a:r>
            <a:r>
              <a:rPr lang="en-US" sz="1800" dirty="0">
                <a:solidFill>
                  <a:srgbClr val="FF0000"/>
                </a:solidFill>
              </a:rPr>
              <a:t> = ?</a:t>
            </a:r>
            <a:endParaRPr lang="en-US" sz="1800" baseline="-25000" dirty="0">
              <a:solidFill>
                <a:srgbClr val="FF0000"/>
              </a:solidFill>
            </a:endParaRPr>
          </a:p>
        </p:txBody>
      </p:sp>
      <p:graphicFrame>
        <p:nvGraphicFramePr>
          <p:cNvPr id="19" name="Group 174"/>
          <p:cNvGraphicFramePr>
            <a:graphicFrameLocks noGrp="1"/>
          </p:cNvGraphicFramePr>
          <p:nvPr>
            <p:ph idx="1"/>
          </p:nvPr>
        </p:nvGraphicFramePr>
        <p:xfrm>
          <a:off x="457200" y="2133600"/>
          <a:ext cx="3200399" cy="4481718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4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28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8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8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8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8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8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8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28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28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657600" y="4397276"/>
            <a:ext cx="5562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dirty="0"/>
              <a:t>start with some initial weights and thresholds</a:t>
            </a:r>
          </a:p>
          <a:p>
            <a:pPr marL="457200" indent="-457200">
              <a:buAutoNum type="arabicPeriod"/>
            </a:pPr>
            <a:r>
              <a:rPr lang="en-US" dirty="0"/>
              <a:t>show examples repeatedly to NN</a:t>
            </a:r>
          </a:p>
          <a:p>
            <a:pPr marL="457200" indent="-457200">
              <a:buAutoNum type="arabicPeriod"/>
            </a:pPr>
            <a:r>
              <a:rPr lang="en-US" dirty="0"/>
              <a:t>update weights/thresholds by comparing NN output to actual output</a:t>
            </a:r>
          </a:p>
        </p:txBody>
      </p:sp>
    </p:spTree>
    <p:extLst>
      <p:ext uri="{BB962C8B-B14F-4D97-AF65-F5344CB8AC3E}">
        <p14:creationId xmlns:p14="http://schemas.microsoft.com/office/powerpoint/2010/main" val="209507533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Perceptron</a:t>
            </a:r>
            <a:r>
              <a:rPr lang="en-US" dirty="0"/>
              <a:t>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A few missing details, but not much more than this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Keeps adjusting weights as long as it makes mistakes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If the training data is </a:t>
            </a:r>
            <a:r>
              <a:rPr lang="en-US" sz="2400" dirty="0">
                <a:solidFill>
                  <a:srgbClr val="FF0000"/>
                </a:solidFill>
              </a:rPr>
              <a:t>linearly separable</a:t>
            </a:r>
            <a:r>
              <a:rPr lang="en-US" sz="2400" dirty="0"/>
              <a:t> the perceptron learning algorithm is guaranteed to converge to the “correct” solution (where it gets all examples right)</a:t>
            </a:r>
          </a:p>
        </p:txBody>
      </p:sp>
    </p:spTree>
    <p:extLst>
      <p:ext uri="{BB962C8B-B14F-4D97-AF65-F5344CB8AC3E}">
        <p14:creationId xmlns:p14="http://schemas.microsoft.com/office/powerpoint/2010/main" val="10989240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ECD7F-8340-8B4B-89D6-223ECAD58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Optional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D8629-23F6-2A44-8D4C-5A5DA8EF8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See: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1600" dirty="0">
                <a:hlinkClick r:id="rId3"/>
              </a:rPr>
              <a:t>http://www.cs.pomona.edu/~dkauchak/classes/cs51a/examples/optional_parameters.txt</a:t>
            </a:r>
            <a:endParaRPr lang="en-US" sz="16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55052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Perceptron learning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repeat until you get all examples right: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for each “training” example:</a:t>
            </a:r>
          </a:p>
          <a:p>
            <a:pPr lvl="1">
              <a:buFontTx/>
              <a:buChar char="-"/>
            </a:pPr>
            <a:r>
              <a:rPr lang="en-US" dirty="0"/>
              <a:t>calculate current prediction on example</a:t>
            </a:r>
          </a:p>
          <a:p>
            <a:pPr lvl="1">
              <a:buFontTx/>
              <a:buChar char="-"/>
            </a:pPr>
            <a:r>
              <a:rPr lang="en-US" dirty="0"/>
              <a:t>if </a:t>
            </a:r>
            <a:r>
              <a:rPr lang="en-US" i="1" dirty="0">
                <a:solidFill>
                  <a:srgbClr val="FF6600"/>
                </a:solidFill>
              </a:rPr>
              <a:t>wrong</a:t>
            </a:r>
            <a:r>
              <a:rPr lang="en-US" dirty="0"/>
              <a:t>:</a:t>
            </a:r>
          </a:p>
          <a:p>
            <a:pPr lvl="2">
              <a:buFontTx/>
              <a:buChar char="-"/>
            </a:pPr>
            <a:r>
              <a:rPr lang="en-US" dirty="0">
                <a:solidFill>
                  <a:srgbClr val="0000FF"/>
                </a:solidFill>
              </a:rPr>
              <a:t>update weights and threshold towards getting this example correct</a:t>
            </a:r>
          </a:p>
        </p:txBody>
      </p:sp>
    </p:spTree>
    <p:extLst>
      <p:ext uri="{BB962C8B-B14F-4D97-AF65-F5344CB8AC3E}">
        <p14:creationId xmlns:p14="http://schemas.microsoft.com/office/powerpoint/2010/main" val="599904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1524000" y="1752600"/>
            <a:ext cx="5715000" cy="4343400"/>
            <a:chOff x="864" y="1008"/>
            <a:chExt cx="3600" cy="2736"/>
          </a:xfrm>
        </p:grpSpPr>
        <p:sp>
          <p:nvSpPr>
            <p:cNvPr id="36869" name="Oval 1027"/>
            <p:cNvSpPr>
              <a:spLocks noChangeArrowheads="1"/>
            </p:cNvSpPr>
            <p:nvPr/>
          </p:nvSpPr>
          <p:spPr bwMode="auto">
            <a:xfrm>
              <a:off x="2352" y="1728"/>
              <a:ext cx="1008" cy="100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1" name="Line 1029"/>
            <p:cNvSpPr>
              <a:spLocks noChangeShapeType="1"/>
            </p:cNvSpPr>
            <p:nvPr/>
          </p:nvSpPr>
          <p:spPr bwMode="auto">
            <a:xfrm>
              <a:off x="3408" y="2208"/>
              <a:ext cx="10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3" name="Line 1031"/>
            <p:cNvSpPr>
              <a:spLocks noChangeShapeType="1"/>
            </p:cNvSpPr>
            <p:nvPr/>
          </p:nvSpPr>
          <p:spPr bwMode="auto">
            <a:xfrm>
              <a:off x="912" y="1008"/>
              <a:ext cx="144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4" name="Line 1032"/>
            <p:cNvSpPr>
              <a:spLocks noChangeShapeType="1"/>
            </p:cNvSpPr>
            <p:nvPr/>
          </p:nvSpPr>
          <p:spPr bwMode="auto">
            <a:xfrm>
              <a:off x="912" y="2112"/>
              <a:ext cx="13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5" name="Line 1033"/>
            <p:cNvSpPr>
              <a:spLocks noChangeShapeType="1"/>
            </p:cNvSpPr>
            <p:nvPr/>
          </p:nvSpPr>
          <p:spPr bwMode="auto">
            <a:xfrm flipV="1">
              <a:off x="864" y="2352"/>
              <a:ext cx="1440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6" name="Line 1034"/>
            <p:cNvSpPr>
              <a:spLocks noChangeShapeType="1"/>
            </p:cNvSpPr>
            <p:nvPr/>
          </p:nvSpPr>
          <p:spPr bwMode="auto">
            <a:xfrm flipV="1">
              <a:off x="864" y="2544"/>
              <a:ext cx="1536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1" name="Text Box 1039"/>
            <p:cNvSpPr txBox="1">
              <a:spLocks noChangeArrowheads="1"/>
            </p:cNvSpPr>
            <p:nvPr/>
          </p:nvSpPr>
          <p:spPr bwMode="auto">
            <a:xfrm>
              <a:off x="1344" y="111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1</a:t>
              </a:r>
              <a:endParaRPr lang="en-US" sz="1800" baseline="-25000" dirty="0"/>
            </a:p>
          </p:txBody>
        </p:sp>
        <p:sp>
          <p:nvSpPr>
            <p:cNvPr id="36882" name="Text Box 1040"/>
            <p:cNvSpPr txBox="1">
              <a:spLocks noChangeArrowheads="1"/>
            </p:cNvSpPr>
            <p:nvPr/>
          </p:nvSpPr>
          <p:spPr bwMode="auto">
            <a:xfrm>
              <a:off x="1056" y="187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-1</a:t>
              </a:r>
              <a:endParaRPr lang="en-US" sz="1800" baseline="-25000" dirty="0"/>
            </a:p>
          </p:txBody>
        </p:sp>
        <p:sp>
          <p:nvSpPr>
            <p:cNvPr id="36883" name="Text Box 1041"/>
            <p:cNvSpPr txBox="1">
              <a:spLocks noChangeArrowheads="1"/>
            </p:cNvSpPr>
            <p:nvPr/>
          </p:nvSpPr>
          <p:spPr bwMode="auto">
            <a:xfrm>
              <a:off x="1008" y="2793"/>
              <a:ext cx="8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1</a:t>
              </a:r>
              <a:endParaRPr lang="en-US" sz="1800" baseline="-25000" dirty="0"/>
            </a:p>
          </p:txBody>
        </p:sp>
        <p:sp>
          <p:nvSpPr>
            <p:cNvPr id="36884" name="Text Box 1042"/>
            <p:cNvSpPr txBox="1">
              <a:spLocks noChangeArrowheads="1"/>
            </p:cNvSpPr>
            <p:nvPr/>
          </p:nvSpPr>
          <p:spPr bwMode="auto">
            <a:xfrm>
              <a:off x="1296" y="3360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0.5</a:t>
              </a:r>
              <a:endParaRPr lang="en-US" sz="1800" baseline="-25000" dirty="0"/>
            </a:p>
          </p:txBody>
        </p:sp>
      </p:grp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-304800" y="3810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/>
              <a:t>Perceptron learning</a:t>
            </a:r>
          </a:p>
        </p:txBody>
      </p:sp>
      <p:grpSp>
        <p:nvGrpSpPr>
          <p:cNvPr id="3" name="Group 35"/>
          <p:cNvGrpSpPr/>
          <p:nvPr/>
        </p:nvGrpSpPr>
        <p:grpSpPr>
          <a:xfrm>
            <a:off x="4267200" y="3352800"/>
            <a:ext cx="762000" cy="687388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0"/>
              <a:ext cx="6858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4643735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Threshold of 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90600" y="13671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14400" y="31959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14400" y="44913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14400" y="58629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59812" y="2814935"/>
            <a:ext cx="1450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predicted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91400" y="4419600"/>
            <a:ext cx="1005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actual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543800" y="4724400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467600" y="3200400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62203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1524000" y="1752600"/>
            <a:ext cx="5715000" cy="4343400"/>
            <a:chOff x="864" y="1008"/>
            <a:chExt cx="3600" cy="2736"/>
          </a:xfrm>
        </p:grpSpPr>
        <p:sp>
          <p:nvSpPr>
            <p:cNvPr id="36869" name="Oval 1027"/>
            <p:cNvSpPr>
              <a:spLocks noChangeArrowheads="1"/>
            </p:cNvSpPr>
            <p:nvPr/>
          </p:nvSpPr>
          <p:spPr bwMode="auto">
            <a:xfrm>
              <a:off x="2352" y="1728"/>
              <a:ext cx="1008" cy="100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1" name="Line 1029"/>
            <p:cNvSpPr>
              <a:spLocks noChangeShapeType="1"/>
            </p:cNvSpPr>
            <p:nvPr/>
          </p:nvSpPr>
          <p:spPr bwMode="auto">
            <a:xfrm>
              <a:off x="3408" y="2208"/>
              <a:ext cx="10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3" name="Line 1031"/>
            <p:cNvSpPr>
              <a:spLocks noChangeShapeType="1"/>
            </p:cNvSpPr>
            <p:nvPr/>
          </p:nvSpPr>
          <p:spPr bwMode="auto">
            <a:xfrm>
              <a:off x="912" y="1008"/>
              <a:ext cx="144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4" name="Line 1032"/>
            <p:cNvSpPr>
              <a:spLocks noChangeShapeType="1"/>
            </p:cNvSpPr>
            <p:nvPr/>
          </p:nvSpPr>
          <p:spPr bwMode="auto">
            <a:xfrm>
              <a:off x="912" y="2112"/>
              <a:ext cx="13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5" name="Line 1033"/>
            <p:cNvSpPr>
              <a:spLocks noChangeShapeType="1"/>
            </p:cNvSpPr>
            <p:nvPr/>
          </p:nvSpPr>
          <p:spPr bwMode="auto">
            <a:xfrm flipV="1">
              <a:off x="864" y="2352"/>
              <a:ext cx="1440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6" name="Line 1034"/>
            <p:cNvSpPr>
              <a:spLocks noChangeShapeType="1"/>
            </p:cNvSpPr>
            <p:nvPr/>
          </p:nvSpPr>
          <p:spPr bwMode="auto">
            <a:xfrm flipV="1">
              <a:off x="864" y="2544"/>
              <a:ext cx="1536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1" name="Text Box 1039"/>
            <p:cNvSpPr txBox="1">
              <a:spLocks noChangeArrowheads="1"/>
            </p:cNvSpPr>
            <p:nvPr/>
          </p:nvSpPr>
          <p:spPr bwMode="auto">
            <a:xfrm>
              <a:off x="1344" y="111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1</a:t>
              </a:r>
              <a:endParaRPr lang="en-US" sz="1800" baseline="-25000" dirty="0"/>
            </a:p>
          </p:txBody>
        </p:sp>
        <p:sp>
          <p:nvSpPr>
            <p:cNvPr id="36882" name="Text Box 1040"/>
            <p:cNvSpPr txBox="1">
              <a:spLocks noChangeArrowheads="1"/>
            </p:cNvSpPr>
            <p:nvPr/>
          </p:nvSpPr>
          <p:spPr bwMode="auto">
            <a:xfrm>
              <a:off x="1056" y="187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-1</a:t>
              </a:r>
              <a:endParaRPr lang="en-US" sz="1800" baseline="-25000" dirty="0"/>
            </a:p>
          </p:txBody>
        </p:sp>
        <p:sp>
          <p:nvSpPr>
            <p:cNvPr id="36883" name="Text Box 1041"/>
            <p:cNvSpPr txBox="1">
              <a:spLocks noChangeArrowheads="1"/>
            </p:cNvSpPr>
            <p:nvPr/>
          </p:nvSpPr>
          <p:spPr bwMode="auto">
            <a:xfrm>
              <a:off x="1008" y="2793"/>
              <a:ext cx="8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1</a:t>
              </a:r>
              <a:endParaRPr lang="en-US" sz="1800" baseline="-25000" dirty="0"/>
            </a:p>
          </p:txBody>
        </p:sp>
        <p:sp>
          <p:nvSpPr>
            <p:cNvPr id="36884" name="Text Box 1042"/>
            <p:cNvSpPr txBox="1">
              <a:spLocks noChangeArrowheads="1"/>
            </p:cNvSpPr>
            <p:nvPr/>
          </p:nvSpPr>
          <p:spPr bwMode="auto">
            <a:xfrm>
              <a:off x="1296" y="3360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0.5</a:t>
              </a:r>
              <a:endParaRPr lang="en-US" sz="1800" baseline="-25000" dirty="0"/>
            </a:p>
          </p:txBody>
        </p:sp>
      </p:grp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-304800" y="3810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/>
              <a:t>Perceptron learning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543800" y="3099137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00FF"/>
                </a:solidFill>
              </a:rPr>
              <a:t>0</a:t>
            </a:r>
          </a:p>
        </p:txBody>
      </p:sp>
      <p:grpSp>
        <p:nvGrpSpPr>
          <p:cNvPr id="3" name="Group 35"/>
          <p:cNvGrpSpPr/>
          <p:nvPr/>
        </p:nvGrpSpPr>
        <p:grpSpPr>
          <a:xfrm>
            <a:off x="4267200" y="3352800"/>
            <a:ext cx="762000" cy="687388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0"/>
              <a:ext cx="6858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4643735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Threshold of 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90600" y="13671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14400" y="31959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14400" y="44913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14400" y="58629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59812" y="2814935"/>
            <a:ext cx="1450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predicted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91400" y="4419600"/>
            <a:ext cx="1005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actual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543800" y="4724400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24200" y="6019800"/>
            <a:ext cx="5385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could we adjust to make it right?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248400" y="1173540"/>
            <a:ext cx="289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Weighted sum is 0.5, which is not equal or larger than the threshold</a:t>
            </a:r>
          </a:p>
        </p:txBody>
      </p:sp>
    </p:spTree>
    <p:extLst>
      <p:ext uri="{BB962C8B-B14F-4D97-AF65-F5344CB8AC3E}">
        <p14:creationId xmlns:p14="http://schemas.microsoft.com/office/powerpoint/2010/main" val="3080573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1524000" y="1752600"/>
            <a:ext cx="5715000" cy="4343400"/>
            <a:chOff x="864" y="1008"/>
            <a:chExt cx="3600" cy="2736"/>
          </a:xfrm>
        </p:grpSpPr>
        <p:sp>
          <p:nvSpPr>
            <p:cNvPr id="36869" name="Oval 1027"/>
            <p:cNvSpPr>
              <a:spLocks noChangeArrowheads="1"/>
            </p:cNvSpPr>
            <p:nvPr/>
          </p:nvSpPr>
          <p:spPr bwMode="auto">
            <a:xfrm>
              <a:off x="2352" y="1728"/>
              <a:ext cx="1008" cy="100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1" name="Line 1029"/>
            <p:cNvSpPr>
              <a:spLocks noChangeShapeType="1"/>
            </p:cNvSpPr>
            <p:nvPr/>
          </p:nvSpPr>
          <p:spPr bwMode="auto">
            <a:xfrm>
              <a:off x="3408" y="2208"/>
              <a:ext cx="10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3" name="Line 1031"/>
            <p:cNvSpPr>
              <a:spLocks noChangeShapeType="1"/>
            </p:cNvSpPr>
            <p:nvPr/>
          </p:nvSpPr>
          <p:spPr bwMode="auto">
            <a:xfrm>
              <a:off x="912" y="1008"/>
              <a:ext cx="144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4" name="Line 1032"/>
            <p:cNvSpPr>
              <a:spLocks noChangeShapeType="1"/>
            </p:cNvSpPr>
            <p:nvPr/>
          </p:nvSpPr>
          <p:spPr bwMode="auto">
            <a:xfrm>
              <a:off x="912" y="2112"/>
              <a:ext cx="13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5" name="Line 1033"/>
            <p:cNvSpPr>
              <a:spLocks noChangeShapeType="1"/>
            </p:cNvSpPr>
            <p:nvPr/>
          </p:nvSpPr>
          <p:spPr bwMode="auto">
            <a:xfrm flipV="1">
              <a:off x="864" y="2352"/>
              <a:ext cx="1440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6" name="Line 1034"/>
            <p:cNvSpPr>
              <a:spLocks noChangeShapeType="1"/>
            </p:cNvSpPr>
            <p:nvPr/>
          </p:nvSpPr>
          <p:spPr bwMode="auto">
            <a:xfrm flipV="1">
              <a:off x="864" y="2544"/>
              <a:ext cx="1536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1" name="Text Box 1039"/>
            <p:cNvSpPr txBox="1">
              <a:spLocks noChangeArrowheads="1"/>
            </p:cNvSpPr>
            <p:nvPr/>
          </p:nvSpPr>
          <p:spPr bwMode="auto">
            <a:xfrm>
              <a:off x="1344" y="111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1</a:t>
              </a:r>
              <a:endParaRPr lang="en-US" sz="1800" baseline="-25000" dirty="0"/>
            </a:p>
          </p:txBody>
        </p:sp>
        <p:sp>
          <p:nvSpPr>
            <p:cNvPr id="36882" name="Text Box 1040"/>
            <p:cNvSpPr txBox="1">
              <a:spLocks noChangeArrowheads="1"/>
            </p:cNvSpPr>
            <p:nvPr/>
          </p:nvSpPr>
          <p:spPr bwMode="auto">
            <a:xfrm>
              <a:off x="1056" y="187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-1</a:t>
              </a:r>
              <a:endParaRPr lang="en-US" sz="1800" baseline="-25000" dirty="0"/>
            </a:p>
          </p:txBody>
        </p:sp>
        <p:sp>
          <p:nvSpPr>
            <p:cNvPr id="36883" name="Text Box 1041"/>
            <p:cNvSpPr txBox="1">
              <a:spLocks noChangeArrowheads="1"/>
            </p:cNvSpPr>
            <p:nvPr/>
          </p:nvSpPr>
          <p:spPr bwMode="auto">
            <a:xfrm>
              <a:off x="1008" y="2793"/>
              <a:ext cx="8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1</a:t>
              </a:r>
              <a:endParaRPr lang="en-US" sz="1800" baseline="-25000" dirty="0"/>
            </a:p>
          </p:txBody>
        </p:sp>
        <p:sp>
          <p:nvSpPr>
            <p:cNvPr id="36884" name="Text Box 1042"/>
            <p:cNvSpPr txBox="1">
              <a:spLocks noChangeArrowheads="1"/>
            </p:cNvSpPr>
            <p:nvPr/>
          </p:nvSpPr>
          <p:spPr bwMode="auto">
            <a:xfrm>
              <a:off x="1296" y="3360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0.5</a:t>
              </a:r>
              <a:endParaRPr lang="en-US" sz="1800" baseline="-25000" dirty="0"/>
            </a:p>
          </p:txBody>
        </p:sp>
      </p:grp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381000" y="6858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/>
              <a:t>Perceptron learning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543800" y="3099137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00FF"/>
                </a:solidFill>
              </a:rPr>
              <a:t>0</a:t>
            </a:r>
          </a:p>
        </p:txBody>
      </p:sp>
      <p:grpSp>
        <p:nvGrpSpPr>
          <p:cNvPr id="3" name="Group 35"/>
          <p:cNvGrpSpPr/>
          <p:nvPr/>
        </p:nvGrpSpPr>
        <p:grpSpPr>
          <a:xfrm>
            <a:off x="4267200" y="3352800"/>
            <a:ext cx="762000" cy="687388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0"/>
              <a:ext cx="6858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4643735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Threshold of 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90600" y="13671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14400" y="31959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14400" y="44913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14400" y="58629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59812" y="2814935"/>
            <a:ext cx="1450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predicted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91400" y="4419600"/>
            <a:ext cx="1005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actual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543800" y="4724400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90800" y="6096000"/>
            <a:ext cx="6104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This weight doesn’t matter, so don’t change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533400" y="4038600"/>
            <a:ext cx="1981200" cy="12192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342465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1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9525</TotalTime>
  <Words>2437</Words>
  <Application>Microsoft Macintosh PowerPoint</Application>
  <PresentationFormat>On-screen Show (4:3)</PresentationFormat>
  <Paragraphs>1077</Paragraphs>
  <Slides>51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9" baseType="lpstr">
      <vt:lpstr>ＭＳ Ｐゴシック</vt:lpstr>
      <vt:lpstr>Arial</vt:lpstr>
      <vt:lpstr>Arial Black</vt:lpstr>
      <vt:lpstr>Times New Roman</vt:lpstr>
      <vt:lpstr>Verdana</vt:lpstr>
      <vt:lpstr>Wingdings</vt:lpstr>
      <vt:lpstr>Pixel</vt:lpstr>
      <vt:lpstr>Equation</vt:lpstr>
      <vt:lpstr>Perceptron Learning</vt:lpstr>
      <vt:lpstr>Artificial Neural Networks</vt:lpstr>
      <vt:lpstr>PowerPoint Presentation</vt:lpstr>
      <vt:lpstr>PowerPoint Presentation</vt:lpstr>
      <vt:lpstr>Training neural networks</vt:lpstr>
      <vt:lpstr>Perceptron learning algorithm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Perceptron update rule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Perceptron learning algorithm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Perceptron learning</vt:lpstr>
      <vt:lpstr>Optional parameters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David Robert Kauchak</cp:lastModifiedBy>
  <cp:revision>513</cp:revision>
  <cp:lastPrinted>2015-03-11T20:42:39Z</cp:lastPrinted>
  <dcterms:created xsi:type="dcterms:W3CDTF">2010-11-08T21:43:53Z</dcterms:created>
  <dcterms:modified xsi:type="dcterms:W3CDTF">2019-03-13T17:09:17Z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