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</p:sldMasterIdLst>
  <p:notesMasterIdLst>
    <p:notesMasterId r:id="rId57"/>
  </p:notesMasterIdLst>
  <p:handoutMasterIdLst>
    <p:handoutMasterId r:id="rId58"/>
  </p:handoutMasterIdLst>
  <p:sldIdLst>
    <p:sldId id="446" r:id="rId2"/>
    <p:sldId id="256" r:id="rId3"/>
    <p:sldId id="261" r:id="rId4"/>
    <p:sldId id="262" r:id="rId5"/>
    <p:sldId id="332" r:id="rId6"/>
    <p:sldId id="334" r:id="rId7"/>
    <p:sldId id="335" r:id="rId8"/>
    <p:sldId id="336" r:id="rId9"/>
    <p:sldId id="337" r:id="rId10"/>
    <p:sldId id="448" r:id="rId11"/>
    <p:sldId id="263" r:id="rId12"/>
    <p:sldId id="449" r:id="rId13"/>
    <p:sldId id="291" r:id="rId14"/>
    <p:sldId id="338" r:id="rId15"/>
    <p:sldId id="339" r:id="rId16"/>
    <p:sldId id="450" r:id="rId17"/>
    <p:sldId id="340" r:id="rId18"/>
    <p:sldId id="451" r:id="rId19"/>
    <p:sldId id="452" r:id="rId20"/>
    <p:sldId id="470" r:id="rId21"/>
    <p:sldId id="471" r:id="rId22"/>
    <p:sldId id="472" r:id="rId23"/>
    <p:sldId id="473" r:id="rId24"/>
    <p:sldId id="474" r:id="rId25"/>
    <p:sldId id="341" r:id="rId26"/>
    <p:sldId id="342" r:id="rId27"/>
    <p:sldId id="343" r:id="rId28"/>
    <p:sldId id="321" r:id="rId29"/>
    <p:sldId id="352" r:id="rId30"/>
    <p:sldId id="353" r:id="rId31"/>
    <p:sldId id="354" r:id="rId32"/>
    <p:sldId id="355" r:id="rId33"/>
    <p:sldId id="356" r:id="rId34"/>
    <p:sldId id="357" r:id="rId35"/>
    <p:sldId id="358" r:id="rId36"/>
    <p:sldId id="359" r:id="rId37"/>
    <p:sldId id="360" r:id="rId38"/>
    <p:sldId id="361" r:id="rId39"/>
    <p:sldId id="362" r:id="rId40"/>
    <p:sldId id="363" r:id="rId41"/>
    <p:sldId id="364" r:id="rId42"/>
    <p:sldId id="365" r:id="rId43"/>
    <p:sldId id="366" r:id="rId44"/>
    <p:sldId id="405" r:id="rId45"/>
    <p:sldId id="428" r:id="rId46"/>
    <p:sldId id="454" r:id="rId47"/>
    <p:sldId id="455" r:id="rId48"/>
    <p:sldId id="456" r:id="rId49"/>
    <p:sldId id="457" r:id="rId50"/>
    <p:sldId id="458" r:id="rId51"/>
    <p:sldId id="459" r:id="rId52"/>
    <p:sldId id="460" r:id="rId53"/>
    <p:sldId id="461" r:id="rId54"/>
    <p:sldId id="462" r:id="rId55"/>
    <p:sldId id="453" r:id="rId56"/>
  </p:sldIdLst>
  <p:sldSz cx="9144000" cy="6858000" type="screen4x3"/>
  <p:notesSz cx="6959600" cy="9245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clrMru>
    <a:srgbClr val="FF6B0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5655" autoAdjust="0"/>
  </p:normalViewPr>
  <p:slideViewPr>
    <p:cSldViewPr>
      <p:cViewPr varScale="1">
        <p:scale>
          <a:sx n="83" d="100"/>
          <a:sy n="83" d="100"/>
        </p:scale>
        <p:origin x="248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625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1763" y="0"/>
            <a:ext cx="301625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0B92A-6B05-F44D-8EC3-7541E93716B7}" type="datetimeFigureOut">
              <a:rPr lang="en-US" smtClean="0"/>
              <a:t>3/11/19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82050"/>
            <a:ext cx="301625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1763" y="8782050"/>
            <a:ext cx="301625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42637-AFA9-A042-9C70-F8112D83A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23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6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92" tIns="46296" rIns="92592" bIns="46296" numCol="1" anchor="t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1763" y="0"/>
            <a:ext cx="3016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92" tIns="46296" rIns="92592" bIns="46296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3738"/>
            <a:ext cx="4622800" cy="3467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91025"/>
            <a:ext cx="5568950" cy="416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92" tIns="46296" rIns="92592" bIns="462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82050"/>
            <a:ext cx="3016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92" tIns="46296" rIns="92592" bIns="46296" numCol="1" anchor="b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1763" y="8782050"/>
            <a:ext cx="3016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92" tIns="46296" rIns="92592" bIns="46296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/>
            </a:lvl1pPr>
          </a:lstStyle>
          <a:p>
            <a:fld id="{C085E063-BD86-A24D-8676-37A35E7CCE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805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73DED1-C88E-AC42-A316-E9BDF87E1138}" type="slidenum">
              <a:rPr lang="en-US"/>
              <a:pPr/>
              <a:t>2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17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18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19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of </a:t>
            </a:r>
            <a:r>
              <a:rPr lang="en-US" dirty="0"/>
              <a:t>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2F46F2-2DB5-B444-9B44-650AAAF99CA0}" type="slidenum">
              <a:rPr lang="en-US"/>
              <a:pPr/>
              <a:t>28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E2BFE3-7668-204D-9B1F-339A7CA75E8A}" type="slidenum">
              <a:rPr lang="en-US"/>
              <a:pPr/>
              <a:t>29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3E6F02-EAE5-EA42-9795-74493B5E4E77}" type="slidenum">
              <a:rPr lang="en-US"/>
              <a:pPr/>
              <a:t>3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D30C51-CDAC-874B-AFEF-24F2D4AEAB89}" type="slidenum">
              <a:rPr lang="en-US"/>
              <a:pPr/>
              <a:t>30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FCBD85-1335-FC41-94E5-C58E7DAECC3B}" type="slidenum">
              <a:rPr lang="en-US"/>
              <a:pPr/>
              <a:t>31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We have the truth table for AND</a:t>
            </a:r>
          </a:p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9E69BD-2485-1E45-B181-1CA780E097F5}" type="slidenum">
              <a:rPr lang="en-US"/>
              <a:pPr/>
              <a:t>32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Times" charset="0"/>
              <a:buChar char="•"/>
            </a:pPr>
            <a:r>
              <a:rPr lang="en-US">
                <a:latin typeface="Arial" charset="0"/>
              </a:rPr>
              <a:t>And here we have the node for AND</a:t>
            </a:r>
          </a:p>
          <a:p>
            <a:pPr eaLnBrk="1" hangingPunct="1">
              <a:buFont typeface="Times" charset="0"/>
              <a:buChar char="•"/>
            </a:pPr>
            <a:r>
              <a:rPr lang="en-US">
                <a:latin typeface="Arial" charset="0"/>
              </a:rPr>
              <a:t>Assume that all inputs are either 1 or 0, “on” or “off”</a:t>
            </a:r>
          </a:p>
          <a:p>
            <a:pPr eaLnBrk="1" hangingPunct="1">
              <a:buFont typeface="Times" charset="0"/>
              <a:buChar char="•"/>
            </a:pPr>
            <a:r>
              <a:rPr lang="en-US">
                <a:latin typeface="Arial" charset="0"/>
              </a:rPr>
              <a:t>When they are activated, they become “on”</a:t>
            </a:r>
          </a:p>
          <a:p>
            <a:pPr eaLnBrk="1" hangingPunct="1">
              <a:buFont typeface="Times" charset="0"/>
              <a:buChar char="•"/>
            </a:pPr>
            <a:r>
              <a:rPr lang="en-US">
                <a:latin typeface="Arial" charset="0"/>
              </a:rPr>
              <a:t>So what weights do we need to assign to these two links and what threshold do we need to put in this unit in order to represent an AND gate?</a:t>
            </a:r>
          </a:p>
          <a:p>
            <a:pPr eaLnBrk="1" hangingPunct="1">
              <a:buFont typeface="Times" charset="0"/>
              <a:buChar char="•"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C16896-6616-E747-BE99-63AB02E6ADE7}" type="slidenum">
              <a:rPr lang="en-US"/>
              <a:pPr/>
              <a:t>33</a:t>
            </a:fld>
            <a:endParaRPr lang="en-US"/>
          </a:p>
        </p:txBody>
      </p:sp>
      <p:sp>
        <p:nvSpPr>
          <p:cNvPr id="501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91D5A8-A004-B349-A3F6-805591CF4DA1}" type="slidenum">
              <a:rPr lang="en-US"/>
              <a:pPr/>
              <a:t>34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We can extend this to take more inputs</a:t>
            </a:r>
          </a:p>
          <a:p>
            <a:pPr eaLnBrk="1" hangingPunct="1"/>
            <a:r>
              <a:rPr lang="en-US">
                <a:latin typeface="Arial" charset="0"/>
              </a:rPr>
              <a:t>What are the new weights and thresholds?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9EDE34-6F41-4048-A714-6D847C5300A4}" type="slidenum">
              <a:rPr lang="en-US"/>
              <a:pPr/>
              <a:t>35</a:t>
            </a:fld>
            <a:endParaRPr lang="en-US"/>
          </a:p>
        </p:txBody>
      </p:sp>
      <p:sp>
        <p:nvSpPr>
          <p:cNvPr id="542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7899FC-0FA2-BA40-A1CD-A39FAFE1677B}" type="slidenum">
              <a:rPr lang="en-US"/>
              <a:pPr/>
              <a:t>36</a:t>
            </a:fld>
            <a:endParaRPr lang="en-US"/>
          </a:p>
        </p:txBody>
      </p:sp>
      <p:sp>
        <p:nvSpPr>
          <p:cNvPr id="563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AAFF77-4A3D-2643-8DA4-9FED78C85C20}" type="slidenum">
              <a:rPr lang="en-US"/>
              <a:pPr/>
              <a:t>37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What about for an OR gate?</a:t>
            </a:r>
          </a:p>
          <a:p>
            <a:pPr eaLnBrk="1" hangingPunct="1"/>
            <a:r>
              <a:rPr lang="en-US">
                <a:latin typeface="Arial" charset="0"/>
              </a:rPr>
              <a:t>What weights and thresholds would serve to create an OR gate?</a:t>
            </a:r>
            <a:br>
              <a:rPr lang="en-US">
                <a:latin typeface="Arial" charset="0"/>
              </a:rPr>
            </a:b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1BF988-B3D0-734B-83BB-5301AEE61490}" type="slidenum">
              <a:rPr lang="en-US"/>
              <a:pPr/>
              <a:t>38</a:t>
            </a:fld>
            <a:endParaRPr lang="en-US"/>
          </a:p>
        </p:txBody>
      </p:sp>
      <p:sp>
        <p:nvSpPr>
          <p:cNvPr id="604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A77BD3-7105-9543-A7D5-348667FD71F1}" type="slidenum">
              <a:rPr lang="en-US"/>
              <a:pPr/>
              <a:t>39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Similarly, we can expand it to take more inputs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11392-B9AF-5848-85F0-C2AC2219DFAF}" type="slidenum">
              <a:rPr lang="en-US"/>
              <a:pPr/>
              <a:t>4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B92E67-5DB7-AF46-BDEE-FCE2A61CDC0C}" type="slidenum">
              <a:rPr lang="en-US"/>
              <a:pPr/>
              <a:t>40</a:t>
            </a:fld>
            <a:endParaRPr lang="en-US"/>
          </a:p>
        </p:txBody>
      </p:sp>
      <p:sp>
        <p:nvSpPr>
          <p:cNvPr id="645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63F56F-EB6C-B344-9AF7-390A93B523BD}" type="slidenum">
              <a:rPr lang="en-US"/>
              <a:pPr/>
              <a:t>41</a:t>
            </a:fld>
            <a:endParaRPr lang="en-US"/>
          </a:p>
        </p:txBody>
      </p:sp>
      <p:sp>
        <p:nvSpPr>
          <p:cNvPr id="665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574908-6815-EA48-A148-EDDCD221CF23}" type="slidenum">
              <a:rPr lang="en-US"/>
              <a:pPr/>
              <a:t>42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Times" charset="0"/>
              <a:buChar char="•"/>
            </a:pPr>
            <a:r>
              <a:rPr lang="en-US">
                <a:latin typeface="Arial" charset="0"/>
              </a:rPr>
              <a:t>Now it gets a little bit trickier, what weight and threshold might work to create a NOT gate?</a:t>
            </a:r>
          </a:p>
          <a:p>
            <a:pPr eaLnBrk="1" hangingPunct="1">
              <a:buFont typeface="Times" charset="0"/>
              <a:buChar char="•"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FB5ED4-BE33-8645-BC0B-D9DF67A85E5A}" type="slidenum">
              <a:rPr lang="en-US"/>
              <a:pPr/>
              <a:t>43</a:t>
            </a:fld>
            <a:endParaRPr lang="en-US"/>
          </a:p>
        </p:txBody>
      </p:sp>
      <p:sp>
        <p:nvSpPr>
          <p:cNvPr id="706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8906CB-4E39-184A-BDBD-95794EF2FA85}" type="slidenum">
              <a:rPr lang="en-US"/>
              <a:pPr/>
              <a:t>10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17C492-4133-5942-991E-CDDA543A708F}" type="slidenum">
              <a:rPr lang="en-US"/>
              <a:pPr/>
              <a:t>11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17C492-4133-5942-991E-CDDA543A708F}" type="slidenum">
              <a:rPr lang="en-US"/>
              <a:pPr/>
              <a:t>12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13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15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16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endParaRPr lang="en-US">
                <a:latin typeface="Times New Roman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>
                <a:latin typeface="Times New Roman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>
                  <a:latin typeface="Times New Roman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>
                  <a:latin typeface="Times New Roman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>
                  <a:latin typeface="Times New Roman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>
                  <a:latin typeface="Times New Roman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>
                  <a:latin typeface="Times New Roman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>
                  <a:latin typeface="Times New Roman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>
                  <a:latin typeface="Times New Roman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>
                  <a:latin typeface="Times New Roman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>
                  <a:latin typeface="Times New Roman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>
                  <a:latin typeface="Times New Roman" charset="0"/>
                </a:endParaRPr>
              </a:p>
            </p:txBody>
          </p:sp>
        </p:grpSp>
      </p:grpSp>
      <p:sp>
        <p:nvSpPr>
          <p:cNvPr id="2357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57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-111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6D31A-296B-CF45-AC5F-A4448E5D01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138C93-A2E2-1F4A-9982-02E4F7A1CCF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FEAE6E-01CE-AA43-91FD-5541E669265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917EA2-A314-044E-89FB-146EC505562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4EE98A-45D7-7F4F-8CA6-8AE6B246EA4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30F6C5-F5B6-DE42-A55A-07258BC6511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BF235-B7F0-3C41-A735-BF78D36464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E902D9-333F-0245-A375-B08F5048CB4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3DEDBD-9C77-C84D-B776-68151EB2660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6FCBC6-865B-104D-B2BB-51842CEF67F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195029-F98B-F249-9935-9743AFB56A0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676F54-2D5C-094C-A448-35A1F87DE0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BA071-A82E-344C-A9E9-2D825C1C76D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charset="0"/>
              </a:defRPr>
            </a:lvl1pPr>
          </a:lstStyle>
          <a:p>
            <a:fld id="{D476C2FA-60BD-3649-B504-B302B45CB07C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253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endParaRPr lang="en-US">
                <a:latin typeface="Times New Roman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>
                <a:latin typeface="Times New Roman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>
                <a:latin typeface="Times New Roman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180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54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2"/>
        <a:buChar char="n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¨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2"/>
        <a:buChar char="n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¨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111" charset="2"/>
        <a:buChar char="§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111" charset="2"/>
        <a:buChar char="§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111" charset="2"/>
        <a:buChar char="§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111" charset="2"/>
        <a:buChar char="§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5.png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0" y="5943600"/>
            <a:ext cx="29418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xkcd.com</a:t>
            </a:r>
            <a:r>
              <a:rPr lang="en-US" dirty="0"/>
              <a:t>/894/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762000"/>
            <a:ext cx="3660315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Artificial Neural Networks</a:t>
            </a:r>
          </a:p>
        </p:txBody>
      </p:sp>
      <p:grpSp>
        <p:nvGrpSpPr>
          <p:cNvPr id="32771" name="Group 4"/>
          <p:cNvGrpSpPr>
            <a:grpSpLocks/>
          </p:cNvGrpSpPr>
          <p:nvPr/>
        </p:nvGrpSpPr>
        <p:grpSpPr bwMode="auto">
          <a:xfrm>
            <a:off x="2438400" y="1676400"/>
            <a:ext cx="4572000" cy="4419600"/>
            <a:chOff x="3120" y="1104"/>
            <a:chExt cx="2880" cy="2784"/>
          </a:xfrm>
        </p:grpSpPr>
        <p:sp>
          <p:nvSpPr>
            <p:cNvPr id="32772" name="Oval 5"/>
            <p:cNvSpPr>
              <a:spLocks noChangeArrowheads="1"/>
            </p:cNvSpPr>
            <p:nvPr/>
          </p:nvSpPr>
          <p:spPr bwMode="auto">
            <a:xfrm>
              <a:off x="4320" y="1296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2773" name="Group 6"/>
            <p:cNvGrpSpPr>
              <a:grpSpLocks/>
            </p:cNvGrpSpPr>
            <p:nvPr/>
          </p:nvGrpSpPr>
          <p:grpSpPr bwMode="auto">
            <a:xfrm>
              <a:off x="3120" y="1104"/>
              <a:ext cx="2880" cy="2784"/>
              <a:chOff x="3168" y="1104"/>
              <a:chExt cx="2880" cy="2784"/>
            </a:xfrm>
          </p:grpSpPr>
          <p:sp>
            <p:nvSpPr>
              <p:cNvPr id="32774" name="Oval 7"/>
              <p:cNvSpPr>
                <a:spLocks noChangeArrowheads="1"/>
              </p:cNvSpPr>
              <p:nvPr/>
            </p:nvSpPr>
            <p:spPr bwMode="auto">
              <a:xfrm>
                <a:off x="3504" y="139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5" name="Oval 8"/>
              <p:cNvSpPr>
                <a:spLocks noChangeArrowheads="1"/>
              </p:cNvSpPr>
              <p:nvPr/>
            </p:nvSpPr>
            <p:spPr bwMode="auto">
              <a:xfrm>
                <a:off x="5280" y="283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6" name="Oval 9"/>
              <p:cNvSpPr>
                <a:spLocks noChangeArrowheads="1"/>
              </p:cNvSpPr>
              <p:nvPr/>
            </p:nvSpPr>
            <p:spPr bwMode="auto">
              <a:xfrm>
                <a:off x="5040" y="177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7" name="Oval 10"/>
              <p:cNvSpPr>
                <a:spLocks noChangeArrowheads="1"/>
              </p:cNvSpPr>
              <p:nvPr/>
            </p:nvSpPr>
            <p:spPr bwMode="auto">
              <a:xfrm>
                <a:off x="4224" y="2208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8" name="Oval 11"/>
              <p:cNvSpPr>
                <a:spLocks noChangeArrowheads="1"/>
              </p:cNvSpPr>
              <p:nvPr/>
            </p:nvSpPr>
            <p:spPr bwMode="auto">
              <a:xfrm>
                <a:off x="4608" y="369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9" name="Oval 12"/>
              <p:cNvSpPr>
                <a:spLocks noChangeArrowheads="1"/>
              </p:cNvSpPr>
              <p:nvPr/>
            </p:nvSpPr>
            <p:spPr bwMode="auto">
              <a:xfrm>
                <a:off x="3168" y="235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0" name="Oval 13"/>
              <p:cNvSpPr>
                <a:spLocks noChangeArrowheads="1"/>
              </p:cNvSpPr>
              <p:nvPr/>
            </p:nvSpPr>
            <p:spPr bwMode="auto">
              <a:xfrm>
                <a:off x="3408" y="345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1" name="Line 14"/>
              <p:cNvSpPr>
                <a:spLocks noChangeShapeType="1"/>
              </p:cNvSpPr>
              <p:nvPr/>
            </p:nvSpPr>
            <p:spPr bwMode="auto">
              <a:xfrm>
                <a:off x="3696" y="1584"/>
                <a:ext cx="528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2" name="Line 15"/>
              <p:cNvSpPr>
                <a:spLocks noChangeShapeType="1"/>
              </p:cNvSpPr>
              <p:nvPr/>
            </p:nvSpPr>
            <p:spPr bwMode="auto">
              <a:xfrm flipV="1">
                <a:off x="3408" y="2352"/>
                <a:ext cx="81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3" name="Line 16"/>
              <p:cNvSpPr>
                <a:spLocks noChangeShapeType="1"/>
              </p:cNvSpPr>
              <p:nvPr/>
            </p:nvSpPr>
            <p:spPr bwMode="auto">
              <a:xfrm flipV="1">
                <a:off x="4320" y="1536"/>
                <a:ext cx="48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4" name="Line 17"/>
              <p:cNvSpPr>
                <a:spLocks noChangeShapeType="1"/>
              </p:cNvSpPr>
              <p:nvPr/>
            </p:nvSpPr>
            <p:spPr bwMode="auto">
              <a:xfrm flipV="1">
                <a:off x="4464" y="1968"/>
                <a:ext cx="576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5" name="Line 18"/>
              <p:cNvSpPr>
                <a:spLocks noChangeShapeType="1"/>
              </p:cNvSpPr>
              <p:nvPr/>
            </p:nvSpPr>
            <p:spPr bwMode="auto">
              <a:xfrm>
                <a:off x="4416" y="2400"/>
                <a:ext cx="816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6" name="Line 19"/>
              <p:cNvSpPr>
                <a:spLocks noChangeShapeType="1"/>
              </p:cNvSpPr>
              <p:nvPr/>
            </p:nvSpPr>
            <p:spPr bwMode="auto">
              <a:xfrm>
                <a:off x="4320" y="2448"/>
                <a:ext cx="336" cy="1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7" name="Line 20"/>
              <p:cNvSpPr>
                <a:spLocks noChangeShapeType="1"/>
              </p:cNvSpPr>
              <p:nvPr/>
            </p:nvSpPr>
            <p:spPr bwMode="auto">
              <a:xfrm flipH="1">
                <a:off x="3600" y="2448"/>
                <a:ext cx="624" cy="10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8" name="Line 21"/>
              <p:cNvSpPr>
                <a:spLocks noChangeShapeType="1"/>
              </p:cNvSpPr>
              <p:nvPr/>
            </p:nvSpPr>
            <p:spPr bwMode="auto">
              <a:xfrm flipH="1" flipV="1">
                <a:off x="3312" y="2592"/>
                <a:ext cx="144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9" name="Text Box 22"/>
              <p:cNvSpPr txBox="1">
                <a:spLocks noChangeArrowheads="1"/>
              </p:cNvSpPr>
              <p:nvPr/>
            </p:nvSpPr>
            <p:spPr bwMode="auto">
              <a:xfrm>
                <a:off x="4368" y="1104"/>
                <a:ext cx="124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Verdana" charset="0"/>
                  </a:rPr>
                  <a:t>Node (Neuron)</a:t>
                </a:r>
              </a:p>
            </p:txBody>
          </p:sp>
          <p:sp>
            <p:nvSpPr>
              <p:cNvPr id="32790" name="Text Box 23"/>
              <p:cNvSpPr txBox="1">
                <a:spLocks noChangeArrowheads="1"/>
              </p:cNvSpPr>
              <p:nvPr/>
            </p:nvSpPr>
            <p:spPr bwMode="auto">
              <a:xfrm>
                <a:off x="4512" y="3024"/>
                <a:ext cx="1536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>
                    <a:latin typeface="Verdana" charset="0"/>
                  </a:rPr>
                  <a:t>Edge (synapses)</a:t>
                </a:r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2590800" y="6135469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our approximation</a:t>
            </a:r>
          </a:p>
        </p:txBody>
      </p:sp>
    </p:spTree>
    <p:extLst>
      <p:ext uri="{BB962C8B-B14F-4D97-AF65-F5344CB8AC3E}">
        <p14:creationId xmlns:p14="http://schemas.microsoft.com/office/powerpoint/2010/main" val="3614898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9"/>
          <p:cNvSpPr txBox="1">
            <a:spLocks noChangeArrowheads="1"/>
          </p:cNvSpPr>
          <p:nvPr/>
        </p:nvSpPr>
        <p:spPr bwMode="auto">
          <a:xfrm>
            <a:off x="838200" y="3581400"/>
            <a:ext cx="7315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Verdana" charset="0"/>
              </a:rPr>
              <a:t>W </a:t>
            </a:r>
            <a:r>
              <a:rPr lang="en-US" sz="2000" dirty="0">
                <a:latin typeface="Verdana" charset="0"/>
              </a:rPr>
              <a:t>is the strength of signal sent between A and B.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Verdana" charset="0"/>
              </a:rPr>
              <a:t>If </a:t>
            </a:r>
            <a:r>
              <a:rPr lang="en-US" sz="2000" i="1" dirty="0">
                <a:latin typeface="Verdana" charset="0"/>
              </a:rPr>
              <a:t>A </a:t>
            </a:r>
            <a:r>
              <a:rPr lang="en-US" sz="2000" dirty="0">
                <a:latin typeface="Verdana" charset="0"/>
              </a:rPr>
              <a:t>fires and </a:t>
            </a:r>
            <a:r>
              <a:rPr lang="en-US" sz="2000" i="1" dirty="0" err="1">
                <a:latin typeface="Verdana" charset="0"/>
              </a:rPr>
              <a:t>w</a:t>
            </a:r>
            <a:r>
              <a:rPr lang="en-US" sz="2000" dirty="0">
                <a:latin typeface="Verdana" charset="0"/>
              </a:rPr>
              <a:t> is </a:t>
            </a:r>
            <a:r>
              <a:rPr lang="en-US" sz="2000" b="1" dirty="0">
                <a:latin typeface="Verdana" charset="0"/>
              </a:rPr>
              <a:t>positive</a:t>
            </a:r>
            <a:r>
              <a:rPr lang="en-US" sz="2000" dirty="0">
                <a:latin typeface="Verdana" charset="0"/>
              </a:rPr>
              <a:t>, then </a:t>
            </a:r>
            <a:r>
              <a:rPr lang="en-US" sz="2000" i="1" dirty="0">
                <a:latin typeface="Verdana" charset="0"/>
              </a:rPr>
              <a:t>A </a:t>
            </a:r>
            <a:r>
              <a:rPr lang="en-US" sz="2000" b="1" dirty="0">
                <a:solidFill>
                  <a:srgbClr val="FF6600"/>
                </a:solidFill>
                <a:latin typeface="Verdana" charset="0"/>
              </a:rPr>
              <a:t>stimulates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i="1" dirty="0">
                <a:latin typeface="Verdana" charset="0"/>
              </a:rPr>
              <a:t>B</a:t>
            </a:r>
            <a:r>
              <a:rPr lang="en-US" sz="2000" dirty="0">
                <a:latin typeface="Verdana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Verdana" charset="0"/>
              </a:rPr>
              <a:t>If </a:t>
            </a:r>
            <a:r>
              <a:rPr lang="en-US" sz="2000" i="1" dirty="0">
                <a:latin typeface="Verdana" charset="0"/>
              </a:rPr>
              <a:t>A fires </a:t>
            </a:r>
            <a:r>
              <a:rPr lang="en-US" sz="2000" dirty="0">
                <a:latin typeface="Verdana" charset="0"/>
              </a:rPr>
              <a:t>and </a:t>
            </a:r>
            <a:r>
              <a:rPr lang="en-US" sz="2000" i="1" dirty="0">
                <a:latin typeface="Verdana" charset="0"/>
              </a:rPr>
              <a:t>w</a:t>
            </a:r>
            <a:r>
              <a:rPr lang="en-US" sz="2000" dirty="0">
                <a:latin typeface="Verdana" charset="0"/>
              </a:rPr>
              <a:t> is </a:t>
            </a:r>
            <a:r>
              <a:rPr lang="en-US" sz="2000" b="1" dirty="0">
                <a:latin typeface="Verdana" charset="0"/>
              </a:rPr>
              <a:t>negative</a:t>
            </a:r>
            <a:r>
              <a:rPr lang="en-US" sz="2000" dirty="0">
                <a:latin typeface="Verdana" charset="0"/>
              </a:rPr>
              <a:t>, then </a:t>
            </a:r>
            <a:r>
              <a:rPr lang="en-US" sz="2000" i="1" dirty="0">
                <a:latin typeface="Verdana" charset="0"/>
              </a:rPr>
              <a:t>A </a:t>
            </a:r>
            <a:r>
              <a:rPr lang="en-US" sz="2000" b="1" dirty="0">
                <a:solidFill>
                  <a:srgbClr val="FF6600"/>
                </a:solidFill>
                <a:latin typeface="Verdana" charset="0"/>
              </a:rPr>
              <a:t>inhibits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i="1" dirty="0">
                <a:latin typeface="Verdana" charset="0"/>
              </a:rPr>
              <a:t>B</a:t>
            </a:r>
            <a:r>
              <a:rPr lang="en-US" sz="2000" dirty="0">
                <a:latin typeface="Verdana" charset="0"/>
              </a:rPr>
              <a:t>.</a:t>
            </a:r>
            <a:endParaRPr lang="en-US" sz="2000" i="1" dirty="0">
              <a:latin typeface="Verdana" charset="0"/>
            </a:endParaRPr>
          </a:p>
        </p:txBody>
      </p:sp>
      <p:grpSp>
        <p:nvGrpSpPr>
          <p:cNvPr id="30723" name="Group 13"/>
          <p:cNvGrpSpPr>
            <a:grpSpLocks/>
          </p:cNvGrpSpPr>
          <p:nvPr/>
        </p:nvGrpSpPr>
        <p:grpSpPr bwMode="auto">
          <a:xfrm>
            <a:off x="2057400" y="1600200"/>
            <a:ext cx="4724400" cy="685800"/>
            <a:chOff x="1728" y="1344"/>
            <a:chExt cx="2976" cy="432"/>
          </a:xfrm>
        </p:grpSpPr>
        <p:sp>
          <p:nvSpPr>
            <p:cNvPr id="30724" name="Oval 4"/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0725" name="Group 12"/>
            <p:cNvGrpSpPr>
              <a:grpSpLocks/>
            </p:cNvGrpSpPr>
            <p:nvPr/>
          </p:nvGrpSpPr>
          <p:grpSpPr bwMode="auto">
            <a:xfrm>
              <a:off x="1728" y="1344"/>
              <a:ext cx="2976" cy="423"/>
              <a:chOff x="1728" y="1689"/>
              <a:chExt cx="2976" cy="423"/>
            </a:xfrm>
          </p:grpSpPr>
          <p:sp>
            <p:nvSpPr>
              <p:cNvPr id="30726" name="Oval 5"/>
              <p:cNvSpPr>
                <a:spLocks noChangeArrowheads="1"/>
              </p:cNvSpPr>
              <p:nvPr/>
            </p:nvSpPr>
            <p:spPr bwMode="auto">
              <a:xfrm>
                <a:off x="1968" y="1920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27" name="Line 7"/>
              <p:cNvSpPr>
                <a:spLocks noChangeShapeType="1"/>
              </p:cNvSpPr>
              <p:nvPr/>
            </p:nvSpPr>
            <p:spPr bwMode="auto">
              <a:xfrm>
                <a:off x="2208" y="2016"/>
                <a:ext cx="18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28" name="Text Box 8"/>
              <p:cNvSpPr txBox="1">
                <a:spLocks noChangeArrowheads="1"/>
              </p:cNvSpPr>
              <p:nvPr/>
            </p:nvSpPr>
            <p:spPr bwMode="auto">
              <a:xfrm>
                <a:off x="2736" y="1728"/>
                <a:ext cx="14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latin typeface="Verdana" charset="0"/>
                  </a:rPr>
                  <a:t>Weight </a:t>
                </a:r>
                <a:r>
                  <a:rPr lang="en-US" sz="1800" i="1">
                    <a:latin typeface="Verdana" charset="0"/>
                  </a:rPr>
                  <a:t>w</a:t>
                </a:r>
                <a:endParaRPr lang="en-US" sz="1800">
                  <a:latin typeface="Verdana" charset="0"/>
                </a:endParaRPr>
              </a:p>
            </p:txBody>
          </p:sp>
          <p:sp>
            <p:nvSpPr>
              <p:cNvPr id="30729" name="Text Box 10"/>
              <p:cNvSpPr txBox="1">
                <a:spLocks noChangeArrowheads="1"/>
              </p:cNvSpPr>
              <p:nvPr/>
            </p:nvSpPr>
            <p:spPr bwMode="auto">
              <a:xfrm>
                <a:off x="1728" y="1689"/>
                <a:ext cx="8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latin typeface="Verdana" charset="0"/>
                  </a:rPr>
                  <a:t>Node </a:t>
                </a:r>
                <a:r>
                  <a:rPr lang="en-US" sz="1800" i="1">
                    <a:latin typeface="Verdana" charset="0"/>
                  </a:rPr>
                  <a:t>A</a:t>
                </a:r>
              </a:p>
            </p:txBody>
          </p:sp>
          <p:sp>
            <p:nvSpPr>
              <p:cNvPr id="30730" name="Text Box 11"/>
              <p:cNvSpPr txBox="1">
                <a:spLocks noChangeArrowheads="1"/>
              </p:cNvSpPr>
              <p:nvPr/>
            </p:nvSpPr>
            <p:spPr bwMode="auto">
              <a:xfrm>
                <a:off x="3888" y="1689"/>
                <a:ext cx="8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latin typeface="Verdana" charset="0"/>
                  </a:rPr>
                  <a:t>Node </a:t>
                </a:r>
                <a:r>
                  <a:rPr lang="en-US" sz="1800" i="1">
                    <a:latin typeface="Verdana" charset="0"/>
                  </a:rPr>
                  <a:t>B</a:t>
                </a: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1828800" y="23622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(neuron)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0" y="23622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(neuron)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Oval 4"/>
          <p:cNvSpPr>
            <a:spLocks noChangeArrowheads="1"/>
          </p:cNvSpPr>
          <p:nvPr/>
        </p:nvSpPr>
        <p:spPr bwMode="auto">
          <a:xfrm>
            <a:off x="5867400" y="169068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Oval 5"/>
          <p:cNvSpPr>
            <a:spLocks noChangeArrowheads="1"/>
          </p:cNvSpPr>
          <p:nvPr/>
        </p:nvSpPr>
        <p:spPr bwMode="auto">
          <a:xfrm>
            <a:off x="2514600" y="1600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2971800" y="1066800"/>
            <a:ext cx="2819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2590800" y="838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24384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2895600" y="1676400"/>
            <a:ext cx="2895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 flipV="1">
            <a:off x="2819400" y="2133600"/>
            <a:ext cx="30480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5400000">
            <a:off x="2362200" y="2133601"/>
            <a:ext cx="762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457200" y="4191000"/>
            <a:ext cx="8839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Verdana" charset="0"/>
              </a:rPr>
              <a:t>A given neuron has many, many connecting, input neurons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Verdana" charset="0"/>
              </a:rPr>
              <a:t>If a neuron is stimulated enough, then it also fires 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Verdana" charset="0"/>
              </a:rPr>
              <a:t>How much stimulation is required is determined by its </a:t>
            </a:r>
            <a:r>
              <a:rPr lang="en-US" sz="2000" b="1" dirty="0">
                <a:solidFill>
                  <a:srgbClr val="FF6600"/>
                </a:solidFill>
                <a:latin typeface="Verdana" charset="0"/>
              </a:rPr>
              <a:t>threshold</a:t>
            </a:r>
            <a:endParaRPr lang="en-US" sz="2000" dirty="0">
              <a:solidFill>
                <a:srgbClr val="FF6600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844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1026"/>
          <p:cNvGrpSpPr>
            <a:grpSpLocks/>
          </p:cNvGrpSpPr>
          <p:nvPr/>
        </p:nvGrpSpPr>
        <p:grpSpPr bwMode="auto">
          <a:xfrm>
            <a:off x="609600" y="1524000"/>
            <a:ext cx="8001000" cy="4724400"/>
            <a:chOff x="288" y="864"/>
            <a:chExt cx="5040" cy="297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2" name="Text Box 1030"/>
            <p:cNvSpPr txBox="1">
              <a:spLocks noChangeArrowheads="1"/>
            </p:cNvSpPr>
            <p:nvPr/>
          </p:nvSpPr>
          <p:spPr bwMode="auto">
            <a:xfrm>
              <a:off x="4464" y="207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Output </a:t>
              </a:r>
              <a:r>
                <a:rPr lang="en-US" sz="1800" i="1"/>
                <a:t>y</a:t>
              </a:r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7" name="Text Box 1035"/>
            <p:cNvSpPr txBox="1">
              <a:spLocks noChangeArrowheads="1"/>
            </p:cNvSpPr>
            <p:nvPr/>
          </p:nvSpPr>
          <p:spPr bwMode="auto">
            <a:xfrm>
              <a:off x="336" y="864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36878" name="Text Box 1036"/>
            <p:cNvSpPr txBox="1">
              <a:spLocks noChangeArrowheads="1"/>
            </p:cNvSpPr>
            <p:nvPr/>
          </p:nvSpPr>
          <p:spPr bwMode="auto">
            <a:xfrm>
              <a:off x="336" y="1977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36879" name="Text Box 1037"/>
            <p:cNvSpPr txBox="1">
              <a:spLocks noChangeArrowheads="1"/>
            </p:cNvSpPr>
            <p:nvPr/>
          </p:nvSpPr>
          <p:spPr bwMode="auto">
            <a:xfrm>
              <a:off x="288" y="2745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3</a:t>
              </a:r>
            </a:p>
          </p:txBody>
        </p:sp>
        <p:sp>
          <p:nvSpPr>
            <p:cNvPr id="36880" name="Text Box 1038"/>
            <p:cNvSpPr txBox="1">
              <a:spLocks noChangeArrowheads="1"/>
            </p:cNvSpPr>
            <p:nvPr/>
          </p:nvSpPr>
          <p:spPr bwMode="auto">
            <a:xfrm>
              <a:off x="288" y="360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4</a:t>
              </a:r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3</a:t>
              </a:r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4</a:t>
              </a:r>
            </a:p>
          </p:txBody>
        </p:sp>
      </p:grpSp>
      <p:sp>
        <p:nvSpPr>
          <p:cNvPr id="36868" name="Text Box 1045"/>
          <p:cNvSpPr txBox="1">
            <a:spLocks noChangeArrowheads="1"/>
          </p:cNvSpPr>
          <p:nvPr/>
        </p:nvSpPr>
        <p:spPr bwMode="auto">
          <a:xfrm>
            <a:off x="381000" y="5334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 Neuron/</a:t>
            </a:r>
            <a:r>
              <a:rPr lang="en-US" sz="4000" dirty="0" err="1"/>
              <a:t>Perceptron</a:t>
            </a:r>
            <a:endParaRPr lang="en-US" sz="4000" dirty="0"/>
          </a:p>
        </p:txBody>
      </p:sp>
      <p:cxnSp>
        <p:nvCxnSpPr>
          <p:cNvPr id="22" name="Straight Connector 21"/>
          <p:cNvCxnSpPr/>
          <p:nvPr/>
        </p:nvCxnSpPr>
        <p:spPr bwMode="auto">
          <a:xfrm rot="16200000" flipH="1">
            <a:off x="3923506" y="3694906"/>
            <a:ext cx="1600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6886" name="Object 22"/>
          <p:cNvGraphicFramePr>
            <a:graphicFrameLocks noChangeAspect="1"/>
          </p:cNvGraphicFramePr>
          <p:nvPr/>
        </p:nvGraphicFramePr>
        <p:xfrm>
          <a:off x="4114800" y="3373438"/>
          <a:ext cx="59213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4" name="Equation" r:id="rId4" imgW="266700" imgH="368300" progId="Equation.3">
                  <p:embed/>
                </p:oleObj>
              </mc:Choice>
              <mc:Fallback>
                <p:oleObj name="Equation" r:id="rId4" imgW="266700" imgH="3683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73438"/>
                        <a:ext cx="592137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7" name="Object 23"/>
          <p:cNvGraphicFramePr>
            <a:graphicFrameLocks noChangeAspect="1"/>
          </p:cNvGraphicFramePr>
          <p:nvPr/>
        </p:nvGraphicFramePr>
        <p:xfrm>
          <a:off x="4807795" y="3519487"/>
          <a:ext cx="60240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5" name="Equation" r:id="rId6" imgW="342900" imgH="165100" progId="Equation.3">
                  <p:embed/>
                </p:oleObj>
              </mc:Choice>
              <mc:Fallback>
                <p:oleObj name="Equation" r:id="rId6" imgW="342900" imgH="16510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7795" y="3519487"/>
                        <a:ext cx="602405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486400" y="41148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818FF"/>
                </a:solidFill>
              </a:rPr>
              <a:t>threshold function</a:t>
            </a:r>
          </a:p>
        </p:txBody>
      </p:sp>
      <p:cxnSp>
        <p:nvCxnSpPr>
          <p:cNvPr id="29" name="Straight Arrow Connector 28"/>
          <p:cNvCxnSpPr>
            <a:stCxn id="26" idx="1"/>
          </p:cNvCxnSpPr>
          <p:nvPr/>
        </p:nvCxnSpPr>
        <p:spPr bwMode="auto">
          <a:xfrm rot="10800000">
            <a:off x="5105400" y="3886203"/>
            <a:ext cx="381000" cy="4594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3886200" y="1524000"/>
            <a:ext cx="33156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Each input contributes:</a:t>
            </a:r>
          </a:p>
          <a:p>
            <a:r>
              <a:rPr lang="en-US" dirty="0">
                <a:solidFill>
                  <a:srgbClr val="FF6600"/>
                </a:solidFill>
              </a:rPr>
              <a:t>x</a:t>
            </a:r>
            <a:r>
              <a:rPr lang="en-US" baseline="-25000" dirty="0">
                <a:solidFill>
                  <a:srgbClr val="FF6600"/>
                </a:solidFill>
              </a:rPr>
              <a:t>i</a:t>
            </a:r>
            <a:r>
              <a:rPr lang="en-US" dirty="0">
                <a:solidFill>
                  <a:srgbClr val="FF6600"/>
                </a:solidFill>
              </a:rPr>
              <a:t> * </a:t>
            </a:r>
            <a:r>
              <a:rPr lang="en-US" dirty="0" err="1">
                <a:solidFill>
                  <a:srgbClr val="FF6600"/>
                </a:solidFill>
              </a:rPr>
              <a:t>w</a:t>
            </a:r>
            <a:r>
              <a:rPr lang="en-US" baseline="-25000" dirty="0" err="1">
                <a:solidFill>
                  <a:srgbClr val="FF6600"/>
                </a:solidFill>
              </a:rPr>
              <a:t>i</a:t>
            </a:r>
            <a:endParaRPr lang="en-US" baseline="-25000" dirty="0">
              <a:solidFill>
                <a:srgbClr val="FF6600"/>
              </a:solidFill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969750"/>
              </p:ext>
            </p:extLst>
          </p:nvPr>
        </p:nvGraphicFramePr>
        <p:xfrm>
          <a:off x="4038600" y="4953000"/>
          <a:ext cx="16081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6" name="Equation" r:id="rId8" imgW="723900" imgH="342900" progId="Equation.3">
                  <p:embed/>
                </p:oleObj>
              </mc:Choice>
              <mc:Fallback>
                <p:oleObj name="Equation" r:id="rId8" imgW="7239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953000"/>
                        <a:ext cx="1608137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 bwMode="auto">
          <a:xfrm>
            <a:off x="4038600" y="4876800"/>
            <a:ext cx="1676400" cy="914400"/>
          </a:xfrm>
          <a:prstGeom prst="rect">
            <a:avLst/>
          </a:prstGeom>
          <a:noFill/>
          <a:ln w="28575" cap="flat" cmpd="sng" algn="ctr">
            <a:solidFill>
              <a:srgbClr val="99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threshold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800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hard threshold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0" indent="0">
              <a:buNone/>
            </a:pPr>
            <a:r>
              <a:rPr lang="en-US" sz="2800" dirty="0"/>
              <a:t>sigmoid</a:t>
            </a:r>
          </a:p>
          <a:p>
            <a:pPr lvl="1"/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388265"/>
              </p:ext>
            </p:extLst>
          </p:nvPr>
        </p:nvGraphicFramePr>
        <p:xfrm>
          <a:off x="1373188" y="4953000"/>
          <a:ext cx="20240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66" name="Equation" r:id="rId3" imgW="889000" imgH="368300" progId="Equation.3">
                  <p:embed/>
                </p:oleObj>
              </mc:Choice>
              <mc:Fallback>
                <p:oleObj name="Equation" r:id="rId3" imgW="889000" imgH="368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188" y="4953000"/>
                        <a:ext cx="2024062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5486400" y="3810000"/>
            <a:ext cx="1219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6705600" y="2286000"/>
            <a:ext cx="1219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>
            <a:off x="5942806" y="3048000"/>
            <a:ext cx="1524794" cy="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9400" y="4267200"/>
            <a:ext cx="2946400" cy="1981200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3245"/>
              </p:ext>
            </p:extLst>
          </p:nvPr>
        </p:nvGraphicFramePr>
        <p:xfrm>
          <a:off x="1085850" y="2549525"/>
          <a:ext cx="4248150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67" name="Equation" r:id="rId6" imgW="1866900" imgH="520700" progId="Equation.3">
                  <p:embed/>
                </p:oleObj>
              </mc:Choice>
              <mc:Fallback>
                <p:oleObj name="Equation" r:id="rId6" imgW="18669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850" y="2549525"/>
                        <a:ext cx="4248150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sp>
        <p:nvSpPr>
          <p:cNvPr id="36867" name="Text Box 1043"/>
          <p:cNvSpPr txBox="1">
            <a:spLocks noChangeArrowheads="1"/>
          </p:cNvSpPr>
          <p:nvPr/>
        </p:nvSpPr>
        <p:spPr bwMode="auto">
          <a:xfrm>
            <a:off x="533400" y="56388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36868" name="Text Box 1045"/>
          <p:cNvSpPr txBox="1">
            <a:spLocks noChangeArrowheads="1"/>
          </p:cNvSpPr>
          <p:nvPr/>
        </p:nvSpPr>
        <p:spPr bwMode="auto">
          <a:xfrm>
            <a:off x="381000" y="6858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 Neuron/</a:t>
            </a:r>
            <a:r>
              <a:rPr lang="en-US" sz="4000" dirty="0" err="1"/>
              <a:t>Perceptron</a:t>
            </a:r>
            <a:endParaRPr lang="en-US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7543800" y="30991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?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sp>
        <p:nvSpPr>
          <p:cNvPr id="36868" name="Text Box 1045"/>
          <p:cNvSpPr txBox="1">
            <a:spLocks noChangeArrowheads="1"/>
          </p:cNvSpPr>
          <p:nvPr/>
        </p:nvSpPr>
        <p:spPr bwMode="auto">
          <a:xfrm>
            <a:off x="381000" y="6858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 Neuron/</a:t>
            </a:r>
            <a:r>
              <a:rPr lang="en-US" sz="4000" dirty="0" err="1"/>
              <a:t>Perceptron</a:t>
            </a:r>
            <a:endParaRPr lang="en-US" sz="40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68133" y="5943600"/>
            <a:ext cx="4996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1*1 + 1*-1 + 0*1 + 1*0.5 =  0.5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981200" y="1981200"/>
            <a:ext cx="1600200" cy="388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6B0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1752600" y="3657600"/>
            <a:ext cx="2819400" cy="2286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6B0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7543800" y="30991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58845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sp>
        <p:nvSpPr>
          <p:cNvPr id="36867" name="Text Box 1043"/>
          <p:cNvSpPr txBox="1">
            <a:spLocks noChangeArrowheads="1"/>
          </p:cNvSpPr>
          <p:nvPr/>
        </p:nvSpPr>
        <p:spPr bwMode="auto">
          <a:xfrm>
            <a:off x="533400" y="56388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36868" name="Text Box 1045"/>
          <p:cNvSpPr txBox="1">
            <a:spLocks noChangeArrowheads="1"/>
          </p:cNvSpPr>
          <p:nvPr/>
        </p:nvSpPr>
        <p:spPr bwMode="auto">
          <a:xfrm>
            <a:off x="381000" y="6858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 Neuron/</a:t>
            </a:r>
            <a:r>
              <a:rPr lang="en-US" sz="4000" dirty="0" err="1"/>
              <a:t>Perceptron</a:t>
            </a:r>
            <a:endParaRPr lang="en-US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7543800" y="30991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00FF"/>
                </a:solidFill>
              </a:rPr>
              <a:t>0</a:t>
            </a:r>
          </a:p>
        </p:txBody>
      </p:sp>
      <p:grpSp>
        <p:nvGrpSpPr>
          <p:cNvPr id="3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00800" y="4267200"/>
            <a:ext cx="243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Weighted sum is 0.5, which is </a:t>
            </a:r>
            <a:r>
              <a:rPr lang="en-US">
                <a:solidFill>
                  <a:srgbClr val="0000FF"/>
                </a:solidFill>
              </a:rPr>
              <a:t>not  </a:t>
            </a:r>
            <a:r>
              <a:rPr lang="en-US" dirty="0">
                <a:solidFill>
                  <a:srgbClr val="0000FF"/>
                </a:solidFill>
              </a:rPr>
              <a:t>larger than the threshold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sp>
        <p:nvSpPr>
          <p:cNvPr id="36868" name="Text Box 1045"/>
          <p:cNvSpPr txBox="1">
            <a:spLocks noChangeArrowheads="1"/>
          </p:cNvSpPr>
          <p:nvPr/>
        </p:nvSpPr>
        <p:spPr bwMode="auto">
          <a:xfrm>
            <a:off x="381000" y="6858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 Neuron/</a:t>
            </a:r>
            <a:r>
              <a:rPr lang="en-US" sz="4000" dirty="0" err="1"/>
              <a:t>Perceptron</a:t>
            </a:r>
            <a:endParaRPr lang="en-US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7543800" y="30991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?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68133" y="5943600"/>
            <a:ext cx="4996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1*1 + 0*-1 + 0*1 + 1*0.5 =  1.5</a:t>
            </a:r>
          </a:p>
        </p:txBody>
      </p:sp>
    </p:spTree>
    <p:extLst>
      <p:ext uri="{BB962C8B-B14F-4D97-AF65-F5344CB8AC3E}">
        <p14:creationId xmlns:p14="http://schemas.microsoft.com/office/powerpoint/2010/main" val="346559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sp>
        <p:nvSpPr>
          <p:cNvPr id="36868" name="Text Box 1045"/>
          <p:cNvSpPr txBox="1">
            <a:spLocks noChangeArrowheads="1"/>
          </p:cNvSpPr>
          <p:nvPr/>
        </p:nvSpPr>
        <p:spPr bwMode="auto">
          <a:xfrm>
            <a:off x="381000" y="6858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 Neuron/</a:t>
            </a:r>
            <a:r>
              <a:rPr lang="en-US" sz="4000" dirty="0" err="1"/>
              <a:t>Perceptron</a:t>
            </a:r>
            <a:endParaRPr lang="en-US" sz="40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43800" y="30991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00800" y="4267200"/>
            <a:ext cx="243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Weighted sum is 1.5, which is larger than the threshold</a:t>
            </a:r>
          </a:p>
        </p:txBody>
      </p:sp>
    </p:spTree>
    <p:extLst>
      <p:ext uri="{BB962C8B-B14F-4D97-AF65-F5344CB8AC3E}">
        <p14:creationId xmlns:p14="http://schemas.microsoft.com/office/powerpoint/2010/main" val="2518068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Neural Networks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dirty="0"/>
              <a:t>David Kauchak</a:t>
            </a:r>
          </a:p>
          <a:p>
            <a:pPr eaLnBrk="1" hangingPunct="1">
              <a:buFont typeface="Wingdings" charset="2"/>
              <a:buNone/>
            </a:pPr>
            <a:r>
              <a:rPr lang="en-US" dirty="0"/>
              <a:t>CS51A</a:t>
            </a:r>
          </a:p>
          <a:p>
            <a:pPr eaLnBrk="1" hangingPunct="1">
              <a:buFont typeface="Wingdings" charset="2"/>
              <a:buNone/>
            </a:pPr>
            <a:r>
              <a:rPr lang="en-US" dirty="0"/>
              <a:t>Spring 2019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>
            <a:off x="4953000" y="3429000"/>
            <a:ext cx="16764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6858001" y="2777067"/>
            <a:ext cx="1981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Individual </a:t>
            </a:r>
            <a:r>
              <a:rPr lang="en-US" dirty="0" err="1">
                <a:solidFill>
                  <a:srgbClr val="FF6600"/>
                </a:solidFill>
              </a:rPr>
              <a:t>perceptrons</a:t>
            </a:r>
            <a:r>
              <a:rPr lang="en-US" dirty="0">
                <a:solidFill>
                  <a:srgbClr val="FF6600"/>
                </a:solidFill>
              </a:rPr>
              <a:t>/neurons</a:t>
            </a:r>
          </a:p>
        </p:txBody>
      </p:sp>
    </p:spTree>
    <p:extLst>
      <p:ext uri="{BB962C8B-B14F-4D97-AF65-F5344CB8AC3E}">
        <p14:creationId xmlns:p14="http://schemas.microsoft.com/office/powerpoint/2010/main" val="2085609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21336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1200" y="1981200"/>
            <a:ext cx="3047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some inputs are provided/entered</a:t>
            </a:r>
          </a:p>
        </p:txBody>
      </p:sp>
    </p:spTree>
    <p:extLst>
      <p:ext uri="{BB962C8B-B14F-4D97-AF65-F5344CB8AC3E}">
        <p14:creationId xmlns:p14="http://schemas.microsoft.com/office/powerpoint/2010/main" val="3571418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32766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15000" y="2819400"/>
            <a:ext cx="30479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each perceptron computes and calculates an answer</a:t>
            </a:r>
          </a:p>
        </p:txBody>
      </p:sp>
    </p:spTree>
    <p:extLst>
      <p:ext uri="{BB962C8B-B14F-4D97-AF65-F5344CB8AC3E}">
        <p14:creationId xmlns:p14="http://schemas.microsoft.com/office/powerpoint/2010/main" val="2275162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41148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15000" y="3810000"/>
            <a:ext cx="30479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those answers become inputs for the next level</a:t>
            </a:r>
          </a:p>
        </p:txBody>
      </p:sp>
    </p:spTree>
    <p:extLst>
      <p:ext uri="{BB962C8B-B14F-4D97-AF65-F5344CB8AC3E}">
        <p14:creationId xmlns:p14="http://schemas.microsoft.com/office/powerpoint/2010/main" val="24590291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49530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86400" y="4807803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finally get the answer after all levels compute</a:t>
            </a:r>
          </a:p>
        </p:txBody>
      </p:sp>
    </p:spTree>
    <p:extLst>
      <p:ext uri="{BB962C8B-B14F-4D97-AF65-F5344CB8AC3E}">
        <p14:creationId xmlns:p14="http://schemas.microsoft.com/office/powerpoint/2010/main" val="4091136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r>
              <a:rPr lang="en-US" dirty="0"/>
              <a:t>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Different kinds/characteristics of networks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60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1219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18288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2192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7" name="Straight Arrow Connector 26"/>
          <p:cNvCxnSpPr>
            <a:stCxn id="4" idx="5"/>
            <a:endCxn id="7" idx="1"/>
          </p:cNvCxnSpPr>
          <p:nvPr/>
        </p:nvCxnSpPr>
        <p:spPr bwMode="auto">
          <a:xfrm rot="16200000" flipH="1">
            <a:off x="755463" y="47170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5" idx="4"/>
            <a:endCxn id="7" idx="0"/>
          </p:cNvCxnSpPr>
          <p:nvPr/>
        </p:nvCxnSpPr>
        <p:spPr bwMode="auto">
          <a:xfrm rot="5400000">
            <a:off x="1104900" y="4914106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6" idx="3"/>
            <a:endCxn id="7" idx="7"/>
          </p:cNvCxnSpPr>
          <p:nvPr/>
        </p:nvCxnSpPr>
        <p:spPr bwMode="auto">
          <a:xfrm rot="5400000">
            <a:off x="1365063" y="47170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endCxn id="4" idx="0"/>
          </p:cNvCxnSpPr>
          <p:nvPr/>
        </p:nvCxnSpPr>
        <p:spPr bwMode="auto">
          <a:xfrm rot="16200000" flipH="1">
            <a:off x="381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endCxn id="4" idx="0"/>
          </p:cNvCxnSpPr>
          <p:nvPr/>
        </p:nvCxnSpPr>
        <p:spPr bwMode="auto">
          <a:xfrm rot="5400000">
            <a:off x="571500" y="39235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rot="16200000" flipH="1">
            <a:off x="990600" y="396160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rot="5400000">
            <a:off x="1181100" y="392350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rot="16200000" flipH="1">
            <a:off x="16002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rot="5400000">
            <a:off x="1790700" y="39235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13" idx="4"/>
            <a:endCxn id="9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13" idx="4"/>
            <a:endCxn id="10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13" idx="4"/>
            <a:endCxn id="11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stCxn id="13" idx="4"/>
            <a:endCxn id="15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4" idx="4"/>
            <a:endCxn id="9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4" idx="4"/>
            <a:endCxn id="10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4" idx="5"/>
            <a:endCxn id="11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14" idx="5"/>
            <a:endCxn id="15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17" idx="4"/>
            <a:endCxn id="9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17" idx="5"/>
            <a:endCxn id="10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>
            <a:stCxn id="17" idx="4"/>
            <a:endCxn id="11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stCxn id="17" idx="4"/>
            <a:endCxn id="15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9" idx="5"/>
            <a:endCxn id="12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10" idx="4"/>
            <a:endCxn id="12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11" idx="3"/>
            <a:endCxn id="12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>
            <a:stCxn id="15" idx="4"/>
            <a:endCxn id="12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7" idx="4"/>
          </p:cNvCxnSpPr>
          <p:nvPr/>
        </p:nvCxnSpPr>
        <p:spPr bwMode="auto">
          <a:xfrm rot="5400000">
            <a:off x="1219200" y="5638006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6" name="Oval 12"/>
          <p:cNvSpPr>
            <a:spLocks noChangeArrowheads="1"/>
          </p:cNvSpPr>
          <p:nvPr/>
        </p:nvSpPr>
        <p:spPr bwMode="auto">
          <a:xfrm>
            <a:off x="62484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Oval 12"/>
          <p:cNvSpPr>
            <a:spLocks noChangeArrowheads="1"/>
          </p:cNvSpPr>
          <p:nvPr/>
        </p:nvSpPr>
        <p:spPr bwMode="auto">
          <a:xfrm>
            <a:off x="6858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Oval 12"/>
          <p:cNvSpPr>
            <a:spLocks noChangeArrowheads="1"/>
          </p:cNvSpPr>
          <p:nvPr/>
        </p:nvSpPr>
        <p:spPr bwMode="auto">
          <a:xfrm>
            <a:off x="73914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Oval 12"/>
          <p:cNvSpPr>
            <a:spLocks noChangeArrowheads="1"/>
          </p:cNvSpPr>
          <p:nvPr/>
        </p:nvSpPr>
        <p:spPr bwMode="auto">
          <a:xfrm>
            <a:off x="70866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Oval 89"/>
          <p:cNvSpPr>
            <a:spLocks noChangeArrowheads="1"/>
          </p:cNvSpPr>
          <p:nvPr/>
        </p:nvSpPr>
        <p:spPr bwMode="auto">
          <a:xfrm>
            <a:off x="64008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Oval 12"/>
          <p:cNvSpPr>
            <a:spLocks noChangeArrowheads="1"/>
          </p:cNvSpPr>
          <p:nvPr/>
        </p:nvSpPr>
        <p:spPr bwMode="auto">
          <a:xfrm>
            <a:off x="70104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Oval 12"/>
          <p:cNvSpPr>
            <a:spLocks noChangeArrowheads="1"/>
          </p:cNvSpPr>
          <p:nvPr/>
        </p:nvSpPr>
        <p:spPr bwMode="auto">
          <a:xfrm>
            <a:off x="79248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Oval 12"/>
          <p:cNvSpPr>
            <a:spLocks noChangeArrowheads="1"/>
          </p:cNvSpPr>
          <p:nvPr/>
        </p:nvSpPr>
        <p:spPr bwMode="auto">
          <a:xfrm>
            <a:off x="75438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4" name="Straight Arrow Connector 93"/>
          <p:cNvCxnSpPr/>
          <p:nvPr/>
        </p:nvCxnSpPr>
        <p:spPr bwMode="auto">
          <a:xfrm rot="16200000" flipH="1">
            <a:off x="61722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/>
          <p:nvPr/>
        </p:nvCxnSpPr>
        <p:spPr bwMode="auto">
          <a:xfrm rot="5400000">
            <a:off x="63627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/>
          <p:nvPr/>
        </p:nvCxnSpPr>
        <p:spPr bwMode="auto">
          <a:xfrm rot="16200000" flipH="1">
            <a:off x="67818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/>
          <p:nvPr/>
        </p:nvCxnSpPr>
        <p:spPr bwMode="auto">
          <a:xfrm rot="5400000">
            <a:off x="69723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/>
          <p:nvPr/>
        </p:nvCxnSpPr>
        <p:spPr bwMode="auto">
          <a:xfrm rot="16200000" flipH="1">
            <a:off x="73152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/>
          <p:nvPr/>
        </p:nvCxnSpPr>
        <p:spPr bwMode="auto">
          <a:xfrm rot="5400000">
            <a:off x="75057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>
            <a:stCxn id="90" idx="4"/>
            <a:endCxn id="86" idx="0"/>
          </p:cNvCxnSpPr>
          <p:nvPr/>
        </p:nvCxnSpPr>
        <p:spPr bwMode="auto">
          <a:xfrm rot="5400000">
            <a:off x="61722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90" idx="4"/>
            <a:endCxn id="87" idx="0"/>
          </p:cNvCxnSpPr>
          <p:nvPr/>
        </p:nvCxnSpPr>
        <p:spPr bwMode="auto">
          <a:xfrm rot="16200000" flipH="1">
            <a:off x="64770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>
            <a:stCxn id="90" idx="4"/>
            <a:endCxn id="88" idx="1"/>
          </p:cNvCxnSpPr>
          <p:nvPr/>
        </p:nvCxnSpPr>
        <p:spPr bwMode="auto">
          <a:xfrm rot="16200000" flipH="1">
            <a:off x="66675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>
            <a:stCxn id="90" idx="4"/>
            <a:endCxn id="92" idx="0"/>
          </p:cNvCxnSpPr>
          <p:nvPr/>
        </p:nvCxnSpPr>
        <p:spPr bwMode="auto">
          <a:xfrm rot="16200000" flipH="1">
            <a:off x="70104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91" idx="4"/>
            <a:endCxn id="86" idx="0"/>
          </p:cNvCxnSpPr>
          <p:nvPr/>
        </p:nvCxnSpPr>
        <p:spPr bwMode="auto">
          <a:xfrm rot="5400000">
            <a:off x="64770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>
            <a:stCxn id="91" idx="4"/>
            <a:endCxn id="87" idx="0"/>
          </p:cNvCxnSpPr>
          <p:nvPr/>
        </p:nvCxnSpPr>
        <p:spPr bwMode="auto">
          <a:xfrm rot="5400000">
            <a:off x="67818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Straight Arrow Connector 105"/>
          <p:cNvCxnSpPr>
            <a:stCxn id="91" idx="5"/>
            <a:endCxn id="88" idx="0"/>
          </p:cNvCxnSpPr>
          <p:nvPr/>
        </p:nvCxnSpPr>
        <p:spPr bwMode="auto">
          <a:xfrm rot="16200000" flipH="1">
            <a:off x="70800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91" idx="5"/>
            <a:endCxn id="92" idx="0"/>
          </p:cNvCxnSpPr>
          <p:nvPr/>
        </p:nvCxnSpPr>
        <p:spPr bwMode="auto">
          <a:xfrm rot="16200000" flipH="1">
            <a:off x="73467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Straight Arrow Connector 107"/>
          <p:cNvCxnSpPr>
            <a:stCxn id="93" idx="4"/>
            <a:endCxn id="86" idx="7"/>
          </p:cNvCxnSpPr>
          <p:nvPr/>
        </p:nvCxnSpPr>
        <p:spPr bwMode="auto">
          <a:xfrm rot="5400000">
            <a:off x="67752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9" name="Straight Arrow Connector 108"/>
          <p:cNvCxnSpPr>
            <a:stCxn id="93" idx="5"/>
            <a:endCxn id="87" idx="0"/>
          </p:cNvCxnSpPr>
          <p:nvPr/>
        </p:nvCxnSpPr>
        <p:spPr bwMode="auto">
          <a:xfrm rot="5400000">
            <a:off x="70800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Straight Arrow Connector 109"/>
          <p:cNvCxnSpPr>
            <a:stCxn id="93" idx="4"/>
            <a:endCxn id="88" idx="0"/>
          </p:cNvCxnSpPr>
          <p:nvPr/>
        </p:nvCxnSpPr>
        <p:spPr bwMode="auto">
          <a:xfrm rot="5400000">
            <a:off x="73152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1" name="Straight Arrow Connector 110"/>
          <p:cNvCxnSpPr>
            <a:stCxn id="93" idx="4"/>
            <a:endCxn id="92" idx="7"/>
          </p:cNvCxnSpPr>
          <p:nvPr/>
        </p:nvCxnSpPr>
        <p:spPr bwMode="auto">
          <a:xfrm rot="16200000" flipH="1">
            <a:off x="76134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2" name="Straight Arrow Connector 111"/>
          <p:cNvCxnSpPr>
            <a:stCxn id="86" idx="5"/>
            <a:endCxn id="89" idx="1"/>
          </p:cNvCxnSpPr>
          <p:nvPr/>
        </p:nvCxnSpPr>
        <p:spPr bwMode="auto">
          <a:xfrm rot="16200000" flipH="1">
            <a:off x="65085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>
            <a:stCxn id="87" idx="4"/>
            <a:endCxn id="89" idx="0"/>
          </p:cNvCxnSpPr>
          <p:nvPr/>
        </p:nvCxnSpPr>
        <p:spPr bwMode="auto">
          <a:xfrm rot="16200000" flipH="1">
            <a:off x="68580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4" name="Straight Arrow Connector 113"/>
          <p:cNvCxnSpPr>
            <a:stCxn id="88" idx="3"/>
            <a:endCxn id="89" idx="0"/>
          </p:cNvCxnSpPr>
          <p:nvPr/>
        </p:nvCxnSpPr>
        <p:spPr bwMode="auto">
          <a:xfrm rot="5400000">
            <a:off x="70485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Straight Arrow Connector 114"/>
          <p:cNvCxnSpPr>
            <a:stCxn id="92" idx="4"/>
            <a:endCxn id="89" idx="7"/>
          </p:cNvCxnSpPr>
          <p:nvPr/>
        </p:nvCxnSpPr>
        <p:spPr bwMode="auto">
          <a:xfrm rot="5400000">
            <a:off x="74229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/>
          <p:nvPr/>
        </p:nvCxnSpPr>
        <p:spPr bwMode="auto">
          <a:xfrm rot="5400000">
            <a:off x="70873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8" name="Freeform 117"/>
          <p:cNvSpPr/>
          <p:nvPr/>
        </p:nvSpPr>
        <p:spPr bwMode="auto">
          <a:xfrm>
            <a:off x="7213600" y="2779889"/>
            <a:ext cx="1639711" cy="3349978"/>
          </a:xfrm>
          <a:custGeom>
            <a:avLst/>
            <a:gdLst>
              <a:gd name="connsiteX0" fmla="*/ 0 w 1639711"/>
              <a:gd name="connsiteY0" fmla="*/ 2723444 h 3349978"/>
              <a:gd name="connsiteX1" fmla="*/ 1185333 w 1639711"/>
              <a:gd name="connsiteY1" fmla="*/ 2960511 h 3349978"/>
              <a:gd name="connsiteX2" fmla="*/ 1540933 w 1639711"/>
              <a:gd name="connsiteY2" fmla="*/ 386644 h 3349978"/>
              <a:gd name="connsiteX3" fmla="*/ 592667 w 1639711"/>
              <a:gd name="connsiteY3" fmla="*/ 640644 h 334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711" h="3349978">
                <a:moveTo>
                  <a:pt x="0" y="2723444"/>
                </a:moveTo>
                <a:cubicBezTo>
                  <a:pt x="464255" y="3036711"/>
                  <a:pt x="928511" y="3349978"/>
                  <a:pt x="1185333" y="2960511"/>
                </a:cubicBezTo>
                <a:cubicBezTo>
                  <a:pt x="1442155" y="2571044"/>
                  <a:pt x="1639711" y="773288"/>
                  <a:pt x="1540933" y="386644"/>
                </a:cubicBezTo>
                <a:cubicBezTo>
                  <a:pt x="1442155" y="0"/>
                  <a:pt x="1017411" y="320322"/>
                  <a:pt x="592667" y="640644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838200" y="30435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5532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2286000" y="60960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are these different?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r>
              <a:rPr lang="en-US" dirty="0"/>
              <a:t>Neural networks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6096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12192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18288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219200" y="4495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32766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38862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4196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4114800" y="4495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429000" y="2742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4038600" y="2742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49530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4572000" y="2742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7" name="Straight Arrow Connector 26"/>
          <p:cNvCxnSpPr>
            <a:stCxn id="4" idx="5"/>
            <a:endCxn id="7" idx="1"/>
          </p:cNvCxnSpPr>
          <p:nvPr/>
        </p:nvCxnSpPr>
        <p:spPr bwMode="auto">
          <a:xfrm rot="16200000" flipH="1">
            <a:off x="755463" y="4031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5" idx="4"/>
            <a:endCxn id="7" idx="0"/>
          </p:cNvCxnSpPr>
          <p:nvPr/>
        </p:nvCxnSpPr>
        <p:spPr bwMode="auto">
          <a:xfrm rot="5400000">
            <a:off x="1104900" y="4228306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6" idx="3"/>
            <a:endCxn id="7" idx="7"/>
          </p:cNvCxnSpPr>
          <p:nvPr/>
        </p:nvCxnSpPr>
        <p:spPr bwMode="auto">
          <a:xfrm rot="5400000">
            <a:off x="1365063" y="4031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endCxn id="4" idx="0"/>
          </p:cNvCxnSpPr>
          <p:nvPr/>
        </p:nvCxnSpPr>
        <p:spPr bwMode="auto">
          <a:xfrm rot="16200000" flipH="1">
            <a:off x="3810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endCxn id="4" idx="0"/>
          </p:cNvCxnSpPr>
          <p:nvPr/>
        </p:nvCxnSpPr>
        <p:spPr bwMode="auto">
          <a:xfrm rot="5400000">
            <a:off x="571500" y="32377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rot="16200000" flipH="1">
            <a:off x="990600" y="327580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rot="5400000">
            <a:off x="1181100" y="323770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rot="16200000" flipH="1">
            <a:off x="16002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rot="5400000">
            <a:off x="1790700" y="32377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rot="16200000" flipH="1">
            <a:off x="3200400" y="2361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rot="5400000">
            <a:off x="3390900" y="2323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rot="16200000" flipH="1">
            <a:off x="3810000" y="23614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rot="5400000">
            <a:off x="4000500" y="23233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16200000" flipH="1">
            <a:off x="4343400" y="2361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rot="5400000">
            <a:off x="4533900" y="2323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13" idx="4"/>
            <a:endCxn id="9" idx="0"/>
          </p:cNvCxnSpPr>
          <p:nvPr/>
        </p:nvCxnSpPr>
        <p:spPr bwMode="auto">
          <a:xfrm rot="5400000">
            <a:off x="32004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13" idx="4"/>
            <a:endCxn id="10" idx="0"/>
          </p:cNvCxnSpPr>
          <p:nvPr/>
        </p:nvCxnSpPr>
        <p:spPr bwMode="auto">
          <a:xfrm rot="16200000" flipH="1">
            <a:off x="3505200" y="31234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13" idx="4"/>
            <a:endCxn id="11" idx="1"/>
          </p:cNvCxnSpPr>
          <p:nvPr/>
        </p:nvCxnSpPr>
        <p:spPr bwMode="auto">
          <a:xfrm rot="16200000" flipH="1">
            <a:off x="3695700" y="29329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stCxn id="13" idx="4"/>
            <a:endCxn id="15" idx="0"/>
          </p:cNvCxnSpPr>
          <p:nvPr/>
        </p:nvCxnSpPr>
        <p:spPr bwMode="auto">
          <a:xfrm rot="16200000" flipH="1">
            <a:off x="4038600" y="25900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4" idx="4"/>
            <a:endCxn id="9" idx="0"/>
          </p:cNvCxnSpPr>
          <p:nvPr/>
        </p:nvCxnSpPr>
        <p:spPr bwMode="auto">
          <a:xfrm rot="5400000">
            <a:off x="3505200" y="29710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4" idx="4"/>
            <a:endCxn id="10" idx="0"/>
          </p:cNvCxnSpPr>
          <p:nvPr/>
        </p:nvCxnSpPr>
        <p:spPr bwMode="auto">
          <a:xfrm rot="5400000">
            <a:off x="38100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4" idx="5"/>
            <a:endCxn id="11" idx="0"/>
          </p:cNvCxnSpPr>
          <p:nvPr/>
        </p:nvCxnSpPr>
        <p:spPr bwMode="auto">
          <a:xfrm rot="16200000" flipH="1">
            <a:off x="4108263" y="31930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14" idx="5"/>
            <a:endCxn id="15" idx="0"/>
          </p:cNvCxnSpPr>
          <p:nvPr/>
        </p:nvCxnSpPr>
        <p:spPr bwMode="auto">
          <a:xfrm rot="16200000" flipH="1">
            <a:off x="4374963" y="29263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17" idx="4"/>
            <a:endCxn id="9" idx="7"/>
          </p:cNvCxnSpPr>
          <p:nvPr/>
        </p:nvCxnSpPr>
        <p:spPr bwMode="auto">
          <a:xfrm rot="5400000">
            <a:off x="3803464" y="27805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17" idx="5"/>
            <a:endCxn id="10" idx="0"/>
          </p:cNvCxnSpPr>
          <p:nvPr/>
        </p:nvCxnSpPr>
        <p:spPr bwMode="auto">
          <a:xfrm rot="5400000">
            <a:off x="4108264" y="29329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>
            <a:stCxn id="17" idx="4"/>
            <a:endCxn id="11" idx="0"/>
          </p:cNvCxnSpPr>
          <p:nvPr/>
        </p:nvCxnSpPr>
        <p:spPr bwMode="auto">
          <a:xfrm rot="5400000">
            <a:off x="43434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stCxn id="17" idx="4"/>
            <a:endCxn id="15" idx="7"/>
          </p:cNvCxnSpPr>
          <p:nvPr/>
        </p:nvCxnSpPr>
        <p:spPr bwMode="auto">
          <a:xfrm rot="16200000" flipH="1">
            <a:off x="4641663" y="31299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9" idx="5"/>
            <a:endCxn id="12" idx="1"/>
          </p:cNvCxnSpPr>
          <p:nvPr/>
        </p:nvCxnSpPr>
        <p:spPr bwMode="auto">
          <a:xfrm rot="16200000" flipH="1">
            <a:off x="3536763" y="39169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10" idx="4"/>
            <a:endCxn id="12" idx="0"/>
          </p:cNvCxnSpPr>
          <p:nvPr/>
        </p:nvCxnSpPr>
        <p:spPr bwMode="auto">
          <a:xfrm rot="16200000" flipH="1">
            <a:off x="3886200" y="41140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11" idx="3"/>
            <a:endCxn id="12" idx="0"/>
          </p:cNvCxnSpPr>
          <p:nvPr/>
        </p:nvCxnSpPr>
        <p:spPr bwMode="auto">
          <a:xfrm rot="5400000">
            <a:off x="4076701" y="41074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>
            <a:stCxn id="15" idx="4"/>
            <a:endCxn id="12" idx="7"/>
          </p:cNvCxnSpPr>
          <p:nvPr/>
        </p:nvCxnSpPr>
        <p:spPr bwMode="auto">
          <a:xfrm rot="5400000">
            <a:off x="4451164" y="38854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7" idx="4"/>
          </p:cNvCxnSpPr>
          <p:nvPr/>
        </p:nvCxnSpPr>
        <p:spPr bwMode="auto">
          <a:xfrm rot="5400000">
            <a:off x="1219200" y="4952206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/>
          <p:nvPr/>
        </p:nvCxnSpPr>
        <p:spPr bwMode="auto">
          <a:xfrm rot="5400000">
            <a:off x="4115594" y="49514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9" name="TextBox 118"/>
          <p:cNvSpPr txBox="1"/>
          <p:nvPr/>
        </p:nvSpPr>
        <p:spPr>
          <a:xfrm>
            <a:off x="838200" y="23577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3581400" y="1524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914400" y="54102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Feed forward networks</a:t>
            </a:r>
          </a:p>
        </p:txBody>
      </p:sp>
      <p:sp>
        <p:nvSpPr>
          <p:cNvPr id="124" name="Rectangle 123"/>
          <p:cNvSpPr/>
          <p:nvPr/>
        </p:nvSpPr>
        <p:spPr bwMode="auto">
          <a:xfrm>
            <a:off x="3048000" y="3505200"/>
            <a:ext cx="2590800" cy="533400"/>
          </a:xfrm>
          <a:prstGeom prst="rect">
            <a:avLst/>
          </a:prstGeom>
          <a:solidFill>
            <a:srgbClr val="FF00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019800" y="35052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hidden units/layer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Neural networks</a:t>
            </a:r>
            <a:endParaRPr lang="en-US" dirty="0"/>
          </a:p>
        </p:txBody>
      </p:sp>
      <p:sp>
        <p:nvSpPr>
          <p:cNvPr id="124" name="Content Placeholder 123"/>
          <p:cNvSpPr>
            <a:spLocks noGrp="1"/>
          </p:cNvSpPr>
          <p:nvPr>
            <p:ph idx="1"/>
          </p:nvPr>
        </p:nvSpPr>
        <p:spPr>
          <a:xfrm>
            <a:off x="3733800" y="1981200"/>
            <a:ext cx="49530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Recurrent network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Output is fed back to input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Can support memory!</a:t>
            </a: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How?</a:t>
            </a:r>
          </a:p>
        </p:txBody>
      </p:sp>
      <p:sp>
        <p:nvSpPr>
          <p:cNvPr id="86" name="Oval 12"/>
          <p:cNvSpPr>
            <a:spLocks noChangeArrowheads="1"/>
          </p:cNvSpPr>
          <p:nvPr/>
        </p:nvSpPr>
        <p:spPr bwMode="auto">
          <a:xfrm>
            <a:off x="914400" y="4114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Oval 12"/>
          <p:cNvSpPr>
            <a:spLocks noChangeArrowheads="1"/>
          </p:cNvSpPr>
          <p:nvPr/>
        </p:nvSpPr>
        <p:spPr bwMode="auto">
          <a:xfrm>
            <a:off x="1524000" y="4114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Oval 12"/>
          <p:cNvSpPr>
            <a:spLocks noChangeArrowheads="1"/>
          </p:cNvSpPr>
          <p:nvPr/>
        </p:nvSpPr>
        <p:spPr bwMode="auto">
          <a:xfrm>
            <a:off x="2057400" y="4114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Oval 12"/>
          <p:cNvSpPr>
            <a:spLocks noChangeArrowheads="1"/>
          </p:cNvSpPr>
          <p:nvPr/>
        </p:nvSpPr>
        <p:spPr bwMode="auto">
          <a:xfrm>
            <a:off x="1752600" y="4952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Oval 89"/>
          <p:cNvSpPr>
            <a:spLocks noChangeArrowheads="1"/>
          </p:cNvSpPr>
          <p:nvPr/>
        </p:nvSpPr>
        <p:spPr bwMode="auto">
          <a:xfrm>
            <a:off x="1066800" y="3199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Oval 12"/>
          <p:cNvSpPr>
            <a:spLocks noChangeArrowheads="1"/>
          </p:cNvSpPr>
          <p:nvPr/>
        </p:nvSpPr>
        <p:spPr bwMode="auto">
          <a:xfrm>
            <a:off x="1676400" y="3199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Oval 12"/>
          <p:cNvSpPr>
            <a:spLocks noChangeArrowheads="1"/>
          </p:cNvSpPr>
          <p:nvPr/>
        </p:nvSpPr>
        <p:spPr bwMode="auto">
          <a:xfrm>
            <a:off x="2590800" y="4114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Oval 12"/>
          <p:cNvSpPr>
            <a:spLocks noChangeArrowheads="1"/>
          </p:cNvSpPr>
          <p:nvPr/>
        </p:nvSpPr>
        <p:spPr bwMode="auto">
          <a:xfrm>
            <a:off x="2209800" y="3199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4" name="Straight Arrow Connector 93"/>
          <p:cNvCxnSpPr/>
          <p:nvPr/>
        </p:nvCxnSpPr>
        <p:spPr bwMode="auto">
          <a:xfrm rot="16200000" flipH="1">
            <a:off x="838200" y="28186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/>
          <p:nvPr/>
        </p:nvCxnSpPr>
        <p:spPr bwMode="auto">
          <a:xfrm rot="5400000">
            <a:off x="1028700" y="27805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/>
          <p:nvPr/>
        </p:nvCxnSpPr>
        <p:spPr bwMode="auto">
          <a:xfrm rot="16200000" flipH="1">
            <a:off x="1447800" y="28186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/>
          <p:nvPr/>
        </p:nvCxnSpPr>
        <p:spPr bwMode="auto">
          <a:xfrm rot="5400000">
            <a:off x="1638300" y="27805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/>
          <p:nvPr/>
        </p:nvCxnSpPr>
        <p:spPr bwMode="auto">
          <a:xfrm rot="16200000" flipH="1">
            <a:off x="1981200" y="28186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/>
          <p:nvPr/>
        </p:nvCxnSpPr>
        <p:spPr bwMode="auto">
          <a:xfrm rot="5400000">
            <a:off x="2171700" y="27805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>
            <a:stCxn id="90" idx="4"/>
            <a:endCxn id="86" idx="0"/>
          </p:cNvCxnSpPr>
          <p:nvPr/>
        </p:nvCxnSpPr>
        <p:spPr bwMode="auto">
          <a:xfrm rot="5400000">
            <a:off x="838200" y="37330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90" idx="4"/>
            <a:endCxn id="87" idx="0"/>
          </p:cNvCxnSpPr>
          <p:nvPr/>
        </p:nvCxnSpPr>
        <p:spPr bwMode="auto">
          <a:xfrm rot="16200000" flipH="1">
            <a:off x="1143000" y="35806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>
            <a:stCxn id="90" idx="4"/>
            <a:endCxn id="88" idx="1"/>
          </p:cNvCxnSpPr>
          <p:nvPr/>
        </p:nvCxnSpPr>
        <p:spPr bwMode="auto">
          <a:xfrm rot="16200000" flipH="1">
            <a:off x="1333500" y="33901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>
            <a:stCxn id="90" idx="4"/>
            <a:endCxn id="92" idx="0"/>
          </p:cNvCxnSpPr>
          <p:nvPr/>
        </p:nvCxnSpPr>
        <p:spPr bwMode="auto">
          <a:xfrm rot="16200000" flipH="1">
            <a:off x="1676400" y="30472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91" idx="4"/>
            <a:endCxn id="86" idx="0"/>
          </p:cNvCxnSpPr>
          <p:nvPr/>
        </p:nvCxnSpPr>
        <p:spPr bwMode="auto">
          <a:xfrm rot="5400000">
            <a:off x="1143000" y="34282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>
            <a:stCxn id="91" idx="4"/>
            <a:endCxn id="87" idx="0"/>
          </p:cNvCxnSpPr>
          <p:nvPr/>
        </p:nvCxnSpPr>
        <p:spPr bwMode="auto">
          <a:xfrm rot="5400000">
            <a:off x="1447800" y="37330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Straight Arrow Connector 105"/>
          <p:cNvCxnSpPr>
            <a:stCxn id="91" idx="5"/>
            <a:endCxn id="88" idx="0"/>
          </p:cNvCxnSpPr>
          <p:nvPr/>
        </p:nvCxnSpPr>
        <p:spPr bwMode="auto">
          <a:xfrm rot="16200000" flipH="1">
            <a:off x="1746063" y="36502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91" idx="5"/>
            <a:endCxn id="92" idx="0"/>
          </p:cNvCxnSpPr>
          <p:nvPr/>
        </p:nvCxnSpPr>
        <p:spPr bwMode="auto">
          <a:xfrm rot="16200000" flipH="1">
            <a:off x="2012763" y="33835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Straight Arrow Connector 107"/>
          <p:cNvCxnSpPr>
            <a:stCxn id="93" idx="4"/>
            <a:endCxn id="86" idx="7"/>
          </p:cNvCxnSpPr>
          <p:nvPr/>
        </p:nvCxnSpPr>
        <p:spPr bwMode="auto">
          <a:xfrm rot="5400000">
            <a:off x="1441264" y="32377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9" name="Straight Arrow Connector 108"/>
          <p:cNvCxnSpPr>
            <a:stCxn id="93" idx="5"/>
            <a:endCxn id="87" idx="0"/>
          </p:cNvCxnSpPr>
          <p:nvPr/>
        </p:nvCxnSpPr>
        <p:spPr bwMode="auto">
          <a:xfrm rot="5400000">
            <a:off x="1746064" y="33901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Straight Arrow Connector 109"/>
          <p:cNvCxnSpPr>
            <a:stCxn id="93" idx="4"/>
            <a:endCxn id="88" idx="0"/>
          </p:cNvCxnSpPr>
          <p:nvPr/>
        </p:nvCxnSpPr>
        <p:spPr bwMode="auto">
          <a:xfrm rot="5400000">
            <a:off x="1981200" y="37330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1" name="Straight Arrow Connector 110"/>
          <p:cNvCxnSpPr>
            <a:stCxn id="93" idx="4"/>
            <a:endCxn id="92" idx="7"/>
          </p:cNvCxnSpPr>
          <p:nvPr/>
        </p:nvCxnSpPr>
        <p:spPr bwMode="auto">
          <a:xfrm rot="16200000" flipH="1">
            <a:off x="2279463" y="35871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2" name="Straight Arrow Connector 111"/>
          <p:cNvCxnSpPr>
            <a:stCxn id="86" idx="5"/>
            <a:endCxn id="89" idx="1"/>
          </p:cNvCxnSpPr>
          <p:nvPr/>
        </p:nvCxnSpPr>
        <p:spPr bwMode="auto">
          <a:xfrm rot="16200000" flipH="1">
            <a:off x="1174563" y="43741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>
            <a:stCxn id="87" idx="4"/>
            <a:endCxn id="89" idx="0"/>
          </p:cNvCxnSpPr>
          <p:nvPr/>
        </p:nvCxnSpPr>
        <p:spPr bwMode="auto">
          <a:xfrm rot="16200000" flipH="1">
            <a:off x="1524000" y="45712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4" name="Straight Arrow Connector 113"/>
          <p:cNvCxnSpPr>
            <a:stCxn id="88" idx="3"/>
            <a:endCxn id="89" idx="0"/>
          </p:cNvCxnSpPr>
          <p:nvPr/>
        </p:nvCxnSpPr>
        <p:spPr bwMode="auto">
          <a:xfrm rot="5400000">
            <a:off x="1714501" y="45646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Straight Arrow Connector 114"/>
          <p:cNvCxnSpPr>
            <a:stCxn id="92" idx="4"/>
            <a:endCxn id="89" idx="7"/>
          </p:cNvCxnSpPr>
          <p:nvPr/>
        </p:nvCxnSpPr>
        <p:spPr bwMode="auto">
          <a:xfrm rot="5400000">
            <a:off x="2088964" y="43426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/>
          <p:nvPr/>
        </p:nvCxnSpPr>
        <p:spPr bwMode="auto">
          <a:xfrm rot="5400000">
            <a:off x="1753394" y="54086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8" name="Freeform 117"/>
          <p:cNvSpPr/>
          <p:nvPr/>
        </p:nvSpPr>
        <p:spPr bwMode="auto">
          <a:xfrm>
            <a:off x="1879600" y="2551289"/>
            <a:ext cx="1639711" cy="3349978"/>
          </a:xfrm>
          <a:custGeom>
            <a:avLst/>
            <a:gdLst>
              <a:gd name="connsiteX0" fmla="*/ 0 w 1639711"/>
              <a:gd name="connsiteY0" fmla="*/ 2723444 h 3349978"/>
              <a:gd name="connsiteX1" fmla="*/ 1185333 w 1639711"/>
              <a:gd name="connsiteY1" fmla="*/ 2960511 h 3349978"/>
              <a:gd name="connsiteX2" fmla="*/ 1540933 w 1639711"/>
              <a:gd name="connsiteY2" fmla="*/ 386644 h 3349978"/>
              <a:gd name="connsiteX3" fmla="*/ 592667 w 1639711"/>
              <a:gd name="connsiteY3" fmla="*/ 640644 h 334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711" h="3349978">
                <a:moveTo>
                  <a:pt x="0" y="2723444"/>
                </a:moveTo>
                <a:cubicBezTo>
                  <a:pt x="464255" y="3036711"/>
                  <a:pt x="928511" y="3349978"/>
                  <a:pt x="1185333" y="2960511"/>
                </a:cubicBezTo>
                <a:cubicBezTo>
                  <a:pt x="1442155" y="2571044"/>
                  <a:pt x="1639711" y="773288"/>
                  <a:pt x="1540933" y="386644"/>
                </a:cubicBezTo>
                <a:cubicBezTo>
                  <a:pt x="1442155" y="0"/>
                  <a:pt x="1017411" y="320322"/>
                  <a:pt x="592667" y="640644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219200" y="1981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/>
              <a:t>History of Neural Networks</a:t>
            </a:r>
          </a:p>
        </p:txBody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38862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/>
              <a:t>McCulloch and Pitts (1943) – introduced model of artificial neurons and suggested they could learn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 err="1"/>
              <a:t>Hebb</a:t>
            </a:r>
            <a:r>
              <a:rPr lang="en-US" sz="2800" dirty="0"/>
              <a:t> (1949) – Simple updating rule for learning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/>
              <a:t>Rosenblatt (1962) - the </a:t>
            </a:r>
            <a:r>
              <a:rPr lang="en-US" sz="2800" i="1" dirty="0"/>
              <a:t>perceptron</a:t>
            </a:r>
            <a:r>
              <a:rPr lang="en-US" sz="2800" dirty="0"/>
              <a:t> model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 err="1"/>
              <a:t>Minsky</a:t>
            </a:r>
            <a:r>
              <a:rPr lang="en-US" sz="2800" dirty="0"/>
              <a:t> and </a:t>
            </a:r>
            <a:r>
              <a:rPr lang="en-US" sz="2800" dirty="0" err="1"/>
              <a:t>Papert</a:t>
            </a:r>
            <a:r>
              <a:rPr lang="en-US" sz="2800" dirty="0"/>
              <a:t> (1969) – wrote </a:t>
            </a:r>
            <a:r>
              <a:rPr lang="en-US" sz="2800" i="1" dirty="0" err="1"/>
              <a:t>Perceptrons</a:t>
            </a:r>
            <a:r>
              <a:rPr lang="en-US" sz="2800" i="1" dirty="0"/>
              <a:t>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/>
              <a:t>Bryson and Ho (1969, but largely ignored until 1980s--Rosenblatt) – invented back-propagation learning for multilayer networks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Training the perceptron</a:t>
            </a:r>
          </a:p>
        </p:txBody>
      </p:sp>
      <p:sp>
        <p:nvSpPr>
          <p:cNvPr id="409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495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/>
              <a:t>First wave in neural networks in the 1960’s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Single neuron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Trainable: its threshold and input weights can be modified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If the neuron doesn’t give the desired output, then it has made a mistake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Input weights and threshold can be changed according to a learning algorithm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Neural Networks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</a:pPr>
            <a:endParaRPr lang="en-US"/>
          </a:p>
          <a:p>
            <a:pPr lvl="2" eaLnBrk="1" hangingPunct="1">
              <a:buFont typeface="Wingdings" charset="2"/>
              <a:buNone/>
            </a:pPr>
            <a:endParaRPr lang="en-US">
              <a:ea typeface="ＭＳ Ｐゴシック" charset="-128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295400" y="1752600"/>
            <a:ext cx="6797675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Neural Networks try to mimic the structure and function of our nervous system</a:t>
            </a:r>
          </a:p>
          <a:p>
            <a:endParaRPr lang="en-US" dirty="0"/>
          </a:p>
          <a:p>
            <a:r>
              <a:rPr lang="en-US" sz="2000" b="1" i="1" dirty="0">
                <a:solidFill>
                  <a:srgbClr val="FF6600"/>
                </a:solidFill>
              </a:rPr>
              <a:t>People like biologically motivated approaches</a:t>
            </a:r>
          </a:p>
        </p:txBody>
      </p:sp>
      <p:pic>
        <p:nvPicPr>
          <p:cNvPr id="26629" name="Picture 5" descr="j02929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3962400"/>
            <a:ext cx="25876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mri_bra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714750"/>
            <a:ext cx="28575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Examples - Logical operators 	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534400" cy="3886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b="1" dirty="0"/>
              <a:t>AND</a:t>
            </a:r>
            <a:r>
              <a:rPr lang="en-US" sz="2800" dirty="0"/>
              <a:t> – if all inputs are 1, return 1, otherwise return 0</a:t>
            </a:r>
          </a:p>
          <a:p>
            <a:pPr marL="0" indent="0" eaLnBrk="1" hangingPunct="1">
              <a:buNone/>
            </a:pPr>
            <a:endParaRPr lang="en-US" sz="2800" b="1" dirty="0"/>
          </a:p>
          <a:p>
            <a:pPr marL="0" indent="0" eaLnBrk="1" hangingPunct="1">
              <a:buNone/>
            </a:pPr>
            <a:r>
              <a:rPr lang="en-US" sz="2800" b="1" dirty="0"/>
              <a:t>OR</a:t>
            </a:r>
            <a:r>
              <a:rPr lang="en-US" sz="2800" dirty="0"/>
              <a:t> – if at least one input is 1, return 1, otherwise return 0</a:t>
            </a:r>
          </a:p>
          <a:p>
            <a:pPr marL="0" indent="0" eaLnBrk="1" hangingPunct="1">
              <a:buNone/>
            </a:pPr>
            <a:endParaRPr lang="en-US" sz="2800" b="1" dirty="0"/>
          </a:p>
          <a:p>
            <a:pPr marL="0" indent="0" eaLnBrk="1" hangingPunct="1">
              <a:buNone/>
            </a:pPr>
            <a:r>
              <a:rPr lang="en-US" sz="2800" b="1" dirty="0"/>
              <a:t>NOT</a:t>
            </a:r>
            <a:r>
              <a:rPr lang="en-US" sz="2800" dirty="0"/>
              <a:t> – return the opposite of the input</a:t>
            </a:r>
          </a:p>
          <a:p>
            <a:pPr marL="0" indent="0" eaLnBrk="1" hangingPunct="1">
              <a:buNone/>
            </a:pPr>
            <a:endParaRPr lang="en-US" sz="2800" b="1" dirty="0"/>
          </a:p>
          <a:p>
            <a:pPr marL="0" indent="0" eaLnBrk="1" hangingPunct="1">
              <a:buNone/>
            </a:pPr>
            <a:r>
              <a:rPr lang="en-US" sz="2800" b="1" dirty="0"/>
              <a:t>XOR</a:t>
            </a:r>
            <a:r>
              <a:rPr lang="en-US" sz="2800" dirty="0"/>
              <a:t> – if exactly one input is 1, then return 1, otherwise return 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AND</a:t>
            </a:r>
          </a:p>
        </p:txBody>
      </p:sp>
      <p:graphicFrame>
        <p:nvGraphicFramePr>
          <p:cNvPr id="32942" name="Group 174"/>
          <p:cNvGraphicFramePr>
            <a:graphicFrameLocks noGrp="1"/>
          </p:cNvGraphicFramePr>
          <p:nvPr>
            <p:ph idx="1"/>
          </p:nvPr>
        </p:nvGraphicFramePr>
        <p:xfrm>
          <a:off x="2133600" y="1752600"/>
          <a:ext cx="3200400" cy="3886201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6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Oval 2"/>
          <p:cNvSpPr>
            <a:spLocks noChangeArrowheads="1"/>
          </p:cNvSpPr>
          <p:nvPr/>
        </p:nvSpPr>
        <p:spPr bwMode="auto">
          <a:xfrm>
            <a:off x="3886200" y="26670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3962400" y="3290888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 dirty="0">
                <a:solidFill>
                  <a:srgbClr val="FF0000"/>
                </a:solidFill>
              </a:rPr>
              <a:t>T = ?</a:t>
            </a:r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5562600" y="34290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7239000" y="3214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Output </a:t>
            </a:r>
            <a:r>
              <a:rPr lang="en-US" sz="1800" i="1" dirty="0"/>
              <a:t>y</a:t>
            </a:r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1524000" y="1752600"/>
            <a:ext cx="22860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 flipV="1">
            <a:off x="1676400" y="4038600"/>
            <a:ext cx="2286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609600" y="1524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762000" y="466248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2209800" y="1919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W</a:t>
            </a:r>
            <a:r>
              <a:rPr lang="en-US" sz="1800" baseline="-25000" dirty="0">
                <a:solidFill>
                  <a:srgbClr val="FF0000"/>
                </a:solidFill>
              </a:rPr>
              <a:t>1</a:t>
            </a:r>
            <a:r>
              <a:rPr lang="en-US" sz="1800" dirty="0">
                <a:solidFill>
                  <a:srgbClr val="FF0000"/>
                </a:solidFill>
              </a:rPr>
              <a:t> = ?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1905000" y="4738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W</a:t>
            </a:r>
            <a:r>
              <a:rPr lang="en-US" sz="1800" baseline="-25000" dirty="0">
                <a:solidFill>
                  <a:srgbClr val="FF0000"/>
                </a:solidFill>
              </a:rPr>
              <a:t>2 </a:t>
            </a:r>
            <a:r>
              <a:rPr lang="en-US" sz="1800" dirty="0">
                <a:solidFill>
                  <a:srgbClr val="FF0000"/>
                </a:solidFill>
              </a:rPr>
              <a:t>= ?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3962400" y="5334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AND</a:t>
            </a:r>
          </a:p>
        </p:txBody>
      </p:sp>
      <p:graphicFrame>
        <p:nvGraphicFramePr>
          <p:cNvPr id="13" name="Group 1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0153506"/>
              </p:ext>
            </p:extLst>
          </p:nvPr>
        </p:nvGraphicFramePr>
        <p:xfrm>
          <a:off x="6172199" y="533400"/>
          <a:ext cx="2743201" cy="1981200"/>
        </p:xfrm>
        <a:graphic>
          <a:graphicData uri="http://schemas.openxmlformats.org/drawingml/2006/table">
            <a:tbl>
              <a:tblPr/>
              <a:tblGrid>
                <a:gridCol w="587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9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Oval 1026"/>
          <p:cNvSpPr>
            <a:spLocks noChangeArrowheads="1"/>
          </p:cNvSpPr>
          <p:nvPr/>
        </p:nvSpPr>
        <p:spPr bwMode="auto">
          <a:xfrm>
            <a:off x="3886200" y="26670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5" name="Text Box 1027"/>
          <p:cNvSpPr txBox="1">
            <a:spLocks noChangeArrowheads="1"/>
          </p:cNvSpPr>
          <p:nvPr/>
        </p:nvSpPr>
        <p:spPr bwMode="auto">
          <a:xfrm>
            <a:off x="3962400" y="3290888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 dirty="0">
                <a:solidFill>
                  <a:srgbClr val="0000FF"/>
                </a:solidFill>
              </a:rPr>
              <a:t>T = 2</a:t>
            </a:r>
          </a:p>
        </p:txBody>
      </p:sp>
      <p:sp>
        <p:nvSpPr>
          <p:cNvPr id="49156" name="Line 1028"/>
          <p:cNvSpPr>
            <a:spLocks noChangeShapeType="1"/>
          </p:cNvSpPr>
          <p:nvPr/>
        </p:nvSpPr>
        <p:spPr bwMode="auto">
          <a:xfrm>
            <a:off x="5562600" y="34290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7" name="Text Box 1029"/>
          <p:cNvSpPr txBox="1">
            <a:spLocks noChangeArrowheads="1"/>
          </p:cNvSpPr>
          <p:nvPr/>
        </p:nvSpPr>
        <p:spPr bwMode="auto">
          <a:xfrm>
            <a:off x="7239000" y="3214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Output </a:t>
            </a:r>
            <a:r>
              <a:rPr lang="en-US" sz="1800" i="1"/>
              <a:t>y</a:t>
            </a:r>
          </a:p>
        </p:txBody>
      </p:sp>
      <p:sp>
        <p:nvSpPr>
          <p:cNvPr id="49158" name="Line 1030"/>
          <p:cNvSpPr>
            <a:spLocks noChangeShapeType="1"/>
          </p:cNvSpPr>
          <p:nvPr/>
        </p:nvSpPr>
        <p:spPr bwMode="auto">
          <a:xfrm>
            <a:off x="1524000" y="1752600"/>
            <a:ext cx="22860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9" name="Line 1031"/>
          <p:cNvSpPr>
            <a:spLocks noChangeShapeType="1"/>
          </p:cNvSpPr>
          <p:nvPr/>
        </p:nvSpPr>
        <p:spPr bwMode="auto">
          <a:xfrm flipV="1">
            <a:off x="1676400" y="4038600"/>
            <a:ext cx="2286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0" name="Text Box 1032"/>
          <p:cNvSpPr txBox="1">
            <a:spLocks noChangeArrowheads="1"/>
          </p:cNvSpPr>
          <p:nvPr/>
        </p:nvSpPr>
        <p:spPr bwMode="auto">
          <a:xfrm>
            <a:off x="609600" y="1524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49161" name="Text Box 1033"/>
          <p:cNvSpPr txBox="1">
            <a:spLocks noChangeArrowheads="1"/>
          </p:cNvSpPr>
          <p:nvPr/>
        </p:nvSpPr>
        <p:spPr bwMode="auto">
          <a:xfrm>
            <a:off x="762000" y="466248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49162" name="Text Box 1034"/>
          <p:cNvSpPr txBox="1">
            <a:spLocks noChangeArrowheads="1"/>
          </p:cNvSpPr>
          <p:nvPr/>
        </p:nvSpPr>
        <p:spPr bwMode="auto">
          <a:xfrm>
            <a:off x="2209800" y="1919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FF"/>
                </a:solidFill>
              </a:rPr>
              <a:t>W</a:t>
            </a:r>
            <a:r>
              <a:rPr lang="en-US" sz="1800" baseline="-25000">
                <a:solidFill>
                  <a:srgbClr val="0000FF"/>
                </a:solidFill>
              </a:rPr>
              <a:t>1</a:t>
            </a:r>
            <a:r>
              <a:rPr lang="en-US" sz="1800">
                <a:solidFill>
                  <a:srgbClr val="0000FF"/>
                </a:solidFill>
              </a:rPr>
              <a:t> = 1</a:t>
            </a:r>
            <a:endParaRPr lang="en-US" sz="1800" baseline="-25000">
              <a:solidFill>
                <a:srgbClr val="0000FF"/>
              </a:solidFill>
            </a:endParaRPr>
          </a:p>
        </p:txBody>
      </p:sp>
      <p:sp>
        <p:nvSpPr>
          <p:cNvPr id="49163" name="Text Box 1035"/>
          <p:cNvSpPr txBox="1">
            <a:spLocks noChangeArrowheads="1"/>
          </p:cNvSpPr>
          <p:nvPr/>
        </p:nvSpPr>
        <p:spPr bwMode="auto">
          <a:xfrm>
            <a:off x="1905000" y="4738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FF"/>
                </a:solidFill>
              </a:rPr>
              <a:t>W</a:t>
            </a:r>
            <a:r>
              <a:rPr lang="en-US" sz="1800" baseline="-25000">
                <a:solidFill>
                  <a:srgbClr val="0000FF"/>
                </a:solidFill>
              </a:rPr>
              <a:t>2 </a:t>
            </a:r>
            <a:r>
              <a:rPr lang="en-US" sz="1800">
                <a:solidFill>
                  <a:srgbClr val="0000FF"/>
                </a:solidFill>
              </a:rPr>
              <a:t>= 1</a:t>
            </a:r>
            <a:endParaRPr lang="en-US" sz="1800" baseline="-25000">
              <a:solidFill>
                <a:srgbClr val="0000FF"/>
              </a:solidFill>
            </a:endParaRPr>
          </a:p>
        </p:txBody>
      </p:sp>
      <p:sp>
        <p:nvSpPr>
          <p:cNvPr id="49164" name="Text Box 1036"/>
          <p:cNvSpPr txBox="1">
            <a:spLocks noChangeArrowheads="1"/>
          </p:cNvSpPr>
          <p:nvPr/>
        </p:nvSpPr>
        <p:spPr bwMode="auto">
          <a:xfrm>
            <a:off x="3962400" y="5334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AND</a:t>
            </a:r>
          </a:p>
        </p:txBody>
      </p:sp>
      <p:sp>
        <p:nvSpPr>
          <p:cNvPr id="49165" name="Text Box 1037"/>
          <p:cNvSpPr txBox="1">
            <a:spLocks noChangeArrowheads="1"/>
          </p:cNvSpPr>
          <p:nvPr/>
        </p:nvSpPr>
        <p:spPr bwMode="auto">
          <a:xfrm>
            <a:off x="0" y="5334000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Inputs are either 0 or 1</a:t>
            </a:r>
          </a:p>
        </p:txBody>
      </p:sp>
      <p:sp>
        <p:nvSpPr>
          <p:cNvPr id="49166" name="Text Box 1038"/>
          <p:cNvSpPr txBox="1">
            <a:spLocks noChangeArrowheads="1"/>
          </p:cNvSpPr>
          <p:nvPr/>
        </p:nvSpPr>
        <p:spPr bwMode="auto">
          <a:xfrm>
            <a:off x="6781800" y="3686175"/>
            <a:ext cx="3657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/>
              <a:t>Output is 1 only if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/>
              <a:t>all inputs are 1</a:t>
            </a:r>
          </a:p>
        </p:txBody>
      </p:sp>
      <p:graphicFrame>
        <p:nvGraphicFramePr>
          <p:cNvPr id="15" name="Group 1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5628465"/>
              </p:ext>
            </p:extLst>
          </p:nvPr>
        </p:nvGraphicFramePr>
        <p:xfrm>
          <a:off x="6172199" y="533400"/>
          <a:ext cx="2743201" cy="1981200"/>
        </p:xfrm>
        <a:graphic>
          <a:graphicData uri="http://schemas.openxmlformats.org/drawingml/2006/table">
            <a:tbl>
              <a:tblPr/>
              <a:tblGrid>
                <a:gridCol w="587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9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" y="1295400"/>
            <a:ext cx="8001000" cy="4724400"/>
            <a:chOff x="288" y="864"/>
            <a:chExt cx="5040" cy="2976"/>
          </a:xfrm>
        </p:grpSpPr>
        <p:sp>
          <p:nvSpPr>
            <p:cNvPr id="51205" name="Oval 3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06" name="Text Box 4"/>
            <p:cNvSpPr txBox="1">
              <a:spLocks noChangeArrowheads="1"/>
            </p:cNvSpPr>
            <p:nvPr/>
          </p:nvSpPr>
          <p:spPr bwMode="auto">
            <a:xfrm>
              <a:off x="2400" y="2121"/>
              <a:ext cx="10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1" dirty="0">
                  <a:solidFill>
                    <a:srgbClr val="FF0000"/>
                  </a:solidFill>
                </a:rPr>
                <a:t>T = ?</a:t>
              </a:r>
            </a:p>
          </p:txBody>
        </p:sp>
        <p:sp>
          <p:nvSpPr>
            <p:cNvPr id="51207" name="Line 5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08" name="Text Box 6"/>
            <p:cNvSpPr txBox="1">
              <a:spLocks noChangeArrowheads="1"/>
            </p:cNvSpPr>
            <p:nvPr/>
          </p:nvSpPr>
          <p:spPr bwMode="auto">
            <a:xfrm>
              <a:off x="4464" y="207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Output </a:t>
              </a:r>
              <a:r>
                <a:rPr lang="en-US" sz="1800" i="1"/>
                <a:t>y</a:t>
              </a:r>
            </a:p>
          </p:txBody>
        </p:sp>
        <p:sp>
          <p:nvSpPr>
            <p:cNvPr id="51209" name="Line 7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10" name="Line 8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11" name="Line 9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12" name="Line 10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13" name="Text Box 11"/>
            <p:cNvSpPr txBox="1">
              <a:spLocks noChangeArrowheads="1"/>
            </p:cNvSpPr>
            <p:nvPr/>
          </p:nvSpPr>
          <p:spPr bwMode="auto">
            <a:xfrm>
              <a:off x="336" y="864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51214" name="Text Box 12"/>
            <p:cNvSpPr txBox="1">
              <a:spLocks noChangeArrowheads="1"/>
            </p:cNvSpPr>
            <p:nvPr/>
          </p:nvSpPr>
          <p:spPr bwMode="auto">
            <a:xfrm>
              <a:off x="336" y="1977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51215" name="Text Box 13"/>
            <p:cNvSpPr txBox="1">
              <a:spLocks noChangeArrowheads="1"/>
            </p:cNvSpPr>
            <p:nvPr/>
          </p:nvSpPr>
          <p:spPr bwMode="auto">
            <a:xfrm>
              <a:off x="288" y="2745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3</a:t>
              </a:r>
            </a:p>
          </p:txBody>
        </p:sp>
        <p:sp>
          <p:nvSpPr>
            <p:cNvPr id="51216" name="Text Box 14"/>
            <p:cNvSpPr txBox="1">
              <a:spLocks noChangeArrowheads="1"/>
            </p:cNvSpPr>
            <p:nvPr/>
          </p:nvSpPr>
          <p:spPr bwMode="auto">
            <a:xfrm>
              <a:off x="288" y="360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4</a:t>
              </a:r>
            </a:p>
          </p:txBody>
        </p:sp>
        <p:sp>
          <p:nvSpPr>
            <p:cNvPr id="51217" name="Text Box 15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solidFill>
                    <a:srgbClr val="FF0000"/>
                  </a:solidFill>
                </a:rPr>
                <a:t>W</a:t>
              </a:r>
              <a:r>
                <a:rPr lang="en-US" sz="1800" baseline="-25000" dirty="0">
                  <a:solidFill>
                    <a:srgbClr val="FF0000"/>
                  </a:solidFill>
                </a:rPr>
                <a:t>1</a:t>
              </a:r>
              <a:r>
                <a:rPr lang="en-US" sz="1800" dirty="0">
                  <a:solidFill>
                    <a:srgbClr val="FF0000"/>
                  </a:solidFill>
                </a:rPr>
                <a:t> = ?</a:t>
              </a:r>
              <a:endParaRPr lang="en-US" sz="18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51218" name="Text Box 16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</a:rPr>
                <a:t>W</a:t>
              </a:r>
              <a:r>
                <a:rPr lang="en-US" sz="1800" baseline="-25000">
                  <a:solidFill>
                    <a:srgbClr val="FF0000"/>
                  </a:solidFill>
                </a:rPr>
                <a:t>2  </a:t>
              </a:r>
              <a:r>
                <a:rPr lang="en-US" sz="1800">
                  <a:solidFill>
                    <a:srgbClr val="FF0000"/>
                  </a:solidFill>
                </a:rPr>
                <a:t>= ?</a:t>
              </a:r>
              <a:endParaRPr lang="en-US" sz="1800" baseline="-25000">
                <a:solidFill>
                  <a:srgbClr val="FF0000"/>
                </a:solidFill>
              </a:endParaRPr>
            </a:p>
          </p:txBody>
        </p:sp>
        <p:sp>
          <p:nvSpPr>
            <p:cNvPr id="51219" name="Text Box 17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</a:rPr>
                <a:t>W</a:t>
              </a:r>
              <a:r>
                <a:rPr lang="en-US" sz="1800" baseline="-25000">
                  <a:solidFill>
                    <a:srgbClr val="FF0000"/>
                  </a:solidFill>
                </a:rPr>
                <a:t>3 </a:t>
              </a:r>
              <a:r>
                <a:rPr lang="en-US" sz="1800">
                  <a:solidFill>
                    <a:srgbClr val="FF0000"/>
                  </a:solidFill>
                </a:rPr>
                <a:t>= ?</a:t>
              </a:r>
              <a:endParaRPr lang="en-US" sz="1800" baseline="-25000">
                <a:solidFill>
                  <a:srgbClr val="FF0000"/>
                </a:solidFill>
              </a:endParaRPr>
            </a:p>
          </p:txBody>
        </p:sp>
        <p:sp>
          <p:nvSpPr>
            <p:cNvPr id="51220" name="Text Box 18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</a:rPr>
                <a:t>W</a:t>
              </a:r>
              <a:r>
                <a:rPr lang="en-US" sz="1800" baseline="-25000">
                  <a:solidFill>
                    <a:srgbClr val="FF0000"/>
                  </a:solidFill>
                </a:rPr>
                <a:t>4 </a:t>
              </a:r>
              <a:r>
                <a:rPr lang="en-US" sz="1800">
                  <a:solidFill>
                    <a:srgbClr val="FF0000"/>
                  </a:solidFill>
                </a:rPr>
                <a:t> = ?</a:t>
              </a:r>
              <a:endParaRPr lang="en-US" sz="1800" baseline="-25000">
                <a:solidFill>
                  <a:srgbClr val="FF0000"/>
                </a:solidFill>
              </a:endParaRPr>
            </a:p>
          </p:txBody>
        </p:sp>
      </p:grpSp>
      <p:sp>
        <p:nvSpPr>
          <p:cNvPr id="51203" name="Text Box 19"/>
          <p:cNvSpPr txBox="1">
            <a:spLocks noChangeArrowheads="1"/>
          </p:cNvSpPr>
          <p:nvPr/>
        </p:nvSpPr>
        <p:spPr bwMode="auto">
          <a:xfrm>
            <a:off x="533400" y="56388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51204" name="Text Box 20"/>
          <p:cNvSpPr txBox="1">
            <a:spLocks noChangeArrowheads="1"/>
          </p:cNvSpPr>
          <p:nvPr/>
        </p:nvSpPr>
        <p:spPr bwMode="auto">
          <a:xfrm>
            <a:off x="3962400" y="5334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AND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" y="1295400"/>
            <a:ext cx="8001000" cy="4724400"/>
            <a:chOff x="288" y="864"/>
            <a:chExt cx="5040" cy="2976"/>
          </a:xfrm>
        </p:grpSpPr>
        <p:sp>
          <p:nvSpPr>
            <p:cNvPr id="53255" name="Oval 3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56" name="Text Box 4"/>
            <p:cNvSpPr txBox="1">
              <a:spLocks noChangeArrowheads="1"/>
            </p:cNvSpPr>
            <p:nvPr/>
          </p:nvSpPr>
          <p:spPr bwMode="auto">
            <a:xfrm>
              <a:off x="2400" y="2121"/>
              <a:ext cx="10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1" dirty="0">
                  <a:solidFill>
                    <a:srgbClr val="0000FF"/>
                  </a:solidFill>
                </a:rPr>
                <a:t>T = 4</a:t>
              </a:r>
            </a:p>
          </p:txBody>
        </p:sp>
        <p:sp>
          <p:nvSpPr>
            <p:cNvPr id="53257" name="Line 5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58" name="Text Box 6"/>
            <p:cNvSpPr txBox="1">
              <a:spLocks noChangeArrowheads="1"/>
            </p:cNvSpPr>
            <p:nvPr/>
          </p:nvSpPr>
          <p:spPr bwMode="auto">
            <a:xfrm>
              <a:off x="4464" y="207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Output </a:t>
              </a:r>
              <a:r>
                <a:rPr lang="en-US" sz="1800" i="1"/>
                <a:t>y</a:t>
              </a:r>
            </a:p>
          </p:txBody>
        </p:sp>
        <p:sp>
          <p:nvSpPr>
            <p:cNvPr id="53259" name="Line 7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60" name="Line 8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61" name="Line 9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62" name="Line 10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63" name="Text Box 11"/>
            <p:cNvSpPr txBox="1">
              <a:spLocks noChangeArrowheads="1"/>
            </p:cNvSpPr>
            <p:nvPr/>
          </p:nvSpPr>
          <p:spPr bwMode="auto">
            <a:xfrm>
              <a:off x="336" y="864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53264" name="Text Box 12"/>
            <p:cNvSpPr txBox="1">
              <a:spLocks noChangeArrowheads="1"/>
            </p:cNvSpPr>
            <p:nvPr/>
          </p:nvSpPr>
          <p:spPr bwMode="auto">
            <a:xfrm>
              <a:off x="336" y="1977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53265" name="Text Box 13"/>
            <p:cNvSpPr txBox="1">
              <a:spLocks noChangeArrowheads="1"/>
            </p:cNvSpPr>
            <p:nvPr/>
          </p:nvSpPr>
          <p:spPr bwMode="auto">
            <a:xfrm>
              <a:off x="288" y="2745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3</a:t>
              </a:r>
            </a:p>
          </p:txBody>
        </p:sp>
        <p:sp>
          <p:nvSpPr>
            <p:cNvPr id="53266" name="Text Box 14"/>
            <p:cNvSpPr txBox="1">
              <a:spLocks noChangeArrowheads="1"/>
            </p:cNvSpPr>
            <p:nvPr/>
          </p:nvSpPr>
          <p:spPr bwMode="auto">
            <a:xfrm>
              <a:off x="288" y="360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4</a:t>
              </a:r>
            </a:p>
          </p:txBody>
        </p:sp>
        <p:sp>
          <p:nvSpPr>
            <p:cNvPr id="53267" name="Text Box 15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solidFill>
                    <a:srgbClr val="0000FF"/>
                  </a:solidFill>
                </a:rPr>
                <a:t>W</a:t>
              </a:r>
              <a:r>
                <a:rPr lang="en-US" sz="1800" baseline="-25000" dirty="0">
                  <a:solidFill>
                    <a:srgbClr val="0000FF"/>
                  </a:solidFill>
                </a:rPr>
                <a:t>1</a:t>
              </a:r>
              <a:r>
                <a:rPr lang="en-US" sz="1800" dirty="0">
                  <a:solidFill>
                    <a:srgbClr val="0000FF"/>
                  </a:solidFill>
                </a:rPr>
                <a:t> = 1</a:t>
              </a:r>
              <a:endParaRPr lang="en-US" sz="18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53268" name="Text Box 16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00FF"/>
                  </a:solidFill>
                </a:rPr>
                <a:t>W</a:t>
              </a:r>
              <a:r>
                <a:rPr lang="en-US" sz="1800" baseline="-25000">
                  <a:solidFill>
                    <a:srgbClr val="0000FF"/>
                  </a:solidFill>
                </a:rPr>
                <a:t>2  </a:t>
              </a:r>
              <a:r>
                <a:rPr lang="en-US" sz="1800">
                  <a:solidFill>
                    <a:srgbClr val="0000FF"/>
                  </a:solidFill>
                </a:rPr>
                <a:t>= 1</a:t>
              </a:r>
              <a:endParaRPr lang="en-US" sz="1800" baseline="-25000">
                <a:solidFill>
                  <a:srgbClr val="0000FF"/>
                </a:solidFill>
              </a:endParaRPr>
            </a:p>
          </p:txBody>
        </p:sp>
        <p:sp>
          <p:nvSpPr>
            <p:cNvPr id="53269" name="Text Box 17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00FF"/>
                  </a:solidFill>
                </a:rPr>
                <a:t>W</a:t>
              </a:r>
              <a:r>
                <a:rPr lang="en-US" sz="1800" baseline="-25000">
                  <a:solidFill>
                    <a:srgbClr val="0000FF"/>
                  </a:solidFill>
                </a:rPr>
                <a:t>3 </a:t>
              </a:r>
              <a:r>
                <a:rPr lang="en-US" sz="1800">
                  <a:solidFill>
                    <a:srgbClr val="0000FF"/>
                  </a:solidFill>
                </a:rPr>
                <a:t>= 1</a:t>
              </a:r>
              <a:endParaRPr lang="en-US" sz="1800" baseline="-25000">
                <a:solidFill>
                  <a:srgbClr val="0000FF"/>
                </a:solidFill>
              </a:endParaRPr>
            </a:p>
          </p:txBody>
        </p:sp>
        <p:sp>
          <p:nvSpPr>
            <p:cNvPr id="53270" name="Text Box 18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00FF"/>
                  </a:solidFill>
                </a:rPr>
                <a:t>W</a:t>
              </a:r>
              <a:r>
                <a:rPr lang="en-US" sz="1800" baseline="-25000">
                  <a:solidFill>
                    <a:srgbClr val="0000FF"/>
                  </a:solidFill>
                </a:rPr>
                <a:t>4 </a:t>
              </a:r>
              <a:r>
                <a:rPr lang="en-US" sz="1800">
                  <a:solidFill>
                    <a:srgbClr val="0000FF"/>
                  </a:solidFill>
                </a:rPr>
                <a:t> = 1</a:t>
              </a:r>
              <a:endParaRPr lang="en-US" sz="1800" baseline="-25000">
                <a:solidFill>
                  <a:srgbClr val="0000FF"/>
                </a:solidFill>
              </a:endParaRPr>
            </a:p>
          </p:txBody>
        </p:sp>
      </p:grpSp>
      <p:sp>
        <p:nvSpPr>
          <p:cNvPr id="53251" name="Text Box 19"/>
          <p:cNvSpPr txBox="1">
            <a:spLocks noChangeArrowheads="1"/>
          </p:cNvSpPr>
          <p:nvPr/>
        </p:nvSpPr>
        <p:spPr bwMode="auto">
          <a:xfrm>
            <a:off x="533400" y="56388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53252" name="Text Box 20"/>
          <p:cNvSpPr txBox="1">
            <a:spLocks noChangeArrowheads="1"/>
          </p:cNvSpPr>
          <p:nvPr/>
        </p:nvSpPr>
        <p:spPr bwMode="auto">
          <a:xfrm>
            <a:off x="3962400" y="5334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AND</a:t>
            </a:r>
          </a:p>
        </p:txBody>
      </p:sp>
      <p:sp>
        <p:nvSpPr>
          <p:cNvPr id="53253" name="Text Box 21"/>
          <p:cNvSpPr txBox="1">
            <a:spLocks noChangeArrowheads="1"/>
          </p:cNvSpPr>
          <p:nvPr/>
        </p:nvSpPr>
        <p:spPr bwMode="auto">
          <a:xfrm>
            <a:off x="0" y="6248400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Inputs are either 0 or 1</a:t>
            </a:r>
          </a:p>
        </p:txBody>
      </p:sp>
      <p:sp>
        <p:nvSpPr>
          <p:cNvPr id="53254" name="Text Box 22"/>
          <p:cNvSpPr txBox="1">
            <a:spLocks noChangeArrowheads="1"/>
          </p:cNvSpPr>
          <p:nvPr/>
        </p:nvSpPr>
        <p:spPr bwMode="auto">
          <a:xfrm>
            <a:off x="6781800" y="3686175"/>
            <a:ext cx="3657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/>
              <a:t>Output is 1 only if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/>
              <a:t>all inputs are 1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OR</a:t>
            </a:r>
          </a:p>
        </p:txBody>
      </p:sp>
      <p:graphicFrame>
        <p:nvGraphicFramePr>
          <p:cNvPr id="36867" name="Group 3"/>
          <p:cNvGraphicFramePr>
            <a:graphicFrameLocks noGrp="1"/>
          </p:cNvGraphicFramePr>
          <p:nvPr>
            <p:ph idx="1"/>
          </p:nvPr>
        </p:nvGraphicFramePr>
        <p:xfrm>
          <a:off x="2133600" y="1676400"/>
          <a:ext cx="3200400" cy="3886201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or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6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Oval 2"/>
          <p:cNvSpPr>
            <a:spLocks noChangeArrowheads="1"/>
          </p:cNvSpPr>
          <p:nvPr/>
        </p:nvSpPr>
        <p:spPr bwMode="auto">
          <a:xfrm>
            <a:off x="3886200" y="26670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3962400" y="3290888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solidFill>
                  <a:srgbClr val="FF0000"/>
                </a:solidFill>
              </a:rPr>
              <a:t>T = ?</a:t>
            </a:r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>
            <a:off x="5562600" y="34290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7239000" y="3214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Output </a:t>
            </a:r>
            <a:r>
              <a:rPr lang="en-US" sz="1800" i="1"/>
              <a:t>y</a:t>
            </a:r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>
            <a:off x="1524000" y="1752600"/>
            <a:ext cx="22860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 flipV="1">
            <a:off x="1676400" y="4038600"/>
            <a:ext cx="2286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609600" y="1524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762000" y="466248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2209800" y="1919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W</a:t>
            </a:r>
            <a:r>
              <a:rPr lang="en-US" sz="1800" baseline="-25000">
                <a:solidFill>
                  <a:srgbClr val="FF0000"/>
                </a:solidFill>
              </a:rPr>
              <a:t>1</a:t>
            </a:r>
            <a:r>
              <a:rPr lang="en-US" sz="1800">
                <a:solidFill>
                  <a:srgbClr val="FF0000"/>
                </a:solidFill>
              </a:rPr>
              <a:t> = ?</a:t>
            </a:r>
            <a:endParaRPr lang="en-US" sz="1800" baseline="-25000">
              <a:solidFill>
                <a:srgbClr val="FF0000"/>
              </a:solidFill>
            </a:endParaRP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1905000" y="4738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W</a:t>
            </a:r>
            <a:r>
              <a:rPr lang="en-US" sz="1800" baseline="-25000">
                <a:solidFill>
                  <a:srgbClr val="FF0000"/>
                </a:solidFill>
              </a:rPr>
              <a:t>2 </a:t>
            </a:r>
            <a:r>
              <a:rPr lang="en-US" sz="1800">
                <a:solidFill>
                  <a:srgbClr val="FF0000"/>
                </a:solidFill>
              </a:rPr>
              <a:t>= ?</a:t>
            </a:r>
            <a:endParaRPr lang="en-US" sz="1800" baseline="-25000">
              <a:solidFill>
                <a:srgbClr val="FF0000"/>
              </a:solidFill>
            </a:endParaRP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3962400" y="5334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OR</a:t>
            </a:r>
          </a:p>
        </p:txBody>
      </p:sp>
      <p:graphicFrame>
        <p:nvGraphicFramePr>
          <p:cNvPr id="13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3226907"/>
              </p:ext>
            </p:extLst>
          </p:nvPr>
        </p:nvGraphicFramePr>
        <p:xfrm>
          <a:off x="6324600" y="457200"/>
          <a:ext cx="2667000" cy="236220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or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Oval 1026"/>
          <p:cNvSpPr>
            <a:spLocks noChangeArrowheads="1"/>
          </p:cNvSpPr>
          <p:nvPr/>
        </p:nvSpPr>
        <p:spPr bwMode="auto">
          <a:xfrm>
            <a:off x="3886200" y="26670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5" name="Text Box 1027"/>
          <p:cNvSpPr txBox="1">
            <a:spLocks noChangeArrowheads="1"/>
          </p:cNvSpPr>
          <p:nvPr/>
        </p:nvSpPr>
        <p:spPr bwMode="auto">
          <a:xfrm>
            <a:off x="3962400" y="3290888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 dirty="0">
                <a:solidFill>
                  <a:srgbClr val="0000FF"/>
                </a:solidFill>
              </a:rPr>
              <a:t>T = </a:t>
            </a:r>
            <a:r>
              <a:rPr lang="en-US" sz="1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9396" name="Line 1028"/>
          <p:cNvSpPr>
            <a:spLocks noChangeShapeType="1"/>
          </p:cNvSpPr>
          <p:nvPr/>
        </p:nvSpPr>
        <p:spPr bwMode="auto">
          <a:xfrm>
            <a:off x="5562600" y="34290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7" name="Text Box 1029"/>
          <p:cNvSpPr txBox="1">
            <a:spLocks noChangeArrowheads="1"/>
          </p:cNvSpPr>
          <p:nvPr/>
        </p:nvSpPr>
        <p:spPr bwMode="auto">
          <a:xfrm>
            <a:off x="7239000" y="3214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Output </a:t>
            </a:r>
            <a:r>
              <a:rPr lang="en-US" sz="1800" i="1"/>
              <a:t>y</a:t>
            </a:r>
          </a:p>
        </p:txBody>
      </p:sp>
      <p:sp>
        <p:nvSpPr>
          <p:cNvPr id="59398" name="Line 1030"/>
          <p:cNvSpPr>
            <a:spLocks noChangeShapeType="1"/>
          </p:cNvSpPr>
          <p:nvPr/>
        </p:nvSpPr>
        <p:spPr bwMode="auto">
          <a:xfrm>
            <a:off x="1524000" y="1752600"/>
            <a:ext cx="22860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9" name="Line 1031"/>
          <p:cNvSpPr>
            <a:spLocks noChangeShapeType="1"/>
          </p:cNvSpPr>
          <p:nvPr/>
        </p:nvSpPr>
        <p:spPr bwMode="auto">
          <a:xfrm flipV="1">
            <a:off x="1676400" y="4038600"/>
            <a:ext cx="2286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0" name="Text Box 1032"/>
          <p:cNvSpPr txBox="1">
            <a:spLocks noChangeArrowheads="1"/>
          </p:cNvSpPr>
          <p:nvPr/>
        </p:nvSpPr>
        <p:spPr bwMode="auto">
          <a:xfrm>
            <a:off x="609600" y="1524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59401" name="Text Box 1033"/>
          <p:cNvSpPr txBox="1">
            <a:spLocks noChangeArrowheads="1"/>
          </p:cNvSpPr>
          <p:nvPr/>
        </p:nvSpPr>
        <p:spPr bwMode="auto">
          <a:xfrm>
            <a:off x="762000" y="466248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59402" name="Text Box 1034"/>
          <p:cNvSpPr txBox="1">
            <a:spLocks noChangeArrowheads="1"/>
          </p:cNvSpPr>
          <p:nvPr/>
        </p:nvSpPr>
        <p:spPr bwMode="auto">
          <a:xfrm>
            <a:off x="2209800" y="1919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FF"/>
                </a:solidFill>
              </a:rPr>
              <a:t>W</a:t>
            </a:r>
            <a:r>
              <a:rPr lang="en-US" sz="1800" baseline="-25000">
                <a:solidFill>
                  <a:srgbClr val="0000FF"/>
                </a:solidFill>
              </a:rPr>
              <a:t>1</a:t>
            </a:r>
            <a:r>
              <a:rPr lang="en-US" sz="1800">
                <a:solidFill>
                  <a:srgbClr val="0000FF"/>
                </a:solidFill>
              </a:rPr>
              <a:t> = 1</a:t>
            </a:r>
            <a:endParaRPr lang="en-US" sz="1800" baseline="-25000">
              <a:solidFill>
                <a:srgbClr val="0000FF"/>
              </a:solidFill>
            </a:endParaRPr>
          </a:p>
        </p:txBody>
      </p:sp>
      <p:sp>
        <p:nvSpPr>
          <p:cNvPr id="59403" name="Text Box 1035"/>
          <p:cNvSpPr txBox="1">
            <a:spLocks noChangeArrowheads="1"/>
          </p:cNvSpPr>
          <p:nvPr/>
        </p:nvSpPr>
        <p:spPr bwMode="auto">
          <a:xfrm>
            <a:off x="1905000" y="4738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FF"/>
                </a:solidFill>
              </a:rPr>
              <a:t>W</a:t>
            </a:r>
            <a:r>
              <a:rPr lang="en-US" sz="1800" baseline="-25000">
                <a:solidFill>
                  <a:srgbClr val="0000FF"/>
                </a:solidFill>
              </a:rPr>
              <a:t>2 </a:t>
            </a:r>
            <a:r>
              <a:rPr lang="en-US" sz="1800">
                <a:solidFill>
                  <a:srgbClr val="0000FF"/>
                </a:solidFill>
              </a:rPr>
              <a:t>= 1</a:t>
            </a:r>
            <a:endParaRPr lang="en-US" sz="1800" baseline="-25000">
              <a:solidFill>
                <a:srgbClr val="0000FF"/>
              </a:solidFill>
            </a:endParaRPr>
          </a:p>
        </p:txBody>
      </p:sp>
      <p:sp>
        <p:nvSpPr>
          <p:cNvPr id="59404" name="Text Box 1036"/>
          <p:cNvSpPr txBox="1">
            <a:spLocks noChangeArrowheads="1"/>
          </p:cNvSpPr>
          <p:nvPr/>
        </p:nvSpPr>
        <p:spPr bwMode="auto">
          <a:xfrm>
            <a:off x="3962400" y="5334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OR</a:t>
            </a:r>
          </a:p>
        </p:txBody>
      </p:sp>
      <p:sp>
        <p:nvSpPr>
          <p:cNvPr id="59405" name="Text Box 1037"/>
          <p:cNvSpPr txBox="1">
            <a:spLocks noChangeArrowheads="1"/>
          </p:cNvSpPr>
          <p:nvPr/>
        </p:nvSpPr>
        <p:spPr bwMode="auto">
          <a:xfrm>
            <a:off x="0" y="5105400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Inputs are either 0 or 1</a:t>
            </a:r>
          </a:p>
        </p:txBody>
      </p:sp>
      <p:sp>
        <p:nvSpPr>
          <p:cNvPr id="59406" name="Text Box 1038"/>
          <p:cNvSpPr txBox="1">
            <a:spLocks noChangeArrowheads="1"/>
          </p:cNvSpPr>
          <p:nvPr/>
        </p:nvSpPr>
        <p:spPr bwMode="auto">
          <a:xfrm>
            <a:off x="6781800" y="3686175"/>
            <a:ext cx="3657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/>
              <a:t>Output is 1 if at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/>
              <a:t>least 1 input is 1</a:t>
            </a:r>
          </a:p>
        </p:txBody>
      </p:sp>
      <p:graphicFrame>
        <p:nvGraphicFramePr>
          <p:cNvPr id="15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5458733"/>
              </p:ext>
            </p:extLst>
          </p:nvPr>
        </p:nvGraphicFramePr>
        <p:xfrm>
          <a:off x="6324600" y="457200"/>
          <a:ext cx="2667000" cy="236220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or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" y="1295400"/>
            <a:ext cx="8001000" cy="4724400"/>
            <a:chOff x="288" y="864"/>
            <a:chExt cx="5040" cy="2976"/>
          </a:xfrm>
        </p:grpSpPr>
        <p:sp>
          <p:nvSpPr>
            <p:cNvPr id="61445" name="Oval 3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46" name="Text Box 4"/>
            <p:cNvSpPr txBox="1">
              <a:spLocks noChangeArrowheads="1"/>
            </p:cNvSpPr>
            <p:nvPr/>
          </p:nvSpPr>
          <p:spPr bwMode="auto">
            <a:xfrm>
              <a:off x="2400" y="2121"/>
              <a:ext cx="10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1">
                  <a:solidFill>
                    <a:srgbClr val="FF0000"/>
                  </a:solidFill>
                </a:rPr>
                <a:t>T = ?</a:t>
              </a:r>
            </a:p>
          </p:txBody>
        </p:sp>
        <p:sp>
          <p:nvSpPr>
            <p:cNvPr id="61447" name="Line 5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48" name="Text Box 6"/>
            <p:cNvSpPr txBox="1">
              <a:spLocks noChangeArrowheads="1"/>
            </p:cNvSpPr>
            <p:nvPr/>
          </p:nvSpPr>
          <p:spPr bwMode="auto">
            <a:xfrm>
              <a:off x="4464" y="207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Output </a:t>
              </a:r>
              <a:r>
                <a:rPr lang="en-US" sz="1800" i="1"/>
                <a:t>y</a:t>
              </a:r>
            </a:p>
          </p:txBody>
        </p:sp>
        <p:sp>
          <p:nvSpPr>
            <p:cNvPr id="61449" name="Line 7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0" name="Line 8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1" name="Line 9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2" name="Line 10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3" name="Text Box 11"/>
            <p:cNvSpPr txBox="1">
              <a:spLocks noChangeArrowheads="1"/>
            </p:cNvSpPr>
            <p:nvPr/>
          </p:nvSpPr>
          <p:spPr bwMode="auto">
            <a:xfrm>
              <a:off x="336" y="864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61454" name="Text Box 12"/>
            <p:cNvSpPr txBox="1">
              <a:spLocks noChangeArrowheads="1"/>
            </p:cNvSpPr>
            <p:nvPr/>
          </p:nvSpPr>
          <p:spPr bwMode="auto">
            <a:xfrm>
              <a:off x="336" y="1977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61455" name="Text Box 13"/>
            <p:cNvSpPr txBox="1">
              <a:spLocks noChangeArrowheads="1"/>
            </p:cNvSpPr>
            <p:nvPr/>
          </p:nvSpPr>
          <p:spPr bwMode="auto">
            <a:xfrm>
              <a:off x="288" y="2745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3</a:t>
              </a:r>
            </a:p>
          </p:txBody>
        </p:sp>
        <p:sp>
          <p:nvSpPr>
            <p:cNvPr id="61456" name="Text Box 14"/>
            <p:cNvSpPr txBox="1">
              <a:spLocks noChangeArrowheads="1"/>
            </p:cNvSpPr>
            <p:nvPr/>
          </p:nvSpPr>
          <p:spPr bwMode="auto">
            <a:xfrm>
              <a:off x="288" y="360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4</a:t>
              </a:r>
            </a:p>
          </p:txBody>
        </p:sp>
        <p:sp>
          <p:nvSpPr>
            <p:cNvPr id="61457" name="Text Box 15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</a:rPr>
                <a:t>W</a:t>
              </a:r>
              <a:r>
                <a:rPr lang="en-US" sz="1800" baseline="-25000">
                  <a:solidFill>
                    <a:srgbClr val="FF0000"/>
                  </a:solidFill>
                </a:rPr>
                <a:t>1</a:t>
              </a:r>
              <a:r>
                <a:rPr lang="en-US" sz="1800">
                  <a:solidFill>
                    <a:srgbClr val="FF0000"/>
                  </a:solidFill>
                </a:rPr>
                <a:t> = ?</a:t>
              </a:r>
              <a:endParaRPr lang="en-US" sz="1800" baseline="-25000">
                <a:solidFill>
                  <a:srgbClr val="FF0000"/>
                </a:solidFill>
              </a:endParaRPr>
            </a:p>
          </p:txBody>
        </p:sp>
        <p:sp>
          <p:nvSpPr>
            <p:cNvPr id="61458" name="Text Box 16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</a:rPr>
                <a:t>W</a:t>
              </a:r>
              <a:r>
                <a:rPr lang="en-US" sz="1800" baseline="-25000">
                  <a:solidFill>
                    <a:srgbClr val="FF0000"/>
                  </a:solidFill>
                </a:rPr>
                <a:t>2  </a:t>
              </a:r>
              <a:r>
                <a:rPr lang="en-US" sz="1800">
                  <a:solidFill>
                    <a:srgbClr val="FF0000"/>
                  </a:solidFill>
                </a:rPr>
                <a:t>= ?</a:t>
              </a:r>
              <a:endParaRPr lang="en-US" sz="1800" baseline="-25000">
                <a:solidFill>
                  <a:srgbClr val="FF0000"/>
                </a:solidFill>
              </a:endParaRPr>
            </a:p>
          </p:txBody>
        </p:sp>
        <p:sp>
          <p:nvSpPr>
            <p:cNvPr id="61459" name="Text Box 17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</a:rPr>
                <a:t>W</a:t>
              </a:r>
              <a:r>
                <a:rPr lang="en-US" sz="1800" baseline="-25000">
                  <a:solidFill>
                    <a:srgbClr val="FF0000"/>
                  </a:solidFill>
                </a:rPr>
                <a:t>3 </a:t>
              </a:r>
              <a:r>
                <a:rPr lang="en-US" sz="1800">
                  <a:solidFill>
                    <a:srgbClr val="FF0000"/>
                  </a:solidFill>
                </a:rPr>
                <a:t>= ?</a:t>
              </a:r>
              <a:endParaRPr lang="en-US" sz="1800" baseline="-25000">
                <a:solidFill>
                  <a:srgbClr val="FF0000"/>
                </a:solidFill>
              </a:endParaRPr>
            </a:p>
          </p:txBody>
        </p:sp>
        <p:sp>
          <p:nvSpPr>
            <p:cNvPr id="61460" name="Text Box 18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</a:rPr>
                <a:t>W</a:t>
              </a:r>
              <a:r>
                <a:rPr lang="en-US" sz="1800" baseline="-25000">
                  <a:solidFill>
                    <a:srgbClr val="FF0000"/>
                  </a:solidFill>
                </a:rPr>
                <a:t>4 </a:t>
              </a:r>
              <a:r>
                <a:rPr lang="en-US" sz="1800">
                  <a:solidFill>
                    <a:srgbClr val="FF0000"/>
                  </a:solidFill>
                </a:rPr>
                <a:t> = ?</a:t>
              </a:r>
              <a:endParaRPr lang="en-US" sz="1800" baseline="-25000">
                <a:solidFill>
                  <a:srgbClr val="FF0000"/>
                </a:solidFill>
              </a:endParaRPr>
            </a:p>
          </p:txBody>
        </p:sp>
      </p:grpSp>
      <p:sp>
        <p:nvSpPr>
          <p:cNvPr id="61443" name="Text Box 19"/>
          <p:cNvSpPr txBox="1">
            <a:spLocks noChangeArrowheads="1"/>
          </p:cNvSpPr>
          <p:nvPr/>
        </p:nvSpPr>
        <p:spPr bwMode="auto">
          <a:xfrm>
            <a:off x="533400" y="56388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61444" name="Text Box 20"/>
          <p:cNvSpPr txBox="1">
            <a:spLocks noChangeArrowheads="1"/>
          </p:cNvSpPr>
          <p:nvPr/>
        </p:nvSpPr>
        <p:spPr bwMode="auto">
          <a:xfrm>
            <a:off x="3962400" y="5334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OR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Our Nervous System</a:t>
            </a:r>
          </a:p>
        </p:txBody>
      </p:sp>
      <p:pic>
        <p:nvPicPr>
          <p:cNvPr id="28675" name="Picture 32"/>
          <p:cNvPicPr>
            <a:picLocks noChangeArrowheads="1"/>
          </p:cNvPicPr>
          <p:nvPr/>
        </p:nvPicPr>
        <p:blipFill>
          <a:blip r:embed="rId3"/>
          <a:srcRect r="53650"/>
          <a:stretch>
            <a:fillRect/>
          </a:stretch>
        </p:blipFill>
        <p:spPr bwMode="auto">
          <a:xfrm>
            <a:off x="660400" y="1668463"/>
            <a:ext cx="2692400" cy="4046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2362200"/>
            <a:ext cx="4794310" cy="3003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0" y="5486400"/>
            <a:ext cx="2209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Neuron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0" y="6096000"/>
            <a:ext cx="2887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do you know?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" y="1295400"/>
            <a:ext cx="8001000" cy="4724400"/>
            <a:chOff x="288" y="864"/>
            <a:chExt cx="5040" cy="2976"/>
          </a:xfrm>
        </p:grpSpPr>
        <p:sp>
          <p:nvSpPr>
            <p:cNvPr id="63495" name="Oval 3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63496" name="Text Box 4"/>
            <p:cNvSpPr txBox="1">
              <a:spLocks noChangeArrowheads="1"/>
            </p:cNvSpPr>
            <p:nvPr/>
          </p:nvSpPr>
          <p:spPr bwMode="auto">
            <a:xfrm>
              <a:off x="2400" y="2121"/>
              <a:ext cx="10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1" dirty="0">
                  <a:solidFill>
                    <a:srgbClr val="0000FF"/>
                  </a:solidFill>
                </a:rPr>
                <a:t>T = 1</a:t>
              </a:r>
            </a:p>
          </p:txBody>
        </p:sp>
        <p:sp>
          <p:nvSpPr>
            <p:cNvPr id="63497" name="Line 5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98" name="Text Box 6"/>
            <p:cNvSpPr txBox="1">
              <a:spLocks noChangeArrowheads="1"/>
            </p:cNvSpPr>
            <p:nvPr/>
          </p:nvSpPr>
          <p:spPr bwMode="auto">
            <a:xfrm>
              <a:off x="4464" y="207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Output </a:t>
              </a:r>
              <a:r>
                <a:rPr lang="en-US" sz="1800" i="1"/>
                <a:t>y</a:t>
              </a:r>
            </a:p>
          </p:txBody>
        </p:sp>
        <p:sp>
          <p:nvSpPr>
            <p:cNvPr id="63499" name="Line 7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0" name="Line 8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1" name="Line 9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2" name="Line 10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3" name="Text Box 11"/>
            <p:cNvSpPr txBox="1">
              <a:spLocks noChangeArrowheads="1"/>
            </p:cNvSpPr>
            <p:nvPr/>
          </p:nvSpPr>
          <p:spPr bwMode="auto">
            <a:xfrm>
              <a:off x="336" y="864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63504" name="Text Box 12"/>
            <p:cNvSpPr txBox="1">
              <a:spLocks noChangeArrowheads="1"/>
            </p:cNvSpPr>
            <p:nvPr/>
          </p:nvSpPr>
          <p:spPr bwMode="auto">
            <a:xfrm>
              <a:off x="336" y="1977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63505" name="Text Box 13"/>
            <p:cNvSpPr txBox="1">
              <a:spLocks noChangeArrowheads="1"/>
            </p:cNvSpPr>
            <p:nvPr/>
          </p:nvSpPr>
          <p:spPr bwMode="auto">
            <a:xfrm>
              <a:off x="288" y="2745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3</a:t>
              </a:r>
            </a:p>
          </p:txBody>
        </p:sp>
        <p:sp>
          <p:nvSpPr>
            <p:cNvPr id="63506" name="Text Box 14"/>
            <p:cNvSpPr txBox="1">
              <a:spLocks noChangeArrowheads="1"/>
            </p:cNvSpPr>
            <p:nvPr/>
          </p:nvSpPr>
          <p:spPr bwMode="auto">
            <a:xfrm>
              <a:off x="288" y="360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4</a:t>
              </a:r>
            </a:p>
          </p:txBody>
        </p:sp>
        <p:sp>
          <p:nvSpPr>
            <p:cNvPr id="63507" name="Text Box 15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00FF"/>
                  </a:solidFill>
                </a:rPr>
                <a:t>W</a:t>
              </a:r>
              <a:r>
                <a:rPr lang="en-US" sz="1800" baseline="-25000">
                  <a:solidFill>
                    <a:srgbClr val="0000FF"/>
                  </a:solidFill>
                </a:rPr>
                <a:t>1</a:t>
              </a:r>
              <a:r>
                <a:rPr lang="en-US" sz="1800">
                  <a:solidFill>
                    <a:srgbClr val="0000FF"/>
                  </a:solidFill>
                </a:rPr>
                <a:t> = 1</a:t>
              </a:r>
              <a:endParaRPr lang="en-US" sz="1800" baseline="-25000">
                <a:solidFill>
                  <a:srgbClr val="0000FF"/>
                </a:solidFill>
              </a:endParaRPr>
            </a:p>
          </p:txBody>
        </p:sp>
        <p:sp>
          <p:nvSpPr>
            <p:cNvPr id="63508" name="Text Box 16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00FF"/>
                  </a:solidFill>
                </a:rPr>
                <a:t>W</a:t>
              </a:r>
              <a:r>
                <a:rPr lang="en-US" sz="1800" baseline="-25000">
                  <a:solidFill>
                    <a:srgbClr val="0000FF"/>
                  </a:solidFill>
                </a:rPr>
                <a:t>2  </a:t>
              </a:r>
              <a:r>
                <a:rPr lang="en-US" sz="1800">
                  <a:solidFill>
                    <a:srgbClr val="0000FF"/>
                  </a:solidFill>
                </a:rPr>
                <a:t>= 1</a:t>
              </a:r>
              <a:endParaRPr lang="en-US" sz="1800" baseline="-25000">
                <a:solidFill>
                  <a:srgbClr val="0000FF"/>
                </a:solidFill>
              </a:endParaRPr>
            </a:p>
          </p:txBody>
        </p:sp>
        <p:sp>
          <p:nvSpPr>
            <p:cNvPr id="63509" name="Text Box 17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00FF"/>
                  </a:solidFill>
                </a:rPr>
                <a:t>W</a:t>
              </a:r>
              <a:r>
                <a:rPr lang="en-US" sz="1800" baseline="-25000">
                  <a:solidFill>
                    <a:srgbClr val="0000FF"/>
                  </a:solidFill>
                </a:rPr>
                <a:t>3 </a:t>
              </a:r>
              <a:r>
                <a:rPr lang="en-US" sz="1800">
                  <a:solidFill>
                    <a:srgbClr val="0000FF"/>
                  </a:solidFill>
                </a:rPr>
                <a:t>= 1</a:t>
              </a:r>
              <a:endParaRPr lang="en-US" sz="1800" baseline="-25000">
                <a:solidFill>
                  <a:srgbClr val="0000FF"/>
                </a:solidFill>
              </a:endParaRPr>
            </a:p>
          </p:txBody>
        </p:sp>
        <p:sp>
          <p:nvSpPr>
            <p:cNvPr id="63510" name="Text Box 18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00FF"/>
                  </a:solidFill>
                </a:rPr>
                <a:t>W</a:t>
              </a:r>
              <a:r>
                <a:rPr lang="en-US" sz="1800" baseline="-25000">
                  <a:solidFill>
                    <a:srgbClr val="0000FF"/>
                  </a:solidFill>
                </a:rPr>
                <a:t>4 </a:t>
              </a:r>
              <a:r>
                <a:rPr lang="en-US" sz="1800">
                  <a:solidFill>
                    <a:srgbClr val="0000FF"/>
                  </a:solidFill>
                </a:rPr>
                <a:t> = 1</a:t>
              </a:r>
              <a:endParaRPr lang="en-US" sz="1800" baseline="-25000">
                <a:solidFill>
                  <a:srgbClr val="0000FF"/>
                </a:solidFill>
              </a:endParaRPr>
            </a:p>
          </p:txBody>
        </p:sp>
      </p:grpSp>
      <p:sp>
        <p:nvSpPr>
          <p:cNvPr id="63491" name="Text Box 19"/>
          <p:cNvSpPr txBox="1">
            <a:spLocks noChangeArrowheads="1"/>
          </p:cNvSpPr>
          <p:nvPr/>
        </p:nvSpPr>
        <p:spPr bwMode="auto">
          <a:xfrm>
            <a:off x="533400" y="56388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63492" name="Text Box 20"/>
          <p:cNvSpPr txBox="1">
            <a:spLocks noChangeArrowheads="1"/>
          </p:cNvSpPr>
          <p:nvPr/>
        </p:nvSpPr>
        <p:spPr bwMode="auto">
          <a:xfrm>
            <a:off x="3962400" y="5334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OR</a:t>
            </a:r>
          </a:p>
        </p:txBody>
      </p:sp>
      <p:sp>
        <p:nvSpPr>
          <p:cNvPr id="63493" name="Text Box 21"/>
          <p:cNvSpPr txBox="1">
            <a:spLocks noChangeArrowheads="1"/>
          </p:cNvSpPr>
          <p:nvPr/>
        </p:nvSpPr>
        <p:spPr bwMode="auto">
          <a:xfrm>
            <a:off x="0" y="6019800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Inputs are either 0 or 1</a:t>
            </a:r>
          </a:p>
        </p:txBody>
      </p:sp>
      <p:sp>
        <p:nvSpPr>
          <p:cNvPr id="63494" name="Text Box 22"/>
          <p:cNvSpPr txBox="1">
            <a:spLocks noChangeArrowheads="1"/>
          </p:cNvSpPr>
          <p:nvPr/>
        </p:nvSpPr>
        <p:spPr bwMode="auto">
          <a:xfrm>
            <a:off x="6781800" y="3686175"/>
            <a:ext cx="3657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/>
              <a:t>Output is 1 if at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/>
              <a:t>least 1 input is 1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NOT</a:t>
            </a:r>
          </a:p>
        </p:txBody>
      </p:sp>
      <p:graphicFrame>
        <p:nvGraphicFramePr>
          <p:cNvPr id="39975" name="Group 39"/>
          <p:cNvGraphicFramePr>
            <a:graphicFrameLocks noGrp="1"/>
          </p:cNvGraphicFramePr>
          <p:nvPr>
            <p:ph idx="1"/>
          </p:nvPr>
        </p:nvGraphicFramePr>
        <p:xfrm>
          <a:off x="3124200" y="2087563"/>
          <a:ext cx="2438400" cy="2332038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not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Oval 3"/>
          <p:cNvSpPr>
            <a:spLocks noChangeArrowheads="1"/>
          </p:cNvSpPr>
          <p:nvPr/>
        </p:nvSpPr>
        <p:spPr bwMode="auto">
          <a:xfrm>
            <a:off x="3886200" y="26670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87" name="Text Box 4"/>
          <p:cNvSpPr txBox="1">
            <a:spLocks noChangeArrowheads="1"/>
          </p:cNvSpPr>
          <p:nvPr/>
        </p:nvSpPr>
        <p:spPr bwMode="auto">
          <a:xfrm>
            <a:off x="4267200" y="3214688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 dirty="0">
                <a:solidFill>
                  <a:srgbClr val="FF0000"/>
                </a:solidFill>
              </a:rPr>
              <a:t>T = ?</a:t>
            </a:r>
          </a:p>
        </p:txBody>
      </p:sp>
      <p:sp>
        <p:nvSpPr>
          <p:cNvPr id="67588" name="Line 5"/>
          <p:cNvSpPr>
            <a:spLocks noChangeShapeType="1"/>
          </p:cNvSpPr>
          <p:nvPr/>
        </p:nvSpPr>
        <p:spPr bwMode="auto">
          <a:xfrm>
            <a:off x="5562600" y="34290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89" name="Text Box 6"/>
          <p:cNvSpPr txBox="1">
            <a:spLocks noChangeArrowheads="1"/>
          </p:cNvSpPr>
          <p:nvPr/>
        </p:nvSpPr>
        <p:spPr bwMode="auto">
          <a:xfrm>
            <a:off x="7239000" y="3214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Output </a:t>
            </a:r>
            <a:r>
              <a:rPr lang="en-US" sz="1800" i="1"/>
              <a:t>y</a:t>
            </a:r>
          </a:p>
        </p:txBody>
      </p:sp>
      <p:sp>
        <p:nvSpPr>
          <p:cNvPr id="67590" name="Line 8"/>
          <p:cNvSpPr>
            <a:spLocks noChangeShapeType="1"/>
          </p:cNvSpPr>
          <p:nvPr/>
        </p:nvSpPr>
        <p:spPr bwMode="auto">
          <a:xfrm>
            <a:off x="1600200" y="3429000"/>
            <a:ext cx="2209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91" name="Text Box 12"/>
          <p:cNvSpPr txBox="1">
            <a:spLocks noChangeArrowheads="1"/>
          </p:cNvSpPr>
          <p:nvPr/>
        </p:nvSpPr>
        <p:spPr bwMode="auto">
          <a:xfrm>
            <a:off x="685800" y="321468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67592" name="Text Box 16"/>
          <p:cNvSpPr txBox="1">
            <a:spLocks noChangeArrowheads="1"/>
          </p:cNvSpPr>
          <p:nvPr/>
        </p:nvSpPr>
        <p:spPr bwMode="auto">
          <a:xfrm>
            <a:off x="1828800" y="30480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W</a:t>
            </a:r>
            <a:r>
              <a:rPr lang="en-US" sz="1800" baseline="-25000">
                <a:solidFill>
                  <a:srgbClr val="FF0000"/>
                </a:solidFill>
              </a:rPr>
              <a:t>1  </a:t>
            </a:r>
            <a:r>
              <a:rPr lang="en-US" sz="1800">
                <a:solidFill>
                  <a:srgbClr val="FF0000"/>
                </a:solidFill>
              </a:rPr>
              <a:t>= ?</a:t>
            </a:r>
            <a:endParaRPr lang="en-US" sz="1800" baseline="-25000">
              <a:solidFill>
                <a:srgbClr val="FF0000"/>
              </a:solidFill>
            </a:endParaRPr>
          </a:p>
        </p:txBody>
      </p:sp>
      <p:sp>
        <p:nvSpPr>
          <p:cNvPr id="67593" name="Text Box 19"/>
          <p:cNvSpPr txBox="1">
            <a:spLocks noChangeArrowheads="1"/>
          </p:cNvSpPr>
          <p:nvPr/>
        </p:nvSpPr>
        <p:spPr bwMode="auto">
          <a:xfrm>
            <a:off x="533400" y="56388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67594" name="Text Box 20"/>
          <p:cNvSpPr txBox="1">
            <a:spLocks noChangeArrowheads="1"/>
          </p:cNvSpPr>
          <p:nvPr/>
        </p:nvSpPr>
        <p:spPr bwMode="auto">
          <a:xfrm>
            <a:off x="3962400" y="5334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NOT</a:t>
            </a:r>
          </a:p>
        </p:txBody>
      </p:sp>
      <p:graphicFrame>
        <p:nvGraphicFramePr>
          <p:cNvPr id="13" name="Group 3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993200"/>
              </p:ext>
            </p:extLst>
          </p:nvPr>
        </p:nvGraphicFramePr>
        <p:xfrm>
          <a:off x="6477000" y="457200"/>
          <a:ext cx="1752600" cy="1219201"/>
        </p:xfrm>
        <a:graphic>
          <a:graphicData uri="http://schemas.openxmlformats.org/drawingml/2006/table">
            <a:tbl>
              <a:tblPr/>
              <a:tblGrid>
                <a:gridCol w="492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6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not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8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6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Oval 2"/>
          <p:cNvSpPr>
            <a:spLocks noChangeArrowheads="1"/>
          </p:cNvSpPr>
          <p:nvPr/>
        </p:nvSpPr>
        <p:spPr bwMode="auto">
          <a:xfrm>
            <a:off x="3886200" y="26670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4267200" y="3214688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solidFill>
                  <a:srgbClr val="0000FF"/>
                </a:solidFill>
              </a:rPr>
              <a:t>T = 0</a:t>
            </a:r>
          </a:p>
        </p:txBody>
      </p:sp>
      <p:sp>
        <p:nvSpPr>
          <p:cNvPr id="69636" name="Line 4"/>
          <p:cNvSpPr>
            <a:spLocks noChangeShapeType="1"/>
          </p:cNvSpPr>
          <p:nvPr/>
        </p:nvSpPr>
        <p:spPr bwMode="auto">
          <a:xfrm>
            <a:off x="5562600" y="34290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7239000" y="3214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Output </a:t>
            </a:r>
            <a:r>
              <a:rPr lang="en-US" sz="1800" i="1"/>
              <a:t>y</a:t>
            </a:r>
          </a:p>
        </p:txBody>
      </p:sp>
      <p:sp>
        <p:nvSpPr>
          <p:cNvPr id="69638" name="Line 6"/>
          <p:cNvSpPr>
            <a:spLocks noChangeShapeType="1"/>
          </p:cNvSpPr>
          <p:nvPr/>
        </p:nvSpPr>
        <p:spPr bwMode="auto">
          <a:xfrm>
            <a:off x="1600200" y="3429000"/>
            <a:ext cx="2209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685800" y="321468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1828800" y="30480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FF"/>
                </a:solidFill>
              </a:rPr>
              <a:t>W</a:t>
            </a:r>
            <a:r>
              <a:rPr lang="en-US" sz="1800" baseline="-25000">
                <a:solidFill>
                  <a:srgbClr val="0000FF"/>
                </a:solidFill>
              </a:rPr>
              <a:t>1  </a:t>
            </a:r>
            <a:r>
              <a:rPr lang="en-US" sz="1800">
                <a:solidFill>
                  <a:srgbClr val="0000FF"/>
                </a:solidFill>
              </a:rPr>
              <a:t>= -1</a:t>
            </a:r>
            <a:endParaRPr lang="en-US" sz="1800" baseline="-25000">
              <a:solidFill>
                <a:srgbClr val="0000FF"/>
              </a:solidFill>
            </a:endParaRP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533400" y="56388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3962400" y="5334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NOT</a:t>
            </a:r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0" y="3581400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Input is either 0 or 1</a:t>
            </a:r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6324600" y="3686175"/>
            <a:ext cx="3657600" cy="57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</a:rPr>
              <a:t>If input is 1, output is 0.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</a:rPr>
              <a:t>If input is 0, output is 1.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about…</a:t>
            </a:r>
          </a:p>
        </p:txBody>
      </p:sp>
      <p:graphicFrame>
        <p:nvGraphicFramePr>
          <p:cNvPr id="4" name="Group 174"/>
          <p:cNvGraphicFramePr>
            <a:graphicFrameLocks noGrp="1"/>
          </p:cNvGraphicFramePr>
          <p:nvPr>
            <p:ph idx="1"/>
          </p:nvPr>
        </p:nvGraphicFramePr>
        <p:xfrm>
          <a:off x="457200" y="2133600"/>
          <a:ext cx="3200399" cy="4481718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6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24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5867400" y="3795713"/>
            <a:ext cx="7620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867400" y="3962401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solidFill>
                  <a:srgbClr val="FF0000"/>
                </a:solidFill>
              </a:rPr>
              <a:t>T = ?</a:t>
            </a: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6629400" y="4100513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696200" y="3948113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Output </a:t>
            </a:r>
            <a:r>
              <a:rPr lang="en-US" sz="1800" i="1"/>
              <a:t>y</a:t>
            </a: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5105400" y="3490913"/>
            <a:ext cx="838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V="1">
            <a:off x="5181600" y="4405313"/>
            <a:ext cx="838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114800" y="31242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Input x</a:t>
            </a:r>
            <a:r>
              <a:rPr lang="en-US" sz="1800" baseline="-25000" dirty="0"/>
              <a:t>1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191000" y="4481513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Input x</a:t>
            </a:r>
            <a:r>
              <a:rPr lang="en-US" sz="1800" baseline="-25000" dirty="0"/>
              <a:t>3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257800" y="3276601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w</a:t>
            </a:r>
            <a:r>
              <a:rPr lang="en-US" sz="1800" baseline="-25000" dirty="0">
                <a:solidFill>
                  <a:srgbClr val="FF0000"/>
                </a:solidFill>
              </a:rPr>
              <a:t>1</a:t>
            </a:r>
            <a:r>
              <a:rPr lang="en-US" sz="1800" dirty="0">
                <a:solidFill>
                  <a:srgbClr val="FF0000"/>
                </a:solidFill>
              </a:rPr>
              <a:t> = ?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5410200" y="4648201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w</a:t>
            </a:r>
            <a:r>
              <a:rPr lang="en-US" sz="1800" baseline="-25000" dirty="0">
                <a:solidFill>
                  <a:srgbClr val="FF0000"/>
                </a:solidFill>
              </a:rPr>
              <a:t>3 </a:t>
            </a:r>
            <a:r>
              <a:rPr lang="en-US" sz="1800" dirty="0">
                <a:solidFill>
                  <a:srgbClr val="FF0000"/>
                </a:solidFill>
              </a:rPr>
              <a:t>= ?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>
            <a:off x="5029200" y="4114800"/>
            <a:ext cx="838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4038600" y="3824287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Input x</a:t>
            </a:r>
            <a:r>
              <a:rPr lang="en-US" sz="1800" baseline="-25000" dirty="0"/>
              <a:t>2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4800600" y="36576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w</a:t>
            </a:r>
            <a:r>
              <a:rPr lang="en-US" sz="1800" baseline="-25000" dirty="0">
                <a:solidFill>
                  <a:srgbClr val="FF0000"/>
                </a:solidFill>
              </a:rPr>
              <a:t>2</a:t>
            </a:r>
            <a:r>
              <a:rPr lang="en-US" sz="1800" dirty="0">
                <a:solidFill>
                  <a:srgbClr val="FF0000"/>
                </a:solidFill>
              </a:rPr>
              <a:t> = ?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371600"/>
          </a:xfrm>
        </p:spPr>
        <p:txBody>
          <a:bodyPr/>
          <a:lstStyle/>
          <a:p>
            <a:r>
              <a:rPr lang="en-US" dirty="0"/>
              <a:t>Training neural networks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914400" y="27432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1524000" y="27432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133600" y="27432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524000" y="35814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" name="Straight Arrow Connector 7"/>
          <p:cNvCxnSpPr>
            <a:stCxn id="4" idx="5"/>
            <a:endCxn id="7" idx="1"/>
          </p:cNvCxnSpPr>
          <p:nvPr/>
        </p:nvCxnSpPr>
        <p:spPr bwMode="auto">
          <a:xfrm rot="16200000" flipH="1">
            <a:off x="1060263" y="3117664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stCxn id="5" idx="4"/>
            <a:endCxn id="7" idx="0"/>
          </p:cNvCxnSpPr>
          <p:nvPr/>
        </p:nvCxnSpPr>
        <p:spPr bwMode="auto">
          <a:xfrm rot="5400000">
            <a:off x="1409700" y="3314701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3"/>
            <a:endCxn id="7" idx="7"/>
          </p:cNvCxnSpPr>
          <p:nvPr/>
        </p:nvCxnSpPr>
        <p:spPr bwMode="auto">
          <a:xfrm rot="5400000">
            <a:off x="1669863" y="3117664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endCxn id="4" idx="0"/>
          </p:cNvCxnSpPr>
          <p:nvPr/>
        </p:nvCxnSpPr>
        <p:spPr bwMode="auto">
          <a:xfrm rot="16200000" flipH="1">
            <a:off x="685800" y="236220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4" idx="0"/>
          </p:cNvCxnSpPr>
          <p:nvPr/>
        </p:nvCxnSpPr>
        <p:spPr bwMode="auto">
          <a:xfrm rot="5400000">
            <a:off x="876300" y="2324101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6200000" flipH="1">
            <a:off x="1295400" y="23622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5400000">
            <a:off x="1485900" y="23241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6200000" flipH="1">
            <a:off x="1905000" y="236220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5400000">
            <a:off x="2095500" y="2324101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7" idx="4"/>
          </p:cNvCxnSpPr>
          <p:nvPr/>
        </p:nvCxnSpPr>
        <p:spPr bwMode="auto">
          <a:xfrm rot="5400000">
            <a:off x="1524000" y="4038601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Oval 1027"/>
          <p:cNvSpPr>
            <a:spLocks noChangeArrowheads="1"/>
          </p:cNvSpPr>
          <p:nvPr/>
        </p:nvSpPr>
        <p:spPr bwMode="auto">
          <a:xfrm>
            <a:off x="4572000" y="22860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35"/>
          <p:cNvGrpSpPr/>
          <p:nvPr/>
        </p:nvGrpSpPr>
        <p:grpSpPr>
          <a:xfrm>
            <a:off x="4953000" y="2743200"/>
            <a:ext cx="762000" cy="687388"/>
            <a:chOff x="4267200" y="3352800"/>
            <a:chExt cx="762000" cy="687388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5" name="Straight Arrow Connector 24"/>
          <p:cNvCxnSpPr/>
          <p:nvPr/>
        </p:nvCxnSpPr>
        <p:spPr bwMode="auto">
          <a:xfrm rot="10800000">
            <a:off x="2057400" y="3276600"/>
            <a:ext cx="1143000" cy="1066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1676400" y="44958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Learn the individual weights between nodes</a:t>
            </a:r>
          </a:p>
        </p:txBody>
      </p:sp>
      <p:cxnSp>
        <p:nvCxnSpPr>
          <p:cNvPr id="28" name="Straight Connector 27"/>
          <p:cNvCxnSpPr/>
          <p:nvPr/>
        </p:nvCxnSpPr>
        <p:spPr bwMode="auto">
          <a:xfrm flipV="1">
            <a:off x="2438400" y="2286000"/>
            <a:ext cx="2590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2362200" y="3048000"/>
            <a:ext cx="2514600" cy="76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5410200" y="3886200"/>
            <a:ext cx="2819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Learn individual node parameters (e.g. threshold)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  <p:sp>
        <p:nvSpPr>
          <p:cNvPr id="4" name="Rectangle 3"/>
          <p:cNvSpPr/>
          <p:nvPr/>
        </p:nvSpPr>
        <p:spPr>
          <a:xfrm>
            <a:off x="3662030" y="2983184"/>
            <a:ext cx="1506157" cy="1491592"/>
          </a:xfrm>
          <a:prstGeom prst="rect">
            <a:avLst/>
          </a:prstGeom>
          <a:solidFill>
            <a:srgbClr val="008000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58668" y="5597162"/>
            <a:ext cx="1667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NEGATIVE</a:t>
            </a:r>
          </a:p>
        </p:txBody>
      </p:sp>
    </p:spTree>
    <p:extLst>
      <p:ext uri="{BB962C8B-B14F-4D97-AF65-F5344CB8AC3E}">
        <p14:creationId xmlns:p14="http://schemas.microsoft.com/office/powerpoint/2010/main" val="219231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58668" y="5597162"/>
            <a:ext cx="1667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NEGATIVE</a:t>
            </a:r>
          </a:p>
        </p:txBody>
      </p:sp>
      <p:sp>
        <p:nvSpPr>
          <p:cNvPr id="6" name="Isosceles Triangle 5"/>
          <p:cNvSpPr/>
          <p:nvPr/>
        </p:nvSpPr>
        <p:spPr>
          <a:xfrm>
            <a:off x="3424605" y="3027481"/>
            <a:ext cx="1771950" cy="1447287"/>
          </a:xfrm>
          <a:prstGeom prst="triangle">
            <a:avLst/>
          </a:prstGeom>
          <a:solidFill>
            <a:srgbClr val="FF0000"/>
          </a:solidFill>
          <a:ln w="3810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0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58668" y="5597162"/>
            <a:ext cx="1509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POSITIVE</a:t>
            </a:r>
          </a:p>
        </p:txBody>
      </p:sp>
      <p:sp>
        <p:nvSpPr>
          <p:cNvPr id="7" name="Oval 6"/>
          <p:cNvSpPr/>
          <p:nvPr/>
        </p:nvSpPr>
        <p:spPr>
          <a:xfrm>
            <a:off x="3470068" y="2983183"/>
            <a:ext cx="1653820" cy="1624506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5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  <p:sp>
        <p:nvSpPr>
          <p:cNvPr id="7" name="Oval 6"/>
          <p:cNvSpPr/>
          <p:nvPr/>
        </p:nvSpPr>
        <p:spPr>
          <a:xfrm>
            <a:off x="3470068" y="2983183"/>
            <a:ext cx="1653820" cy="1624506"/>
          </a:xfrm>
          <a:prstGeom prst="ellipse">
            <a:avLst/>
          </a:prstGeom>
          <a:solidFill>
            <a:srgbClr val="FF0000"/>
          </a:solidFill>
          <a:ln w="3810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58668" y="5597162"/>
            <a:ext cx="1667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NEGATIVE</a:t>
            </a:r>
          </a:p>
        </p:txBody>
      </p:sp>
    </p:spTree>
    <p:extLst>
      <p:ext uri="{BB962C8B-B14F-4D97-AF65-F5344CB8AC3E}">
        <p14:creationId xmlns:p14="http://schemas.microsoft.com/office/powerpoint/2010/main" val="87697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nervous system: </a:t>
            </a:r>
            <a:br>
              <a:rPr lang="en-US" dirty="0"/>
            </a:br>
            <a:r>
              <a:rPr lang="en-US" dirty="0">
                <a:solidFill>
                  <a:srgbClr val="FF6600"/>
                </a:solidFill>
              </a:rPr>
              <a:t>the computer science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2133600"/>
            <a:ext cx="5257800" cy="3733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Arial" charset="0"/>
              </a:rPr>
              <a:t>the human brain is a large collection of interconnected neurons</a:t>
            </a:r>
          </a:p>
          <a:p>
            <a:pPr marL="0" indent="0">
              <a:buNone/>
            </a:pPr>
            <a:endParaRPr lang="en-US" sz="2400" dirty="0">
              <a:latin typeface="Arial" charset="0"/>
            </a:endParaRPr>
          </a:p>
          <a:p>
            <a:pPr marL="0" indent="0">
              <a:buNone/>
            </a:pPr>
            <a:r>
              <a:rPr lang="en-US" sz="2400" dirty="0">
                <a:latin typeface="Arial" charset="0"/>
              </a:rPr>
              <a:t>a </a:t>
            </a:r>
            <a:r>
              <a:rPr lang="en-US" sz="2400" dirty="0">
                <a:solidFill>
                  <a:srgbClr val="0000CC"/>
                </a:solidFill>
                <a:latin typeface="Arial" charset="0"/>
              </a:rPr>
              <a:t>NEURON</a:t>
            </a:r>
            <a:r>
              <a:rPr lang="en-US" sz="2400" dirty="0">
                <a:latin typeface="Arial" charset="0"/>
              </a:rPr>
              <a:t> is a brain cell</a:t>
            </a:r>
          </a:p>
          <a:p>
            <a:pPr lvl="1"/>
            <a:r>
              <a:rPr lang="en-US" sz="2000" dirty="0">
                <a:latin typeface="Arial" charset="0"/>
              </a:rPr>
              <a:t>they collect, process, and disseminate electrical signals</a:t>
            </a:r>
          </a:p>
          <a:p>
            <a:pPr lvl="1"/>
            <a:r>
              <a:rPr lang="en-US" sz="2000" dirty="0">
                <a:latin typeface="Arial" charset="0"/>
              </a:rPr>
              <a:t>they are connected via synapses</a:t>
            </a:r>
          </a:p>
          <a:p>
            <a:pPr lvl="1"/>
            <a:r>
              <a:rPr lang="en-US" sz="2000" dirty="0">
                <a:latin typeface="Arial" charset="0"/>
              </a:rPr>
              <a:t>they 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FIRE</a:t>
            </a:r>
            <a:r>
              <a:rPr lang="en-US" sz="2000" dirty="0">
                <a:latin typeface="Arial" charset="0"/>
              </a:rPr>
              <a:t> depending on the conditions of the neighboring neurons</a:t>
            </a:r>
          </a:p>
          <a:p>
            <a:pPr lvl="1"/>
            <a:endParaRPr lang="en-US" sz="2000" dirty="0"/>
          </a:p>
        </p:txBody>
      </p:sp>
      <p:pic>
        <p:nvPicPr>
          <p:cNvPr id="4" name="Picture 32"/>
          <p:cNvPicPr>
            <a:picLocks noChangeArrowheads="1"/>
          </p:cNvPicPr>
          <p:nvPr/>
        </p:nvPicPr>
        <p:blipFill>
          <a:blip r:embed="rId2"/>
          <a:srcRect r="53650"/>
          <a:stretch>
            <a:fillRect/>
          </a:stretch>
        </p:blipFill>
        <p:spPr bwMode="auto">
          <a:xfrm>
            <a:off x="533400" y="2209800"/>
            <a:ext cx="2616200" cy="3898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  <p:sp>
        <p:nvSpPr>
          <p:cNvPr id="6" name="Isosceles Triangle 5"/>
          <p:cNvSpPr/>
          <p:nvPr/>
        </p:nvSpPr>
        <p:spPr>
          <a:xfrm>
            <a:off x="3424605" y="3027481"/>
            <a:ext cx="1771950" cy="1447287"/>
          </a:xfrm>
          <a:prstGeom prst="triangle">
            <a:avLst/>
          </a:prstGeom>
          <a:solidFill>
            <a:srgbClr val="3366FF"/>
          </a:solidFill>
          <a:ln w="38100" cmpd="sng">
            <a:solidFill>
              <a:srgbClr val="0000FF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58668" y="5597162"/>
            <a:ext cx="1509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POSITIVE</a:t>
            </a:r>
          </a:p>
        </p:txBody>
      </p:sp>
    </p:spTree>
    <p:extLst>
      <p:ext uri="{BB962C8B-B14F-4D97-AF65-F5344CB8AC3E}">
        <p14:creationId xmlns:p14="http://schemas.microsoft.com/office/powerpoint/2010/main" val="226825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  <p:sp>
        <p:nvSpPr>
          <p:cNvPr id="6" name="Isosceles Triangle 5"/>
          <p:cNvSpPr/>
          <p:nvPr/>
        </p:nvSpPr>
        <p:spPr>
          <a:xfrm>
            <a:off x="3424605" y="3027481"/>
            <a:ext cx="1771950" cy="1447287"/>
          </a:xfrm>
          <a:prstGeom prst="triangle">
            <a:avLst/>
          </a:prstGeom>
          <a:solidFill>
            <a:srgbClr val="FFFF00"/>
          </a:solidFill>
          <a:ln w="3810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58668" y="5597162"/>
            <a:ext cx="1509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POSITIVE</a:t>
            </a:r>
          </a:p>
        </p:txBody>
      </p:sp>
    </p:spTree>
    <p:extLst>
      <p:ext uri="{BB962C8B-B14F-4D97-AF65-F5344CB8AC3E}">
        <p14:creationId xmlns:p14="http://schemas.microsoft.com/office/powerpoint/2010/main" val="14809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  <p:sp>
        <p:nvSpPr>
          <p:cNvPr id="7" name="Oval 6"/>
          <p:cNvSpPr/>
          <p:nvPr/>
        </p:nvSpPr>
        <p:spPr>
          <a:xfrm>
            <a:off x="3470068" y="2983183"/>
            <a:ext cx="1653820" cy="1624506"/>
          </a:xfrm>
          <a:prstGeom prst="ellipse">
            <a:avLst/>
          </a:prstGeom>
          <a:solidFill>
            <a:srgbClr val="FFFF00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58668" y="5597162"/>
            <a:ext cx="1667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NEGATIVE</a:t>
            </a:r>
          </a:p>
        </p:txBody>
      </p:sp>
    </p:spTree>
    <p:extLst>
      <p:ext uri="{BB962C8B-B14F-4D97-AF65-F5344CB8AC3E}">
        <p14:creationId xmlns:p14="http://schemas.microsoft.com/office/powerpoint/2010/main" val="48313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  <p:sp>
        <p:nvSpPr>
          <p:cNvPr id="4" name="Rectangle 3"/>
          <p:cNvSpPr/>
          <p:nvPr/>
        </p:nvSpPr>
        <p:spPr>
          <a:xfrm>
            <a:off x="3662030" y="2983184"/>
            <a:ext cx="1506157" cy="1491592"/>
          </a:xfrm>
          <a:prstGeom prst="rect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58668" y="5597162"/>
            <a:ext cx="1509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POSITIVE</a:t>
            </a:r>
          </a:p>
        </p:txBody>
      </p:sp>
    </p:spTree>
    <p:extLst>
      <p:ext uri="{BB962C8B-B14F-4D97-AF65-F5344CB8AC3E}">
        <p14:creationId xmlns:p14="http://schemas.microsoft.com/office/powerpoint/2010/main" val="275250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method to the madness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78596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blue = positive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yellow triangles = positive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all others negative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5562600"/>
            <a:ext cx="58555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did you figure this out (or some of it)?</a:t>
            </a:r>
          </a:p>
        </p:txBody>
      </p:sp>
    </p:spTree>
    <p:extLst>
      <p:ext uri="{BB962C8B-B14F-4D97-AF65-F5344CB8AC3E}">
        <p14:creationId xmlns:p14="http://schemas.microsoft.com/office/powerpoint/2010/main" val="4011688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neural networks</a:t>
            </a:r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5926667" y="2805113"/>
            <a:ext cx="7620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926667" y="2971801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solidFill>
                  <a:srgbClr val="FF0000"/>
                </a:solidFill>
              </a:rPr>
              <a:t>T = ?</a:t>
            </a: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6688667" y="3109913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755467" y="2957513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Output </a:t>
            </a:r>
            <a:r>
              <a:rPr lang="en-US" sz="1800" i="1"/>
              <a:t>y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5164667" y="2500313"/>
            <a:ext cx="838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5240867" y="3414713"/>
            <a:ext cx="838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174067" y="2133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Input x</a:t>
            </a:r>
            <a:r>
              <a:rPr lang="en-US" sz="1800" baseline="-25000" dirty="0"/>
              <a:t>1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250267" y="3490913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Input x</a:t>
            </a:r>
            <a:r>
              <a:rPr lang="en-US" sz="1800" baseline="-25000" dirty="0"/>
              <a:t>3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317067" y="2286001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w</a:t>
            </a:r>
            <a:r>
              <a:rPr lang="en-US" sz="1800" baseline="-25000" dirty="0">
                <a:solidFill>
                  <a:srgbClr val="FF0000"/>
                </a:solidFill>
              </a:rPr>
              <a:t>1</a:t>
            </a:r>
            <a:r>
              <a:rPr lang="en-US" sz="1800" dirty="0">
                <a:solidFill>
                  <a:srgbClr val="FF0000"/>
                </a:solidFill>
              </a:rPr>
              <a:t> = ?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469467" y="3657601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w</a:t>
            </a:r>
            <a:r>
              <a:rPr lang="en-US" sz="1800" baseline="-25000" dirty="0">
                <a:solidFill>
                  <a:srgbClr val="FF0000"/>
                </a:solidFill>
              </a:rPr>
              <a:t>3 </a:t>
            </a:r>
            <a:r>
              <a:rPr lang="en-US" sz="1800" dirty="0">
                <a:solidFill>
                  <a:srgbClr val="FF0000"/>
                </a:solidFill>
              </a:rPr>
              <a:t>= ?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5088467" y="3124200"/>
            <a:ext cx="838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4097867" y="2833687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Input x</a:t>
            </a:r>
            <a:r>
              <a:rPr lang="en-US" sz="1800" baseline="-25000" dirty="0"/>
              <a:t>2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4859867" y="26670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w</a:t>
            </a:r>
            <a:r>
              <a:rPr lang="en-US" sz="1800" baseline="-25000" dirty="0">
                <a:solidFill>
                  <a:srgbClr val="FF0000"/>
                </a:solidFill>
              </a:rPr>
              <a:t>2</a:t>
            </a:r>
            <a:r>
              <a:rPr lang="en-US" sz="1800" dirty="0">
                <a:solidFill>
                  <a:srgbClr val="FF0000"/>
                </a:solidFill>
              </a:rPr>
              <a:t> = ?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  <p:graphicFrame>
        <p:nvGraphicFramePr>
          <p:cNvPr id="19" name="Group 174"/>
          <p:cNvGraphicFramePr>
            <a:graphicFrameLocks noGrp="1"/>
          </p:cNvGraphicFramePr>
          <p:nvPr>
            <p:ph idx="1"/>
          </p:nvPr>
        </p:nvGraphicFramePr>
        <p:xfrm>
          <a:off x="457200" y="2133600"/>
          <a:ext cx="3200399" cy="4481718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6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24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657600" y="4397276"/>
            <a:ext cx="5562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dirty="0"/>
              <a:t>start with some initial weights and thresholds</a:t>
            </a:r>
          </a:p>
          <a:p>
            <a:pPr marL="457200" indent="-457200">
              <a:buAutoNum type="arabicPeriod"/>
            </a:pPr>
            <a:r>
              <a:rPr lang="en-US" dirty="0"/>
              <a:t>show examples repeatedly to NN</a:t>
            </a:r>
          </a:p>
          <a:p>
            <a:pPr marL="457200" indent="-457200">
              <a:buAutoNum type="arabicPeriod"/>
            </a:pPr>
            <a:r>
              <a:rPr lang="en-US" dirty="0"/>
              <a:t>update weights/thresholds by comparing NN output to actual output</a:t>
            </a:r>
          </a:p>
        </p:txBody>
      </p:sp>
    </p:spTree>
    <p:extLst>
      <p:ext uri="{BB962C8B-B14F-4D97-AF65-F5344CB8AC3E}">
        <p14:creationId xmlns:p14="http://schemas.microsoft.com/office/powerpoint/2010/main" val="2095075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nervous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676400"/>
            <a:ext cx="46482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The human brain</a:t>
            </a:r>
          </a:p>
          <a:p>
            <a:pPr lvl="1"/>
            <a:r>
              <a:rPr lang="en-US" sz="2400" dirty="0"/>
              <a:t>contains ~10</a:t>
            </a:r>
            <a:r>
              <a:rPr lang="en-US" sz="2400" baseline="30000" dirty="0"/>
              <a:t>11</a:t>
            </a:r>
            <a:r>
              <a:rPr lang="en-US" sz="2400" dirty="0"/>
              <a:t> (100 billion) neurons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each neuron is connected to ~10</a:t>
            </a:r>
            <a:r>
              <a:rPr lang="en-US" sz="2400" baseline="30000" dirty="0"/>
              <a:t>4</a:t>
            </a:r>
            <a:r>
              <a:rPr lang="en-US" sz="2400" dirty="0"/>
              <a:t> (10,000) other neurons</a:t>
            </a:r>
          </a:p>
          <a:p>
            <a:pPr lvl="1"/>
            <a:endParaRPr lang="en-US" sz="2400" dirty="0">
              <a:solidFill>
                <a:srgbClr val="000000"/>
              </a:solidFill>
            </a:endParaRP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Neurons can fire as fast as 10</a:t>
            </a:r>
            <a:r>
              <a:rPr lang="en-US" sz="2400" baseline="30000" dirty="0">
                <a:solidFill>
                  <a:srgbClr val="000000"/>
                </a:solidFill>
              </a:rPr>
              <a:t>-3</a:t>
            </a:r>
            <a:r>
              <a:rPr lang="en-US" sz="2400" dirty="0">
                <a:solidFill>
                  <a:srgbClr val="000000"/>
                </a:solidFill>
              </a:rPr>
              <a:t> seconds</a:t>
            </a:r>
          </a:p>
          <a:p>
            <a:pPr>
              <a:buNone/>
            </a:pP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09800"/>
            <a:ext cx="4051300" cy="3321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60960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How does this compare to a computer?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 vs. Machine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00200"/>
            <a:ext cx="2133600" cy="17492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524000"/>
            <a:ext cx="2628900" cy="162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5800" y="3505200"/>
            <a:ext cx="502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10</a:t>
            </a:r>
            <a:r>
              <a:rPr lang="en-US" sz="3200" baseline="30000" dirty="0"/>
              <a:t>10</a:t>
            </a:r>
            <a:r>
              <a:rPr lang="en-US" sz="3200" dirty="0"/>
              <a:t> transistors</a:t>
            </a:r>
          </a:p>
          <a:p>
            <a:r>
              <a:rPr lang="en-US" sz="3200" dirty="0"/>
              <a:t>10</a:t>
            </a:r>
            <a:r>
              <a:rPr lang="en-US" sz="3200" baseline="30000" dirty="0"/>
              <a:t>11</a:t>
            </a:r>
            <a:r>
              <a:rPr lang="en-US" sz="3200" dirty="0"/>
              <a:t> bits of ram/memory</a:t>
            </a:r>
          </a:p>
          <a:p>
            <a:r>
              <a:rPr lang="en-US" sz="3200" dirty="0"/>
              <a:t>10</a:t>
            </a:r>
            <a:r>
              <a:rPr lang="en-US" sz="3200" baseline="30000" dirty="0"/>
              <a:t>13</a:t>
            </a:r>
            <a:r>
              <a:rPr lang="en-US" sz="3200" dirty="0"/>
              <a:t> bits on disk</a:t>
            </a:r>
          </a:p>
          <a:p>
            <a:r>
              <a:rPr lang="en-US" sz="3200" dirty="0"/>
              <a:t>10</a:t>
            </a:r>
            <a:r>
              <a:rPr lang="en-US" sz="3200" baseline="30000" dirty="0"/>
              <a:t>-9</a:t>
            </a:r>
            <a:r>
              <a:rPr lang="en-US" sz="3200" dirty="0"/>
              <a:t> cycle time</a:t>
            </a:r>
          </a:p>
          <a:p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505200"/>
            <a:ext cx="426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10</a:t>
            </a:r>
            <a:r>
              <a:rPr lang="en-US" sz="3200" baseline="30000" dirty="0"/>
              <a:t>11</a:t>
            </a:r>
            <a:r>
              <a:rPr lang="en-US" sz="3200" dirty="0"/>
              <a:t> neurons</a:t>
            </a:r>
          </a:p>
          <a:p>
            <a:r>
              <a:rPr lang="en-US" sz="3200" dirty="0"/>
              <a:t>10</a:t>
            </a:r>
            <a:r>
              <a:rPr lang="en-US" sz="3200" baseline="30000" dirty="0"/>
              <a:t>11</a:t>
            </a:r>
            <a:r>
              <a:rPr lang="en-US" sz="3200" dirty="0"/>
              <a:t> neurons</a:t>
            </a:r>
          </a:p>
          <a:p>
            <a:r>
              <a:rPr lang="en-US" sz="3200" dirty="0"/>
              <a:t>10</a:t>
            </a:r>
            <a:r>
              <a:rPr lang="en-US" sz="3200" baseline="30000" dirty="0"/>
              <a:t>14</a:t>
            </a:r>
            <a:r>
              <a:rPr lang="en-US" sz="3200" dirty="0"/>
              <a:t> synapses</a:t>
            </a:r>
          </a:p>
          <a:p>
            <a:r>
              <a:rPr lang="en-US" sz="3200" dirty="0"/>
              <a:t>10</a:t>
            </a:r>
            <a:r>
              <a:rPr lang="en-US" sz="3200" baseline="30000" dirty="0"/>
              <a:t>-3</a:t>
            </a:r>
            <a:r>
              <a:rPr lang="en-US" sz="3200" dirty="0"/>
              <a:t> “cycle” time</a:t>
            </a:r>
          </a:p>
          <a:p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Brains are still pretty fast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805553"/>
            <a:ext cx="2133600" cy="32998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56388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Who is this?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Brains are still pretty fast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80010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0000FF"/>
                </a:solidFill>
              </a:rPr>
              <a:t>If you were me, you’d be able to identify this person in 10</a:t>
            </a:r>
            <a:r>
              <a:rPr lang="en-US" sz="2400" b="1" baseline="30000" dirty="0">
                <a:solidFill>
                  <a:srgbClr val="0000FF"/>
                </a:solidFill>
              </a:rPr>
              <a:t>-1</a:t>
            </a:r>
            <a:r>
              <a:rPr lang="en-US" sz="2400" b="1" dirty="0">
                <a:solidFill>
                  <a:srgbClr val="0000FF"/>
                </a:solidFill>
              </a:rPr>
              <a:t> (1/10) s!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Given a neuron firing time of 10</a:t>
            </a:r>
            <a:r>
              <a:rPr lang="en-US" sz="2400" baseline="30000" dirty="0"/>
              <a:t>-3 </a:t>
            </a:r>
            <a:r>
              <a:rPr lang="en-US" sz="2400" dirty="0"/>
              <a:t>s, </a:t>
            </a:r>
            <a:r>
              <a:rPr lang="en-US" sz="2400" dirty="0">
                <a:solidFill>
                  <a:srgbClr val="FF0000"/>
                </a:solidFill>
              </a:rPr>
              <a:t>how many neurons in sequence could fire in this time</a:t>
            </a:r>
            <a:r>
              <a:rPr lang="en-US" sz="2400" dirty="0"/>
              <a:t>?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A few hundred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What are possible explanations?</a:t>
            </a:r>
          </a:p>
          <a:p>
            <a:pPr lvl="1"/>
            <a:r>
              <a:rPr lang="en-US" sz="2000" dirty="0"/>
              <a:t>either neurons are performing some very complicated computations</a:t>
            </a:r>
          </a:p>
          <a:p>
            <a:pPr lvl="1"/>
            <a:r>
              <a:rPr lang="en-US" sz="2000" dirty="0"/>
              <a:t>brain is taking advantage of the </a:t>
            </a:r>
            <a:r>
              <a:rPr lang="en-US" sz="2000" b="1" dirty="0"/>
              <a:t>massive</a:t>
            </a:r>
            <a:r>
              <a:rPr lang="en-US" sz="2000" dirty="0"/>
              <a:t> parallelization (remember, neurons are connected ~10,000 other neurons)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0"/>
            <a:ext cx="1280996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9362</TotalTime>
  <Words>1625</Words>
  <Application>Microsoft Macintosh PowerPoint</Application>
  <PresentationFormat>On-screen Show (4:3)</PresentationFormat>
  <Paragraphs>591</Paragraphs>
  <Slides>55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4" baseType="lpstr">
      <vt:lpstr>ＭＳ Ｐゴシック</vt:lpstr>
      <vt:lpstr>Arial</vt:lpstr>
      <vt:lpstr>Arial Black</vt:lpstr>
      <vt:lpstr>Times</vt:lpstr>
      <vt:lpstr>Times New Roman</vt:lpstr>
      <vt:lpstr>Verdana</vt:lpstr>
      <vt:lpstr>Wingdings</vt:lpstr>
      <vt:lpstr>Pixel</vt:lpstr>
      <vt:lpstr>Equation</vt:lpstr>
      <vt:lpstr>PowerPoint Presentation</vt:lpstr>
      <vt:lpstr>Neural Networks</vt:lpstr>
      <vt:lpstr>Neural Networks</vt:lpstr>
      <vt:lpstr>Our Nervous System</vt:lpstr>
      <vt:lpstr>Our nervous system:  the computer science view</vt:lpstr>
      <vt:lpstr>Our nervous system</vt:lpstr>
      <vt:lpstr>Man vs. Machine</vt:lpstr>
      <vt:lpstr>Brains are still pretty fast</vt:lpstr>
      <vt:lpstr>Brains are still pretty fast</vt:lpstr>
      <vt:lpstr>Artificial Neural Networks</vt:lpstr>
      <vt:lpstr>PowerPoint Presentation</vt:lpstr>
      <vt:lpstr>PowerPoint Presentation</vt:lpstr>
      <vt:lpstr>PowerPoint Presentation</vt:lpstr>
      <vt:lpstr>Possible threshold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Neural network</vt:lpstr>
      <vt:lpstr>Neural network</vt:lpstr>
      <vt:lpstr>Neural network</vt:lpstr>
      <vt:lpstr>Neural network</vt:lpstr>
      <vt:lpstr>Neural network</vt:lpstr>
      <vt:lpstr>Neural networks</vt:lpstr>
      <vt:lpstr>Neural networks</vt:lpstr>
      <vt:lpstr>Neural networks</vt:lpstr>
      <vt:lpstr>History of Neural Networks</vt:lpstr>
      <vt:lpstr>Training the perceptron</vt:lpstr>
      <vt:lpstr>Examples - Logical operators  </vt:lpstr>
      <vt:lpstr>AND</vt:lpstr>
      <vt:lpstr>PowerPoint Presentation</vt:lpstr>
      <vt:lpstr>PowerPoint Presentation</vt:lpstr>
      <vt:lpstr>PowerPoint Presentation</vt:lpstr>
      <vt:lpstr>PowerPoint Presentation</vt:lpstr>
      <vt:lpstr>OR</vt:lpstr>
      <vt:lpstr>PowerPoint Presentation</vt:lpstr>
      <vt:lpstr>PowerPoint Presentation</vt:lpstr>
      <vt:lpstr>PowerPoint Presentation</vt:lpstr>
      <vt:lpstr>PowerPoint Presentation</vt:lpstr>
      <vt:lpstr>NOT</vt:lpstr>
      <vt:lpstr>PowerPoint Presentation</vt:lpstr>
      <vt:lpstr>PowerPoint Presentation</vt:lpstr>
      <vt:lpstr>How about…</vt:lpstr>
      <vt:lpstr>Training neural networks</vt:lpstr>
      <vt:lpstr>Positive or negative?</vt:lpstr>
      <vt:lpstr>Positive or negative?</vt:lpstr>
      <vt:lpstr>Positive or negative?</vt:lpstr>
      <vt:lpstr>Positive or negative?</vt:lpstr>
      <vt:lpstr>Positive or negative?</vt:lpstr>
      <vt:lpstr>Positive or negative?</vt:lpstr>
      <vt:lpstr>Positive or negative?</vt:lpstr>
      <vt:lpstr>Positive or negative?</vt:lpstr>
      <vt:lpstr>A method to the madness</vt:lpstr>
      <vt:lpstr>Training neural networks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David Robert Kauchak</cp:lastModifiedBy>
  <cp:revision>400</cp:revision>
  <cp:lastPrinted>2016-03-02T00:01:21Z</cp:lastPrinted>
  <dcterms:created xsi:type="dcterms:W3CDTF">2010-11-08T21:43:53Z</dcterms:created>
  <dcterms:modified xsi:type="dcterms:W3CDTF">2019-03-11T17:19:56Z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