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9"/>
  </p:notesMasterIdLst>
  <p:sldIdLst>
    <p:sldId id="256" r:id="rId2"/>
    <p:sldId id="526" r:id="rId3"/>
    <p:sldId id="471" r:id="rId4"/>
    <p:sldId id="475" r:id="rId5"/>
    <p:sldId id="480" r:id="rId6"/>
    <p:sldId id="476" r:id="rId7"/>
    <p:sldId id="478" r:id="rId8"/>
    <p:sldId id="479" r:id="rId9"/>
    <p:sldId id="474" r:id="rId10"/>
    <p:sldId id="481" r:id="rId11"/>
    <p:sldId id="482" r:id="rId12"/>
    <p:sldId id="483" r:id="rId13"/>
    <p:sldId id="484" r:id="rId14"/>
    <p:sldId id="494" r:id="rId15"/>
    <p:sldId id="485" r:id="rId16"/>
    <p:sldId id="486" r:id="rId17"/>
    <p:sldId id="487" r:id="rId18"/>
    <p:sldId id="488" r:id="rId19"/>
    <p:sldId id="489" r:id="rId20"/>
    <p:sldId id="490" r:id="rId21"/>
    <p:sldId id="525" r:id="rId22"/>
    <p:sldId id="492" r:id="rId23"/>
    <p:sldId id="493" r:id="rId24"/>
    <p:sldId id="491" r:id="rId25"/>
    <p:sldId id="496" r:id="rId26"/>
    <p:sldId id="497" r:id="rId27"/>
    <p:sldId id="498" r:id="rId28"/>
    <p:sldId id="499" r:id="rId29"/>
    <p:sldId id="500" r:id="rId30"/>
    <p:sldId id="501" r:id="rId31"/>
    <p:sldId id="502" r:id="rId32"/>
    <p:sldId id="504" r:id="rId33"/>
    <p:sldId id="503" r:id="rId34"/>
    <p:sldId id="505" r:id="rId35"/>
    <p:sldId id="506" r:id="rId36"/>
    <p:sldId id="507" r:id="rId37"/>
    <p:sldId id="509" r:id="rId38"/>
    <p:sldId id="508" r:id="rId39"/>
    <p:sldId id="510" r:id="rId40"/>
    <p:sldId id="513" r:id="rId41"/>
    <p:sldId id="514" r:id="rId42"/>
    <p:sldId id="517" r:id="rId43"/>
    <p:sldId id="518" r:id="rId44"/>
    <p:sldId id="521" r:id="rId45"/>
    <p:sldId id="522" r:id="rId46"/>
    <p:sldId id="523" r:id="rId47"/>
    <p:sldId id="511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0000FF"/>
    <a:srgbClr val="FF0000"/>
    <a:srgbClr val="FF77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73"/>
    <p:restoredTop sz="94668"/>
  </p:normalViewPr>
  <p:slideViewPr>
    <p:cSldViewPr snapToGrid="0" snapToObjects="1">
      <p:cViewPr varScale="1">
        <p:scale>
          <a:sx n="128" d="100"/>
          <a:sy n="128" d="100"/>
        </p:scale>
        <p:origin x="10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3/8/19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Called the chain rule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5783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2720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301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251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4123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7192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9238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9182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3056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8635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350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Called the chain rule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7765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766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0159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61694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45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Called the chain rule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639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057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4554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8268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871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generally not true, but will make our life simpler for this class.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0319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039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3/8/19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3/8/19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3/8/19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3/8/19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3/8/19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3/8/19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pomona.edu/~dkauchak/classes/cs51a/examples/for_for.txt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Naïve </a:t>
            </a:r>
            <a:r>
              <a:rPr lang="en-US" dirty="0" err="1"/>
              <a:t>bayes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David Kauchak</a:t>
            </a:r>
            <a:br>
              <a:rPr lang="en-US" dirty="0"/>
            </a:br>
            <a:r>
              <a:rPr lang="en-US" dirty="0"/>
              <a:t>CS 51A – Spring 2019</a:t>
            </a:r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65615-7F7A-B44C-AAF6-78825B575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Naïve Bayes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155B972-D8C3-E744-8E01-4FCCCA0763F0}"/>
                  </a:ext>
                </a:extLst>
              </p:cNvPr>
              <p:cNvSpPr txBox="1"/>
              <p:nvPr/>
            </p:nvSpPr>
            <p:spPr>
              <a:xfrm>
                <a:off x="179775" y="1823153"/>
                <a:ext cx="847141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𝑑𝑎𝑡𝑎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𝑙𝑎𝑏𝑒𝑙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) 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𝑑𝑎𝑡𝑎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𝑙𝑎𝑏𝑒𝑙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𝑑𝑎𝑡𝑎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155B972-D8C3-E744-8E01-4FCCCA0763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775" y="1823153"/>
                <a:ext cx="8471410" cy="369332"/>
              </a:xfrm>
              <a:prstGeom prst="rect">
                <a:avLst/>
              </a:prstGeom>
              <a:blipFill>
                <a:blip r:embed="rId2"/>
                <a:stretch>
                  <a:fillRect t="-10345" b="-379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DBDB9701-4656-7444-BA51-AA16F4681D7A}"/>
              </a:ext>
            </a:extLst>
          </p:cNvPr>
          <p:cNvSpPr/>
          <p:nvPr/>
        </p:nvSpPr>
        <p:spPr>
          <a:xfrm>
            <a:off x="6049108" y="1759390"/>
            <a:ext cx="2013438" cy="433096"/>
          </a:xfrm>
          <a:prstGeom prst="rect">
            <a:avLst/>
          </a:prstGeom>
          <a:solidFill>
            <a:srgbClr val="FFFF00">
              <a:alpha val="18431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ABD6C9E-2E0D-B948-8CE3-548932D82144}"/>
                  </a:ext>
                </a:extLst>
              </p:cNvPr>
              <p:cNvSpPr txBox="1"/>
              <p:nvPr/>
            </p:nvSpPr>
            <p:spPr>
              <a:xfrm>
                <a:off x="-63479" y="3865899"/>
                <a:ext cx="8471410" cy="7779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</m: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𝑑𝑎𝑡𝑎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𝑙𝑎𝑏𝑒𝑙</m:t>
                              </m:r>
                            </m:e>
                          </m:d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𝑑𝑎𝑡𝑎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𝑙𝑎𝑏𝑒𝑙</m:t>
                              </m:r>
                            </m:e>
                          </m:d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𝑑𝑎𝑡𝑎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ABD6C9E-2E0D-B948-8CE3-548932D821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3479" y="3865899"/>
                <a:ext cx="8471410" cy="777970"/>
              </a:xfrm>
              <a:prstGeom prst="rect">
                <a:avLst/>
              </a:prstGeom>
              <a:blipFill>
                <a:blip r:embed="rId3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Down Arrow 6">
            <a:extLst>
              <a:ext uri="{FF2B5EF4-FFF2-40B4-BE49-F238E27FC236}">
                <a16:creationId xmlns:a16="http://schemas.microsoft.com/office/drawing/2014/main" id="{6480D9AC-A3B1-9E42-8693-4AA0D39569C3}"/>
              </a:ext>
            </a:extLst>
          </p:cNvPr>
          <p:cNvSpPr/>
          <p:nvPr/>
        </p:nvSpPr>
        <p:spPr>
          <a:xfrm>
            <a:off x="3824654" y="2620349"/>
            <a:ext cx="590826" cy="817685"/>
          </a:xfrm>
          <a:prstGeom prst="downArrow">
            <a:avLst/>
          </a:prstGeom>
          <a:solidFill>
            <a:srgbClr val="0000FF"/>
          </a:solidFill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CA9AB5-1248-1145-84E0-80CCDE1733C6}"/>
              </a:ext>
            </a:extLst>
          </p:cNvPr>
          <p:cNvSpPr txBox="1"/>
          <p:nvPr/>
        </p:nvSpPr>
        <p:spPr>
          <a:xfrm>
            <a:off x="2301291" y="5718822"/>
            <a:ext cx="39044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(This is called Bayes’ rule!)</a:t>
            </a:r>
          </a:p>
        </p:txBody>
      </p:sp>
    </p:spTree>
    <p:extLst>
      <p:ext uri="{BB962C8B-B14F-4D97-AF65-F5344CB8AC3E}">
        <p14:creationId xmlns:p14="http://schemas.microsoft.com/office/powerpoint/2010/main" val="33135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48FF9A4-D683-454C-82FC-72FFC1114DC6}"/>
                  </a:ext>
                </a:extLst>
              </p:cNvPr>
              <p:cNvSpPr txBox="1"/>
              <p:nvPr/>
            </p:nvSpPr>
            <p:spPr>
              <a:xfrm>
                <a:off x="2613191" y="5009720"/>
                <a:ext cx="6060947" cy="7779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𝑛𝑒𝑔𝑎𝑡𝑖𝑣𝑒</m:t>
                              </m:r>
                            </m:e>
                          </m:d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𝑑𝑎𝑡𝑎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𝑛𝑒𝑔𝑎𝑡𝑖𝑣𝑒</m:t>
                              </m:r>
                            </m:e>
                          </m:d>
                        </m:num>
                        <m:den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𝑑𝑎𝑡𝑎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48FF9A4-D683-454C-82FC-72FFC1114D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3191" y="5009720"/>
                <a:ext cx="6060947" cy="777970"/>
              </a:xfrm>
              <a:prstGeom prst="rect">
                <a:avLst/>
              </a:prstGeom>
              <a:blipFill>
                <a:blip r:embed="rId3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219A5B78-86C3-904A-A423-FD8BB5016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Naïve Bayes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5049B38-F1AE-6F4E-A227-FF68E92C139C}"/>
                  </a:ext>
                </a:extLst>
              </p:cNvPr>
              <p:cNvSpPr txBox="1"/>
              <p:nvPr/>
            </p:nvSpPr>
            <p:spPr>
              <a:xfrm>
                <a:off x="294638" y="1676615"/>
                <a:ext cx="8471410" cy="7779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</m:e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𝑑𝑎𝑡𝑎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𝑙𝑎𝑏𝑒𝑙</m:t>
                              </m:r>
                            </m:e>
                          </m:d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𝑑𝑎𝑡𝑎</m:t>
                              </m:r>
                            </m:e>
                            <m:e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𝑙𝑎𝑏𝑒𝑙</m:t>
                              </m:r>
                            </m:e>
                          </m:d>
                        </m:num>
                        <m:den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𝑑𝑎𝑡𝑎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5049B38-F1AE-6F4E-A227-FF68E92C13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38" y="1676615"/>
                <a:ext cx="8471410" cy="777970"/>
              </a:xfrm>
              <a:prstGeom prst="rect">
                <a:avLst/>
              </a:prstGeom>
              <a:blipFill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37">
            <a:extLst>
              <a:ext uri="{FF2B5EF4-FFF2-40B4-BE49-F238E27FC236}">
                <a16:creationId xmlns:a16="http://schemas.microsoft.com/office/drawing/2014/main" id="{3CD3082C-B7A4-184D-B261-ED75F5CA813C}"/>
              </a:ext>
            </a:extLst>
          </p:cNvPr>
          <p:cNvGrpSpPr/>
          <p:nvPr/>
        </p:nvGrpSpPr>
        <p:grpSpPr>
          <a:xfrm>
            <a:off x="867509" y="4144158"/>
            <a:ext cx="1432277" cy="1371600"/>
            <a:chOff x="7391400" y="3505200"/>
            <a:chExt cx="1432277" cy="1371600"/>
          </a:xfrm>
        </p:grpSpPr>
        <p:sp>
          <p:nvSpPr>
            <p:cNvPr id="6" name="Rounded Rectangle 5">
              <a:extLst>
                <a:ext uri="{FF2B5EF4-FFF2-40B4-BE49-F238E27FC236}">
                  <a16:creationId xmlns:a16="http://schemas.microsoft.com/office/drawing/2014/main" id="{41880480-D509-1A4F-9EF6-39F22C9334B6}"/>
                </a:ext>
              </a:extLst>
            </p:cNvPr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4B12B4C-62AA-6D44-9075-F0AC79ABD331}"/>
                </a:ext>
              </a:extLst>
            </p:cNvPr>
            <p:cNvSpPr txBox="1"/>
            <p:nvPr/>
          </p:nvSpPr>
          <p:spPr>
            <a:xfrm>
              <a:off x="7391400" y="3620974"/>
              <a:ext cx="1432277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probabilistic model:</a:t>
              </a:r>
            </a:p>
            <a:p>
              <a:pPr algn="ctr"/>
              <a:endParaRPr lang="en-US" sz="1400" dirty="0"/>
            </a:p>
            <a:p>
              <a:pPr algn="ctr"/>
              <a:r>
                <a:rPr lang="en-US" sz="1400" dirty="0"/>
                <a:t>p(</a:t>
              </a:r>
              <a:r>
                <a:rPr lang="en-US" sz="1400" dirty="0" err="1"/>
                <a:t>label|data</a:t>
              </a:r>
              <a:r>
                <a:rPr lang="en-US" sz="1400" dirty="0"/>
                <a:t>)</a:t>
              </a:r>
            </a:p>
          </p:txBody>
        </p:sp>
      </p:grpSp>
      <p:sp>
        <p:nvSpPr>
          <p:cNvPr id="10" name="Right Arrow 9">
            <a:extLst>
              <a:ext uri="{FF2B5EF4-FFF2-40B4-BE49-F238E27FC236}">
                <a16:creationId xmlns:a16="http://schemas.microsoft.com/office/drawing/2014/main" id="{656FAEA0-FD53-F349-A144-5E3A45649299}"/>
              </a:ext>
            </a:extLst>
          </p:cNvPr>
          <p:cNvSpPr/>
          <p:nvPr/>
        </p:nvSpPr>
        <p:spPr bwMode="auto">
          <a:xfrm rot="20214539">
            <a:off x="2542853" y="4391046"/>
            <a:ext cx="533400" cy="302795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1" name="Right Arrow 10">
            <a:extLst>
              <a:ext uri="{FF2B5EF4-FFF2-40B4-BE49-F238E27FC236}">
                <a16:creationId xmlns:a16="http://schemas.microsoft.com/office/drawing/2014/main" id="{2BECB613-3547-5F4B-8583-F98E3BE44B3B}"/>
              </a:ext>
            </a:extLst>
          </p:cNvPr>
          <p:cNvSpPr/>
          <p:nvPr/>
        </p:nvSpPr>
        <p:spPr bwMode="auto">
          <a:xfrm rot="1036790">
            <a:off x="2542853" y="4949238"/>
            <a:ext cx="533400" cy="302795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AF78962-9896-2E46-B02D-A1302503E9C3}"/>
              </a:ext>
            </a:extLst>
          </p:cNvPr>
          <p:cNvSpPr txBox="1"/>
          <p:nvPr/>
        </p:nvSpPr>
        <p:spPr>
          <a:xfrm>
            <a:off x="7930456" y="4244543"/>
            <a:ext cx="10534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</a:rPr>
              <a:t>MAX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DE9C4E3-29BF-2348-B8FB-DA40F013D5EC}"/>
                  </a:ext>
                </a:extLst>
              </p:cNvPr>
              <p:cNvSpPr txBox="1"/>
              <p:nvPr/>
            </p:nvSpPr>
            <p:spPr>
              <a:xfrm>
                <a:off x="1264722" y="3657580"/>
                <a:ext cx="8471410" cy="7779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𝑝𝑜𝑠𝑖𝑡𝑖𝑣𝑒</m:t>
                              </m:r>
                            </m:e>
                          </m:d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𝑑𝑎𝑡𝑎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𝑝𝑜𝑠𝑖𝑡𝑖𝑣𝑒</m:t>
                              </m:r>
                            </m:e>
                          </m:d>
                        </m:num>
                        <m:den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𝑑𝑎𝑡𝑎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DE9C4E3-29BF-2348-B8FB-DA40F013D5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4722" y="3657580"/>
                <a:ext cx="8471410" cy="777970"/>
              </a:xfrm>
              <a:prstGeom prst="rect">
                <a:avLst/>
              </a:prstGeom>
              <a:blipFill>
                <a:blip r:embed="rId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921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C93BA-D952-E746-BA90-38781487C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observation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55CD81A-DC9F-B642-A0C4-D13BFC75D81E}"/>
                  </a:ext>
                </a:extLst>
              </p:cNvPr>
              <p:cNvSpPr txBox="1"/>
              <p:nvPr/>
            </p:nvSpPr>
            <p:spPr>
              <a:xfrm>
                <a:off x="1643107" y="3189713"/>
                <a:ext cx="6060947" cy="7779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𝑛𝑒𝑔𝑎𝑡𝑖𝑣𝑒</m:t>
                              </m:r>
                            </m:e>
                          </m:d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𝑑𝑎𝑡𝑎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𝑛𝑒𝑔𝑎𝑡𝑖𝑣𝑒</m:t>
                              </m:r>
                            </m:e>
                          </m:d>
                        </m:num>
                        <m:den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𝑑𝑎𝑡𝑎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55CD81A-DC9F-B642-A0C4-D13BFC75D8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3107" y="3189713"/>
                <a:ext cx="6060947" cy="777970"/>
              </a:xfrm>
              <a:prstGeom prst="rect">
                <a:avLst/>
              </a:prstGeom>
              <a:blipFill>
                <a:blip r:embed="rId2"/>
                <a:stretch>
                  <a:fillRect b="-4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AD4DEC47-8471-7E4E-AE19-AEA2BDAA7DFF}"/>
              </a:ext>
            </a:extLst>
          </p:cNvPr>
          <p:cNvSpPr txBox="1"/>
          <p:nvPr/>
        </p:nvSpPr>
        <p:spPr>
          <a:xfrm>
            <a:off x="6960372" y="2424536"/>
            <a:ext cx="10534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</a:rPr>
              <a:t>MAX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34B64B-FC82-D24C-85F8-C50AE458E138}"/>
                  </a:ext>
                </a:extLst>
              </p:cNvPr>
              <p:cNvSpPr txBox="1"/>
              <p:nvPr/>
            </p:nvSpPr>
            <p:spPr>
              <a:xfrm>
                <a:off x="294638" y="1837573"/>
                <a:ext cx="8471410" cy="7779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𝑝𝑜𝑠𝑖𝑡𝑖𝑣𝑒</m:t>
                              </m:r>
                            </m:e>
                          </m:d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𝑑𝑎𝑡𝑎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𝑝𝑜𝑠𝑖𝑡𝑖𝑣𝑒</m:t>
                              </m:r>
                            </m:e>
                          </m:d>
                        </m:num>
                        <m:den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𝑑𝑎𝑡𝑎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34B64B-FC82-D24C-85F8-C50AE458E1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38" y="1837573"/>
                <a:ext cx="8471410" cy="777970"/>
              </a:xfrm>
              <a:prstGeom prst="rect">
                <a:avLst/>
              </a:prstGeom>
              <a:blipFill>
                <a:blip r:embed="rId3"/>
                <a:stretch>
                  <a:fillRect b="-4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73B87CB0-D6F9-344E-9D24-A122F27F7113}"/>
              </a:ext>
            </a:extLst>
          </p:cNvPr>
          <p:cNvSpPr txBox="1"/>
          <p:nvPr/>
        </p:nvSpPr>
        <p:spPr>
          <a:xfrm>
            <a:off x="1468316" y="5205046"/>
            <a:ext cx="5805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For picking the largest P(data) doesn’t matter!</a:t>
            </a:r>
          </a:p>
        </p:txBody>
      </p:sp>
    </p:spTree>
    <p:extLst>
      <p:ext uri="{BB962C8B-B14F-4D97-AF65-F5344CB8AC3E}">
        <p14:creationId xmlns:p14="http://schemas.microsoft.com/office/powerpoint/2010/main" val="567207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C93BA-D952-E746-BA90-38781487C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observation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55CD81A-DC9F-B642-A0C4-D13BFC75D81E}"/>
                  </a:ext>
                </a:extLst>
              </p:cNvPr>
              <p:cNvSpPr txBox="1"/>
              <p:nvPr/>
            </p:nvSpPr>
            <p:spPr>
              <a:xfrm>
                <a:off x="1658874" y="2824645"/>
                <a:ext cx="6060947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𝑛𝑒𝑔𝑎𝑡𝑖𝑣𝑒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𝑑𝑎𝑡𝑎</m:t>
                          </m:r>
                        </m:e>
                        <m:e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𝑛𝑒𝑔𝑎𝑡𝑖𝑣𝑒</m:t>
                          </m:r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55CD81A-DC9F-B642-A0C4-D13BFC75D8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8874" y="2824645"/>
                <a:ext cx="6060947" cy="369332"/>
              </a:xfrm>
              <a:prstGeom prst="rect">
                <a:avLst/>
              </a:prstGeom>
              <a:blipFill>
                <a:blip r:embed="rId2"/>
                <a:stretch>
                  <a:fillRect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AD4DEC47-8471-7E4E-AE19-AEA2BDAA7DFF}"/>
              </a:ext>
            </a:extLst>
          </p:cNvPr>
          <p:cNvSpPr txBox="1"/>
          <p:nvPr/>
        </p:nvSpPr>
        <p:spPr>
          <a:xfrm>
            <a:off x="6960372" y="2357314"/>
            <a:ext cx="10534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</a:rPr>
              <a:t>MAX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34B64B-FC82-D24C-85F8-C50AE458E138}"/>
                  </a:ext>
                </a:extLst>
              </p:cNvPr>
              <p:cNvSpPr txBox="1"/>
              <p:nvPr/>
            </p:nvSpPr>
            <p:spPr>
              <a:xfrm>
                <a:off x="453642" y="2105426"/>
                <a:ext cx="847141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𝑝𝑜𝑠𝑖𝑡𝑖𝑣𝑒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𝑑𝑎𝑡𝑎</m:t>
                          </m:r>
                        </m:e>
                        <m:e>
                          <m:r>
                            <a:rPr lang="en-US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𝑝𝑜𝑠𝑖𝑡𝑖𝑣𝑒</m:t>
                          </m:r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34B64B-FC82-D24C-85F8-C50AE458E1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42" y="2105426"/>
                <a:ext cx="8471410" cy="369332"/>
              </a:xfrm>
              <a:prstGeom prst="rect">
                <a:avLst/>
              </a:prstGeom>
              <a:blipFill>
                <a:blip r:embed="rId3"/>
                <a:stretch>
                  <a:fillRect b="-3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73B87CB0-D6F9-344E-9D24-A122F27F7113}"/>
              </a:ext>
            </a:extLst>
          </p:cNvPr>
          <p:cNvSpPr txBox="1"/>
          <p:nvPr/>
        </p:nvSpPr>
        <p:spPr>
          <a:xfrm>
            <a:off x="1134208" y="5055577"/>
            <a:ext cx="67542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For picking the largest P(data) doesn’t matter!</a:t>
            </a:r>
          </a:p>
        </p:txBody>
      </p:sp>
    </p:spTree>
    <p:extLst>
      <p:ext uri="{BB962C8B-B14F-4D97-AF65-F5344CB8AC3E}">
        <p14:creationId xmlns:p14="http://schemas.microsoft.com/office/powerpoint/2010/main" val="28516537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C93BA-D952-E746-BA90-38781487C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simplifying assumption (for this class)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55CD81A-DC9F-B642-A0C4-D13BFC75D81E}"/>
                  </a:ext>
                </a:extLst>
              </p:cNvPr>
              <p:cNvSpPr txBox="1"/>
              <p:nvPr/>
            </p:nvSpPr>
            <p:spPr>
              <a:xfrm>
                <a:off x="1272012" y="2824645"/>
                <a:ext cx="6060947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𝑛𝑒𝑔𝑎𝑡𝑖𝑣𝑒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𝑑𝑎𝑡𝑎</m:t>
                          </m:r>
                        </m:e>
                        <m:e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𝑛𝑒𝑔𝑎𝑡𝑖𝑣𝑒</m:t>
                          </m:r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55CD81A-DC9F-B642-A0C4-D13BFC75D8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012" y="2824645"/>
                <a:ext cx="6060947" cy="369332"/>
              </a:xfrm>
              <a:prstGeom prst="rect">
                <a:avLst/>
              </a:prstGeom>
              <a:blipFill>
                <a:blip r:embed="rId3"/>
                <a:stretch>
                  <a:fillRect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AD4DEC47-8471-7E4E-AE19-AEA2BDAA7DFF}"/>
              </a:ext>
            </a:extLst>
          </p:cNvPr>
          <p:cNvSpPr txBox="1"/>
          <p:nvPr/>
        </p:nvSpPr>
        <p:spPr>
          <a:xfrm>
            <a:off x="6573510" y="2357314"/>
            <a:ext cx="10534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</a:rPr>
              <a:t>MAX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34B64B-FC82-D24C-85F8-C50AE458E138}"/>
                  </a:ext>
                </a:extLst>
              </p:cNvPr>
              <p:cNvSpPr txBox="1"/>
              <p:nvPr/>
            </p:nvSpPr>
            <p:spPr>
              <a:xfrm>
                <a:off x="66780" y="2105426"/>
                <a:ext cx="847141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𝑝𝑜𝑠𝑖𝑡𝑖𝑣𝑒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𝑑𝑎𝑡𝑎</m:t>
                          </m:r>
                        </m:e>
                        <m:e>
                          <m:r>
                            <a:rPr lang="en-US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𝑝𝑜𝑠𝑖𝑡𝑖𝑣𝑒</m:t>
                          </m:r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34B64B-FC82-D24C-85F8-C50AE458E1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80" y="2105426"/>
                <a:ext cx="8471410" cy="369332"/>
              </a:xfrm>
              <a:prstGeom prst="rect">
                <a:avLst/>
              </a:prstGeom>
              <a:blipFill>
                <a:blip r:embed="rId4"/>
                <a:stretch>
                  <a:fillRect b="-3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73B87CB0-D6F9-344E-9D24-A122F27F7113}"/>
              </a:ext>
            </a:extLst>
          </p:cNvPr>
          <p:cNvSpPr txBox="1"/>
          <p:nvPr/>
        </p:nvSpPr>
        <p:spPr>
          <a:xfrm>
            <a:off x="1354015" y="3908379"/>
            <a:ext cx="64904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7700"/>
                </a:solidFill>
              </a:rPr>
              <a:t>If we assume P(positive) = P(negative) then: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6409047-3EB3-BC40-8C75-6BA8EFF19A20}"/>
                  </a:ext>
                </a:extLst>
              </p:cNvPr>
              <p:cNvSpPr txBox="1"/>
              <p:nvPr/>
            </p:nvSpPr>
            <p:spPr>
              <a:xfrm>
                <a:off x="1160642" y="5828308"/>
                <a:ext cx="6060947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𝑑𝑎𝑡𝑎</m:t>
                          </m:r>
                        </m:e>
                        <m:e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𝑛𝑒𝑔𝑎𝑡𝑖𝑣𝑒</m:t>
                          </m:r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6409047-3EB3-BC40-8C75-6BA8EFF19A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0642" y="5828308"/>
                <a:ext cx="6060947" cy="369332"/>
              </a:xfrm>
              <a:prstGeom prst="rect">
                <a:avLst/>
              </a:prstGeom>
              <a:blipFill>
                <a:blip r:embed="rId5"/>
                <a:stretch>
                  <a:fillRect b="-3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B60E261F-740D-1C40-934E-9A73ACB65787}"/>
              </a:ext>
            </a:extLst>
          </p:cNvPr>
          <p:cNvSpPr txBox="1"/>
          <p:nvPr/>
        </p:nvSpPr>
        <p:spPr>
          <a:xfrm>
            <a:off x="5502606" y="5309009"/>
            <a:ext cx="10534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</a:rPr>
              <a:t>MAX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694DA60-E49F-D14E-A533-019E78EAD2B8}"/>
                  </a:ext>
                </a:extLst>
              </p:cNvPr>
              <p:cNvSpPr txBox="1"/>
              <p:nvPr/>
            </p:nvSpPr>
            <p:spPr>
              <a:xfrm>
                <a:off x="-70966" y="5109089"/>
                <a:ext cx="847141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𝑑𝑎𝑡𝑎</m:t>
                          </m:r>
                        </m:e>
                        <m:e>
                          <m:r>
                            <a:rPr lang="en-US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𝑝𝑜𝑠𝑖𝑡𝑖𝑣𝑒</m:t>
                          </m:r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694DA60-E49F-D14E-A533-019E78EAD2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0966" y="5109089"/>
                <a:ext cx="8471410" cy="369332"/>
              </a:xfrm>
              <a:prstGeom prst="rect">
                <a:avLst/>
              </a:prstGeom>
              <a:blipFill>
                <a:blip r:embed="rId6"/>
                <a:stretch>
                  <a:fillRect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5264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C7234-E57F-364D-80B9-8A59D1941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P(</a:t>
            </a:r>
            <a:r>
              <a:rPr lang="en-US" dirty="0" err="1"/>
              <a:t>data|label</a:t>
            </a:r>
            <a:r>
              <a:rPr lang="en-US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1BA3413-EFF9-A64A-BFAE-259A8A499057}"/>
                  </a:ext>
                </a:extLst>
              </p:cNvPr>
              <p:cNvSpPr txBox="1"/>
              <p:nvPr/>
            </p:nvSpPr>
            <p:spPr>
              <a:xfrm>
                <a:off x="612648" y="1955957"/>
                <a:ext cx="2684467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𝑑𝑎𝑡𝑎</m:t>
                        </m:r>
                      </m:e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𝑙𝑎𝑏𝑒𝑙</m:t>
                        </m:r>
                      </m:e>
                    </m:d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= 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1BA3413-EFF9-A64A-BFAE-259A8A4990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648" y="1955957"/>
                <a:ext cx="2684467" cy="430887"/>
              </a:xfrm>
              <a:prstGeom prst="rect">
                <a:avLst/>
              </a:prstGeom>
              <a:blipFill>
                <a:blip r:embed="rId2"/>
                <a:stretch>
                  <a:fillRect l="-4717" t="-22857" r="-5660" b="-4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3EA8DEB-C789-444E-8131-F99A87F227D7}"/>
                  </a:ext>
                </a:extLst>
              </p:cNvPr>
              <p:cNvSpPr txBox="1"/>
              <p:nvPr/>
            </p:nvSpPr>
            <p:spPr>
              <a:xfrm>
                <a:off x="3385156" y="1955957"/>
                <a:ext cx="3595936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2800" b="0" i="1" baseline="-2500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2800" b="0" i="1" baseline="-2500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 …,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𝑓𝑛</m:t>
                        </m:r>
                      </m:e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𝑙𝑎𝑏𝑒𝑙</m:t>
                        </m:r>
                      </m:e>
                    </m:d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3EA8DEB-C789-444E-8131-F99A87F227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5156" y="1955957"/>
                <a:ext cx="3595936" cy="430887"/>
              </a:xfrm>
              <a:prstGeom prst="rect">
                <a:avLst/>
              </a:prstGeom>
              <a:blipFill>
                <a:blip r:embed="rId3"/>
                <a:stretch>
                  <a:fillRect l="-3521" b="-3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9549E81-FA3F-2E4F-83A7-96FE2E339D46}"/>
                  </a:ext>
                </a:extLst>
              </p:cNvPr>
              <p:cNvSpPr txBox="1"/>
              <p:nvPr/>
            </p:nvSpPr>
            <p:spPr>
              <a:xfrm>
                <a:off x="2673629" y="2679856"/>
                <a:ext cx="2875085" cy="172354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baseline="-25000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</m:oMath>
                  </m:oMathPara>
                </a14:m>
                <a:endParaRPr lang="en-US" sz="2800" b="0" dirty="0">
                  <a:solidFill>
                    <a:schemeClr val="tx1"/>
                  </a:solidFill>
                </a:endParaRPr>
              </a:p>
              <a:p>
                <a:r>
                  <a:rPr lang="en-US" sz="2800" b="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2800" b="0" i="1" baseline="-2500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𝑙𝑎𝑏𝑒𝑙</m:t>
                        </m:r>
                      </m:e>
                    </m:d>
                  </m:oMath>
                </a14:m>
                <a:r>
                  <a:rPr lang="en-US" sz="2800" b="0" dirty="0">
                    <a:solidFill>
                      <a:schemeClr val="tx1"/>
                    </a:solidFill>
                  </a:rPr>
                  <a:t> *</a:t>
                </a:r>
              </a:p>
              <a:p>
                <a:r>
                  <a:rPr lang="en-US" sz="2800" dirty="0"/>
                  <a:t>       … </a:t>
                </a:r>
              </a:p>
              <a:p>
                <a:r>
                  <a:rPr lang="en-US" sz="2800" b="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2800" b="0" i="1" baseline="-2500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𝑙𝑎𝑏𝑒𝑙</m:t>
                        </m:r>
                      </m:e>
                    </m:d>
                  </m:oMath>
                </a14:m>
                <a:endParaRPr lang="en-US" sz="2800" b="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9549E81-FA3F-2E4F-83A7-96FE2E339D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3629" y="2679856"/>
                <a:ext cx="2875085" cy="1723549"/>
              </a:xfrm>
              <a:prstGeom prst="rect">
                <a:avLst/>
              </a:prstGeom>
              <a:blipFill>
                <a:blip r:embed="rId4"/>
                <a:stretch>
                  <a:fillRect l="-2643" t="-2190" b="-80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3B950307-5D4E-5748-ABBC-EAAD3DB0643A}"/>
              </a:ext>
            </a:extLst>
          </p:cNvPr>
          <p:cNvSpPr txBox="1"/>
          <p:nvPr/>
        </p:nvSpPr>
        <p:spPr>
          <a:xfrm>
            <a:off x="745509" y="4510454"/>
            <a:ext cx="637123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This is generally not true!</a:t>
            </a:r>
          </a:p>
          <a:p>
            <a:endParaRPr lang="en-US" sz="2800" dirty="0">
              <a:solidFill>
                <a:srgbClr val="0000FF"/>
              </a:solidFill>
            </a:endParaRPr>
          </a:p>
          <a:p>
            <a:r>
              <a:rPr lang="en-US" sz="2800" dirty="0">
                <a:solidFill>
                  <a:srgbClr val="0000FF"/>
                </a:solidFill>
              </a:rPr>
              <a:t>However…, it makes our life easier.</a:t>
            </a:r>
          </a:p>
          <a:p>
            <a:endParaRPr lang="en-US" sz="2800" dirty="0">
              <a:solidFill>
                <a:srgbClr val="0000FF"/>
              </a:solidFill>
            </a:endParaRPr>
          </a:p>
          <a:p>
            <a:r>
              <a:rPr lang="en-US" sz="2800" dirty="0">
                <a:solidFill>
                  <a:srgbClr val="0000FF"/>
                </a:solidFill>
              </a:rPr>
              <a:t>This is why the model is called </a:t>
            </a:r>
            <a:r>
              <a:rPr lang="en-US" sz="2800" b="1" dirty="0">
                <a:solidFill>
                  <a:srgbClr val="0000FF"/>
                </a:solidFill>
              </a:rPr>
              <a:t>Naïve</a:t>
            </a:r>
            <a:r>
              <a:rPr lang="en-US" sz="2800" dirty="0">
                <a:solidFill>
                  <a:srgbClr val="0000FF"/>
                </a:solidFill>
              </a:rPr>
              <a:t> Bayes</a:t>
            </a:r>
          </a:p>
        </p:txBody>
      </p:sp>
    </p:spTree>
    <p:extLst>
      <p:ext uri="{BB962C8B-B14F-4D97-AF65-F5344CB8AC3E}">
        <p14:creationId xmlns:p14="http://schemas.microsoft.com/office/powerpoint/2010/main" val="8042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6A4A5-4E0B-9E45-8C3A-6755064CB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Naïve Bayes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5B17D7F-4985-9548-9B21-CD4DA63E0787}"/>
                  </a:ext>
                </a:extLst>
              </p:cNvPr>
              <p:cNvSpPr txBox="1"/>
              <p:nvPr/>
            </p:nvSpPr>
            <p:spPr>
              <a:xfrm>
                <a:off x="532619" y="2790126"/>
                <a:ext cx="74859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 baseline="-2500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𝑛𝑒𝑔𝑎𝑡𝑖𝑣𝑒</m:t>
                        </m:r>
                      </m:e>
                    </m:d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*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 baseline="-2500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𝑛𝑒𝑔𝑎𝑡𝑖𝑣𝑒</m:t>
                        </m:r>
                      </m:e>
                    </m:d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*…*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 baseline="-2500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𝑛𝑒𝑔𝑎𝑡𝑖𝑣𝑒</m:t>
                        </m:r>
                      </m:e>
                    </m:d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5B17D7F-4985-9548-9B21-CD4DA63E07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619" y="2790126"/>
                <a:ext cx="7485966" cy="276999"/>
              </a:xfrm>
              <a:prstGeom prst="rect">
                <a:avLst/>
              </a:prstGeom>
              <a:blipFill>
                <a:blip r:embed="rId2"/>
                <a:stretch>
                  <a:fillRect l="-1017" t="-21739" b="-434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296FE452-886A-6D46-B29D-0FE73078BB00}"/>
              </a:ext>
            </a:extLst>
          </p:cNvPr>
          <p:cNvSpPr txBox="1"/>
          <p:nvPr/>
        </p:nvSpPr>
        <p:spPr>
          <a:xfrm>
            <a:off x="6230611" y="2116038"/>
            <a:ext cx="10534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</a:rPr>
              <a:t>MAX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3DA4A45-32F2-E048-A360-CBFEC6752A90}"/>
                  </a:ext>
                </a:extLst>
              </p:cNvPr>
              <p:cNvSpPr txBox="1"/>
              <p:nvPr/>
            </p:nvSpPr>
            <p:spPr>
              <a:xfrm>
                <a:off x="612648" y="1973542"/>
                <a:ext cx="847141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 baseline="-2500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e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𝑝𝑜𝑠𝑖𝑡𝑖𝑣𝑒</m:t>
                        </m:r>
                      </m:e>
                    </m:d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 baseline="-2500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e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𝑝𝑜𝑠𝑖𝑡𝑖𝑣𝑒</m:t>
                        </m:r>
                      </m:e>
                    </m:d>
                  </m:oMath>
                </a14:m>
                <a:r>
                  <a:rPr lang="en-US" dirty="0"/>
                  <a:t> *…*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 baseline="-2500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e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𝑝𝑜𝑠𝑖𝑡𝑖𝑣𝑒</m:t>
                        </m:r>
                      </m:e>
                    </m:d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3DA4A45-32F2-E048-A360-CBFEC6752A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648" y="1973542"/>
                <a:ext cx="8471410" cy="276999"/>
              </a:xfrm>
              <a:prstGeom prst="rect">
                <a:avLst/>
              </a:prstGeom>
              <a:blipFill>
                <a:blip r:embed="rId3"/>
                <a:stretch>
                  <a:fillRect l="-900" t="-21739" b="-478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8A757E7F-B6F0-FB48-AA78-7D2D7C280714}"/>
              </a:ext>
            </a:extLst>
          </p:cNvPr>
          <p:cNvSpPr txBox="1"/>
          <p:nvPr/>
        </p:nvSpPr>
        <p:spPr>
          <a:xfrm>
            <a:off x="1994610" y="5420127"/>
            <a:ext cx="36377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Where do these come from?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CF6A49F-6250-B044-8535-06DC6274DC0C}"/>
              </a:ext>
            </a:extLst>
          </p:cNvPr>
          <p:cNvCxnSpPr>
            <a:cxnSpLocks/>
          </p:cNvCxnSpPr>
          <p:nvPr/>
        </p:nvCxnSpPr>
        <p:spPr>
          <a:xfrm flipV="1">
            <a:off x="3381464" y="3067125"/>
            <a:ext cx="146927" cy="2284461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581B1FA-A231-A44E-B685-C7A29B9477AC}"/>
              </a:ext>
            </a:extLst>
          </p:cNvPr>
          <p:cNvCxnSpPr>
            <a:cxnSpLocks/>
          </p:cNvCxnSpPr>
          <p:nvPr/>
        </p:nvCxnSpPr>
        <p:spPr>
          <a:xfrm flipH="1" flipV="1">
            <a:off x="3190461" y="2375452"/>
            <a:ext cx="191004" cy="2955362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9129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5648A-459C-3843-8D16-702F52431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Naïve Bayes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9FD0E6-3BFA-1A4E-AA38-B189F4C69F8C}"/>
              </a:ext>
            </a:extLst>
          </p:cNvPr>
          <p:cNvSpPr/>
          <p:nvPr/>
        </p:nvSpPr>
        <p:spPr>
          <a:xfrm>
            <a:off x="2189284" y="1913793"/>
            <a:ext cx="1143000" cy="4191000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id="{539F0419-3B0F-164B-A3BC-D51547D4D64E}"/>
              </a:ext>
            </a:extLst>
          </p:cNvPr>
          <p:cNvSpPr/>
          <p:nvPr/>
        </p:nvSpPr>
        <p:spPr bwMode="auto">
          <a:xfrm>
            <a:off x="3594947" y="3392371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DDA1A1-185B-FA46-A787-B651680B6B35}"/>
              </a:ext>
            </a:extLst>
          </p:cNvPr>
          <p:cNvSpPr txBox="1"/>
          <p:nvPr/>
        </p:nvSpPr>
        <p:spPr>
          <a:xfrm rot="19152411">
            <a:off x="3619483" y="2838598"/>
            <a:ext cx="647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train</a:t>
            </a:r>
          </a:p>
        </p:txBody>
      </p:sp>
      <p:grpSp>
        <p:nvGrpSpPr>
          <p:cNvPr id="7" name="Group 37">
            <a:extLst>
              <a:ext uri="{FF2B5EF4-FFF2-40B4-BE49-F238E27FC236}">
                <a16:creationId xmlns:a16="http://schemas.microsoft.com/office/drawing/2014/main" id="{56B02509-2839-2F43-9ED0-6C3FD65D18E5}"/>
              </a:ext>
            </a:extLst>
          </p:cNvPr>
          <p:cNvGrpSpPr/>
          <p:nvPr/>
        </p:nvGrpSpPr>
        <p:grpSpPr>
          <a:xfrm>
            <a:off x="4318737" y="3056793"/>
            <a:ext cx="1432277" cy="1371600"/>
            <a:chOff x="7391400" y="3505200"/>
            <a:chExt cx="1432277" cy="1371600"/>
          </a:xfrm>
        </p:grpSpPr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54E3CC17-E042-2649-8265-F1A114630811}"/>
                </a:ext>
              </a:extLst>
            </p:cNvPr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D25D1A6-D642-1C4E-AA52-99AA319B745C}"/>
                </a:ext>
              </a:extLst>
            </p:cNvPr>
            <p:cNvSpPr txBox="1"/>
            <p:nvPr/>
          </p:nvSpPr>
          <p:spPr>
            <a:xfrm>
              <a:off x="7391400" y="3620974"/>
              <a:ext cx="1432277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probabilistic model:</a:t>
              </a:r>
            </a:p>
            <a:p>
              <a:pPr algn="ctr"/>
              <a:endParaRPr lang="en-US" sz="1400" dirty="0"/>
            </a:p>
            <a:p>
              <a:pPr algn="ctr"/>
              <a:r>
                <a:rPr lang="en-US" sz="1400" dirty="0"/>
                <a:t>p(</a:t>
              </a:r>
              <a:r>
                <a:rPr lang="en-US" sz="1400" i="1" dirty="0" err="1"/>
                <a:t>label|data</a:t>
              </a:r>
              <a:r>
                <a:rPr lang="en-US" sz="1400" dirty="0"/>
                <a:t>)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3C935C73-1197-B448-8C58-70D021B57E57}"/>
              </a:ext>
            </a:extLst>
          </p:cNvPr>
          <p:cNvSpPr txBox="1"/>
          <p:nvPr/>
        </p:nvSpPr>
        <p:spPr>
          <a:xfrm rot="16200000">
            <a:off x="1940588" y="3962481"/>
            <a:ext cx="1522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training data</a:t>
            </a:r>
          </a:p>
        </p:txBody>
      </p:sp>
    </p:spTree>
    <p:extLst>
      <p:ext uri="{BB962C8B-B14F-4D97-AF65-F5344CB8AC3E}">
        <p14:creationId xmlns:p14="http://schemas.microsoft.com/office/powerpoint/2010/main" val="32304862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33486-46C2-1748-88ED-BB2975A57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aside: P(heads)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C6A7E-E159-B04A-91AB-C65B345D54B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4290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is the P(heads) on a fair coin? </a:t>
            </a:r>
          </a:p>
          <a:p>
            <a:pPr marL="320040" lvl="1" indent="0">
              <a:buNone/>
            </a:pPr>
            <a:r>
              <a:rPr lang="en-US" dirty="0">
                <a:solidFill>
                  <a:srgbClr val="0000FF"/>
                </a:solidFill>
              </a:rPr>
              <a:t>0.5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if you didn’t know that, but had a coin to experiment with?</a:t>
            </a:r>
          </a:p>
          <a:p>
            <a:pPr marL="320040" lvl="1" indent="0">
              <a:buNone/>
            </a:pPr>
            <a:r>
              <a:rPr lang="en-US" dirty="0">
                <a:solidFill>
                  <a:srgbClr val="0000FF"/>
                </a:solidFill>
              </a:rPr>
              <a:t>Flip it a bunch of times and count how many times it comes up heads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710C86B-D819-7043-B9F5-941391125587}"/>
                  </a:ext>
                </a:extLst>
              </p:cNvPr>
              <p:cNvSpPr txBox="1"/>
              <p:nvPr/>
            </p:nvSpPr>
            <p:spPr>
              <a:xfrm>
                <a:off x="1318847" y="5495193"/>
                <a:ext cx="5169877" cy="63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h𝑒𝑎𝑑𝑠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𝑡𝑖𝑚𝑒𝑠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h𝑒𝑎𝑑𝑠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𝑐𝑎𝑚𝑒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𝑢𝑝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𝑐𝑜𝑖𝑛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𝑡𝑜𝑠𝑠𝑒𝑠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710C86B-D819-7043-B9F5-9413911255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8847" y="5495193"/>
                <a:ext cx="5169877" cy="639086"/>
              </a:xfrm>
              <a:prstGeom prst="rect">
                <a:avLst/>
              </a:prstGeom>
              <a:blipFill>
                <a:blip r:embed="rId2"/>
                <a:stretch>
                  <a:fillRect l="-490" t="-7843" r="-245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7468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9FA29-C0DD-9C44-9DEB-83CFF7256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 it out…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6E1C1-2C7F-654E-AE8F-0D80F72A62E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884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757B3-F162-F843-AA2C-072AB99BA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Longest word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F0CC9-9789-984F-86DE-2CAB654368C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2733261"/>
            <a:ext cx="8153400" cy="6460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hlinkClick r:id="rId2"/>
              </a:rPr>
              <a:t>http://www.cs.pomona.edu/~dkauchak/classes/cs51a/examples/for_for.txt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720662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DE653-7A40-164B-8C63-EF6F3E8C2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P(</a:t>
            </a:r>
            <a:r>
              <a:rPr lang="en-US" dirty="0" err="1"/>
              <a:t>feature|label</a:t>
            </a:r>
            <a:r>
              <a:rPr lang="en-US" dirty="0"/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D99C92-0E63-3543-9FFE-311C4EBE6806}"/>
              </a:ext>
            </a:extLst>
          </p:cNvPr>
          <p:cNvSpPr txBox="1"/>
          <p:nvPr/>
        </p:nvSpPr>
        <p:spPr>
          <a:xfrm>
            <a:off x="318568" y="3605610"/>
            <a:ext cx="82489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Can we do the same thing here?  What is the probability of a feature given positive, i.e. the probability of a feature occurring in in the positive label?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AC04545-0CBC-5C42-8E34-160AB576D7B4}"/>
                  </a:ext>
                </a:extLst>
              </p:cNvPr>
              <p:cNvSpPr txBox="1"/>
              <p:nvPr/>
            </p:nvSpPr>
            <p:spPr>
              <a:xfrm>
                <a:off x="1190767" y="5081750"/>
                <a:ext cx="336553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𝑓𝑒𝑎𝑡𝑢𝑟𝑒</m:t>
                          </m:r>
                        </m:e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𝑝𝑜𝑠𝑖𝑡𝑖𝑣𝑒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?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AC04545-0CBC-5C42-8E34-160AB576D7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0767" y="5081750"/>
                <a:ext cx="3365537" cy="369332"/>
              </a:xfrm>
              <a:prstGeom prst="rect">
                <a:avLst/>
              </a:prstGeom>
              <a:blipFill>
                <a:blip r:embed="rId2"/>
                <a:stretch>
                  <a:fillRect l="-1128" t="-3333" r="-1128" b="-3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950BD1C-E972-534C-9819-5563EDB31350}"/>
                  </a:ext>
                </a:extLst>
              </p:cNvPr>
              <p:cNvSpPr txBox="1"/>
              <p:nvPr/>
            </p:nvSpPr>
            <p:spPr>
              <a:xfrm>
                <a:off x="1676656" y="2056254"/>
                <a:ext cx="5169877" cy="63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h𝑒𝑎𝑑𝑠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𝑡𝑖𝑚𝑒𝑠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h𝑒𝑎𝑑𝑠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𝑐𝑎𝑚𝑒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𝑢𝑝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𝑐𝑜𝑖𝑛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𝑡𝑜𝑠𝑠𝑒𝑠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950BD1C-E972-534C-9819-5563EDB313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656" y="2056254"/>
                <a:ext cx="5169877" cy="639086"/>
              </a:xfrm>
              <a:prstGeom prst="rect">
                <a:avLst/>
              </a:prstGeom>
              <a:blipFill>
                <a:blip r:embed="rId3"/>
                <a:stretch>
                  <a:fillRect l="-491" t="-7843" r="-246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9645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DE653-7A40-164B-8C63-EF6F3E8C2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P(</a:t>
            </a:r>
            <a:r>
              <a:rPr lang="en-US" dirty="0" err="1"/>
              <a:t>feature|label</a:t>
            </a:r>
            <a:r>
              <a:rPr lang="en-US" dirty="0"/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D99C92-0E63-3543-9FFE-311C4EBE6806}"/>
              </a:ext>
            </a:extLst>
          </p:cNvPr>
          <p:cNvSpPr txBox="1"/>
          <p:nvPr/>
        </p:nvSpPr>
        <p:spPr>
          <a:xfrm>
            <a:off x="318568" y="3605610"/>
            <a:ext cx="82489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Can we do the same thing here?  What is the probability of a feature given positive, i.e. the probability of a feature occurring in in the positive label?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950BD1C-E972-534C-9819-5563EDB31350}"/>
                  </a:ext>
                </a:extLst>
              </p:cNvPr>
              <p:cNvSpPr txBox="1"/>
              <p:nvPr/>
            </p:nvSpPr>
            <p:spPr>
              <a:xfrm>
                <a:off x="1676656" y="2056254"/>
                <a:ext cx="5169877" cy="63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h𝑒𝑎𝑑𝑠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𝑡𝑖𝑚𝑒𝑠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h𝑒𝑎𝑑𝑠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𝑐𝑎𝑚𝑒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𝑢𝑝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𝑐𝑜𝑖𝑛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𝑡𝑜𝑠𝑠𝑒𝑠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950BD1C-E972-534C-9819-5563EDB313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656" y="2056254"/>
                <a:ext cx="5169877" cy="639086"/>
              </a:xfrm>
              <a:prstGeom prst="rect">
                <a:avLst/>
              </a:prstGeom>
              <a:blipFill>
                <a:blip r:embed="rId2"/>
                <a:stretch>
                  <a:fillRect l="-491" t="-7843" r="-246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A7F4E12-8467-C649-AB2F-D8AFBEFF34D0}"/>
                  </a:ext>
                </a:extLst>
              </p:cNvPr>
              <p:cNvSpPr txBox="1"/>
              <p:nvPr/>
            </p:nvSpPr>
            <p:spPr>
              <a:xfrm>
                <a:off x="683872" y="5583881"/>
                <a:ext cx="7374711" cy="5751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𝑓𝑒𝑎𝑡𝑢𝑟𝑒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𝑝𝑜𝑠𝑖𝑡𝑖𝑣𝑒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𝑝𝑜𝑠𝑖𝑡𝑖𝑣𝑒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𝑒𝑥𝑎𝑚𝑝𝑙𝑒𝑠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𝑤𝑖𝑡h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𝑡h𝑎𝑡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𝑓𝑒𝑎𝑡𝑢𝑟𝑒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𝑝𝑜𝑠𝑖𝑡𝑖𝑣𝑒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𝑒𝑥𝑎𝑚𝑝𝑙𝑒𝑠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A7F4E12-8467-C649-AB2F-D8AFBEFF34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872" y="5583881"/>
                <a:ext cx="7374711" cy="575157"/>
              </a:xfrm>
              <a:prstGeom prst="rect">
                <a:avLst/>
              </a:prstGeom>
              <a:blipFill>
                <a:blip r:embed="rId3"/>
                <a:stretch>
                  <a:fillRect l="-172" t="-6522" r="-344" b="-17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2371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5648A-459C-3843-8D16-702F52431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Naïve Bayes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9FD0E6-3BFA-1A4E-AA38-B189F4C69F8C}"/>
              </a:ext>
            </a:extLst>
          </p:cNvPr>
          <p:cNvSpPr/>
          <p:nvPr/>
        </p:nvSpPr>
        <p:spPr>
          <a:xfrm>
            <a:off x="175847" y="1896208"/>
            <a:ext cx="1143000" cy="4191000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id="{539F0419-3B0F-164B-A3BC-D51547D4D64E}"/>
              </a:ext>
            </a:extLst>
          </p:cNvPr>
          <p:cNvSpPr/>
          <p:nvPr/>
        </p:nvSpPr>
        <p:spPr bwMode="auto">
          <a:xfrm>
            <a:off x="1581510" y="3374786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DDA1A1-185B-FA46-A787-B651680B6B35}"/>
              </a:ext>
            </a:extLst>
          </p:cNvPr>
          <p:cNvSpPr txBox="1"/>
          <p:nvPr/>
        </p:nvSpPr>
        <p:spPr>
          <a:xfrm rot="19152411">
            <a:off x="1606046" y="2821013"/>
            <a:ext cx="647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train</a:t>
            </a:r>
          </a:p>
        </p:txBody>
      </p:sp>
      <p:grpSp>
        <p:nvGrpSpPr>
          <p:cNvPr id="7" name="Group 37">
            <a:extLst>
              <a:ext uri="{FF2B5EF4-FFF2-40B4-BE49-F238E27FC236}">
                <a16:creationId xmlns:a16="http://schemas.microsoft.com/office/drawing/2014/main" id="{56B02509-2839-2F43-9ED0-6C3FD65D18E5}"/>
              </a:ext>
            </a:extLst>
          </p:cNvPr>
          <p:cNvGrpSpPr/>
          <p:nvPr/>
        </p:nvGrpSpPr>
        <p:grpSpPr>
          <a:xfrm>
            <a:off x="2305300" y="3039208"/>
            <a:ext cx="1432277" cy="1371600"/>
            <a:chOff x="7391400" y="3505200"/>
            <a:chExt cx="1432277" cy="1371600"/>
          </a:xfrm>
        </p:grpSpPr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54E3CC17-E042-2649-8265-F1A114630811}"/>
                </a:ext>
              </a:extLst>
            </p:cNvPr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D25D1A6-D642-1C4E-AA52-99AA319B745C}"/>
                </a:ext>
              </a:extLst>
            </p:cNvPr>
            <p:cNvSpPr txBox="1"/>
            <p:nvPr/>
          </p:nvSpPr>
          <p:spPr>
            <a:xfrm>
              <a:off x="7391400" y="3620974"/>
              <a:ext cx="1432277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probabilistic model:</a:t>
              </a:r>
            </a:p>
            <a:p>
              <a:pPr algn="ctr"/>
              <a:endParaRPr lang="en-US" sz="1400" dirty="0"/>
            </a:p>
            <a:p>
              <a:pPr algn="ctr"/>
              <a:r>
                <a:rPr lang="en-US" sz="1400" dirty="0"/>
                <a:t>p(</a:t>
              </a:r>
              <a:r>
                <a:rPr lang="en-US" sz="1400" i="1" dirty="0" err="1"/>
                <a:t>label|data</a:t>
              </a:r>
              <a:r>
                <a:rPr lang="en-US" sz="1400" dirty="0"/>
                <a:t>)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3C935C73-1197-B448-8C58-70D021B57E57}"/>
              </a:ext>
            </a:extLst>
          </p:cNvPr>
          <p:cNvSpPr txBox="1"/>
          <p:nvPr/>
        </p:nvSpPr>
        <p:spPr>
          <a:xfrm rot="16200000">
            <a:off x="-72849" y="3944896"/>
            <a:ext cx="1522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training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30741F-F59F-3341-A729-1C2EA2A936AC}"/>
              </a:ext>
            </a:extLst>
          </p:cNvPr>
          <p:cNvSpPr txBox="1"/>
          <p:nvPr/>
        </p:nvSpPr>
        <p:spPr>
          <a:xfrm>
            <a:off x="4192604" y="2697901"/>
            <a:ext cx="439748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000" dirty="0"/>
              <a:t>Count how many examples have each label</a:t>
            </a:r>
          </a:p>
          <a:p>
            <a:pPr marL="342900" indent="-342900">
              <a:buAutoNum type="arabicPeriod"/>
            </a:pPr>
            <a:r>
              <a:rPr lang="en-US" sz="2000" dirty="0"/>
              <a:t>For all examples with a particular label, count how many times each feature occurs</a:t>
            </a:r>
          </a:p>
          <a:p>
            <a:pPr marL="342900" indent="-342900">
              <a:buAutoNum type="arabicPeriod"/>
            </a:pPr>
            <a:r>
              <a:rPr lang="en-US" sz="2000" dirty="0"/>
              <a:t>Calculate the conditional probabilities of each feature for all labels: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04F38BF-418A-6D40-B880-B3E0EF081569}"/>
                  </a:ext>
                </a:extLst>
              </p:cNvPr>
              <p:cNvSpPr txBox="1"/>
              <p:nvPr/>
            </p:nvSpPr>
            <p:spPr>
              <a:xfrm>
                <a:off x="2616187" y="5639906"/>
                <a:ext cx="6149861" cy="4549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𝑓𝑒𝑎𝑡𝑢𝑟𝑒</m:t>
                          </m:r>
                        </m:e>
                        <m:e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``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𝑙𝑎𝑏𝑒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en-US" sz="1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′′</m:t>
                              </m:r>
                            </m:sup>
                          </m:sSup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𝑒𝑥𝑎𝑚𝑝𝑙𝑒𝑠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𝑤𝑖𝑡h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𝑡h𝑎𝑡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𝑓𝑒𝑎𝑡𝑢𝑟𝑒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𝑒𝑥𝑎𝑚𝑝𝑙𝑒𝑠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𝑤𝑖𝑡h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𝑡h𝑎𝑡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</m:den>
                      </m:f>
                    </m:oMath>
                  </m:oMathPara>
                </a14:m>
                <a:endParaRPr lang="en-US" sz="1400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04F38BF-418A-6D40-B880-B3E0EF0815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6187" y="5639906"/>
                <a:ext cx="6149861" cy="454996"/>
              </a:xfrm>
              <a:prstGeom prst="rect">
                <a:avLst/>
              </a:prstGeom>
              <a:blipFill>
                <a:blip r:embed="rId2"/>
                <a:stretch>
                  <a:fillRect t="-5556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93239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Classifying with Naïve Bayes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3785" y="3630398"/>
            <a:ext cx="29679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yellow, curved, no leaf, 6oz</a:t>
            </a:r>
            <a:endParaRPr lang="en-US" sz="2000" dirty="0">
              <a:solidFill>
                <a:srgbClr val="008000"/>
              </a:solidFill>
            </a:endParaRPr>
          </a:p>
        </p:txBody>
      </p:sp>
      <p:sp>
        <p:nvSpPr>
          <p:cNvPr id="9" name="Right Arrow 8"/>
          <p:cNvSpPr/>
          <p:nvPr/>
        </p:nvSpPr>
        <p:spPr bwMode="auto">
          <a:xfrm rot="20601101">
            <a:off x="3239682" y="3479202"/>
            <a:ext cx="533400" cy="30239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36540" y="1763281"/>
            <a:ext cx="56753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For each label, calculate the product of p(</a:t>
            </a:r>
            <a:r>
              <a:rPr lang="en-US" sz="2400" dirty="0" err="1">
                <a:solidFill>
                  <a:srgbClr val="0000FF"/>
                </a:solidFill>
              </a:rPr>
              <a:t>feature|label</a:t>
            </a:r>
            <a:r>
              <a:rPr lang="en-US" sz="2400" dirty="0">
                <a:solidFill>
                  <a:srgbClr val="0000FF"/>
                </a:solidFill>
              </a:rPr>
              <a:t>) for each label </a:t>
            </a:r>
          </a:p>
        </p:txBody>
      </p:sp>
      <p:sp>
        <p:nvSpPr>
          <p:cNvPr id="19" name="Right Arrow 18"/>
          <p:cNvSpPr/>
          <p:nvPr/>
        </p:nvSpPr>
        <p:spPr bwMode="auto">
          <a:xfrm rot="875232">
            <a:off x="3271820" y="3886200"/>
            <a:ext cx="533400" cy="302795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FD62F87-ED4F-A044-A008-64812CCB30AE}"/>
              </a:ext>
            </a:extLst>
          </p:cNvPr>
          <p:cNvSpPr txBox="1"/>
          <p:nvPr/>
        </p:nvSpPr>
        <p:spPr>
          <a:xfrm>
            <a:off x="3899399" y="3245918"/>
            <a:ext cx="40816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P(</a:t>
            </a:r>
            <a:r>
              <a:rPr lang="en-US" sz="2000" dirty="0" err="1">
                <a:solidFill>
                  <a:srgbClr val="FF6600"/>
                </a:solidFill>
              </a:rPr>
              <a:t>yellow|</a:t>
            </a:r>
            <a:r>
              <a:rPr lang="en-US" sz="2000" dirty="0" err="1">
                <a:solidFill>
                  <a:srgbClr val="00B050"/>
                </a:solidFill>
              </a:rPr>
              <a:t>banana</a:t>
            </a:r>
            <a:r>
              <a:rPr lang="en-US" sz="2000" dirty="0">
                <a:solidFill>
                  <a:srgbClr val="FF6600"/>
                </a:solidFill>
              </a:rPr>
              <a:t>)*…*P(6oz|</a:t>
            </a:r>
            <a:r>
              <a:rPr lang="en-US" sz="2000" dirty="0">
                <a:solidFill>
                  <a:srgbClr val="008000"/>
                </a:solidFill>
              </a:rPr>
              <a:t>banana)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791AC3A-88EF-B048-9DDC-2F05DE571519}"/>
              </a:ext>
            </a:extLst>
          </p:cNvPr>
          <p:cNvSpPr txBox="1"/>
          <p:nvPr/>
        </p:nvSpPr>
        <p:spPr>
          <a:xfrm>
            <a:off x="3899399" y="3995971"/>
            <a:ext cx="3719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P(</a:t>
            </a:r>
            <a:r>
              <a:rPr lang="en-US" sz="2000" dirty="0" err="1">
                <a:solidFill>
                  <a:srgbClr val="FF6600"/>
                </a:solidFill>
              </a:rPr>
              <a:t>yellow|</a:t>
            </a:r>
            <a:r>
              <a:rPr lang="en-US" sz="2000" dirty="0" err="1">
                <a:solidFill>
                  <a:srgbClr val="FF0000"/>
                </a:solidFill>
              </a:rPr>
              <a:t>apple</a:t>
            </a:r>
            <a:r>
              <a:rPr lang="en-US" sz="2000" dirty="0">
                <a:solidFill>
                  <a:srgbClr val="FF6600"/>
                </a:solidFill>
              </a:rPr>
              <a:t>)*…*P(6oz|</a:t>
            </a:r>
            <a:r>
              <a:rPr lang="en-US" sz="2000" dirty="0">
                <a:solidFill>
                  <a:srgbClr val="FF0000"/>
                </a:solidFill>
              </a:rPr>
              <a:t>apple</a:t>
            </a:r>
            <a:r>
              <a:rPr lang="en-US" sz="2000" dirty="0">
                <a:solidFill>
                  <a:srgbClr val="008000"/>
                </a:solidFill>
              </a:rPr>
              <a:t>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CF5C195-3E5C-8A4E-85FB-42B9B5F05280}"/>
              </a:ext>
            </a:extLst>
          </p:cNvPr>
          <p:cNvSpPr txBox="1"/>
          <p:nvPr/>
        </p:nvSpPr>
        <p:spPr>
          <a:xfrm>
            <a:off x="7981029" y="3559275"/>
            <a:ext cx="10534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</a:rPr>
              <a:t>MAX</a:t>
            </a:r>
          </a:p>
        </p:txBody>
      </p:sp>
    </p:spTree>
    <p:extLst>
      <p:ext uri="{BB962C8B-B14F-4D97-AF65-F5344CB8AC3E}">
        <p14:creationId xmlns:p14="http://schemas.microsoft.com/office/powerpoint/2010/main" val="5395137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43A7A-6947-3346-BA1F-136AA3D41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Naïve Bayes Text Classification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A2C2A-F915-CF49-83A7-C5474EB9A5D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57671" y="2532183"/>
            <a:ext cx="3405437" cy="360777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 loved it</a:t>
            </a:r>
          </a:p>
          <a:p>
            <a:pPr marL="0" indent="0">
              <a:buNone/>
            </a:pPr>
            <a:r>
              <a:rPr lang="en-US" dirty="0"/>
              <a:t>I loved that movie</a:t>
            </a:r>
          </a:p>
          <a:p>
            <a:pPr marL="0" indent="0">
              <a:buNone/>
            </a:pPr>
            <a:r>
              <a:rPr lang="en-US" dirty="0"/>
              <a:t>I hated that I loved it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D58DF2-5A1A-AF4E-9B0E-883244C0D1B5}"/>
              </a:ext>
            </a:extLst>
          </p:cNvPr>
          <p:cNvSpPr txBox="1"/>
          <p:nvPr/>
        </p:nvSpPr>
        <p:spPr>
          <a:xfrm>
            <a:off x="979457" y="1723292"/>
            <a:ext cx="12304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Positive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9242862-AE02-7E4B-8B7D-08B0E830FAD6}"/>
              </a:ext>
            </a:extLst>
          </p:cNvPr>
          <p:cNvCxnSpPr>
            <a:cxnSpLocks/>
          </p:cNvCxnSpPr>
          <p:nvPr/>
        </p:nvCxnSpPr>
        <p:spPr>
          <a:xfrm>
            <a:off x="4689348" y="1723292"/>
            <a:ext cx="0" cy="273440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39B1C8F-E219-AB4F-B633-554494332D67}"/>
              </a:ext>
            </a:extLst>
          </p:cNvPr>
          <p:cNvSpPr txBox="1"/>
          <p:nvPr/>
        </p:nvSpPr>
        <p:spPr>
          <a:xfrm>
            <a:off x="6416034" y="1723292"/>
            <a:ext cx="14991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Negative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DF06953-5C83-BA4A-9C9C-52A60FA829F9}"/>
              </a:ext>
            </a:extLst>
          </p:cNvPr>
          <p:cNvSpPr txBox="1">
            <a:spLocks/>
          </p:cNvSpPr>
          <p:nvPr/>
        </p:nvSpPr>
        <p:spPr>
          <a:xfrm>
            <a:off x="5462911" y="2532183"/>
            <a:ext cx="3405437" cy="168812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/>
              <a:t>I hated it</a:t>
            </a:r>
          </a:p>
          <a:p>
            <a:pPr marL="0" indent="0">
              <a:buFont typeface="Wingdings"/>
              <a:buNone/>
            </a:pPr>
            <a:r>
              <a:rPr lang="en-US" dirty="0"/>
              <a:t>I hated that movie</a:t>
            </a:r>
          </a:p>
          <a:p>
            <a:pPr marL="0" indent="0">
              <a:buFont typeface="Wingdings"/>
              <a:buNone/>
            </a:pPr>
            <a:r>
              <a:rPr lang="en-US" dirty="0"/>
              <a:t>I loved that I hated it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3034A9D-7F0B-CC47-A400-3D58DC0B6BC2}"/>
              </a:ext>
            </a:extLst>
          </p:cNvPr>
          <p:cNvSpPr txBox="1"/>
          <p:nvPr/>
        </p:nvSpPr>
        <p:spPr>
          <a:xfrm>
            <a:off x="423555" y="4549676"/>
            <a:ext cx="84447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Given examples of text in different categories, learn to predict the category of new examples</a:t>
            </a:r>
          </a:p>
          <a:p>
            <a:endParaRPr lang="en-US" sz="2400" dirty="0"/>
          </a:p>
          <a:p>
            <a:r>
              <a:rPr lang="en-US" sz="2400" dirty="0"/>
              <a:t>Sentiment classification: given positive/negative examples of text (sentences), learn to predict whether new text is positive/negative</a:t>
            </a:r>
          </a:p>
        </p:txBody>
      </p:sp>
    </p:spTree>
    <p:extLst>
      <p:ext uri="{BB962C8B-B14F-4D97-AF65-F5344CB8AC3E}">
        <p14:creationId xmlns:p14="http://schemas.microsoft.com/office/powerpoint/2010/main" val="2703341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43A7A-6947-3346-BA1F-136AA3D41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classification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A2C2A-F915-CF49-83A7-C5474EB9A5D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57671" y="2532183"/>
            <a:ext cx="3405437" cy="360777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 loved it</a:t>
            </a:r>
          </a:p>
          <a:p>
            <a:pPr marL="0" indent="0">
              <a:buNone/>
            </a:pPr>
            <a:r>
              <a:rPr lang="en-US" dirty="0"/>
              <a:t>I loved that movie</a:t>
            </a:r>
          </a:p>
          <a:p>
            <a:pPr marL="0" indent="0">
              <a:buNone/>
            </a:pPr>
            <a:r>
              <a:rPr lang="en-US" dirty="0"/>
              <a:t>I hated that </a:t>
            </a:r>
            <a:r>
              <a:rPr lang="en-US" dirty="0">
                <a:solidFill>
                  <a:srgbClr val="FF7700"/>
                </a:solidFill>
              </a:rPr>
              <a:t>I </a:t>
            </a:r>
            <a:r>
              <a:rPr lang="en-US" dirty="0"/>
              <a:t>loved it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D58DF2-5A1A-AF4E-9B0E-883244C0D1B5}"/>
              </a:ext>
            </a:extLst>
          </p:cNvPr>
          <p:cNvSpPr txBox="1"/>
          <p:nvPr/>
        </p:nvSpPr>
        <p:spPr>
          <a:xfrm>
            <a:off x="979457" y="1723292"/>
            <a:ext cx="12304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Positive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9242862-AE02-7E4B-8B7D-08B0E830FAD6}"/>
              </a:ext>
            </a:extLst>
          </p:cNvPr>
          <p:cNvCxnSpPr>
            <a:cxnSpLocks/>
          </p:cNvCxnSpPr>
          <p:nvPr/>
        </p:nvCxnSpPr>
        <p:spPr>
          <a:xfrm>
            <a:off x="4689348" y="1723292"/>
            <a:ext cx="0" cy="273440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39B1C8F-E219-AB4F-B633-554494332D67}"/>
              </a:ext>
            </a:extLst>
          </p:cNvPr>
          <p:cNvSpPr txBox="1"/>
          <p:nvPr/>
        </p:nvSpPr>
        <p:spPr>
          <a:xfrm>
            <a:off x="6416034" y="1723292"/>
            <a:ext cx="14991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Negative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DF06953-5C83-BA4A-9C9C-52A60FA829F9}"/>
              </a:ext>
            </a:extLst>
          </p:cNvPr>
          <p:cNvSpPr txBox="1">
            <a:spLocks/>
          </p:cNvSpPr>
          <p:nvPr/>
        </p:nvSpPr>
        <p:spPr>
          <a:xfrm>
            <a:off x="5462911" y="2532183"/>
            <a:ext cx="3405437" cy="168812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/>
              <a:t>I hated it</a:t>
            </a:r>
          </a:p>
          <a:p>
            <a:pPr marL="0" indent="0">
              <a:buFont typeface="Wingdings"/>
              <a:buNone/>
            </a:pPr>
            <a:r>
              <a:rPr lang="en-US" dirty="0"/>
              <a:t>I hated that movie</a:t>
            </a:r>
          </a:p>
          <a:p>
            <a:pPr marL="0" indent="0">
              <a:buFont typeface="Wingdings"/>
              <a:buNone/>
            </a:pPr>
            <a:r>
              <a:rPr lang="en-US" dirty="0"/>
              <a:t>I loved that </a:t>
            </a:r>
            <a:r>
              <a:rPr lang="en-US" dirty="0">
                <a:solidFill>
                  <a:srgbClr val="FF7700"/>
                </a:solidFill>
              </a:rPr>
              <a:t>I </a:t>
            </a:r>
            <a:r>
              <a:rPr lang="en-US" dirty="0"/>
              <a:t>hated it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3034A9D-7F0B-CC47-A400-3D58DC0B6BC2}"/>
              </a:ext>
            </a:extLst>
          </p:cNvPr>
          <p:cNvSpPr txBox="1"/>
          <p:nvPr/>
        </p:nvSpPr>
        <p:spPr>
          <a:xfrm>
            <a:off x="699207" y="5071626"/>
            <a:ext cx="8444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We’ll assume words just occur once in any given sentence</a:t>
            </a:r>
          </a:p>
        </p:txBody>
      </p:sp>
    </p:spTree>
    <p:extLst>
      <p:ext uri="{BB962C8B-B14F-4D97-AF65-F5344CB8AC3E}">
        <p14:creationId xmlns:p14="http://schemas.microsoft.com/office/powerpoint/2010/main" val="26914798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43A7A-6947-3346-BA1F-136AA3D41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classification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A2C2A-F915-CF49-83A7-C5474EB9A5D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57671" y="2532183"/>
            <a:ext cx="3405437" cy="360777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 loved it</a:t>
            </a:r>
          </a:p>
          <a:p>
            <a:pPr marL="0" indent="0">
              <a:buNone/>
            </a:pPr>
            <a:r>
              <a:rPr lang="en-US" dirty="0"/>
              <a:t>I loved that movie</a:t>
            </a:r>
          </a:p>
          <a:p>
            <a:pPr marL="0" indent="0">
              <a:buNone/>
            </a:pPr>
            <a:r>
              <a:rPr lang="en-US" dirty="0"/>
              <a:t>I hated that loved it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D58DF2-5A1A-AF4E-9B0E-883244C0D1B5}"/>
              </a:ext>
            </a:extLst>
          </p:cNvPr>
          <p:cNvSpPr txBox="1"/>
          <p:nvPr/>
        </p:nvSpPr>
        <p:spPr>
          <a:xfrm>
            <a:off x="979457" y="1723292"/>
            <a:ext cx="12304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Positive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9242862-AE02-7E4B-8B7D-08B0E830FAD6}"/>
              </a:ext>
            </a:extLst>
          </p:cNvPr>
          <p:cNvCxnSpPr>
            <a:cxnSpLocks/>
          </p:cNvCxnSpPr>
          <p:nvPr/>
        </p:nvCxnSpPr>
        <p:spPr>
          <a:xfrm>
            <a:off x="4689348" y="1723292"/>
            <a:ext cx="0" cy="273440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39B1C8F-E219-AB4F-B633-554494332D67}"/>
              </a:ext>
            </a:extLst>
          </p:cNvPr>
          <p:cNvSpPr txBox="1"/>
          <p:nvPr/>
        </p:nvSpPr>
        <p:spPr>
          <a:xfrm>
            <a:off x="6416034" y="1723292"/>
            <a:ext cx="14991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Negative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DF06953-5C83-BA4A-9C9C-52A60FA829F9}"/>
              </a:ext>
            </a:extLst>
          </p:cNvPr>
          <p:cNvSpPr txBox="1">
            <a:spLocks/>
          </p:cNvSpPr>
          <p:nvPr/>
        </p:nvSpPr>
        <p:spPr>
          <a:xfrm>
            <a:off x="5462911" y="2532183"/>
            <a:ext cx="3405437" cy="168812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/>
              <a:t>I hated it</a:t>
            </a:r>
          </a:p>
          <a:p>
            <a:pPr marL="0" indent="0">
              <a:buFont typeface="Wingdings"/>
              <a:buNone/>
            </a:pPr>
            <a:r>
              <a:rPr lang="en-US" dirty="0"/>
              <a:t>I hated that movie</a:t>
            </a:r>
          </a:p>
          <a:p>
            <a:pPr marL="0" indent="0">
              <a:buFont typeface="Wingdings"/>
              <a:buNone/>
            </a:pPr>
            <a:r>
              <a:rPr lang="en-US" dirty="0"/>
              <a:t>I loved that hated it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3034A9D-7F0B-CC47-A400-3D58DC0B6BC2}"/>
              </a:ext>
            </a:extLst>
          </p:cNvPr>
          <p:cNvSpPr txBox="1"/>
          <p:nvPr/>
        </p:nvSpPr>
        <p:spPr>
          <a:xfrm>
            <a:off x="699207" y="5071626"/>
            <a:ext cx="8444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We’ll assume words just occur once in any given sentence</a:t>
            </a:r>
          </a:p>
        </p:txBody>
      </p:sp>
    </p:spTree>
    <p:extLst>
      <p:ext uri="{BB962C8B-B14F-4D97-AF65-F5344CB8AC3E}">
        <p14:creationId xmlns:p14="http://schemas.microsoft.com/office/powerpoint/2010/main" val="19642538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43A7A-6947-3346-BA1F-136AA3D41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the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A2C2A-F915-CF49-83A7-C5474EB9A5D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57671" y="2532183"/>
            <a:ext cx="3405437" cy="360777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 loved it</a:t>
            </a:r>
          </a:p>
          <a:p>
            <a:pPr marL="0" indent="0">
              <a:buNone/>
            </a:pPr>
            <a:r>
              <a:rPr lang="en-US" dirty="0"/>
              <a:t>I loved that movie</a:t>
            </a:r>
          </a:p>
          <a:p>
            <a:pPr marL="0" indent="0">
              <a:buNone/>
            </a:pPr>
            <a:r>
              <a:rPr lang="en-US" dirty="0"/>
              <a:t>I hated that loved it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D58DF2-5A1A-AF4E-9B0E-883244C0D1B5}"/>
              </a:ext>
            </a:extLst>
          </p:cNvPr>
          <p:cNvSpPr txBox="1"/>
          <p:nvPr/>
        </p:nvSpPr>
        <p:spPr>
          <a:xfrm>
            <a:off x="979457" y="1723292"/>
            <a:ext cx="12304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Positive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9242862-AE02-7E4B-8B7D-08B0E830FAD6}"/>
              </a:ext>
            </a:extLst>
          </p:cNvPr>
          <p:cNvCxnSpPr>
            <a:cxnSpLocks/>
          </p:cNvCxnSpPr>
          <p:nvPr/>
        </p:nvCxnSpPr>
        <p:spPr>
          <a:xfrm>
            <a:off x="4689348" y="1723292"/>
            <a:ext cx="0" cy="273440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39B1C8F-E219-AB4F-B633-554494332D67}"/>
              </a:ext>
            </a:extLst>
          </p:cNvPr>
          <p:cNvSpPr txBox="1"/>
          <p:nvPr/>
        </p:nvSpPr>
        <p:spPr>
          <a:xfrm>
            <a:off x="6416034" y="1723292"/>
            <a:ext cx="14991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Negative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DF06953-5C83-BA4A-9C9C-52A60FA829F9}"/>
              </a:ext>
            </a:extLst>
          </p:cNvPr>
          <p:cNvSpPr txBox="1">
            <a:spLocks/>
          </p:cNvSpPr>
          <p:nvPr/>
        </p:nvSpPr>
        <p:spPr>
          <a:xfrm>
            <a:off x="5462911" y="2532183"/>
            <a:ext cx="3405437" cy="168812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/>
              <a:t>I hated it</a:t>
            </a:r>
          </a:p>
          <a:p>
            <a:pPr marL="0" indent="0">
              <a:buFont typeface="Wingdings"/>
              <a:buNone/>
            </a:pPr>
            <a:r>
              <a:rPr lang="en-US" dirty="0"/>
              <a:t>I hated that movie</a:t>
            </a:r>
          </a:p>
          <a:p>
            <a:pPr marL="0" indent="0">
              <a:buFont typeface="Wingdings"/>
              <a:buNone/>
            </a:pPr>
            <a:r>
              <a:rPr lang="en-US" dirty="0"/>
              <a:t>I loved that hated it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398B0A-DA02-2C45-BBA0-7948F1ED55DD}"/>
              </a:ext>
            </a:extLst>
          </p:cNvPr>
          <p:cNvSpPr txBox="1"/>
          <p:nvPr/>
        </p:nvSpPr>
        <p:spPr>
          <a:xfrm>
            <a:off x="1652954" y="4747846"/>
            <a:ext cx="475880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For each </a:t>
            </a:r>
            <a:r>
              <a:rPr lang="en-US" sz="2400" u="sng" dirty="0"/>
              <a:t>word</a:t>
            </a:r>
            <a:r>
              <a:rPr lang="en-US" sz="2400" dirty="0"/>
              <a:t> and each </a:t>
            </a:r>
            <a:r>
              <a:rPr lang="en-US" sz="2400" u="sng" dirty="0"/>
              <a:t>label</a:t>
            </a:r>
            <a:r>
              <a:rPr lang="en-US" sz="2400" dirty="0"/>
              <a:t>, learn:</a:t>
            </a:r>
          </a:p>
          <a:p>
            <a:endParaRPr lang="en-US" sz="2400" dirty="0"/>
          </a:p>
          <a:p>
            <a:r>
              <a:rPr lang="en-US" sz="2400" dirty="0"/>
              <a:t>   p(word | label) </a:t>
            </a:r>
          </a:p>
        </p:txBody>
      </p:sp>
    </p:spTree>
    <p:extLst>
      <p:ext uri="{BB962C8B-B14F-4D97-AF65-F5344CB8AC3E}">
        <p14:creationId xmlns:p14="http://schemas.microsoft.com/office/powerpoint/2010/main" val="3420595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43A7A-6947-3346-BA1F-136AA3D41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the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A2C2A-F915-CF49-83A7-C5474EB9A5D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57671" y="2532184"/>
            <a:ext cx="3405437" cy="160020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 loved it</a:t>
            </a:r>
          </a:p>
          <a:p>
            <a:pPr marL="0" indent="0">
              <a:buNone/>
            </a:pPr>
            <a:r>
              <a:rPr lang="en-US" dirty="0"/>
              <a:t>I loved that movie</a:t>
            </a:r>
          </a:p>
          <a:p>
            <a:pPr marL="0" indent="0">
              <a:buNone/>
            </a:pPr>
            <a:r>
              <a:rPr lang="en-US" dirty="0"/>
              <a:t>I hated that loved it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D58DF2-5A1A-AF4E-9B0E-883244C0D1B5}"/>
              </a:ext>
            </a:extLst>
          </p:cNvPr>
          <p:cNvSpPr txBox="1"/>
          <p:nvPr/>
        </p:nvSpPr>
        <p:spPr>
          <a:xfrm>
            <a:off x="979457" y="1723292"/>
            <a:ext cx="12304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Positive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9242862-AE02-7E4B-8B7D-08B0E830FAD6}"/>
              </a:ext>
            </a:extLst>
          </p:cNvPr>
          <p:cNvCxnSpPr>
            <a:cxnSpLocks/>
          </p:cNvCxnSpPr>
          <p:nvPr/>
        </p:nvCxnSpPr>
        <p:spPr>
          <a:xfrm>
            <a:off x="4689348" y="1723292"/>
            <a:ext cx="0" cy="273440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39B1C8F-E219-AB4F-B633-554494332D67}"/>
              </a:ext>
            </a:extLst>
          </p:cNvPr>
          <p:cNvSpPr txBox="1"/>
          <p:nvPr/>
        </p:nvSpPr>
        <p:spPr>
          <a:xfrm>
            <a:off x="6416034" y="1723292"/>
            <a:ext cx="14991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Negative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DF06953-5C83-BA4A-9C9C-52A60FA829F9}"/>
              </a:ext>
            </a:extLst>
          </p:cNvPr>
          <p:cNvSpPr txBox="1">
            <a:spLocks/>
          </p:cNvSpPr>
          <p:nvPr/>
        </p:nvSpPr>
        <p:spPr>
          <a:xfrm>
            <a:off x="5462911" y="2532183"/>
            <a:ext cx="3405437" cy="168812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/>
              <a:t>I hated it</a:t>
            </a:r>
          </a:p>
          <a:p>
            <a:pPr marL="0" indent="0">
              <a:buFont typeface="Wingdings"/>
              <a:buNone/>
            </a:pPr>
            <a:r>
              <a:rPr lang="en-US" dirty="0"/>
              <a:t>I hated that movie</a:t>
            </a:r>
          </a:p>
          <a:p>
            <a:pPr marL="0" indent="0">
              <a:buFont typeface="Wingdings"/>
              <a:buNone/>
            </a:pPr>
            <a:r>
              <a:rPr lang="en-US" dirty="0"/>
              <a:t>I loved that hated it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F9E9CF4-5096-1940-A98E-6AF0AD77E486}"/>
                  </a:ext>
                </a:extLst>
              </p:cNvPr>
              <p:cNvSpPr txBox="1"/>
              <p:nvPr/>
            </p:nvSpPr>
            <p:spPr>
              <a:xfrm>
                <a:off x="778065" y="6019098"/>
                <a:ext cx="7137162" cy="5751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𝑤𝑜𝑟𝑑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𝑡𝑖𝑚𝑒𝑠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𝑤𝑜𝑟𝑑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𝑜𝑐𝑐𝑢𝑟𝑒𝑑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“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”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𝑒𝑥𝑎𝑚𝑝𝑙𝑒𝑠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𝑒𝑥𝑎𝑚𝑝𝑙𝑒𝑠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𝑤𝑖𝑡h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𝑡h𝑎𝑡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F9E9CF4-5096-1940-A98E-6AF0AD77E4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065" y="6019098"/>
                <a:ext cx="7137162" cy="575157"/>
              </a:xfrm>
              <a:prstGeom prst="rect">
                <a:avLst/>
              </a:prstGeom>
              <a:blipFill>
                <a:blip r:embed="rId3"/>
                <a:stretch>
                  <a:fillRect l="-178" t="-6522" r="-533" b="-195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9D383C50-BF6D-5E4E-8712-FEE46535C472}"/>
              </a:ext>
            </a:extLst>
          </p:cNvPr>
          <p:cNvSpPr txBox="1"/>
          <p:nvPr/>
        </p:nvSpPr>
        <p:spPr>
          <a:xfrm>
            <a:off x="801673" y="4545902"/>
            <a:ext cx="23249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P(I | positive) = ?</a:t>
            </a:r>
          </a:p>
        </p:txBody>
      </p:sp>
    </p:spTree>
    <p:extLst>
      <p:ext uri="{BB962C8B-B14F-4D97-AF65-F5344CB8AC3E}">
        <p14:creationId xmlns:p14="http://schemas.microsoft.com/office/powerpoint/2010/main" val="20881415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43A7A-6947-3346-BA1F-136AA3D41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the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A2C2A-F915-CF49-83A7-C5474EB9A5D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57671" y="2532184"/>
            <a:ext cx="3405437" cy="160020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 loved it</a:t>
            </a:r>
          </a:p>
          <a:p>
            <a:pPr marL="0" indent="0">
              <a:buNone/>
            </a:pPr>
            <a:r>
              <a:rPr lang="en-US" dirty="0"/>
              <a:t>I loved that movie</a:t>
            </a:r>
          </a:p>
          <a:p>
            <a:pPr marL="0" indent="0">
              <a:buNone/>
            </a:pPr>
            <a:r>
              <a:rPr lang="en-US" dirty="0"/>
              <a:t>I hated that loved it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D58DF2-5A1A-AF4E-9B0E-883244C0D1B5}"/>
              </a:ext>
            </a:extLst>
          </p:cNvPr>
          <p:cNvSpPr txBox="1"/>
          <p:nvPr/>
        </p:nvSpPr>
        <p:spPr>
          <a:xfrm>
            <a:off x="979457" y="1723292"/>
            <a:ext cx="12304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Positive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9242862-AE02-7E4B-8B7D-08B0E830FAD6}"/>
              </a:ext>
            </a:extLst>
          </p:cNvPr>
          <p:cNvCxnSpPr>
            <a:cxnSpLocks/>
          </p:cNvCxnSpPr>
          <p:nvPr/>
        </p:nvCxnSpPr>
        <p:spPr>
          <a:xfrm>
            <a:off x="4689348" y="1723292"/>
            <a:ext cx="0" cy="273440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39B1C8F-E219-AB4F-B633-554494332D67}"/>
              </a:ext>
            </a:extLst>
          </p:cNvPr>
          <p:cNvSpPr txBox="1"/>
          <p:nvPr/>
        </p:nvSpPr>
        <p:spPr>
          <a:xfrm>
            <a:off x="6416034" y="1723292"/>
            <a:ext cx="14991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Negative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DF06953-5C83-BA4A-9C9C-52A60FA829F9}"/>
              </a:ext>
            </a:extLst>
          </p:cNvPr>
          <p:cNvSpPr txBox="1">
            <a:spLocks/>
          </p:cNvSpPr>
          <p:nvPr/>
        </p:nvSpPr>
        <p:spPr>
          <a:xfrm>
            <a:off x="5462911" y="2532183"/>
            <a:ext cx="3405437" cy="168812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/>
              <a:t>I hated it</a:t>
            </a:r>
          </a:p>
          <a:p>
            <a:pPr marL="0" indent="0">
              <a:buFont typeface="Wingdings"/>
              <a:buNone/>
            </a:pPr>
            <a:r>
              <a:rPr lang="en-US" dirty="0"/>
              <a:t>I hated that movie</a:t>
            </a:r>
          </a:p>
          <a:p>
            <a:pPr marL="0" indent="0">
              <a:buFont typeface="Wingdings"/>
              <a:buNone/>
            </a:pPr>
            <a:r>
              <a:rPr lang="en-US" dirty="0"/>
              <a:t>I loved that hated it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F9E9CF4-5096-1940-A98E-6AF0AD77E486}"/>
                  </a:ext>
                </a:extLst>
              </p:cNvPr>
              <p:cNvSpPr txBox="1"/>
              <p:nvPr/>
            </p:nvSpPr>
            <p:spPr>
              <a:xfrm>
                <a:off x="778065" y="6019098"/>
                <a:ext cx="7137162" cy="5751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𝑤𝑜𝑟𝑑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𝑡𝑖𝑚𝑒𝑠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𝑤𝑜𝑟𝑑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𝑜𝑐𝑐𝑢𝑟𝑒𝑑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“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”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𝑒𝑥𝑎𝑚𝑝𝑙𝑒𝑠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𝑒𝑥𝑎𝑚𝑝𝑙𝑒𝑠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𝑤𝑖𝑡h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𝑡h𝑎𝑡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F9E9CF4-5096-1940-A98E-6AF0AD77E4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065" y="6019098"/>
                <a:ext cx="7137162" cy="575157"/>
              </a:xfrm>
              <a:prstGeom prst="rect">
                <a:avLst/>
              </a:prstGeom>
              <a:blipFill>
                <a:blip r:embed="rId3"/>
                <a:stretch>
                  <a:fillRect l="-178" t="-6522" r="-533" b="-195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9D383C50-BF6D-5E4E-8712-FEE46535C472}"/>
              </a:ext>
            </a:extLst>
          </p:cNvPr>
          <p:cNvSpPr txBox="1"/>
          <p:nvPr/>
        </p:nvSpPr>
        <p:spPr>
          <a:xfrm>
            <a:off x="801673" y="4545902"/>
            <a:ext cx="34823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P(I | positive) = 3/3 = 1.0</a:t>
            </a:r>
          </a:p>
        </p:txBody>
      </p:sp>
    </p:spTree>
    <p:extLst>
      <p:ext uri="{BB962C8B-B14F-4D97-AF65-F5344CB8AC3E}">
        <p14:creationId xmlns:p14="http://schemas.microsoft.com/office/powerpoint/2010/main" val="3458646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1847F-5AC2-504F-9260-CD904EAD2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between distributions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B7C63CF-6560-1A49-B710-D457F1C9A2B6}"/>
                  </a:ext>
                </a:extLst>
              </p:cNvPr>
              <p:cNvSpPr txBox="1"/>
              <p:nvPr/>
            </p:nvSpPr>
            <p:spPr>
              <a:xfrm>
                <a:off x="2171699" y="2189285"/>
                <a:ext cx="389048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B7C63CF-6560-1A49-B710-D457F1C9A2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1699" y="2189285"/>
                <a:ext cx="3890489" cy="430887"/>
              </a:xfrm>
              <a:prstGeom prst="rect">
                <a:avLst/>
              </a:prstGeom>
              <a:blipFill>
                <a:blip r:embed="rId3"/>
                <a:stretch>
                  <a:fillRect l="-1303" r="-2606" b="-3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DA840829-6267-F242-ACFC-553FFDF6D453}"/>
              </a:ext>
            </a:extLst>
          </p:cNvPr>
          <p:cNvSpPr txBox="1"/>
          <p:nvPr/>
        </p:nvSpPr>
        <p:spPr>
          <a:xfrm>
            <a:off x="1318846" y="3138854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joint distribution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3E59B4-FA29-EA4C-987E-2BFE5A36F4A0}"/>
              </a:ext>
            </a:extLst>
          </p:cNvPr>
          <p:cNvSpPr txBox="1"/>
          <p:nvPr/>
        </p:nvSpPr>
        <p:spPr>
          <a:xfrm>
            <a:off x="3329705" y="3508186"/>
            <a:ext cx="2444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unconditional distribution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23799B-E0C4-7947-B7C5-DE0BE21E96D3}"/>
              </a:ext>
            </a:extLst>
          </p:cNvPr>
          <p:cNvSpPr txBox="1"/>
          <p:nvPr/>
        </p:nvSpPr>
        <p:spPr>
          <a:xfrm>
            <a:off x="6151684" y="3138854"/>
            <a:ext cx="2242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conditional distribution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FF58554-4C3D-FE44-9B2F-C14C83B35D94}"/>
              </a:ext>
            </a:extLst>
          </p:cNvPr>
          <p:cNvCxnSpPr/>
          <p:nvPr/>
        </p:nvCxnSpPr>
        <p:spPr>
          <a:xfrm flipV="1">
            <a:off x="2435469" y="2620172"/>
            <a:ext cx="369277" cy="518682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17470DD-C057-DB44-9AFB-0A932C818150}"/>
              </a:ext>
            </a:extLst>
          </p:cNvPr>
          <p:cNvCxnSpPr>
            <a:cxnSpLocks/>
          </p:cNvCxnSpPr>
          <p:nvPr/>
        </p:nvCxnSpPr>
        <p:spPr>
          <a:xfrm flipH="1" flipV="1">
            <a:off x="4293576" y="2716823"/>
            <a:ext cx="126695" cy="791363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34BA49C-8E37-A448-91AD-AE5B12EEC05E}"/>
              </a:ext>
            </a:extLst>
          </p:cNvPr>
          <p:cNvCxnSpPr>
            <a:cxnSpLocks/>
          </p:cNvCxnSpPr>
          <p:nvPr/>
        </p:nvCxnSpPr>
        <p:spPr>
          <a:xfrm flipH="1" flipV="1">
            <a:off x="5509846" y="2668498"/>
            <a:ext cx="1567962" cy="444006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7FB603C-6B7B-424E-9B17-783F309B861E}"/>
              </a:ext>
            </a:extLst>
          </p:cNvPr>
          <p:cNvSpPr txBox="1"/>
          <p:nvPr/>
        </p:nvSpPr>
        <p:spPr>
          <a:xfrm>
            <a:off x="360783" y="4551577"/>
            <a:ext cx="838274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Can think of it as describing the two events happening in two steps:</a:t>
            </a:r>
          </a:p>
          <a:p>
            <a:endParaRPr lang="en-US" sz="2400" dirty="0"/>
          </a:p>
          <a:p>
            <a:r>
              <a:rPr lang="en-US" sz="2400" dirty="0"/>
              <a:t>The likelihood of X and Y happening: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How likely it is that Y happened?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Given that Y happened, how likely is it that X happened?</a:t>
            </a:r>
          </a:p>
        </p:txBody>
      </p:sp>
    </p:spTree>
    <p:extLst>
      <p:ext uri="{BB962C8B-B14F-4D97-AF65-F5344CB8AC3E}">
        <p14:creationId xmlns:p14="http://schemas.microsoft.com/office/powerpoint/2010/main" val="2829386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43A7A-6947-3346-BA1F-136AA3D41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the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A2C2A-F915-CF49-83A7-C5474EB9A5D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57671" y="2532184"/>
            <a:ext cx="3405437" cy="160020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 loved it</a:t>
            </a:r>
          </a:p>
          <a:p>
            <a:pPr marL="0" indent="0">
              <a:buNone/>
            </a:pPr>
            <a:r>
              <a:rPr lang="en-US" dirty="0"/>
              <a:t>I loved that movie</a:t>
            </a:r>
          </a:p>
          <a:p>
            <a:pPr marL="0" indent="0">
              <a:buNone/>
            </a:pPr>
            <a:r>
              <a:rPr lang="en-US" dirty="0"/>
              <a:t>I hated that loved it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D58DF2-5A1A-AF4E-9B0E-883244C0D1B5}"/>
              </a:ext>
            </a:extLst>
          </p:cNvPr>
          <p:cNvSpPr txBox="1"/>
          <p:nvPr/>
        </p:nvSpPr>
        <p:spPr>
          <a:xfrm>
            <a:off x="979457" y="1723292"/>
            <a:ext cx="12304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Positive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9242862-AE02-7E4B-8B7D-08B0E830FAD6}"/>
              </a:ext>
            </a:extLst>
          </p:cNvPr>
          <p:cNvCxnSpPr>
            <a:cxnSpLocks/>
          </p:cNvCxnSpPr>
          <p:nvPr/>
        </p:nvCxnSpPr>
        <p:spPr>
          <a:xfrm>
            <a:off x="4689348" y="1723292"/>
            <a:ext cx="0" cy="273440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39B1C8F-E219-AB4F-B633-554494332D67}"/>
              </a:ext>
            </a:extLst>
          </p:cNvPr>
          <p:cNvSpPr txBox="1"/>
          <p:nvPr/>
        </p:nvSpPr>
        <p:spPr>
          <a:xfrm>
            <a:off x="6416034" y="1723292"/>
            <a:ext cx="14991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Negative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DF06953-5C83-BA4A-9C9C-52A60FA829F9}"/>
              </a:ext>
            </a:extLst>
          </p:cNvPr>
          <p:cNvSpPr txBox="1">
            <a:spLocks/>
          </p:cNvSpPr>
          <p:nvPr/>
        </p:nvSpPr>
        <p:spPr>
          <a:xfrm>
            <a:off x="5462911" y="2532183"/>
            <a:ext cx="3405437" cy="168812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/>
              <a:t>I hated it</a:t>
            </a:r>
          </a:p>
          <a:p>
            <a:pPr marL="0" indent="0">
              <a:buFont typeface="Wingdings"/>
              <a:buNone/>
            </a:pPr>
            <a:r>
              <a:rPr lang="en-US" dirty="0"/>
              <a:t>I hated that movie</a:t>
            </a:r>
          </a:p>
          <a:p>
            <a:pPr marL="0" indent="0">
              <a:buFont typeface="Wingdings"/>
              <a:buNone/>
            </a:pPr>
            <a:r>
              <a:rPr lang="en-US" dirty="0"/>
              <a:t>I loved that hated it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F9E9CF4-5096-1940-A98E-6AF0AD77E486}"/>
                  </a:ext>
                </a:extLst>
              </p:cNvPr>
              <p:cNvSpPr txBox="1"/>
              <p:nvPr/>
            </p:nvSpPr>
            <p:spPr>
              <a:xfrm>
                <a:off x="778065" y="6019098"/>
                <a:ext cx="7137162" cy="5751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𝑤𝑜𝑟𝑑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𝑡𝑖𝑚𝑒𝑠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𝑤𝑜𝑟𝑑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𝑜𝑐𝑐𝑢𝑟𝑒𝑑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“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”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𝑒𝑥𝑎𝑚𝑝𝑙𝑒𝑠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𝑒𝑥𝑎𝑚𝑝𝑙𝑒𝑠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𝑤𝑖𝑡h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𝑡h𝑎𝑡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F9E9CF4-5096-1940-A98E-6AF0AD77E4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065" y="6019098"/>
                <a:ext cx="7137162" cy="575157"/>
              </a:xfrm>
              <a:prstGeom prst="rect">
                <a:avLst/>
              </a:prstGeom>
              <a:blipFill>
                <a:blip r:embed="rId3"/>
                <a:stretch>
                  <a:fillRect l="-178" t="-6522" r="-533" b="-195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9D383C50-BF6D-5E4E-8712-FEE46535C472}"/>
              </a:ext>
            </a:extLst>
          </p:cNvPr>
          <p:cNvSpPr txBox="1"/>
          <p:nvPr/>
        </p:nvSpPr>
        <p:spPr>
          <a:xfrm>
            <a:off x="801673" y="4545902"/>
            <a:ext cx="36519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P(I | positive) 		= 1.0</a:t>
            </a:r>
          </a:p>
          <a:p>
            <a:r>
              <a:rPr lang="en-US" sz="2400" dirty="0">
                <a:solidFill>
                  <a:srgbClr val="FF0000"/>
                </a:solidFill>
              </a:rPr>
              <a:t>P(loved | positive) 	= ?</a:t>
            </a:r>
          </a:p>
        </p:txBody>
      </p:sp>
    </p:spTree>
    <p:extLst>
      <p:ext uri="{BB962C8B-B14F-4D97-AF65-F5344CB8AC3E}">
        <p14:creationId xmlns:p14="http://schemas.microsoft.com/office/powerpoint/2010/main" val="15190107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43A7A-6947-3346-BA1F-136AA3D41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the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A2C2A-F915-CF49-83A7-C5474EB9A5D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57671" y="2532184"/>
            <a:ext cx="3405437" cy="160020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 loved it</a:t>
            </a:r>
          </a:p>
          <a:p>
            <a:pPr marL="0" indent="0">
              <a:buNone/>
            </a:pPr>
            <a:r>
              <a:rPr lang="en-US" dirty="0"/>
              <a:t>I loved that movie</a:t>
            </a:r>
          </a:p>
          <a:p>
            <a:pPr marL="0" indent="0">
              <a:buNone/>
            </a:pPr>
            <a:r>
              <a:rPr lang="en-US" dirty="0"/>
              <a:t>I hated that loved it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D58DF2-5A1A-AF4E-9B0E-883244C0D1B5}"/>
              </a:ext>
            </a:extLst>
          </p:cNvPr>
          <p:cNvSpPr txBox="1"/>
          <p:nvPr/>
        </p:nvSpPr>
        <p:spPr>
          <a:xfrm>
            <a:off x="979457" y="1723292"/>
            <a:ext cx="12304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Positive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9242862-AE02-7E4B-8B7D-08B0E830FAD6}"/>
              </a:ext>
            </a:extLst>
          </p:cNvPr>
          <p:cNvCxnSpPr>
            <a:cxnSpLocks/>
          </p:cNvCxnSpPr>
          <p:nvPr/>
        </p:nvCxnSpPr>
        <p:spPr>
          <a:xfrm>
            <a:off x="4689348" y="1723292"/>
            <a:ext cx="0" cy="273440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39B1C8F-E219-AB4F-B633-554494332D67}"/>
              </a:ext>
            </a:extLst>
          </p:cNvPr>
          <p:cNvSpPr txBox="1"/>
          <p:nvPr/>
        </p:nvSpPr>
        <p:spPr>
          <a:xfrm>
            <a:off x="6416034" y="1723292"/>
            <a:ext cx="14991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Negative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DF06953-5C83-BA4A-9C9C-52A60FA829F9}"/>
              </a:ext>
            </a:extLst>
          </p:cNvPr>
          <p:cNvSpPr txBox="1">
            <a:spLocks/>
          </p:cNvSpPr>
          <p:nvPr/>
        </p:nvSpPr>
        <p:spPr>
          <a:xfrm>
            <a:off x="5462911" y="2532183"/>
            <a:ext cx="3405437" cy="168812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/>
              <a:t>I hated it</a:t>
            </a:r>
          </a:p>
          <a:p>
            <a:pPr marL="0" indent="0">
              <a:buFont typeface="Wingdings"/>
              <a:buNone/>
            </a:pPr>
            <a:r>
              <a:rPr lang="en-US" dirty="0"/>
              <a:t>I hated that movie</a:t>
            </a:r>
          </a:p>
          <a:p>
            <a:pPr marL="0" indent="0">
              <a:buFont typeface="Wingdings"/>
              <a:buNone/>
            </a:pPr>
            <a:r>
              <a:rPr lang="en-US" dirty="0"/>
              <a:t>I loved that hated it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F9E9CF4-5096-1940-A98E-6AF0AD77E486}"/>
                  </a:ext>
                </a:extLst>
              </p:cNvPr>
              <p:cNvSpPr txBox="1"/>
              <p:nvPr/>
            </p:nvSpPr>
            <p:spPr>
              <a:xfrm>
                <a:off x="778065" y="6019098"/>
                <a:ext cx="7137162" cy="5751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𝑤𝑜𝑟𝑑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𝑡𝑖𝑚𝑒𝑠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𝑤𝑜𝑟𝑑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𝑜𝑐𝑐𝑢𝑟𝑒𝑑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“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”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𝑒𝑥𝑎𝑚𝑝𝑙𝑒𝑠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𝑒𝑥𝑎𝑚𝑝𝑙𝑒𝑠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𝑤𝑖𝑡h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𝑡h𝑎𝑡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F9E9CF4-5096-1940-A98E-6AF0AD77E4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065" y="6019098"/>
                <a:ext cx="7137162" cy="575157"/>
              </a:xfrm>
              <a:prstGeom prst="rect">
                <a:avLst/>
              </a:prstGeom>
              <a:blipFill>
                <a:blip r:embed="rId3"/>
                <a:stretch>
                  <a:fillRect l="-178" t="-6522" r="-533" b="-195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9D383C50-BF6D-5E4E-8712-FEE46535C472}"/>
              </a:ext>
            </a:extLst>
          </p:cNvPr>
          <p:cNvSpPr txBox="1"/>
          <p:nvPr/>
        </p:nvSpPr>
        <p:spPr>
          <a:xfrm>
            <a:off x="801673" y="4545902"/>
            <a:ext cx="37385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P(I | positive) 		= 1.0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P(loved | positive) 	= 3/3</a:t>
            </a:r>
          </a:p>
        </p:txBody>
      </p:sp>
    </p:spTree>
    <p:extLst>
      <p:ext uri="{BB962C8B-B14F-4D97-AF65-F5344CB8AC3E}">
        <p14:creationId xmlns:p14="http://schemas.microsoft.com/office/powerpoint/2010/main" val="25270424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43A7A-6947-3346-BA1F-136AA3D41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the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A2C2A-F915-CF49-83A7-C5474EB9A5D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57671" y="2532184"/>
            <a:ext cx="3405437" cy="160020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 loved it</a:t>
            </a:r>
          </a:p>
          <a:p>
            <a:pPr marL="0" indent="0">
              <a:buNone/>
            </a:pPr>
            <a:r>
              <a:rPr lang="en-US" dirty="0"/>
              <a:t>I loved that movie</a:t>
            </a:r>
          </a:p>
          <a:p>
            <a:pPr marL="0" indent="0">
              <a:buNone/>
            </a:pPr>
            <a:r>
              <a:rPr lang="en-US" dirty="0"/>
              <a:t>I hated that loved it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D58DF2-5A1A-AF4E-9B0E-883244C0D1B5}"/>
              </a:ext>
            </a:extLst>
          </p:cNvPr>
          <p:cNvSpPr txBox="1"/>
          <p:nvPr/>
        </p:nvSpPr>
        <p:spPr>
          <a:xfrm>
            <a:off x="979457" y="1723292"/>
            <a:ext cx="12304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Positive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9242862-AE02-7E4B-8B7D-08B0E830FAD6}"/>
              </a:ext>
            </a:extLst>
          </p:cNvPr>
          <p:cNvCxnSpPr>
            <a:cxnSpLocks/>
          </p:cNvCxnSpPr>
          <p:nvPr/>
        </p:nvCxnSpPr>
        <p:spPr>
          <a:xfrm>
            <a:off x="4689348" y="1723292"/>
            <a:ext cx="0" cy="273440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39B1C8F-E219-AB4F-B633-554494332D67}"/>
              </a:ext>
            </a:extLst>
          </p:cNvPr>
          <p:cNvSpPr txBox="1"/>
          <p:nvPr/>
        </p:nvSpPr>
        <p:spPr>
          <a:xfrm>
            <a:off x="6416034" y="1723292"/>
            <a:ext cx="14991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Negative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DF06953-5C83-BA4A-9C9C-52A60FA829F9}"/>
              </a:ext>
            </a:extLst>
          </p:cNvPr>
          <p:cNvSpPr txBox="1">
            <a:spLocks/>
          </p:cNvSpPr>
          <p:nvPr/>
        </p:nvSpPr>
        <p:spPr>
          <a:xfrm>
            <a:off x="5462911" y="2532183"/>
            <a:ext cx="3405437" cy="168812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/>
              <a:t>I hated it</a:t>
            </a:r>
          </a:p>
          <a:p>
            <a:pPr marL="0" indent="0">
              <a:buFont typeface="Wingdings"/>
              <a:buNone/>
            </a:pPr>
            <a:r>
              <a:rPr lang="en-US" dirty="0"/>
              <a:t>I hated that movie</a:t>
            </a:r>
          </a:p>
          <a:p>
            <a:pPr marL="0" indent="0">
              <a:buFont typeface="Wingdings"/>
              <a:buNone/>
            </a:pPr>
            <a:r>
              <a:rPr lang="en-US" dirty="0"/>
              <a:t>I loved that hated it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F9E9CF4-5096-1940-A98E-6AF0AD77E486}"/>
                  </a:ext>
                </a:extLst>
              </p:cNvPr>
              <p:cNvSpPr txBox="1"/>
              <p:nvPr/>
            </p:nvSpPr>
            <p:spPr>
              <a:xfrm>
                <a:off x="778065" y="6019098"/>
                <a:ext cx="7137162" cy="5751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𝑤𝑜𝑟𝑑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𝑡𝑖𝑚𝑒𝑠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𝑤𝑜𝑟𝑑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𝑜𝑐𝑐𝑢𝑟𝑒𝑑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“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”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𝑒𝑥𝑎𝑚𝑝𝑙𝑒𝑠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𝑒𝑥𝑎𝑚𝑝𝑙𝑒𝑠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𝑤𝑖𝑡h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𝑡h𝑎𝑡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F9E9CF4-5096-1940-A98E-6AF0AD77E4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065" y="6019098"/>
                <a:ext cx="7137162" cy="575157"/>
              </a:xfrm>
              <a:prstGeom prst="rect">
                <a:avLst/>
              </a:prstGeom>
              <a:blipFill>
                <a:blip r:embed="rId3"/>
                <a:stretch>
                  <a:fillRect l="-178" t="-6522" r="-533" b="-195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9D383C50-BF6D-5E4E-8712-FEE46535C472}"/>
              </a:ext>
            </a:extLst>
          </p:cNvPr>
          <p:cNvSpPr txBox="1"/>
          <p:nvPr/>
        </p:nvSpPr>
        <p:spPr>
          <a:xfrm>
            <a:off x="801673" y="4545902"/>
            <a:ext cx="37385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P(I | positive) 		= 1.0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P(loved | positive) 	= 3/3</a:t>
            </a:r>
          </a:p>
          <a:p>
            <a:r>
              <a:rPr lang="en-US" sz="2400" dirty="0">
                <a:solidFill>
                  <a:srgbClr val="FF0000"/>
                </a:solidFill>
              </a:rPr>
              <a:t>P(hated | positive)	= ?</a:t>
            </a:r>
          </a:p>
        </p:txBody>
      </p:sp>
    </p:spTree>
    <p:extLst>
      <p:ext uri="{BB962C8B-B14F-4D97-AF65-F5344CB8AC3E}">
        <p14:creationId xmlns:p14="http://schemas.microsoft.com/office/powerpoint/2010/main" val="22924370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43A7A-6947-3346-BA1F-136AA3D41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the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A2C2A-F915-CF49-83A7-C5474EB9A5D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57671" y="2532184"/>
            <a:ext cx="3405437" cy="160020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 loved it</a:t>
            </a:r>
          </a:p>
          <a:p>
            <a:pPr marL="0" indent="0">
              <a:buNone/>
            </a:pPr>
            <a:r>
              <a:rPr lang="en-US" dirty="0"/>
              <a:t>I loved that movie</a:t>
            </a:r>
          </a:p>
          <a:p>
            <a:pPr marL="0" indent="0">
              <a:buNone/>
            </a:pPr>
            <a:r>
              <a:rPr lang="en-US" dirty="0"/>
              <a:t>I hated that loved it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D58DF2-5A1A-AF4E-9B0E-883244C0D1B5}"/>
              </a:ext>
            </a:extLst>
          </p:cNvPr>
          <p:cNvSpPr txBox="1"/>
          <p:nvPr/>
        </p:nvSpPr>
        <p:spPr>
          <a:xfrm>
            <a:off x="979457" y="1723292"/>
            <a:ext cx="12304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Positive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9242862-AE02-7E4B-8B7D-08B0E830FAD6}"/>
              </a:ext>
            </a:extLst>
          </p:cNvPr>
          <p:cNvCxnSpPr>
            <a:cxnSpLocks/>
          </p:cNvCxnSpPr>
          <p:nvPr/>
        </p:nvCxnSpPr>
        <p:spPr>
          <a:xfrm>
            <a:off x="4689348" y="1723292"/>
            <a:ext cx="0" cy="273440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39B1C8F-E219-AB4F-B633-554494332D67}"/>
              </a:ext>
            </a:extLst>
          </p:cNvPr>
          <p:cNvSpPr txBox="1"/>
          <p:nvPr/>
        </p:nvSpPr>
        <p:spPr>
          <a:xfrm>
            <a:off x="6416034" y="1723292"/>
            <a:ext cx="14991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Negative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DF06953-5C83-BA4A-9C9C-52A60FA829F9}"/>
              </a:ext>
            </a:extLst>
          </p:cNvPr>
          <p:cNvSpPr txBox="1">
            <a:spLocks/>
          </p:cNvSpPr>
          <p:nvPr/>
        </p:nvSpPr>
        <p:spPr>
          <a:xfrm>
            <a:off x="5462911" y="2532183"/>
            <a:ext cx="3405437" cy="168812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/>
              <a:t>I hated it</a:t>
            </a:r>
          </a:p>
          <a:p>
            <a:pPr marL="0" indent="0">
              <a:buFont typeface="Wingdings"/>
              <a:buNone/>
            </a:pPr>
            <a:r>
              <a:rPr lang="en-US" dirty="0"/>
              <a:t>I hated that movie</a:t>
            </a:r>
          </a:p>
          <a:p>
            <a:pPr marL="0" indent="0">
              <a:buFont typeface="Wingdings"/>
              <a:buNone/>
            </a:pPr>
            <a:r>
              <a:rPr lang="en-US" dirty="0"/>
              <a:t>I loved that hated it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F9E9CF4-5096-1940-A98E-6AF0AD77E486}"/>
                  </a:ext>
                </a:extLst>
              </p:cNvPr>
              <p:cNvSpPr txBox="1"/>
              <p:nvPr/>
            </p:nvSpPr>
            <p:spPr>
              <a:xfrm>
                <a:off x="778065" y="6019098"/>
                <a:ext cx="7137162" cy="5751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𝑤𝑜𝑟𝑑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𝑡𝑖𝑚𝑒𝑠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𝑤𝑜𝑟𝑑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𝑜𝑐𝑐𝑢𝑟𝑒𝑑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“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”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𝑒𝑥𝑎𝑚𝑝𝑙𝑒𝑠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𝑒𝑥𝑎𝑚𝑝𝑙𝑒𝑠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𝑤𝑖𝑡h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𝑡h𝑎𝑡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F9E9CF4-5096-1940-A98E-6AF0AD77E4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065" y="6019098"/>
                <a:ext cx="7137162" cy="575157"/>
              </a:xfrm>
              <a:prstGeom prst="rect">
                <a:avLst/>
              </a:prstGeom>
              <a:blipFill>
                <a:blip r:embed="rId3"/>
                <a:stretch>
                  <a:fillRect l="-178" t="-6522" r="-533" b="-195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9D383C50-BF6D-5E4E-8712-FEE46535C472}"/>
              </a:ext>
            </a:extLst>
          </p:cNvPr>
          <p:cNvSpPr txBox="1"/>
          <p:nvPr/>
        </p:nvSpPr>
        <p:spPr>
          <a:xfrm>
            <a:off x="801673" y="4545902"/>
            <a:ext cx="373852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P(I | positive) 		= 1.0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P(loved | positive) 	= 2/3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P(hated | positive)	= 1/3</a:t>
            </a:r>
          </a:p>
          <a:p>
            <a:r>
              <a:rPr lang="en-US" sz="2400" dirty="0">
                <a:solidFill>
                  <a:srgbClr val="0000FF"/>
                </a:solidFill>
              </a:rPr>
              <a:t>…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73973D-18E3-C444-8407-CFEC695821AA}"/>
              </a:ext>
            </a:extLst>
          </p:cNvPr>
          <p:cNvSpPr txBox="1"/>
          <p:nvPr/>
        </p:nvSpPr>
        <p:spPr>
          <a:xfrm>
            <a:off x="5335172" y="4545902"/>
            <a:ext cx="2538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P(I | negative) = ?</a:t>
            </a:r>
          </a:p>
        </p:txBody>
      </p:sp>
    </p:spTree>
    <p:extLst>
      <p:ext uri="{BB962C8B-B14F-4D97-AF65-F5344CB8AC3E}">
        <p14:creationId xmlns:p14="http://schemas.microsoft.com/office/powerpoint/2010/main" val="26133058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43A7A-6947-3346-BA1F-136AA3D41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the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A2C2A-F915-CF49-83A7-C5474EB9A5D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57671" y="2532184"/>
            <a:ext cx="3405437" cy="160020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 loved it</a:t>
            </a:r>
          </a:p>
          <a:p>
            <a:pPr marL="0" indent="0">
              <a:buNone/>
            </a:pPr>
            <a:r>
              <a:rPr lang="en-US" dirty="0"/>
              <a:t>I loved that movie</a:t>
            </a:r>
          </a:p>
          <a:p>
            <a:pPr marL="0" indent="0">
              <a:buNone/>
            </a:pPr>
            <a:r>
              <a:rPr lang="en-US" dirty="0"/>
              <a:t>I hated that loved it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D58DF2-5A1A-AF4E-9B0E-883244C0D1B5}"/>
              </a:ext>
            </a:extLst>
          </p:cNvPr>
          <p:cNvSpPr txBox="1"/>
          <p:nvPr/>
        </p:nvSpPr>
        <p:spPr>
          <a:xfrm>
            <a:off x="979457" y="1723292"/>
            <a:ext cx="12304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Positive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9242862-AE02-7E4B-8B7D-08B0E830FAD6}"/>
              </a:ext>
            </a:extLst>
          </p:cNvPr>
          <p:cNvCxnSpPr>
            <a:cxnSpLocks/>
          </p:cNvCxnSpPr>
          <p:nvPr/>
        </p:nvCxnSpPr>
        <p:spPr>
          <a:xfrm>
            <a:off x="4689348" y="1723292"/>
            <a:ext cx="0" cy="273440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39B1C8F-E219-AB4F-B633-554494332D67}"/>
              </a:ext>
            </a:extLst>
          </p:cNvPr>
          <p:cNvSpPr txBox="1"/>
          <p:nvPr/>
        </p:nvSpPr>
        <p:spPr>
          <a:xfrm>
            <a:off x="6416034" y="1723292"/>
            <a:ext cx="14991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Negative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DF06953-5C83-BA4A-9C9C-52A60FA829F9}"/>
              </a:ext>
            </a:extLst>
          </p:cNvPr>
          <p:cNvSpPr txBox="1">
            <a:spLocks/>
          </p:cNvSpPr>
          <p:nvPr/>
        </p:nvSpPr>
        <p:spPr>
          <a:xfrm>
            <a:off x="5462911" y="2532183"/>
            <a:ext cx="3405437" cy="168812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/>
              <a:t>I hated it</a:t>
            </a:r>
          </a:p>
          <a:p>
            <a:pPr marL="0" indent="0">
              <a:buFont typeface="Wingdings"/>
              <a:buNone/>
            </a:pPr>
            <a:r>
              <a:rPr lang="en-US" dirty="0"/>
              <a:t>I hated that movie</a:t>
            </a:r>
          </a:p>
          <a:p>
            <a:pPr marL="0" indent="0">
              <a:buFont typeface="Wingdings"/>
              <a:buNone/>
            </a:pPr>
            <a:r>
              <a:rPr lang="en-US" dirty="0"/>
              <a:t>I loved that hated it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F9E9CF4-5096-1940-A98E-6AF0AD77E486}"/>
                  </a:ext>
                </a:extLst>
              </p:cNvPr>
              <p:cNvSpPr txBox="1"/>
              <p:nvPr/>
            </p:nvSpPr>
            <p:spPr>
              <a:xfrm>
                <a:off x="778065" y="6019098"/>
                <a:ext cx="7137162" cy="5751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𝑤𝑜𝑟𝑑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𝑡𝑖𝑚𝑒𝑠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𝑤𝑜𝑟𝑑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𝑜𝑐𝑐𝑢𝑟𝑒𝑑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“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”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𝑒𝑥𝑎𝑚𝑝𝑙𝑒𝑠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𝑒𝑥𝑎𝑚𝑝𝑙𝑒𝑠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𝑤𝑖𝑡h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𝑡h𝑎𝑡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F9E9CF4-5096-1940-A98E-6AF0AD77E4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065" y="6019098"/>
                <a:ext cx="7137162" cy="575157"/>
              </a:xfrm>
              <a:prstGeom prst="rect">
                <a:avLst/>
              </a:prstGeom>
              <a:blipFill>
                <a:blip r:embed="rId3"/>
                <a:stretch>
                  <a:fillRect l="-178" t="-6522" r="-533" b="-195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9D383C50-BF6D-5E4E-8712-FEE46535C472}"/>
              </a:ext>
            </a:extLst>
          </p:cNvPr>
          <p:cNvSpPr txBox="1"/>
          <p:nvPr/>
        </p:nvSpPr>
        <p:spPr>
          <a:xfrm>
            <a:off x="801673" y="4545902"/>
            <a:ext cx="373852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P(I | positive) 		= 1.0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P(loved | positive) 	= 2/3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P(hated | positive)	= 1/3</a:t>
            </a:r>
          </a:p>
          <a:p>
            <a:r>
              <a:rPr lang="en-US" sz="2400" dirty="0">
                <a:solidFill>
                  <a:srgbClr val="0000FF"/>
                </a:solidFill>
              </a:rPr>
              <a:t>…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73973D-18E3-C444-8407-CFEC695821AA}"/>
              </a:ext>
            </a:extLst>
          </p:cNvPr>
          <p:cNvSpPr txBox="1"/>
          <p:nvPr/>
        </p:nvSpPr>
        <p:spPr>
          <a:xfrm>
            <a:off x="5335172" y="4545902"/>
            <a:ext cx="36519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P(I | negative) 	= 1.0</a:t>
            </a:r>
          </a:p>
        </p:txBody>
      </p:sp>
    </p:spTree>
    <p:extLst>
      <p:ext uri="{BB962C8B-B14F-4D97-AF65-F5344CB8AC3E}">
        <p14:creationId xmlns:p14="http://schemas.microsoft.com/office/powerpoint/2010/main" val="42817074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43A7A-6947-3346-BA1F-136AA3D41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the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A2C2A-F915-CF49-83A7-C5474EB9A5D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57671" y="2532184"/>
            <a:ext cx="3405437" cy="160020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 loved it</a:t>
            </a:r>
          </a:p>
          <a:p>
            <a:pPr marL="0" indent="0">
              <a:buNone/>
            </a:pPr>
            <a:r>
              <a:rPr lang="en-US" dirty="0"/>
              <a:t>I loved that movie</a:t>
            </a:r>
          </a:p>
          <a:p>
            <a:pPr marL="0" indent="0">
              <a:buNone/>
            </a:pPr>
            <a:r>
              <a:rPr lang="en-US" dirty="0"/>
              <a:t>I hated that loved it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D58DF2-5A1A-AF4E-9B0E-883244C0D1B5}"/>
              </a:ext>
            </a:extLst>
          </p:cNvPr>
          <p:cNvSpPr txBox="1"/>
          <p:nvPr/>
        </p:nvSpPr>
        <p:spPr>
          <a:xfrm>
            <a:off x="979457" y="1723292"/>
            <a:ext cx="12304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Positive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9242862-AE02-7E4B-8B7D-08B0E830FAD6}"/>
              </a:ext>
            </a:extLst>
          </p:cNvPr>
          <p:cNvCxnSpPr>
            <a:cxnSpLocks/>
          </p:cNvCxnSpPr>
          <p:nvPr/>
        </p:nvCxnSpPr>
        <p:spPr>
          <a:xfrm>
            <a:off x="4689348" y="1723292"/>
            <a:ext cx="0" cy="273440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39B1C8F-E219-AB4F-B633-554494332D67}"/>
              </a:ext>
            </a:extLst>
          </p:cNvPr>
          <p:cNvSpPr txBox="1"/>
          <p:nvPr/>
        </p:nvSpPr>
        <p:spPr>
          <a:xfrm>
            <a:off x="6416034" y="1723292"/>
            <a:ext cx="14991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Negative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DF06953-5C83-BA4A-9C9C-52A60FA829F9}"/>
              </a:ext>
            </a:extLst>
          </p:cNvPr>
          <p:cNvSpPr txBox="1">
            <a:spLocks/>
          </p:cNvSpPr>
          <p:nvPr/>
        </p:nvSpPr>
        <p:spPr>
          <a:xfrm>
            <a:off x="5462911" y="2532183"/>
            <a:ext cx="3405437" cy="168812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/>
              <a:t>I hated it</a:t>
            </a:r>
          </a:p>
          <a:p>
            <a:pPr marL="0" indent="0">
              <a:buFont typeface="Wingdings"/>
              <a:buNone/>
            </a:pPr>
            <a:r>
              <a:rPr lang="en-US" dirty="0"/>
              <a:t>I hated that movie</a:t>
            </a:r>
          </a:p>
          <a:p>
            <a:pPr marL="0" indent="0">
              <a:buFont typeface="Wingdings"/>
              <a:buNone/>
            </a:pPr>
            <a:r>
              <a:rPr lang="en-US" dirty="0"/>
              <a:t>I loved that hated it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F9E9CF4-5096-1940-A98E-6AF0AD77E486}"/>
                  </a:ext>
                </a:extLst>
              </p:cNvPr>
              <p:cNvSpPr txBox="1"/>
              <p:nvPr/>
            </p:nvSpPr>
            <p:spPr>
              <a:xfrm>
                <a:off x="778065" y="6019098"/>
                <a:ext cx="7137162" cy="5751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𝑤𝑜𝑟𝑑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𝑡𝑖𝑚𝑒𝑠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𝑤𝑜𝑟𝑑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𝑜𝑐𝑐𝑢𝑟𝑒𝑑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“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”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𝑒𝑥𝑎𝑚𝑝𝑙𝑒𝑠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𝑒𝑥𝑎𝑚𝑝𝑙𝑒𝑠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𝑤𝑖𝑡h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𝑡h𝑎𝑡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F9E9CF4-5096-1940-A98E-6AF0AD77E4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065" y="6019098"/>
                <a:ext cx="7137162" cy="575157"/>
              </a:xfrm>
              <a:prstGeom prst="rect">
                <a:avLst/>
              </a:prstGeom>
              <a:blipFill>
                <a:blip r:embed="rId3"/>
                <a:stretch>
                  <a:fillRect l="-178" t="-6522" r="-533" b="-195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9D383C50-BF6D-5E4E-8712-FEE46535C472}"/>
              </a:ext>
            </a:extLst>
          </p:cNvPr>
          <p:cNvSpPr txBox="1"/>
          <p:nvPr/>
        </p:nvSpPr>
        <p:spPr>
          <a:xfrm>
            <a:off x="801673" y="4545902"/>
            <a:ext cx="373852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P(I | positive) 		= 1.0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P(loved | positive) 	= 2/3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P(hated | positive)	= 1/3</a:t>
            </a:r>
          </a:p>
          <a:p>
            <a:r>
              <a:rPr lang="en-US" sz="2400" dirty="0">
                <a:solidFill>
                  <a:srgbClr val="0000FF"/>
                </a:solidFill>
              </a:rPr>
              <a:t>…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73973D-18E3-C444-8407-CFEC695821AA}"/>
              </a:ext>
            </a:extLst>
          </p:cNvPr>
          <p:cNvSpPr txBox="1"/>
          <p:nvPr/>
        </p:nvSpPr>
        <p:spPr>
          <a:xfrm>
            <a:off x="5335172" y="4545902"/>
            <a:ext cx="36519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P(I | negative) 	= 1.0</a:t>
            </a:r>
          </a:p>
          <a:p>
            <a:r>
              <a:rPr lang="en-US" sz="2400" dirty="0">
                <a:solidFill>
                  <a:srgbClr val="FF0000"/>
                </a:solidFill>
              </a:rPr>
              <a:t>P(movie | negative) 	= ?</a:t>
            </a:r>
          </a:p>
        </p:txBody>
      </p:sp>
    </p:spTree>
    <p:extLst>
      <p:ext uri="{BB962C8B-B14F-4D97-AF65-F5344CB8AC3E}">
        <p14:creationId xmlns:p14="http://schemas.microsoft.com/office/powerpoint/2010/main" val="15677118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43A7A-6947-3346-BA1F-136AA3D41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the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A2C2A-F915-CF49-83A7-C5474EB9A5D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57671" y="2532184"/>
            <a:ext cx="3405437" cy="160020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 loved it</a:t>
            </a:r>
          </a:p>
          <a:p>
            <a:pPr marL="0" indent="0">
              <a:buNone/>
            </a:pPr>
            <a:r>
              <a:rPr lang="en-US" dirty="0"/>
              <a:t>I loved that movie</a:t>
            </a:r>
          </a:p>
          <a:p>
            <a:pPr marL="0" indent="0">
              <a:buNone/>
            </a:pPr>
            <a:r>
              <a:rPr lang="en-US" dirty="0"/>
              <a:t>I hated that loved it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D58DF2-5A1A-AF4E-9B0E-883244C0D1B5}"/>
              </a:ext>
            </a:extLst>
          </p:cNvPr>
          <p:cNvSpPr txBox="1"/>
          <p:nvPr/>
        </p:nvSpPr>
        <p:spPr>
          <a:xfrm>
            <a:off x="979457" y="1723292"/>
            <a:ext cx="12304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Positive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9242862-AE02-7E4B-8B7D-08B0E830FAD6}"/>
              </a:ext>
            </a:extLst>
          </p:cNvPr>
          <p:cNvCxnSpPr>
            <a:cxnSpLocks/>
          </p:cNvCxnSpPr>
          <p:nvPr/>
        </p:nvCxnSpPr>
        <p:spPr>
          <a:xfrm>
            <a:off x="4689348" y="1723292"/>
            <a:ext cx="0" cy="273440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39B1C8F-E219-AB4F-B633-554494332D67}"/>
              </a:ext>
            </a:extLst>
          </p:cNvPr>
          <p:cNvSpPr txBox="1"/>
          <p:nvPr/>
        </p:nvSpPr>
        <p:spPr>
          <a:xfrm>
            <a:off x="6416034" y="1723292"/>
            <a:ext cx="14991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Negative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DF06953-5C83-BA4A-9C9C-52A60FA829F9}"/>
              </a:ext>
            </a:extLst>
          </p:cNvPr>
          <p:cNvSpPr txBox="1">
            <a:spLocks/>
          </p:cNvSpPr>
          <p:nvPr/>
        </p:nvSpPr>
        <p:spPr>
          <a:xfrm>
            <a:off x="5462911" y="2532183"/>
            <a:ext cx="3405437" cy="168812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/>
              <a:t>I hated it</a:t>
            </a:r>
          </a:p>
          <a:p>
            <a:pPr marL="0" indent="0">
              <a:buFont typeface="Wingdings"/>
              <a:buNone/>
            </a:pPr>
            <a:r>
              <a:rPr lang="en-US" dirty="0"/>
              <a:t>I hated that movie</a:t>
            </a:r>
          </a:p>
          <a:p>
            <a:pPr marL="0" indent="0">
              <a:buFont typeface="Wingdings"/>
              <a:buNone/>
            </a:pPr>
            <a:r>
              <a:rPr lang="en-US" dirty="0"/>
              <a:t>I loved that hated it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F9E9CF4-5096-1940-A98E-6AF0AD77E486}"/>
                  </a:ext>
                </a:extLst>
              </p:cNvPr>
              <p:cNvSpPr txBox="1"/>
              <p:nvPr/>
            </p:nvSpPr>
            <p:spPr>
              <a:xfrm>
                <a:off x="778065" y="6019098"/>
                <a:ext cx="7137162" cy="5751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𝑤𝑜𝑟𝑑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𝑡𝑖𝑚𝑒𝑠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𝑤𝑜𝑟𝑑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𝑜𝑐𝑐𝑢𝑟𝑒𝑑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“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”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𝑒𝑥𝑎𝑚𝑝𝑙𝑒𝑠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𝑒𝑥𝑎𝑚𝑝𝑙𝑒𝑠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𝑤𝑖𝑡h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𝑡h𝑎𝑡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F9E9CF4-5096-1940-A98E-6AF0AD77E4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065" y="6019098"/>
                <a:ext cx="7137162" cy="575157"/>
              </a:xfrm>
              <a:prstGeom prst="rect">
                <a:avLst/>
              </a:prstGeom>
              <a:blipFill>
                <a:blip r:embed="rId3"/>
                <a:stretch>
                  <a:fillRect l="-178" t="-6522" r="-533" b="-195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9D383C50-BF6D-5E4E-8712-FEE46535C472}"/>
              </a:ext>
            </a:extLst>
          </p:cNvPr>
          <p:cNvSpPr txBox="1"/>
          <p:nvPr/>
        </p:nvSpPr>
        <p:spPr>
          <a:xfrm>
            <a:off x="801673" y="4545902"/>
            <a:ext cx="373852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P(I | positive) 		= 1.0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P(loved | positive) 	= 2/3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P(hated | positive)	= 1/3</a:t>
            </a:r>
          </a:p>
          <a:p>
            <a:r>
              <a:rPr lang="en-US" sz="2400" dirty="0">
                <a:solidFill>
                  <a:srgbClr val="0000FF"/>
                </a:solidFill>
              </a:rPr>
              <a:t>…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73973D-18E3-C444-8407-CFEC695821AA}"/>
              </a:ext>
            </a:extLst>
          </p:cNvPr>
          <p:cNvSpPr txBox="1"/>
          <p:nvPr/>
        </p:nvSpPr>
        <p:spPr>
          <a:xfrm>
            <a:off x="5335172" y="4545902"/>
            <a:ext cx="37385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P(I | negative) 	= 1.0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P(movie | negative) 	= 1/3</a:t>
            </a:r>
          </a:p>
          <a:p>
            <a:r>
              <a:rPr lang="en-US" sz="2400" dirty="0">
                <a:solidFill>
                  <a:srgbClr val="0000FF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1363034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6FE16-7DBD-7C45-8ED8-8DE08B6A2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Classifying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A22694-4FBD-7E48-8ED5-23002F6EEB02}"/>
              </a:ext>
            </a:extLst>
          </p:cNvPr>
          <p:cNvSpPr txBox="1"/>
          <p:nvPr/>
        </p:nvSpPr>
        <p:spPr>
          <a:xfrm>
            <a:off x="330035" y="1562071"/>
            <a:ext cx="373852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P(I | positive) 		= 1.0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P(loved | positive) 	= 1.0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p(it | positive) 		= 2/3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p(that | positive)	= 2/3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p(</a:t>
            </a:r>
            <a:r>
              <a:rPr lang="en-US" sz="2400" dirty="0" err="1">
                <a:solidFill>
                  <a:srgbClr val="0000FF"/>
                </a:solidFill>
              </a:rPr>
              <a:t>movie|positive</a:t>
            </a:r>
            <a:r>
              <a:rPr lang="en-US" sz="2400" dirty="0">
                <a:solidFill>
                  <a:srgbClr val="0000FF"/>
                </a:solidFill>
              </a:rPr>
              <a:t>)	= 1/3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P(hated | positive)	= 1/3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B45D47-4757-4A49-84A2-2AB491519176}"/>
              </a:ext>
            </a:extLst>
          </p:cNvPr>
          <p:cNvSpPr txBox="1"/>
          <p:nvPr/>
        </p:nvSpPr>
        <p:spPr>
          <a:xfrm>
            <a:off x="4689348" y="1562071"/>
            <a:ext cx="373852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P(I | negative) 	= 1.0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p(hated | negative) 	= 1.0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p(that | negative) 	= 2/3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P(movie | negative) 	= 1/3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p(it | negative) 	= 2/3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p(loved | negative) 	= 1/3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11D159-6C25-3144-B130-4BF9E33BAD0D}"/>
              </a:ext>
            </a:extLst>
          </p:cNvPr>
          <p:cNvSpPr txBox="1"/>
          <p:nvPr/>
        </p:nvSpPr>
        <p:spPr>
          <a:xfrm>
            <a:off x="1091380" y="4365523"/>
            <a:ext cx="59522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Notice that each of this is it’s own probability distribution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DC82CC1-66FA-EA44-A308-280B3212E9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640926"/>
              </p:ext>
            </p:extLst>
          </p:nvPr>
        </p:nvGraphicFramePr>
        <p:xfrm>
          <a:off x="1521942" y="4995331"/>
          <a:ext cx="373831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P(loved| positive)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P(loved | positive) =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P(no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loved|positive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) =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80981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6FE16-7DBD-7C45-8ED8-8DE08B6A2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Trained model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A22694-4FBD-7E48-8ED5-23002F6EEB02}"/>
              </a:ext>
            </a:extLst>
          </p:cNvPr>
          <p:cNvSpPr txBox="1"/>
          <p:nvPr/>
        </p:nvSpPr>
        <p:spPr>
          <a:xfrm>
            <a:off x="330035" y="1562071"/>
            <a:ext cx="373852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P(I | positive) 		= 1.0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P(loved | positive) 	= 2/3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p(it | positive) 		= 2/3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p(that | positive)	= 2/3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p(</a:t>
            </a:r>
            <a:r>
              <a:rPr lang="en-US" sz="2400" dirty="0" err="1">
                <a:solidFill>
                  <a:srgbClr val="0000FF"/>
                </a:solidFill>
              </a:rPr>
              <a:t>movie|positive</a:t>
            </a:r>
            <a:r>
              <a:rPr lang="en-US" sz="2400" dirty="0">
                <a:solidFill>
                  <a:srgbClr val="0000FF"/>
                </a:solidFill>
              </a:rPr>
              <a:t>)	= 1/3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P(hated | positive)	= 1/3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B45D47-4757-4A49-84A2-2AB491519176}"/>
              </a:ext>
            </a:extLst>
          </p:cNvPr>
          <p:cNvSpPr txBox="1"/>
          <p:nvPr/>
        </p:nvSpPr>
        <p:spPr>
          <a:xfrm>
            <a:off x="4689348" y="1562071"/>
            <a:ext cx="373852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P(I | negative) 	= 1.0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p(hated | negative) 	= 1.0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p(that | negative) 	= 2/3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P(movie | negative) 	= 1/3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p(it | negative) 	= 2/3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p(loved | negative) 	= 1/3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F5830B1-F98B-CB45-B1FC-7112C7933D5F}"/>
              </a:ext>
            </a:extLst>
          </p:cNvPr>
          <p:cNvCxnSpPr/>
          <p:nvPr/>
        </p:nvCxnSpPr>
        <p:spPr>
          <a:xfrm>
            <a:off x="330035" y="3991897"/>
            <a:ext cx="824369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AEDFF1A9-7138-5E4E-92BA-730E996AF55F}"/>
              </a:ext>
            </a:extLst>
          </p:cNvPr>
          <p:cNvSpPr txBox="1"/>
          <p:nvPr/>
        </p:nvSpPr>
        <p:spPr>
          <a:xfrm>
            <a:off x="1003970" y="4798142"/>
            <a:ext cx="61291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How would we classify: “I hated movie”?</a:t>
            </a:r>
          </a:p>
        </p:txBody>
      </p:sp>
    </p:spTree>
    <p:extLst>
      <p:ext uri="{BB962C8B-B14F-4D97-AF65-F5344CB8AC3E}">
        <p14:creationId xmlns:p14="http://schemas.microsoft.com/office/powerpoint/2010/main" val="17522350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6FE16-7DBD-7C45-8ED8-8DE08B6A2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Trained model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A22694-4FBD-7E48-8ED5-23002F6EEB02}"/>
              </a:ext>
            </a:extLst>
          </p:cNvPr>
          <p:cNvSpPr txBox="1"/>
          <p:nvPr/>
        </p:nvSpPr>
        <p:spPr>
          <a:xfrm>
            <a:off x="330035" y="1562071"/>
            <a:ext cx="373852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P(I | positive) 		= 1.0</a:t>
            </a:r>
          </a:p>
          <a:p>
            <a:r>
              <a:rPr lang="en-US" sz="2400" dirty="0"/>
              <a:t>P(loved | positive) 	= 2/3</a:t>
            </a:r>
          </a:p>
          <a:p>
            <a:r>
              <a:rPr lang="en-US" sz="2400" dirty="0"/>
              <a:t>p(it | positive) 		= 2/3</a:t>
            </a:r>
          </a:p>
          <a:p>
            <a:r>
              <a:rPr lang="en-US" sz="2400" dirty="0"/>
              <a:t>p(that | positive)	= 2/3</a:t>
            </a:r>
          </a:p>
          <a:p>
            <a:r>
              <a:rPr lang="en-US" sz="2400" dirty="0"/>
              <a:t>p(</a:t>
            </a:r>
            <a:r>
              <a:rPr lang="en-US" sz="2400" dirty="0" err="1"/>
              <a:t>movie|positive</a:t>
            </a:r>
            <a:r>
              <a:rPr lang="en-US" sz="2400" dirty="0"/>
              <a:t>)	= 1/3</a:t>
            </a:r>
          </a:p>
          <a:p>
            <a:r>
              <a:rPr lang="en-US" sz="2400" dirty="0"/>
              <a:t>P(hated | positive)	= 1/3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B45D47-4757-4A49-84A2-2AB491519176}"/>
              </a:ext>
            </a:extLst>
          </p:cNvPr>
          <p:cNvSpPr txBox="1"/>
          <p:nvPr/>
        </p:nvSpPr>
        <p:spPr>
          <a:xfrm>
            <a:off x="4689348" y="1562071"/>
            <a:ext cx="373852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P(I | negative) 	= 1.0</a:t>
            </a:r>
          </a:p>
          <a:p>
            <a:r>
              <a:rPr lang="en-US" sz="2400" dirty="0"/>
              <a:t>p(hated | negative) 	= 1.0</a:t>
            </a:r>
          </a:p>
          <a:p>
            <a:r>
              <a:rPr lang="en-US" sz="2400" dirty="0"/>
              <a:t>p(that | negative) 	= 2/3</a:t>
            </a:r>
          </a:p>
          <a:p>
            <a:r>
              <a:rPr lang="en-US" sz="2400" dirty="0"/>
              <a:t>P(movie | negative) 	= 1/3</a:t>
            </a:r>
          </a:p>
          <a:p>
            <a:r>
              <a:rPr lang="en-US" sz="2400" dirty="0"/>
              <a:t>p(it | negative) 	= 2/3</a:t>
            </a:r>
          </a:p>
          <a:p>
            <a:r>
              <a:rPr lang="en-US" sz="2400" dirty="0"/>
              <a:t>p(loved | negative) 	= 1/3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F5830B1-F98B-CB45-B1FC-7112C7933D5F}"/>
              </a:ext>
            </a:extLst>
          </p:cNvPr>
          <p:cNvCxnSpPr/>
          <p:nvPr/>
        </p:nvCxnSpPr>
        <p:spPr>
          <a:xfrm>
            <a:off x="330035" y="3991897"/>
            <a:ext cx="824369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98CED31B-2394-BE49-A22C-64752B61D48E}"/>
              </a:ext>
            </a:extLst>
          </p:cNvPr>
          <p:cNvSpPr txBox="1"/>
          <p:nvPr/>
        </p:nvSpPr>
        <p:spPr>
          <a:xfrm>
            <a:off x="330035" y="4527898"/>
            <a:ext cx="7884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P(I | positive) * P(hated | positive) * P(movie | positive) = 1.0 * 1/3 * 1/3 = 1/9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6165A7-28A1-5945-A5D2-0D7A92CF42E1}"/>
              </a:ext>
            </a:extLst>
          </p:cNvPr>
          <p:cNvSpPr txBox="1"/>
          <p:nvPr/>
        </p:nvSpPr>
        <p:spPr>
          <a:xfrm>
            <a:off x="330035" y="5465639"/>
            <a:ext cx="8168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P(I | negative) * P(hated | negative) * P(movie | negative) = 1.0 * 1.0 * 1/3 = 1/3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259CCA-3D1B-7E4D-B62F-48C154A1EB57}"/>
              </a:ext>
            </a:extLst>
          </p:cNvPr>
          <p:cNvSpPr/>
          <p:nvPr/>
        </p:nvSpPr>
        <p:spPr>
          <a:xfrm>
            <a:off x="330035" y="5455807"/>
            <a:ext cx="7968391" cy="462116"/>
          </a:xfrm>
          <a:prstGeom prst="rect">
            <a:avLst/>
          </a:prstGeom>
          <a:solidFill>
            <a:srgbClr val="00B050">
              <a:alpha val="17255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299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1847F-5AC2-504F-9260-CD904EAD2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between distributions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B7C63CF-6560-1A49-B710-D457F1C9A2B6}"/>
                  </a:ext>
                </a:extLst>
              </p:cNvPr>
              <p:cNvSpPr txBox="1"/>
              <p:nvPr/>
            </p:nvSpPr>
            <p:spPr>
              <a:xfrm>
                <a:off x="-115907" y="2171765"/>
                <a:ext cx="9259907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51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𝑃𝑎𝑠𝑠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𝐸𝑛𝑔𝑃𝑎𝑠𝑠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𝐸𝑛𝑔𝑃𝑎𝑠𝑠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(51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𝑃𝑎𝑠𝑠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𝐸𝑛𝑔𝑃𝑎𝑠𝑠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B7C63CF-6560-1A49-B710-D457F1C9A2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5907" y="2171765"/>
                <a:ext cx="9259907" cy="369332"/>
              </a:xfrm>
              <a:prstGeom prst="rect">
                <a:avLst/>
              </a:prstGeom>
              <a:blipFill>
                <a:blip r:embed="rId3"/>
                <a:stretch>
                  <a:fillRect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67FB603C-6B7B-424E-9B17-783F309B861E}"/>
              </a:ext>
            </a:extLst>
          </p:cNvPr>
          <p:cNvSpPr txBox="1"/>
          <p:nvPr/>
        </p:nvSpPr>
        <p:spPr>
          <a:xfrm>
            <a:off x="322674" y="2968961"/>
            <a:ext cx="78410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/>
          </a:p>
          <a:p>
            <a:r>
              <a:rPr lang="en-US" sz="2400" dirty="0"/>
              <a:t>The probability of passing CS51 and English is: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Probability of passing English *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Probability of passing CS51 </a:t>
            </a:r>
            <a:r>
              <a:rPr lang="en-US" sz="2400" b="1" dirty="0"/>
              <a:t>given</a:t>
            </a:r>
            <a:r>
              <a:rPr lang="en-US" sz="2400" dirty="0"/>
              <a:t> that you passed English</a:t>
            </a:r>
          </a:p>
        </p:txBody>
      </p:sp>
    </p:spTree>
    <p:extLst>
      <p:ext uri="{BB962C8B-B14F-4D97-AF65-F5344CB8AC3E}">
        <p14:creationId xmlns:p14="http://schemas.microsoft.com/office/powerpoint/2010/main" val="22924587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6FE16-7DBD-7C45-8ED8-8DE08B6A2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Trained model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A22694-4FBD-7E48-8ED5-23002F6EEB02}"/>
              </a:ext>
            </a:extLst>
          </p:cNvPr>
          <p:cNvSpPr txBox="1"/>
          <p:nvPr/>
        </p:nvSpPr>
        <p:spPr>
          <a:xfrm>
            <a:off x="330035" y="1562071"/>
            <a:ext cx="373852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P(I | positive) 		= 1.0</a:t>
            </a:r>
          </a:p>
          <a:p>
            <a:r>
              <a:rPr lang="en-US" sz="2400" dirty="0"/>
              <a:t>P(loved | positive) 	= 2/3</a:t>
            </a:r>
          </a:p>
          <a:p>
            <a:r>
              <a:rPr lang="en-US" sz="2400" dirty="0"/>
              <a:t>p(it | positive) 		= 2/3</a:t>
            </a:r>
          </a:p>
          <a:p>
            <a:r>
              <a:rPr lang="en-US" sz="2400" dirty="0"/>
              <a:t>p(that | positive)	= 2/3</a:t>
            </a:r>
          </a:p>
          <a:p>
            <a:r>
              <a:rPr lang="en-US" sz="2400" dirty="0"/>
              <a:t>p(</a:t>
            </a:r>
            <a:r>
              <a:rPr lang="en-US" sz="2400" dirty="0" err="1"/>
              <a:t>movie|positive</a:t>
            </a:r>
            <a:r>
              <a:rPr lang="en-US" sz="2400" dirty="0"/>
              <a:t>)	= 1/3</a:t>
            </a:r>
          </a:p>
          <a:p>
            <a:r>
              <a:rPr lang="en-US" sz="2400" dirty="0"/>
              <a:t>P(hated | positive)	= 1/3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B45D47-4757-4A49-84A2-2AB491519176}"/>
              </a:ext>
            </a:extLst>
          </p:cNvPr>
          <p:cNvSpPr txBox="1"/>
          <p:nvPr/>
        </p:nvSpPr>
        <p:spPr>
          <a:xfrm>
            <a:off x="4689348" y="1562071"/>
            <a:ext cx="373852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P(I | negative) 	= 1.0</a:t>
            </a:r>
          </a:p>
          <a:p>
            <a:r>
              <a:rPr lang="en-US" sz="2400" dirty="0"/>
              <a:t>p(hated | negative) 	= 1.0</a:t>
            </a:r>
          </a:p>
          <a:p>
            <a:r>
              <a:rPr lang="en-US" sz="2400" dirty="0"/>
              <a:t>p(that | negative) 	= 2/3</a:t>
            </a:r>
          </a:p>
          <a:p>
            <a:r>
              <a:rPr lang="en-US" sz="2400" dirty="0"/>
              <a:t>P(movie | negative) 	= 1/3</a:t>
            </a:r>
          </a:p>
          <a:p>
            <a:r>
              <a:rPr lang="en-US" sz="2400" dirty="0"/>
              <a:t>p(it | negative) 	= 2/3</a:t>
            </a:r>
          </a:p>
          <a:p>
            <a:r>
              <a:rPr lang="en-US" sz="2400" dirty="0"/>
              <a:t>p(loved | negative) 	= 1/3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F5830B1-F98B-CB45-B1FC-7112C7933D5F}"/>
              </a:ext>
            </a:extLst>
          </p:cNvPr>
          <p:cNvCxnSpPr/>
          <p:nvPr/>
        </p:nvCxnSpPr>
        <p:spPr>
          <a:xfrm>
            <a:off x="330035" y="3991897"/>
            <a:ext cx="824369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AEDFF1A9-7138-5E4E-92BA-730E996AF55F}"/>
              </a:ext>
            </a:extLst>
          </p:cNvPr>
          <p:cNvSpPr txBox="1"/>
          <p:nvPr/>
        </p:nvSpPr>
        <p:spPr>
          <a:xfrm>
            <a:off x="1003970" y="4798142"/>
            <a:ext cx="6465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How would we classify: “I hated the movie”?</a:t>
            </a:r>
          </a:p>
        </p:txBody>
      </p:sp>
    </p:spTree>
    <p:extLst>
      <p:ext uri="{BB962C8B-B14F-4D97-AF65-F5344CB8AC3E}">
        <p14:creationId xmlns:p14="http://schemas.microsoft.com/office/powerpoint/2010/main" val="34510668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F3EBF481-24B2-FC43-ADA5-924D551310AD}"/>
              </a:ext>
            </a:extLst>
          </p:cNvPr>
          <p:cNvSpPr txBox="1"/>
          <p:nvPr/>
        </p:nvSpPr>
        <p:spPr>
          <a:xfrm>
            <a:off x="104845" y="4282481"/>
            <a:ext cx="7325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P(I | positive) * P(hated | positive) * P(the | positive) * P(movie | positive) =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E6FE16-7DBD-7C45-8ED8-8DE08B6A2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Trained model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A22694-4FBD-7E48-8ED5-23002F6EEB02}"/>
              </a:ext>
            </a:extLst>
          </p:cNvPr>
          <p:cNvSpPr txBox="1"/>
          <p:nvPr/>
        </p:nvSpPr>
        <p:spPr>
          <a:xfrm>
            <a:off x="330035" y="1562071"/>
            <a:ext cx="373852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P(I | positive) 		= 1.0</a:t>
            </a:r>
          </a:p>
          <a:p>
            <a:r>
              <a:rPr lang="en-US" sz="2400" dirty="0"/>
              <a:t>P(loved | positive) 	= 2/3</a:t>
            </a:r>
          </a:p>
          <a:p>
            <a:r>
              <a:rPr lang="en-US" sz="2400" dirty="0"/>
              <a:t>p(it | positive) 		= 2/3</a:t>
            </a:r>
          </a:p>
          <a:p>
            <a:r>
              <a:rPr lang="en-US" sz="2400" dirty="0"/>
              <a:t>p(that | positive)	= 2/3</a:t>
            </a:r>
          </a:p>
          <a:p>
            <a:r>
              <a:rPr lang="en-US" sz="2400" dirty="0"/>
              <a:t>p(</a:t>
            </a:r>
            <a:r>
              <a:rPr lang="en-US" sz="2400" dirty="0" err="1"/>
              <a:t>movie|positive</a:t>
            </a:r>
            <a:r>
              <a:rPr lang="en-US" sz="2400" dirty="0"/>
              <a:t>)	= 1/3</a:t>
            </a:r>
          </a:p>
          <a:p>
            <a:r>
              <a:rPr lang="en-US" sz="2400" dirty="0"/>
              <a:t>P(hated | positive)	= 1/3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B45D47-4757-4A49-84A2-2AB491519176}"/>
              </a:ext>
            </a:extLst>
          </p:cNvPr>
          <p:cNvSpPr txBox="1"/>
          <p:nvPr/>
        </p:nvSpPr>
        <p:spPr>
          <a:xfrm>
            <a:off x="4689348" y="1562071"/>
            <a:ext cx="373852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P(I | negative) 	= 1.0</a:t>
            </a:r>
          </a:p>
          <a:p>
            <a:r>
              <a:rPr lang="en-US" sz="2400" dirty="0"/>
              <a:t>p(hated | negative) 	= 1.0</a:t>
            </a:r>
          </a:p>
          <a:p>
            <a:r>
              <a:rPr lang="en-US" sz="2400" dirty="0"/>
              <a:t>p(that | negative) 	= 2/3</a:t>
            </a:r>
          </a:p>
          <a:p>
            <a:r>
              <a:rPr lang="en-US" sz="2400" dirty="0"/>
              <a:t>P(movie | negative) 	= 1/3</a:t>
            </a:r>
          </a:p>
          <a:p>
            <a:r>
              <a:rPr lang="en-US" sz="2400" dirty="0"/>
              <a:t>p(it | negative) 	= 2/3</a:t>
            </a:r>
          </a:p>
          <a:p>
            <a:r>
              <a:rPr lang="en-US" sz="2400" dirty="0"/>
              <a:t>p(loved | negative) 	= 1/3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F5830B1-F98B-CB45-B1FC-7112C7933D5F}"/>
              </a:ext>
            </a:extLst>
          </p:cNvPr>
          <p:cNvCxnSpPr/>
          <p:nvPr/>
        </p:nvCxnSpPr>
        <p:spPr>
          <a:xfrm>
            <a:off x="330035" y="3991897"/>
            <a:ext cx="824369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7E89167-FF55-8947-8ED3-24645799B98D}"/>
              </a:ext>
            </a:extLst>
          </p:cNvPr>
          <p:cNvSpPr txBox="1"/>
          <p:nvPr/>
        </p:nvSpPr>
        <p:spPr>
          <a:xfrm>
            <a:off x="104845" y="5063898"/>
            <a:ext cx="7550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P(I | negative) * P(hated | negative) * P(the | negative) * P(movie | negative) =</a:t>
            </a:r>
          </a:p>
        </p:txBody>
      </p:sp>
    </p:spTree>
    <p:extLst>
      <p:ext uri="{BB962C8B-B14F-4D97-AF65-F5344CB8AC3E}">
        <p14:creationId xmlns:p14="http://schemas.microsoft.com/office/powerpoint/2010/main" val="42094110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6FE16-7DBD-7C45-8ED8-8DE08B6A2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Trained model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A22694-4FBD-7E48-8ED5-23002F6EEB02}"/>
              </a:ext>
            </a:extLst>
          </p:cNvPr>
          <p:cNvSpPr txBox="1"/>
          <p:nvPr/>
        </p:nvSpPr>
        <p:spPr>
          <a:xfrm>
            <a:off x="330035" y="1562071"/>
            <a:ext cx="373852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P(I | positive) 		= 1.0</a:t>
            </a:r>
          </a:p>
          <a:p>
            <a:r>
              <a:rPr lang="en-US" sz="2400" dirty="0"/>
              <a:t>P(loved | positive) 	= 2/3</a:t>
            </a:r>
          </a:p>
          <a:p>
            <a:r>
              <a:rPr lang="en-US" sz="2400" dirty="0"/>
              <a:t>p(it | positive) 		= 2/3</a:t>
            </a:r>
          </a:p>
          <a:p>
            <a:r>
              <a:rPr lang="en-US" sz="2400" dirty="0"/>
              <a:t>p(that | positive)	= 2/3</a:t>
            </a:r>
          </a:p>
          <a:p>
            <a:r>
              <a:rPr lang="en-US" sz="2400" dirty="0"/>
              <a:t>p(</a:t>
            </a:r>
            <a:r>
              <a:rPr lang="en-US" sz="2400" dirty="0" err="1"/>
              <a:t>movie|positive</a:t>
            </a:r>
            <a:r>
              <a:rPr lang="en-US" sz="2400" dirty="0"/>
              <a:t>)	= 1/3</a:t>
            </a:r>
          </a:p>
          <a:p>
            <a:r>
              <a:rPr lang="en-US" sz="2400" dirty="0"/>
              <a:t>P(hated | positive)	= 1/3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B45D47-4757-4A49-84A2-2AB491519176}"/>
              </a:ext>
            </a:extLst>
          </p:cNvPr>
          <p:cNvSpPr txBox="1"/>
          <p:nvPr/>
        </p:nvSpPr>
        <p:spPr>
          <a:xfrm>
            <a:off x="4689348" y="1562071"/>
            <a:ext cx="373852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P(I | negative) 	= 1.0</a:t>
            </a:r>
          </a:p>
          <a:p>
            <a:r>
              <a:rPr lang="en-US" sz="2400" dirty="0"/>
              <a:t>p(hated | negative) 	= 1.0</a:t>
            </a:r>
          </a:p>
          <a:p>
            <a:r>
              <a:rPr lang="en-US" sz="2400" dirty="0"/>
              <a:t>p(that | negative) 	= 2/3</a:t>
            </a:r>
          </a:p>
          <a:p>
            <a:r>
              <a:rPr lang="en-US" sz="2400" dirty="0"/>
              <a:t>P(movie | negative) 	= 1/3</a:t>
            </a:r>
          </a:p>
          <a:p>
            <a:r>
              <a:rPr lang="en-US" sz="2400" dirty="0"/>
              <a:t>p(it | negative) 	= 2/3</a:t>
            </a:r>
          </a:p>
          <a:p>
            <a:r>
              <a:rPr lang="en-US" sz="2400" dirty="0"/>
              <a:t>p(loved | negative) 	= 1/3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F5830B1-F98B-CB45-B1FC-7112C7933D5F}"/>
              </a:ext>
            </a:extLst>
          </p:cNvPr>
          <p:cNvCxnSpPr/>
          <p:nvPr/>
        </p:nvCxnSpPr>
        <p:spPr>
          <a:xfrm>
            <a:off x="330035" y="3991897"/>
            <a:ext cx="824369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F83FCF97-5C44-0A4D-BFFD-9D176AAEB5AE}"/>
              </a:ext>
            </a:extLst>
          </p:cNvPr>
          <p:cNvSpPr txBox="1"/>
          <p:nvPr/>
        </p:nvSpPr>
        <p:spPr>
          <a:xfrm>
            <a:off x="3192610" y="5943493"/>
            <a:ext cx="2223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are these?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CBBE5E-A259-964E-B1C1-F83F3E02A00B}"/>
              </a:ext>
            </a:extLst>
          </p:cNvPr>
          <p:cNvSpPr/>
          <p:nvPr/>
        </p:nvSpPr>
        <p:spPr>
          <a:xfrm>
            <a:off x="3537537" y="4283445"/>
            <a:ext cx="1533832" cy="390295"/>
          </a:xfrm>
          <a:prstGeom prst="rect">
            <a:avLst/>
          </a:prstGeom>
          <a:solidFill>
            <a:srgbClr val="FF0000">
              <a:alpha val="23137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99AE3A-53DC-C84B-BC28-4C9A4E62D3E3}"/>
              </a:ext>
            </a:extLst>
          </p:cNvPr>
          <p:cNvSpPr/>
          <p:nvPr/>
        </p:nvSpPr>
        <p:spPr>
          <a:xfrm>
            <a:off x="3767450" y="5041971"/>
            <a:ext cx="1533832" cy="390295"/>
          </a:xfrm>
          <a:prstGeom prst="rect">
            <a:avLst/>
          </a:prstGeom>
          <a:solidFill>
            <a:srgbClr val="FF0000">
              <a:alpha val="23137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A0064D2-685E-714D-8B46-7391A1EDA6D4}"/>
              </a:ext>
            </a:extLst>
          </p:cNvPr>
          <p:cNvSpPr txBox="1"/>
          <p:nvPr/>
        </p:nvSpPr>
        <p:spPr>
          <a:xfrm>
            <a:off x="104845" y="4282481"/>
            <a:ext cx="7325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P(I | positive) * P(hated | positive) * P(the | positive) * P(movie | positive) =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CF9CADD-03AB-2A4F-8B90-F53A73771A83}"/>
              </a:ext>
            </a:extLst>
          </p:cNvPr>
          <p:cNvSpPr txBox="1"/>
          <p:nvPr/>
        </p:nvSpPr>
        <p:spPr>
          <a:xfrm>
            <a:off x="104845" y="5063898"/>
            <a:ext cx="7550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P(I | negative) * P(hated | negative) * P(the | negative) * P(movie | negative) =</a:t>
            </a:r>
          </a:p>
        </p:txBody>
      </p:sp>
    </p:spTree>
    <p:extLst>
      <p:ext uri="{BB962C8B-B14F-4D97-AF65-F5344CB8AC3E}">
        <p14:creationId xmlns:p14="http://schemas.microsoft.com/office/powerpoint/2010/main" val="36311238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6FE16-7DBD-7C45-8ED8-8DE08B6A2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Trained model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A22694-4FBD-7E48-8ED5-23002F6EEB02}"/>
              </a:ext>
            </a:extLst>
          </p:cNvPr>
          <p:cNvSpPr txBox="1"/>
          <p:nvPr/>
        </p:nvSpPr>
        <p:spPr>
          <a:xfrm>
            <a:off x="330035" y="1562071"/>
            <a:ext cx="373852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P(I | positive) 		= 1.0</a:t>
            </a:r>
          </a:p>
          <a:p>
            <a:r>
              <a:rPr lang="en-US" sz="2400" dirty="0"/>
              <a:t>P(loved | positive) 	= 2/3</a:t>
            </a:r>
          </a:p>
          <a:p>
            <a:r>
              <a:rPr lang="en-US" sz="2400" dirty="0"/>
              <a:t>p(it | positive) 		= 2/3</a:t>
            </a:r>
          </a:p>
          <a:p>
            <a:r>
              <a:rPr lang="en-US" sz="2400" dirty="0"/>
              <a:t>p(that | positive)	= 2/3</a:t>
            </a:r>
          </a:p>
          <a:p>
            <a:r>
              <a:rPr lang="en-US" sz="2400" dirty="0"/>
              <a:t>p(</a:t>
            </a:r>
            <a:r>
              <a:rPr lang="en-US" sz="2400" dirty="0" err="1"/>
              <a:t>movie|positive</a:t>
            </a:r>
            <a:r>
              <a:rPr lang="en-US" sz="2400" dirty="0"/>
              <a:t>)	= 1/3</a:t>
            </a:r>
          </a:p>
          <a:p>
            <a:r>
              <a:rPr lang="en-US" sz="2400" dirty="0"/>
              <a:t>P(hated | positive)	= 1/3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B45D47-4757-4A49-84A2-2AB491519176}"/>
              </a:ext>
            </a:extLst>
          </p:cNvPr>
          <p:cNvSpPr txBox="1"/>
          <p:nvPr/>
        </p:nvSpPr>
        <p:spPr>
          <a:xfrm>
            <a:off x="4689348" y="1562071"/>
            <a:ext cx="373852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P(I | negative) 	= 1.0</a:t>
            </a:r>
          </a:p>
          <a:p>
            <a:r>
              <a:rPr lang="en-US" sz="2400" dirty="0"/>
              <a:t>p(hated | negative) 	= 1.0</a:t>
            </a:r>
          </a:p>
          <a:p>
            <a:r>
              <a:rPr lang="en-US" sz="2400" dirty="0"/>
              <a:t>p(that | negative) 	= 2/3</a:t>
            </a:r>
          </a:p>
          <a:p>
            <a:r>
              <a:rPr lang="en-US" sz="2400" dirty="0"/>
              <a:t>P(movie | negative) 	= 1/3</a:t>
            </a:r>
          </a:p>
          <a:p>
            <a:r>
              <a:rPr lang="en-US" sz="2400" dirty="0"/>
              <a:t>p(it | negative) 	= 2/3</a:t>
            </a:r>
          </a:p>
          <a:p>
            <a:r>
              <a:rPr lang="en-US" sz="2400" dirty="0"/>
              <a:t>p(loved | negative) 	= 1/3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F5830B1-F98B-CB45-B1FC-7112C7933D5F}"/>
              </a:ext>
            </a:extLst>
          </p:cNvPr>
          <p:cNvCxnSpPr/>
          <p:nvPr/>
        </p:nvCxnSpPr>
        <p:spPr>
          <a:xfrm>
            <a:off x="330035" y="3991897"/>
            <a:ext cx="824369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F83FCF97-5C44-0A4D-BFFD-9D176AAEB5AE}"/>
              </a:ext>
            </a:extLst>
          </p:cNvPr>
          <p:cNvSpPr txBox="1"/>
          <p:nvPr/>
        </p:nvSpPr>
        <p:spPr>
          <a:xfrm>
            <a:off x="3222019" y="5913996"/>
            <a:ext cx="26246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0! </a:t>
            </a:r>
            <a:r>
              <a:rPr lang="en-US" sz="2400" dirty="0">
                <a:solidFill>
                  <a:srgbClr val="FF0000"/>
                </a:solidFill>
              </a:rPr>
              <a:t>Is this a problem?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F77E89-7810-C94D-9084-34A3C9D0567E}"/>
              </a:ext>
            </a:extLst>
          </p:cNvPr>
          <p:cNvSpPr/>
          <p:nvPr/>
        </p:nvSpPr>
        <p:spPr>
          <a:xfrm>
            <a:off x="3537537" y="4283445"/>
            <a:ext cx="1533832" cy="390295"/>
          </a:xfrm>
          <a:prstGeom prst="rect">
            <a:avLst/>
          </a:prstGeom>
          <a:solidFill>
            <a:srgbClr val="FF0000">
              <a:alpha val="23137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8763C0A-028B-2C43-B4B9-E6472D45814A}"/>
              </a:ext>
            </a:extLst>
          </p:cNvPr>
          <p:cNvSpPr/>
          <p:nvPr/>
        </p:nvSpPr>
        <p:spPr>
          <a:xfrm>
            <a:off x="3767450" y="5041971"/>
            <a:ext cx="1533832" cy="390295"/>
          </a:xfrm>
          <a:prstGeom prst="rect">
            <a:avLst/>
          </a:prstGeom>
          <a:solidFill>
            <a:srgbClr val="FF0000">
              <a:alpha val="23137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2F5E35-85D2-4E4A-80E5-50FE174F83CC}"/>
              </a:ext>
            </a:extLst>
          </p:cNvPr>
          <p:cNvSpPr txBox="1"/>
          <p:nvPr/>
        </p:nvSpPr>
        <p:spPr>
          <a:xfrm>
            <a:off x="104845" y="4282481"/>
            <a:ext cx="7325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P(I | positive) * P(hated | positive) * P(the | positive) * P(movie | positive) =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E48D27-9D24-F448-ADAF-1324F2A5F940}"/>
              </a:ext>
            </a:extLst>
          </p:cNvPr>
          <p:cNvSpPr txBox="1"/>
          <p:nvPr/>
        </p:nvSpPr>
        <p:spPr>
          <a:xfrm>
            <a:off x="104845" y="5063898"/>
            <a:ext cx="7550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P(I | negative) * P(hated | negative) * P(the | negative) * P(movie | negative) =</a:t>
            </a:r>
          </a:p>
        </p:txBody>
      </p:sp>
    </p:spTree>
    <p:extLst>
      <p:ext uri="{BB962C8B-B14F-4D97-AF65-F5344CB8AC3E}">
        <p14:creationId xmlns:p14="http://schemas.microsoft.com/office/powerpoint/2010/main" val="193291725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6FE16-7DBD-7C45-8ED8-8DE08B6A2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Trained model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A22694-4FBD-7E48-8ED5-23002F6EEB02}"/>
              </a:ext>
            </a:extLst>
          </p:cNvPr>
          <p:cNvSpPr txBox="1"/>
          <p:nvPr/>
        </p:nvSpPr>
        <p:spPr>
          <a:xfrm>
            <a:off x="330035" y="1562071"/>
            <a:ext cx="373852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P(I | positive) 		= 1.0</a:t>
            </a:r>
          </a:p>
          <a:p>
            <a:r>
              <a:rPr lang="en-US" sz="2400" dirty="0"/>
              <a:t>P(loved | positive) 	= 2/3</a:t>
            </a:r>
          </a:p>
          <a:p>
            <a:r>
              <a:rPr lang="en-US" sz="2400" dirty="0"/>
              <a:t>p(it | positive) 		= 2/3</a:t>
            </a:r>
          </a:p>
          <a:p>
            <a:r>
              <a:rPr lang="en-US" sz="2400" dirty="0"/>
              <a:t>p(that | positive)	= 2/3</a:t>
            </a:r>
          </a:p>
          <a:p>
            <a:r>
              <a:rPr lang="en-US" sz="2400" dirty="0"/>
              <a:t>p(</a:t>
            </a:r>
            <a:r>
              <a:rPr lang="en-US" sz="2400" dirty="0" err="1"/>
              <a:t>movie|positive</a:t>
            </a:r>
            <a:r>
              <a:rPr lang="en-US" sz="2400" dirty="0"/>
              <a:t>)	= 1/3</a:t>
            </a:r>
          </a:p>
          <a:p>
            <a:r>
              <a:rPr lang="en-US" sz="2400" dirty="0"/>
              <a:t>P(hated | positive)	= 1/3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B45D47-4757-4A49-84A2-2AB491519176}"/>
              </a:ext>
            </a:extLst>
          </p:cNvPr>
          <p:cNvSpPr txBox="1"/>
          <p:nvPr/>
        </p:nvSpPr>
        <p:spPr>
          <a:xfrm>
            <a:off x="4689348" y="1562071"/>
            <a:ext cx="373852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P(I | negative) 	= 1.0</a:t>
            </a:r>
          </a:p>
          <a:p>
            <a:r>
              <a:rPr lang="en-US" sz="2400" dirty="0"/>
              <a:t>p(hated | negative) 	= 1.0</a:t>
            </a:r>
          </a:p>
          <a:p>
            <a:r>
              <a:rPr lang="en-US" sz="2400" dirty="0"/>
              <a:t>p(that | negative) 	= 2/3</a:t>
            </a:r>
          </a:p>
          <a:p>
            <a:r>
              <a:rPr lang="en-US" sz="2400" dirty="0"/>
              <a:t>P(movie | negative) 	= 1/3</a:t>
            </a:r>
          </a:p>
          <a:p>
            <a:r>
              <a:rPr lang="en-US" sz="2400" dirty="0"/>
              <a:t>p(it | negative) 	= 2/3</a:t>
            </a:r>
          </a:p>
          <a:p>
            <a:r>
              <a:rPr lang="en-US" sz="2400" dirty="0"/>
              <a:t>p(loved | negative) 	= 1/3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F5830B1-F98B-CB45-B1FC-7112C7933D5F}"/>
              </a:ext>
            </a:extLst>
          </p:cNvPr>
          <p:cNvCxnSpPr/>
          <p:nvPr/>
        </p:nvCxnSpPr>
        <p:spPr>
          <a:xfrm>
            <a:off x="330035" y="3991897"/>
            <a:ext cx="824369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F83FCF97-5C44-0A4D-BFFD-9D176AAEB5AE}"/>
              </a:ext>
            </a:extLst>
          </p:cNvPr>
          <p:cNvSpPr txBox="1"/>
          <p:nvPr/>
        </p:nvSpPr>
        <p:spPr>
          <a:xfrm>
            <a:off x="2082685" y="5844351"/>
            <a:ext cx="53453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Yes. They make the entire product go to 0!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F77E89-7810-C94D-9084-34A3C9D0567E}"/>
              </a:ext>
            </a:extLst>
          </p:cNvPr>
          <p:cNvSpPr/>
          <p:nvPr/>
        </p:nvSpPr>
        <p:spPr>
          <a:xfrm>
            <a:off x="3537537" y="4283445"/>
            <a:ext cx="1533832" cy="390295"/>
          </a:xfrm>
          <a:prstGeom prst="rect">
            <a:avLst/>
          </a:prstGeom>
          <a:solidFill>
            <a:srgbClr val="FF0000">
              <a:alpha val="23137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8763C0A-028B-2C43-B4B9-E6472D45814A}"/>
              </a:ext>
            </a:extLst>
          </p:cNvPr>
          <p:cNvSpPr/>
          <p:nvPr/>
        </p:nvSpPr>
        <p:spPr>
          <a:xfrm>
            <a:off x="3767450" y="5041971"/>
            <a:ext cx="1533832" cy="390295"/>
          </a:xfrm>
          <a:prstGeom prst="rect">
            <a:avLst/>
          </a:prstGeom>
          <a:solidFill>
            <a:srgbClr val="FF0000">
              <a:alpha val="23137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2F5E35-85D2-4E4A-80E5-50FE174F83CC}"/>
              </a:ext>
            </a:extLst>
          </p:cNvPr>
          <p:cNvSpPr txBox="1"/>
          <p:nvPr/>
        </p:nvSpPr>
        <p:spPr>
          <a:xfrm>
            <a:off x="104845" y="4282481"/>
            <a:ext cx="7325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P(I | positive) * P(hated | positive) * P(the | positive) * P(movie | positive) =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E48D27-9D24-F448-ADAF-1324F2A5F940}"/>
              </a:ext>
            </a:extLst>
          </p:cNvPr>
          <p:cNvSpPr txBox="1"/>
          <p:nvPr/>
        </p:nvSpPr>
        <p:spPr>
          <a:xfrm>
            <a:off x="104845" y="5063898"/>
            <a:ext cx="7550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P(I | negative) * P(hated | negative) * P(the | negative) * P(movie | negative) =</a:t>
            </a:r>
          </a:p>
        </p:txBody>
      </p:sp>
    </p:spTree>
    <p:extLst>
      <p:ext uri="{BB962C8B-B14F-4D97-AF65-F5344CB8AC3E}">
        <p14:creationId xmlns:p14="http://schemas.microsoft.com/office/powerpoint/2010/main" val="258807573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6FE16-7DBD-7C45-8ED8-8DE08B6A2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Trained model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A22694-4FBD-7E48-8ED5-23002F6EEB02}"/>
              </a:ext>
            </a:extLst>
          </p:cNvPr>
          <p:cNvSpPr txBox="1"/>
          <p:nvPr/>
        </p:nvSpPr>
        <p:spPr>
          <a:xfrm>
            <a:off x="330035" y="1562071"/>
            <a:ext cx="373852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P(I | positive) 		= 1.0</a:t>
            </a:r>
          </a:p>
          <a:p>
            <a:r>
              <a:rPr lang="en-US" sz="2400" dirty="0"/>
              <a:t>P(loved | positive) 	= 2/3</a:t>
            </a:r>
          </a:p>
          <a:p>
            <a:r>
              <a:rPr lang="en-US" sz="2400" dirty="0"/>
              <a:t>p(it | positive) 		= 2/3</a:t>
            </a:r>
          </a:p>
          <a:p>
            <a:r>
              <a:rPr lang="en-US" sz="2400" dirty="0"/>
              <a:t>p(that | positive)	= 2/3</a:t>
            </a:r>
          </a:p>
          <a:p>
            <a:r>
              <a:rPr lang="en-US" sz="2400" dirty="0"/>
              <a:t>p(</a:t>
            </a:r>
            <a:r>
              <a:rPr lang="en-US" sz="2400" dirty="0" err="1"/>
              <a:t>movie|positive</a:t>
            </a:r>
            <a:r>
              <a:rPr lang="en-US" sz="2400" dirty="0"/>
              <a:t>)	= 1/3</a:t>
            </a:r>
          </a:p>
          <a:p>
            <a:r>
              <a:rPr lang="en-US" sz="2400" dirty="0"/>
              <a:t>P(hated | positive)	= 1/3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B45D47-4757-4A49-84A2-2AB491519176}"/>
              </a:ext>
            </a:extLst>
          </p:cNvPr>
          <p:cNvSpPr txBox="1"/>
          <p:nvPr/>
        </p:nvSpPr>
        <p:spPr>
          <a:xfrm>
            <a:off x="4689348" y="1562071"/>
            <a:ext cx="373852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P(I | negative) 	= 1.0</a:t>
            </a:r>
          </a:p>
          <a:p>
            <a:r>
              <a:rPr lang="en-US" sz="2400" dirty="0"/>
              <a:t>p(hated | negative) 	= 1.0</a:t>
            </a:r>
          </a:p>
          <a:p>
            <a:r>
              <a:rPr lang="en-US" sz="2400" dirty="0"/>
              <a:t>p(that | negative) 	= 2/3</a:t>
            </a:r>
          </a:p>
          <a:p>
            <a:r>
              <a:rPr lang="en-US" sz="2400" dirty="0"/>
              <a:t>P(movie | negative) 	= 1/3</a:t>
            </a:r>
          </a:p>
          <a:p>
            <a:r>
              <a:rPr lang="en-US" sz="2400" dirty="0"/>
              <a:t>p(it | negative) 	= 2/3</a:t>
            </a:r>
          </a:p>
          <a:p>
            <a:r>
              <a:rPr lang="en-US" sz="2400" dirty="0"/>
              <a:t>p(loved | negative) 	= 1/3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F5830B1-F98B-CB45-B1FC-7112C7933D5F}"/>
              </a:ext>
            </a:extLst>
          </p:cNvPr>
          <p:cNvCxnSpPr/>
          <p:nvPr/>
        </p:nvCxnSpPr>
        <p:spPr>
          <a:xfrm>
            <a:off x="330035" y="3991897"/>
            <a:ext cx="824369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F83FCF97-5C44-0A4D-BFFD-9D176AAEB5AE}"/>
              </a:ext>
            </a:extLst>
          </p:cNvPr>
          <p:cNvSpPr txBox="1"/>
          <p:nvPr/>
        </p:nvSpPr>
        <p:spPr>
          <a:xfrm>
            <a:off x="438190" y="5673269"/>
            <a:ext cx="7830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Our solution: assume any unseen word has a small, fixed probability, e.g. in this example 1/10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F77E89-7810-C94D-9084-34A3C9D0567E}"/>
              </a:ext>
            </a:extLst>
          </p:cNvPr>
          <p:cNvSpPr/>
          <p:nvPr/>
        </p:nvSpPr>
        <p:spPr>
          <a:xfrm>
            <a:off x="3537537" y="4283445"/>
            <a:ext cx="1533832" cy="390295"/>
          </a:xfrm>
          <a:prstGeom prst="rect">
            <a:avLst/>
          </a:prstGeom>
          <a:solidFill>
            <a:srgbClr val="FF0000">
              <a:alpha val="23137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8763C0A-028B-2C43-B4B9-E6472D45814A}"/>
              </a:ext>
            </a:extLst>
          </p:cNvPr>
          <p:cNvSpPr/>
          <p:nvPr/>
        </p:nvSpPr>
        <p:spPr>
          <a:xfrm>
            <a:off x="3767450" y="5041971"/>
            <a:ext cx="1533832" cy="390295"/>
          </a:xfrm>
          <a:prstGeom prst="rect">
            <a:avLst/>
          </a:prstGeom>
          <a:solidFill>
            <a:srgbClr val="FF0000">
              <a:alpha val="23137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2F5E35-85D2-4E4A-80E5-50FE174F83CC}"/>
              </a:ext>
            </a:extLst>
          </p:cNvPr>
          <p:cNvSpPr txBox="1"/>
          <p:nvPr/>
        </p:nvSpPr>
        <p:spPr>
          <a:xfrm>
            <a:off x="104845" y="4282481"/>
            <a:ext cx="7325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P(I | positive) * P(hated | positive) * P(the | positive) * P(movie | positive) =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E48D27-9D24-F448-ADAF-1324F2A5F940}"/>
              </a:ext>
            </a:extLst>
          </p:cNvPr>
          <p:cNvSpPr txBox="1"/>
          <p:nvPr/>
        </p:nvSpPr>
        <p:spPr>
          <a:xfrm>
            <a:off x="104845" y="5063898"/>
            <a:ext cx="7550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P(I | negative) * P(hated | negative) * P(the | negative) * P(movie | negative) =</a:t>
            </a:r>
          </a:p>
        </p:txBody>
      </p:sp>
    </p:spTree>
    <p:extLst>
      <p:ext uri="{BB962C8B-B14F-4D97-AF65-F5344CB8AC3E}">
        <p14:creationId xmlns:p14="http://schemas.microsoft.com/office/powerpoint/2010/main" val="226297980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692F5E35-85D2-4E4A-80E5-50FE174F83CC}"/>
              </a:ext>
            </a:extLst>
          </p:cNvPr>
          <p:cNvSpPr txBox="1"/>
          <p:nvPr/>
        </p:nvSpPr>
        <p:spPr>
          <a:xfrm>
            <a:off x="104845" y="4282481"/>
            <a:ext cx="7794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P(I | positive) * P(hated | positive) * P(the | positive) * P(movie | positive) = 1/90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E48D27-9D24-F448-ADAF-1324F2A5F940}"/>
              </a:ext>
            </a:extLst>
          </p:cNvPr>
          <p:cNvSpPr txBox="1"/>
          <p:nvPr/>
        </p:nvSpPr>
        <p:spPr>
          <a:xfrm>
            <a:off x="104845" y="5063898"/>
            <a:ext cx="817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P(I | negative) * P(hated | negative) * P(the | negative) * P(movie | negative) = 1/30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E6FE16-7DBD-7C45-8ED8-8DE08B6A2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Trained model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A22694-4FBD-7E48-8ED5-23002F6EEB02}"/>
              </a:ext>
            </a:extLst>
          </p:cNvPr>
          <p:cNvSpPr txBox="1"/>
          <p:nvPr/>
        </p:nvSpPr>
        <p:spPr>
          <a:xfrm>
            <a:off x="330035" y="1562071"/>
            <a:ext cx="373852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P(I | positive) 		= 1.0</a:t>
            </a:r>
          </a:p>
          <a:p>
            <a:r>
              <a:rPr lang="en-US" sz="2400" dirty="0"/>
              <a:t>P(loved | positive) 	= 2/3</a:t>
            </a:r>
          </a:p>
          <a:p>
            <a:r>
              <a:rPr lang="en-US" sz="2400" dirty="0"/>
              <a:t>p(it | positive) 		= 2/3</a:t>
            </a:r>
          </a:p>
          <a:p>
            <a:r>
              <a:rPr lang="en-US" sz="2400" dirty="0"/>
              <a:t>p(that | positive)	= 2/3</a:t>
            </a:r>
          </a:p>
          <a:p>
            <a:r>
              <a:rPr lang="en-US" sz="2400" dirty="0"/>
              <a:t>p(</a:t>
            </a:r>
            <a:r>
              <a:rPr lang="en-US" sz="2400" dirty="0" err="1"/>
              <a:t>movie|positive</a:t>
            </a:r>
            <a:r>
              <a:rPr lang="en-US" sz="2400" dirty="0"/>
              <a:t>)	= 1/3</a:t>
            </a:r>
          </a:p>
          <a:p>
            <a:r>
              <a:rPr lang="en-US" sz="2400" dirty="0"/>
              <a:t>P(hated | positive)	= 1/3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B45D47-4757-4A49-84A2-2AB491519176}"/>
              </a:ext>
            </a:extLst>
          </p:cNvPr>
          <p:cNvSpPr txBox="1"/>
          <p:nvPr/>
        </p:nvSpPr>
        <p:spPr>
          <a:xfrm>
            <a:off x="4689348" y="1562071"/>
            <a:ext cx="373852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P(I | negative) 	= 1.0</a:t>
            </a:r>
          </a:p>
          <a:p>
            <a:r>
              <a:rPr lang="en-US" sz="2400" dirty="0"/>
              <a:t>p(hated | negative) 	= 1.0</a:t>
            </a:r>
          </a:p>
          <a:p>
            <a:r>
              <a:rPr lang="en-US" sz="2400" dirty="0"/>
              <a:t>p(that | negative) 	= 2/3</a:t>
            </a:r>
          </a:p>
          <a:p>
            <a:r>
              <a:rPr lang="en-US" sz="2400" dirty="0"/>
              <a:t>P(movie | negative) 	= 1/3</a:t>
            </a:r>
          </a:p>
          <a:p>
            <a:r>
              <a:rPr lang="en-US" sz="2400" dirty="0"/>
              <a:t>p(it | negative) 	= 2/3</a:t>
            </a:r>
          </a:p>
          <a:p>
            <a:r>
              <a:rPr lang="en-US" sz="2400" dirty="0"/>
              <a:t>p(loved | negative) 	= 1/3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F5830B1-F98B-CB45-B1FC-7112C7933D5F}"/>
              </a:ext>
            </a:extLst>
          </p:cNvPr>
          <p:cNvCxnSpPr/>
          <p:nvPr/>
        </p:nvCxnSpPr>
        <p:spPr>
          <a:xfrm>
            <a:off x="330035" y="3991897"/>
            <a:ext cx="824369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F83FCF97-5C44-0A4D-BFFD-9D176AAEB5AE}"/>
              </a:ext>
            </a:extLst>
          </p:cNvPr>
          <p:cNvSpPr txBox="1"/>
          <p:nvPr/>
        </p:nvSpPr>
        <p:spPr>
          <a:xfrm>
            <a:off x="438190" y="5673269"/>
            <a:ext cx="7830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Our solution: assume any unseen word has a small, fixed probability, e.g. in this example 1/10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8763C0A-028B-2C43-B4B9-E6472D45814A}"/>
              </a:ext>
            </a:extLst>
          </p:cNvPr>
          <p:cNvSpPr/>
          <p:nvPr/>
        </p:nvSpPr>
        <p:spPr>
          <a:xfrm>
            <a:off x="104844" y="5063898"/>
            <a:ext cx="8046097" cy="390295"/>
          </a:xfrm>
          <a:prstGeom prst="rect">
            <a:avLst/>
          </a:prstGeom>
          <a:solidFill>
            <a:srgbClr val="00B050">
              <a:alpha val="23137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2214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D4CBD-11CE-9045-B7DF-A0FCCC1A5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disclaimer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298EB-8F85-A94D-8F6C-4A077FDFFE4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I’ve fudged a few things on the Naïve Bayes model for simplicity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Our approach is very close, but it takes a few liberties that aren’t technically correct, but it will work just fine </a:t>
            </a:r>
            <a:r>
              <a:rPr lang="en-US" dirty="0">
                <a:sym typeface="Wingdings" pitchFamily="2" charset="2"/>
              </a:rPr>
              <a:t></a:t>
            </a:r>
          </a:p>
          <a:p>
            <a:pPr marL="0" indent="0">
              <a:buNone/>
            </a:pPr>
            <a:endParaRPr lang="en-US" dirty="0"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If you’re curious, I’d be happy to talk to you offline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619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1847F-5AC2-504F-9260-CD904EAD2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between distributions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B7C63CF-6560-1A49-B710-D457F1C9A2B6}"/>
                  </a:ext>
                </a:extLst>
              </p:cNvPr>
              <p:cNvSpPr txBox="1"/>
              <p:nvPr/>
            </p:nvSpPr>
            <p:spPr>
              <a:xfrm>
                <a:off x="-115907" y="2171765"/>
                <a:ext cx="9259907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51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𝑃𝑎𝑠𝑠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𝐸𝑛𝑔𝑃𝑎𝑠𝑠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51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𝑃𝑎𝑠𝑠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𝐸𝑛𝑔𝑃𝑎𝑠𝑠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|51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𝑃𝑎𝑠𝑠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B7C63CF-6560-1A49-B710-D457F1C9A2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5907" y="2171765"/>
                <a:ext cx="9259907" cy="369332"/>
              </a:xfrm>
              <a:prstGeom prst="rect">
                <a:avLst/>
              </a:prstGeom>
              <a:blipFill>
                <a:blip r:embed="rId3"/>
                <a:stretch>
                  <a:fillRect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67FB603C-6B7B-424E-9B17-783F309B861E}"/>
              </a:ext>
            </a:extLst>
          </p:cNvPr>
          <p:cNvSpPr txBox="1"/>
          <p:nvPr/>
        </p:nvSpPr>
        <p:spPr>
          <a:xfrm>
            <a:off x="322674" y="2968961"/>
            <a:ext cx="78410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/>
          </a:p>
          <a:p>
            <a:r>
              <a:rPr lang="en-US" sz="2400" dirty="0"/>
              <a:t>The probability of passing CS51 and English is: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Probability of passing </a:t>
            </a:r>
            <a:r>
              <a:rPr lang="en-US" sz="2400" dirty="0">
                <a:solidFill>
                  <a:srgbClr val="FF7700"/>
                </a:solidFill>
              </a:rPr>
              <a:t>CS51</a:t>
            </a:r>
            <a:r>
              <a:rPr lang="en-US" sz="2400" dirty="0"/>
              <a:t> *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Probability of passing </a:t>
            </a:r>
            <a:r>
              <a:rPr lang="en-US" sz="2400" dirty="0">
                <a:solidFill>
                  <a:srgbClr val="FF7700"/>
                </a:solidFill>
              </a:rPr>
              <a:t>English</a:t>
            </a:r>
            <a:r>
              <a:rPr lang="en-US" sz="2400" dirty="0"/>
              <a:t> </a:t>
            </a:r>
            <a:r>
              <a:rPr lang="en-US" sz="2400" b="1" dirty="0"/>
              <a:t>given</a:t>
            </a:r>
            <a:r>
              <a:rPr lang="en-US" sz="2400" dirty="0"/>
              <a:t> that you passed </a:t>
            </a:r>
            <a:r>
              <a:rPr lang="en-US" sz="2400" dirty="0">
                <a:solidFill>
                  <a:srgbClr val="FF7700"/>
                </a:solidFill>
              </a:rPr>
              <a:t>CS51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EE6237-8A6F-6548-8340-DE8055AEF00E}"/>
              </a:ext>
            </a:extLst>
          </p:cNvPr>
          <p:cNvSpPr txBox="1"/>
          <p:nvPr/>
        </p:nvSpPr>
        <p:spPr>
          <a:xfrm>
            <a:off x="782515" y="5811715"/>
            <a:ext cx="6547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7700"/>
                </a:solidFill>
              </a:rPr>
              <a:t>Can also view it with the other event happening first</a:t>
            </a:r>
          </a:p>
        </p:txBody>
      </p:sp>
    </p:spTree>
    <p:extLst>
      <p:ext uri="{BB962C8B-B14F-4D97-AF65-F5344CB8AC3E}">
        <p14:creationId xmlns:p14="http://schemas.microsoft.com/office/powerpoint/2010/main" val="692742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probabilistic modeling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2133600"/>
            <a:ext cx="1143000" cy="4191000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6200000">
            <a:off x="174863" y="3961270"/>
            <a:ext cx="1522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training data</a:t>
            </a:r>
          </a:p>
        </p:txBody>
      </p:sp>
      <p:sp>
        <p:nvSpPr>
          <p:cNvPr id="6" name="Right Arrow 5"/>
          <p:cNvSpPr/>
          <p:nvPr/>
        </p:nvSpPr>
        <p:spPr bwMode="auto">
          <a:xfrm>
            <a:off x="1862863" y="3612178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19152411">
            <a:off x="1887399" y="3058405"/>
            <a:ext cx="647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train</a:t>
            </a:r>
          </a:p>
        </p:txBody>
      </p:sp>
      <p:grpSp>
        <p:nvGrpSpPr>
          <p:cNvPr id="12" name="Group 37"/>
          <p:cNvGrpSpPr/>
          <p:nvPr/>
        </p:nvGrpSpPr>
        <p:grpSpPr>
          <a:xfrm>
            <a:off x="2586653" y="3276600"/>
            <a:ext cx="1432277" cy="1371600"/>
            <a:chOff x="7391400" y="3505200"/>
            <a:chExt cx="1432277" cy="1371600"/>
          </a:xfrm>
        </p:grpSpPr>
        <p:sp>
          <p:nvSpPr>
            <p:cNvPr id="13" name="Rounded Rectangle 12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1400" y="3620974"/>
              <a:ext cx="1432277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probabilistic model:</a:t>
              </a:r>
            </a:p>
            <a:p>
              <a:pPr algn="ctr"/>
              <a:endParaRPr lang="en-US" sz="1400" dirty="0"/>
            </a:p>
            <a:p>
              <a:pPr algn="ctr"/>
              <a:r>
                <a:rPr lang="en-US" sz="1400" dirty="0"/>
                <a:t>p(</a:t>
              </a:r>
              <a:r>
                <a:rPr lang="en-US" sz="1400" i="1" dirty="0" err="1"/>
                <a:t>label|data</a:t>
              </a:r>
              <a:r>
                <a:rPr lang="en-US" sz="1400" dirty="0"/>
                <a:t>)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17B0DDDF-E1C8-7F4C-B0C9-2CA4078E4767}"/>
              </a:ext>
            </a:extLst>
          </p:cNvPr>
          <p:cNvSpPr txBox="1"/>
          <p:nvPr/>
        </p:nvSpPr>
        <p:spPr>
          <a:xfrm>
            <a:off x="5087673" y="3361595"/>
            <a:ext cx="346416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Build a model of the conditional distribution:</a:t>
            </a:r>
          </a:p>
          <a:p>
            <a:endParaRPr lang="en-US" sz="2400" dirty="0"/>
          </a:p>
          <a:p>
            <a:r>
              <a:rPr lang="en-US" sz="2400" dirty="0"/>
              <a:t>P(label | data)</a:t>
            </a:r>
          </a:p>
          <a:p>
            <a:endParaRPr lang="en-US" sz="2400" dirty="0"/>
          </a:p>
          <a:p>
            <a:r>
              <a:rPr lang="en-US" sz="2400" dirty="0"/>
              <a:t>How likely is a label given the data</a:t>
            </a:r>
          </a:p>
        </p:txBody>
      </p:sp>
    </p:spTree>
    <p:extLst>
      <p:ext uri="{BB962C8B-B14F-4D97-AF65-F5344CB8AC3E}">
        <p14:creationId xmlns:p14="http://schemas.microsoft.com/office/powerpoint/2010/main" val="2655611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probabilistic models</a:t>
            </a:r>
          </a:p>
        </p:txBody>
      </p:sp>
      <p:grpSp>
        <p:nvGrpSpPr>
          <p:cNvPr id="4" name="Group 37"/>
          <p:cNvGrpSpPr/>
          <p:nvPr/>
        </p:nvGrpSpPr>
        <p:grpSpPr>
          <a:xfrm>
            <a:off x="5105400" y="2983805"/>
            <a:ext cx="1432277" cy="1371600"/>
            <a:chOff x="7391400" y="3505200"/>
            <a:chExt cx="1432277" cy="1371600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391400" y="3620974"/>
              <a:ext cx="1432277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probabilistic model:</a:t>
              </a:r>
            </a:p>
            <a:p>
              <a:pPr algn="ctr"/>
              <a:endParaRPr lang="en-US" sz="1400" dirty="0"/>
            </a:p>
            <a:p>
              <a:pPr algn="ctr"/>
              <a:r>
                <a:rPr lang="en-US" sz="1400" dirty="0"/>
                <a:t>p(</a:t>
              </a:r>
              <a:r>
                <a:rPr lang="en-US" sz="1400" dirty="0" err="1"/>
                <a:t>label|data</a:t>
              </a:r>
              <a:r>
                <a:rPr lang="en-US" sz="1400" dirty="0"/>
                <a:t>)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14245" y="3230693"/>
            <a:ext cx="388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yellow, curved, no leaf, 6oz, </a:t>
            </a:r>
            <a:r>
              <a:rPr lang="en-US" sz="2000" dirty="0">
                <a:solidFill>
                  <a:srgbClr val="008000"/>
                </a:solidFill>
              </a:rPr>
              <a:t>banana</a:t>
            </a:r>
          </a:p>
        </p:txBody>
      </p:sp>
      <p:sp>
        <p:nvSpPr>
          <p:cNvPr id="9" name="Right Arrow 8"/>
          <p:cNvSpPr/>
          <p:nvPr/>
        </p:nvSpPr>
        <p:spPr bwMode="auto">
          <a:xfrm>
            <a:off x="4312088" y="3328008"/>
            <a:ext cx="533400" cy="302795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15697" y="1635401"/>
            <a:ext cx="57261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For each label, calculate the probability of the label given the data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0556" y="3834621"/>
            <a:ext cx="3848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yellow, curved, no leaf, 6oz, </a:t>
            </a:r>
            <a:r>
              <a:rPr lang="en-US" sz="2000" dirty="0">
                <a:solidFill>
                  <a:srgbClr val="008000"/>
                </a:solidFill>
              </a:rPr>
              <a:t>apple</a:t>
            </a:r>
          </a:p>
        </p:txBody>
      </p:sp>
      <p:sp>
        <p:nvSpPr>
          <p:cNvPr id="19" name="Right Arrow 18"/>
          <p:cNvSpPr/>
          <p:nvPr/>
        </p:nvSpPr>
        <p:spPr bwMode="auto">
          <a:xfrm>
            <a:off x="4312088" y="3886200"/>
            <a:ext cx="533400" cy="302795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055AD7D5-C6BB-D24A-8FC2-9D6EAC08F7EF}"/>
              </a:ext>
            </a:extLst>
          </p:cNvPr>
          <p:cNvSpPr/>
          <p:nvPr/>
        </p:nvSpPr>
        <p:spPr>
          <a:xfrm rot="16200000">
            <a:off x="1570286" y="3087358"/>
            <a:ext cx="332509" cy="2844591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ECEFAD-0411-A541-BFAE-F52510D00A06}"/>
              </a:ext>
            </a:extLst>
          </p:cNvPr>
          <p:cNvSpPr txBox="1"/>
          <p:nvPr/>
        </p:nvSpPr>
        <p:spPr>
          <a:xfrm>
            <a:off x="3234408" y="4771130"/>
            <a:ext cx="65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label</a:t>
            </a:r>
          </a:p>
        </p:txBody>
      </p:sp>
      <p:sp>
        <p:nvSpPr>
          <p:cNvPr id="23" name="Left Brace 22">
            <a:extLst>
              <a:ext uri="{FF2B5EF4-FFF2-40B4-BE49-F238E27FC236}">
                <a16:creationId xmlns:a16="http://schemas.microsoft.com/office/drawing/2014/main" id="{760FE966-BAA8-7946-9C14-21C0D60BC2C7}"/>
              </a:ext>
            </a:extLst>
          </p:cNvPr>
          <p:cNvSpPr/>
          <p:nvPr/>
        </p:nvSpPr>
        <p:spPr>
          <a:xfrm rot="16200000">
            <a:off x="3378929" y="4159503"/>
            <a:ext cx="332509" cy="690346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A1D94A1-F9CD-7D4F-B596-AC85C75C36D5}"/>
              </a:ext>
            </a:extLst>
          </p:cNvPr>
          <p:cNvSpPr txBox="1"/>
          <p:nvPr/>
        </p:nvSpPr>
        <p:spPr>
          <a:xfrm>
            <a:off x="1349433" y="4840857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features</a:t>
            </a:r>
          </a:p>
        </p:txBody>
      </p:sp>
    </p:spTree>
    <p:extLst>
      <p:ext uri="{BB962C8B-B14F-4D97-AF65-F5344CB8AC3E}">
        <p14:creationId xmlns:p14="http://schemas.microsoft.com/office/powerpoint/2010/main" val="127782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probabilistic models</a:t>
            </a:r>
          </a:p>
        </p:txBody>
      </p:sp>
      <p:grpSp>
        <p:nvGrpSpPr>
          <p:cNvPr id="4" name="Group 37"/>
          <p:cNvGrpSpPr/>
          <p:nvPr/>
        </p:nvGrpSpPr>
        <p:grpSpPr>
          <a:xfrm>
            <a:off x="5105400" y="2983805"/>
            <a:ext cx="1432277" cy="1371600"/>
            <a:chOff x="7391400" y="3505200"/>
            <a:chExt cx="1432277" cy="1371600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391400" y="3620974"/>
              <a:ext cx="1432277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probabilistic model:</a:t>
              </a:r>
            </a:p>
            <a:p>
              <a:pPr algn="ctr"/>
              <a:endParaRPr lang="en-US" sz="1400" dirty="0"/>
            </a:p>
            <a:p>
              <a:pPr algn="ctr"/>
              <a:r>
                <a:rPr lang="en-US" sz="1400" dirty="0"/>
                <a:t>p(</a:t>
              </a:r>
              <a:r>
                <a:rPr lang="en-US" sz="1400" dirty="0" err="1"/>
                <a:t>label|data</a:t>
              </a:r>
              <a:r>
                <a:rPr lang="en-US" sz="1400" dirty="0"/>
                <a:t>)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14245" y="3230693"/>
            <a:ext cx="388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yellow, curved, no leaf, 6oz, </a:t>
            </a:r>
            <a:r>
              <a:rPr lang="en-US" sz="2000" dirty="0">
                <a:solidFill>
                  <a:srgbClr val="008000"/>
                </a:solidFill>
              </a:rPr>
              <a:t>banana</a:t>
            </a:r>
          </a:p>
        </p:txBody>
      </p:sp>
      <p:sp>
        <p:nvSpPr>
          <p:cNvPr id="9" name="Right Arrow 8"/>
          <p:cNvSpPr/>
          <p:nvPr/>
        </p:nvSpPr>
        <p:spPr bwMode="auto">
          <a:xfrm>
            <a:off x="4312088" y="3328008"/>
            <a:ext cx="533400" cy="302795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82570" y="3097175"/>
            <a:ext cx="931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0.004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52107" y="1811545"/>
            <a:ext cx="5253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Pick the label with the highest probability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0556" y="3834621"/>
            <a:ext cx="3848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yellow, curved, no leaf, 6oz, </a:t>
            </a:r>
            <a:r>
              <a:rPr lang="en-US" sz="2000" dirty="0">
                <a:solidFill>
                  <a:srgbClr val="008000"/>
                </a:solidFill>
              </a:rPr>
              <a:t>apple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568149" y="3657600"/>
            <a:ext cx="127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0.00002</a:t>
            </a:r>
          </a:p>
        </p:txBody>
      </p:sp>
      <p:sp>
        <p:nvSpPr>
          <p:cNvPr id="19" name="Right Arrow 18"/>
          <p:cNvSpPr/>
          <p:nvPr/>
        </p:nvSpPr>
        <p:spPr bwMode="auto">
          <a:xfrm>
            <a:off x="4312088" y="3886200"/>
            <a:ext cx="533400" cy="302795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Right Arrow 19"/>
          <p:cNvSpPr/>
          <p:nvPr/>
        </p:nvSpPr>
        <p:spPr bwMode="auto">
          <a:xfrm>
            <a:off x="6780744" y="3230693"/>
            <a:ext cx="533400" cy="302795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1" name="Right Arrow 20"/>
          <p:cNvSpPr/>
          <p:nvPr/>
        </p:nvSpPr>
        <p:spPr bwMode="auto">
          <a:xfrm>
            <a:off x="6780744" y="3788885"/>
            <a:ext cx="533400" cy="302795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7391400" y="3020975"/>
            <a:ext cx="1451904" cy="636625"/>
          </a:xfrm>
          <a:prstGeom prst="ellipse">
            <a:avLst/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055AD7D5-C6BB-D24A-8FC2-9D6EAC08F7EF}"/>
              </a:ext>
            </a:extLst>
          </p:cNvPr>
          <p:cNvSpPr/>
          <p:nvPr/>
        </p:nvSpPr>
        <p:spPr>
          <a:xfrm rot="16200000">
            <a:off x="1570286" y="3087358"/>
            <a:ext cx="332509" cy="2844591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ECEFAD-0411-A541-BFAE-F52510D00A06}"/>
              </a:ext>
            </a:extLst>
          </p:cNvPr>
          <p:cNvSpPr txBox="1"/>
          <p:nvPr/>
        </p:nvSpPr>
        <p:spPr>
          <a:xfrm>
            <a:off x="3234408" y="4771130"/>
            <a:ext cx="65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label</a:t>
            </a:r>
          </a:p>
        </p:txBody>
      </p:sp>
      <p:sp>
        <p:nvSpPr>
          <p:cNvPr id="23" name="Left Brace 22">
            <a:extLst>
              <a:ext uri="{FF2B5EF4-FFF2-40B4-BE49-F238E27FC236}">
                <a16:creationId xmlns:a16="http://schemas.microsoft.com/office/drawing/2014/main" id="{760FE966-BAA8-7946-9C14-21C0D60BC2C7}"/>
              </a:ext>
            </a:extLst>
          </p:cNvPr>
          <p:cNvSpPr/>
          <p:nvPr/>
        </p:nvSpPr>
        <p:spPr>
          <a:xfrm rot="16200000">
            <a:off x="3378929" y="4159503"/>
            <a:ext cx="332509" cy="690346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A1D94A1-F9CD-7D4F-B596-AC85C75C36D5}"/>
              </a:ext>
            </a:extLst>
          </p:cNvPr>
          <p:cNvSpPr txBox="1"/>
          <p:nvPr/>
        </p:nvSpPr>
        <p:spPr>
          <a:xfrm>
            <a:off x="1349433" y="4840857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features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EE49A5-BD57-634D-BC0E-B353C2E4CDE5}"/>
              </a:ext>
            </a:extLst>
          </p:cNvPr>
          <p:cNvSpPr txBox="1"/>
          <p:nvPr/>
        </p:nvSpPr>
        <p:spPr>
          <a:xfrm>
            <a:off x="7659388" y="4440098"/>
            <a:ext cx="7777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MAX</a:t>
            </a:r>
          </a:p>
        </p:txBody>
      </p:sp>
    </p:spTree>
    <p:extLst>
      <p:ext uri="{BB962C8B-B14F-4D97-AF65-F5344CB8AC3E}">
        <p14:creationId xmlns:p14="http://schemas.microsoft.com/office/powerpoint/2010/main" val="3691296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63E1E-1B9B-3944-8832-4D56083EE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Naïve Bayes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928720E-A50E-2642-B780-FB4536954D33}"/>
                  </a:ext>
                </a:extLst>
              </p:cNvPr>
              <p:cNvSpPr txBox="1"/>
              <p:nvPr/>
            </p:nvSpPr>
            <p:spPr>
              <a:xfrm>
                <a:off x="430822" y="2436397"/>
                <a:ext cx="6771567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𝑑𝑎𝑡𝑎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𝑑𝑎𝑡𝑎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𝑙𝑎𝑏𝑒𝑙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928720E-A50E-2642-B780-FB4536954D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822" y="2436397"/>
                <a:ext cx="6771567" cy="369332"/>
              </a:xfrm>
              <a:prstGeom prst="rect">
                <a:avLst/>
              </a:prstGeom>
              <a:blipFill>
                <a:blip r:embed="rId2"/>
                <a:stretch>
                  <a:fillRect b="-31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5EA3A840-98CA-5440-8AC4-FBE2F5A41F34}"/>
              </a:ext>
            </a:extLst>
          </p:cNvPr>
          <p:cNvSpPr txBox="1"/>
          <p:nvPr/>
        </p:nvSpPr>
        <p:spPr>
          <a:xfrm>
            <a:off x="114300" y="1652964"/>
            <a:ext cx="8325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Two parallel ways of breaking down the joint distribution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631EE1A-22CB-F845-8D0E-EC365BF1F03B}"/>
                  </a:ext>
                </a:extLst>
              </p:cNvPr>
              <p:cNvSpPr txBox="1"/>
              <p:nvPr/>
            </p:nvSpPr>
            <p:spPr>
              <a:xfrm>
                <a:off x="395652" y="2963222"/>
                <a:ext cx="6771567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𝑑𝑎𝑡𝑎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𝑑𝑎𝑡𝑎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𝑙𝑎𝑏𝑒𝑙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𝑑𝑎𝑡𝑎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631EE1A-22CB-F845-8D0E-EC365BF1F0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652" y="2963222"/>
                <a:ext cx="6771567" cy="369332"/>
              </a:xfrm>
              <a:prstGeom prst="rect">
                <a:avLst/>
              </a:prstGeom>
              <a:blipFill>
                <a:blip r:embed="rId3"/>
                <a:stretch>
                  <a:fillRect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8AD80749-DD7D-234C-9F01-075F59A0732D}"/>
              </a:ext>
            </a:extLst>
          </p:cNvPr>
          <p:cNvSpPr/>
          <p:nvPr/>
        </p:nvSpPr>
        <p:spPr>
          <a:xfrm>
            <a:off x="940777" y="2436397"/>
            <a:ext cx="2013438" cy="992603"/>
          </a:xfrm>
          <a:prstGeom prst="rect">
            <a:avLst/>
          </a:prstGeom>
          <a:solidFill>
            <a:srgbClr val="FFFF00">
              <a:alpha val="18431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75BB69A-D2D3-8F40-9A6A-5BA05DADE13A}"/>
                  </a:ext>
                </a:extLst>
              </p:cNvPr>
              <p:cNvSpPr txBox="1"/>
              <p:nvPr/>
            </p:nvSpPr>
            <p:spPr>
              <a:xfrm>
                <a:off x="-31241" y="4548769"/>
                <a:ext cx="847141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𝑙𝑎𝑏𝑒𝑙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𝑑𝑎𝑡𝑎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𝑙𝑎𝑏𝑒𝑙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) 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𝑑𝑎𝑡𝑎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𝑙𝑎𝑏𝑒𝑙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𝑑𝑎𝑡𝑎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75BB69A-D2D3-8F40-9A6A-5BA05DADE1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1241" y="4548769"/>
                <a:ext cx="8471410" cy="369332"/>
              </a:xfrm>
              <a:prstGeom prst="rect">
                <a:avLst/>
              </a:prstGeom>
              <a:blipFill>
                <a:blip r:embed="rId4"/>
                <a:stretch>
                  <a:fillRect t="-3333" b="-3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BCD0203-D9BA-DE42-ABB5-DA71E45015C9}"/>
              </a:ext>
            </a:extLst>
          </p:cNvPr>
          <p:cNvCxnSpPr/>
          <p:nvPr/>
        </p:nvCxnSpPr>
        <p:spPr>
          <a:xfrm flipV="1">
            <a:off x="2154115" y="2805729"/>
            <a:ext cx="1204547" cy="1687140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96F7AE6-E916-994E-A950-18ED2C9950EE}"/>
              </a:ext>
            </a:extLst>
          </p:cNvPr>
          <p:cNvCxnSpPr>
            <a:cxnSpLocks/>
            <a:endCxn id="8" idx="2"/>
          </p:cNvCxnSpPr>
          <p:nvPr/>
        </p:nvCxnSpPr>
        <p:spPr>
          <a:xfrm flipH="1" flipV="1">
            <a:off x="3781436" y="3332554"/>
            <a:ext cx="1215526" cy="1216216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2F87666-6054-9442-9578-D5C36738BFEA}"/>
              </a:ext>
            </a:extLst>
          </p:cNvPr>
          <p:cNvSpPr txBox="1"/>
          <p:nvPr/>
        </p:nvSpPr>
        <p:spPr>
          <a:xfrm>
            <a:off x="2083777" y="5672651"/>
            <a:ext cx="3042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P(</a:t>
            </a:r>
            <a:r>
              <a:rPr lang="en-US" sz="2400" dirty="0" err="1">
                <a:solidFill>
                  <a:srgbClr val="FF0000"/>
                </a:solidFill>
              </a:rPr>
              <a:t>label|data</a:t>
            </a:r>
            <a:r>
              <a:rPr lang="en-US" sz="2400" dirty="0">
                <a:solidFill>
                  <a:srgbClr val="FF0000"/>
                </a:solidFill>
              </a:rPr>
              <a:t>)?</a:t>
            </a:r>
          </a:p>
        </p:txBody>
      </p:sp>
    </p:spTree>
    <p:extLst>
      <p:ext uri="{BB962C8B-B14F-4D97-AF65-F5344CB8AC3E}">
        <p14:creationId xmlns:p14="http://schemas.microsoft.com/office/powerpoint/2010/main" val="1567608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4722</TotalTime>
  <Words>2185</Words>
  <Application>Microsoft Macintosh PowerPoint</Application>
  <PresentationFormat>On-screen Show (4:3)</PresentationFormat>
  <Paragraphs>504</Paragraphs>
  <Slides>47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4" baseType="lpstr">
      <vt:lpstr>Arial</vt:lpstr>
      <vt:lpstr>Calibri</vt:lpstr>
      <vt:lpstr>Cambria Math</vt:lpstr>
      <vt:lpstr>Tw Cen MT</vt:lpstr>
      <vt:lpstr>Wingdings</vt:lpstr>
      <vt:lpstr>Wingdings 2</vt:lpstr>
      <vt:lpstr>Median</vt:lpstr>
      <vt:lpstr>Naïve bayes</vt:lpstr>
      <vt:lpstr>Longest word code</vt:lpstr>
      <vt:lpstr>Relationship between distributions</vt:lpstr>
      <vt:lpstr>Relationship between distributions</vt:lpstr>
      <vt:lpstr>Relationship between distributions</vt:lpstr>
      <vt:lpstr>Back to probabilistic modeling</vt:lpstr>
      <vt:lpstr>Back to probabilistic models</vt:lpstr>
      <vt:lpstr>Back to probabilistic models</vt:lpstr>
      <vt:lpstr>Naïve Bayes model</vt:lpstr>
      <vt:lpstr>Naïve Bayes</vt:lpstr>
      <vt:lpstr>Naïve Bayes</vt:lpstr>
      <vt:lpstr>One observation</vt:lpstr>
      <vt:lpstr>One observation</vt:lpstr>
      <vt:lpstr>A simplifying assumption (for this class)</vt:lpstr>
      <vt:lpstr>P(data|label)</vt:lpstr>
      <vt:lpstr>Naïve Bayes</vt:lpstr>
      <vt:lpstr>Training Naïve Bayes</vt:lpstr>
      <vt:lpstr>An aside: P(heads)</vt:lpstr>
      <vt:lpstr>Try it out…</vt:lpstr>
      <vt:lpstr>P(feature|label)</vt:lpstr>
      <vt:lpstr>P(feature|label)</vt:lpstr>
      <vt:lpstr>Training Naïve Bayes</vt:lpstr>
      <vt:lpstr>Classifying with Naïve Bayes</vt:lpstr>
      <vt:lpstr>Naïve Bayes Text Classification</vt:lpstr>
      <vt:lpstr>Text classification training</vt:lpstr>
      <vt:lpstr>Text classification training</vt:lpstr>
      <vt:lpstr>Training the model</vt:lpstr>
      <vt:lpstr>Training the model</vt:lpstr>
      <vt:lpstr>Training the model</vt:lpstr>
      <vt:lpstr>Training the model</vt:lpstr>
      <vt:lpstr>Training the model</vt:lpstr>
      <vt:lpstr>Training the model</vt:lpstr>
      <vt:lpstr>Training the model</vt:lpstr>
      <vt:lpstr>Training the model</vt:lpstr>
      <vt:lpstr>Training the model</vt:lpstr>
      <vt:lpstr>Training the model</vt:lpstr>
      <vt:lpstr>Classifying</vt:lpstr>
      <vt:lpstr>Trained model</vt:lpstr>
      <vt:lpstr>Trained model</vt:lpstr>
      <vt:lpstr>Trained model</vt:lpstr>
      <vt:lpstr>Trained model</vt:lpstr>
      <vt:lpstr>Trained model</vt:lpstr>
      <vt:lpstr>Trained model</vt:lpstr>
      <vt:lpstr>Trained model</vt:lpstr>
      <vt:lpstr>Trained model</vt:lpstr>
      <vt:lpstr>Trained model</vt:lpstr>
      <vt:lpstr>Full disclaimer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Robert Kauchak</cp:lastModifiedBy>
  <cp:revision>354</cp:revision>
  <dcterms:created xsi:type="dcterms:W3CDTF">2013-09-08T20:10:23Z</dcterms:created>
  <dcterms:modified xsi:type="dcterms:W3CDTF">2019-03-08T19:18:39Z</dcterms:modified>
</cp:coreProperties>
</file>