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2"/>
  </p:notesMasterIdLst>
  <p:sldIdLst>
    <p:sldId id="256" r:id="rId2"/>
    <p:sldId id="260" r:id="rId3"/>
    <p:sldId id="261" r:id="rId4"/>
    <p:sldId id="275" r:id="rId5"/>
    <p:sldId id="303" r:id="rId6"/>
    <p:sldId id="304" r:id="rId7"/>
    <p:sldId id="305" r:id="rId8"/>
    <p:sldId id="302" r:id="rId9"/>
    <p:sldId id="278" r:id="rId10"/>
    <p:sldId id="279" r:id="rId11"/>
    <p:sldId id="280" r:id="rId12"/>
    <p:sldId id="287" r:id="rId13"/>
    <p:sldId id="286" r:id="rId14"/>
    <p:sldId id="281" r:id="rId15"/>
    <p:sldId id="288" r:id="rId16"/>
    <p:sldId id="284" r:id="rId17"/>
    <p:sldId id="282" r:id="rId18"/>
    <p:sldId id="289" r:id="rId19"/>
    <p:sldId id="290" r:id="rId20"/>
    <p:sldId id="283" r:id="rId21"/>
    <p:sldId id="291" r:id="rId22"/>
    <p:sldId id="292" r:id="rId23"/>
    <p:sldId id="293" r:id="rId24"/>
    <p:sldId id="274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470" r:id="rId34"/>
    <p:sldId id="315" r:id="rId35"/>
    <p:sldId id="437" r:id="rId36"/>
    <p:sldId id="442" r:id="rId37"/>
    <p:sldId id="448" r:id="rId38"/>
    <p:sldId id="449" r:id="rId39"/>
    <p:sldId id="361" r:id="rId40"/>
    <p:sldId id="452" r:id="rId41"/>
    <p:sldId id="453" r:id="rId42"/>
    <p:sldId id="456" r:id="rId43"/>
    <p:sldId id="457" r:id="rId44"/>
    <p:sldId id="458" r:id="rId45"/>
    <p:sldId id="459" r:id="rId46"/>
    <p:sldId id="460" r:id="rId47"/>
    <p:sldId id="461" r:id="rId48"/>
    <p:sldId id="462" r:id="rId49"/>
    <p:sldId id="464" r:id="rId50"/>
    <p:sldId id="463" r:id="rId51"/>
    <p:sldId id="465" r:id="rId52"/>
    <p:sldId id="466" r:id="rId53"/>
    <p:sldId id="467" r:id="rId54"/>
    <p:sldId id="468" r:id="rId55"/>
    <p:sldId id="469" r:id="rId56"/>
    <p:sldId id="472" r:id="rId57"/>
    <p:sldId id="473" r:id="rId58"/>
    <p:sldId id="471" r:id="rId59"/>
    <p:sldId id="475" r:id="rId60"/>
    <p:sldId id="480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0000FF"/>
    <a:srgbClr val="FF0000"/>
    <a:srgbClr val="FF77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99"/>
    <p:restoredTop sz="94600"/>
  </p:normalViewPr>
  <p:slideViewPr>
    <p:cSldViewPr snapToGrid="0" snapToObjects="1">
      <p:cViewPr varScale="1">
        <p:scale>
          <a:sx n="130" d="100"/>
          <a:sy n="130" d="100"/>
        </p:scale>
        <p:origin x="19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3/5/19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problem we’ll focus on for this class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4731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Called the chain rule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783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Called the chain rule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7765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Called the chain rule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639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918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86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205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150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479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682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1739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725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3/5/19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25A429E-EC32-4435-B6D9-2C358E91B0C4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11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3/5/19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3/5/19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3/5/19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3/5/19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3/5/19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Machine Learning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David Kauchak</a:t>
            </a:r>
            <a:br>
              <a:rPr lang="en-US" dirty="0"/>
            </a:br>
            <a:r>
              <a:rPr lang="en-US" dirty="0"/>
              <a:t>CS 51A – Spring 2019</a:t>
            </a:r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Supervised learning</a:t>
            </a:r>
          </a:p>
        </p:txBody>
      </p:sp>
      <p:sp>
        <p:nvSpPr>
          <p:cNvPr id="17" name="Oval 16"/>
          <p:cNvSpPr/>
          <p:nvPr/>
        </p:nvSpPr>
        <p:spPr>
          <a:xfrm>
            <a:off x="4205126" y="3076224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416792" y="3309780"/>
            <a:ext cx="13063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predictor</a:t>
            </a:r>
          </a:p>
        </p:txBody>
      </p:sp>
      <p:sp>
        <p:nvSpPr>
          <p:cNvPr id="19" name="Right Arrow 18"/>
          <p:cNvSpPr/>
          <p:nvPr/>
        </p:nvSpPr>
        <p:spPr>
          <a:xfrm>
            <a:off x="3471343" y="3455050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838200" y="60960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Supervised learning: learn to predict new example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2590800"/>
            <a:ext cx="1816100" cy="2019300"/>
          </a:xfrm>
          <a:prstGeom prst="rect">
            <a:avLst/>
          </a:prstGeom>
        </p:spPr>
      </p:pic>
      <p:sp>
        <p:nvSpPr>
          <p:cNvPr id="22" name="Right Arrow 21"/>
          <p:cNvSpPr/>
          <p:nvPr/>
        </p:nvSpPr>
        <p:spPr>
          <a:xfrm>
            <a:off x="6050854" y="3455050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112000" y="3526230"/>
            <a:ext cx="1611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predicted label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198705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Supervised learning: classification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379" y="1935657"/>
            <a:ext cx="1146630" cy="11241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045" y="3228572"/>
            <a:ext cx="887704" cy="8944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814" y="4218923"/>
            <a:ext cx="1103502" cy="6491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8308" y="5043074"/>
            <a:ext cx="1220008" cy="69637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341633" y="6138333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Supervised learning: given labeled examples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64121" y="1848556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label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64121" y="2500111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apple</a:t>
            </a:r>
            <a:endParaRPr lang="en-US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2362900" y="3320466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apple</a:t>
            </a:r>
            <a:endParaRPr lang="en-US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2362900" y="4284458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banana</a:t>
            </a:r>
            <a:endParaRPr lang="en-US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2362900" y="5097713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banana</a:t>
            </a:r>
            <a:endParaRPr lang="en-US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4035780" y="3080623"/>
            <a:ext cx="4941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Classification: a finite set of labels</a:t>
            </a:r>
          </a:p>
        </p:txBody>
      </p:sp>
    </p:spTree>
    <p:extLst>
      <p:ext uri="{BB962C8B-B14F-4D97-AF65-F5344CB8AC3E}">
        <p14:creationId xmlns:p14="http://schemas.microsoft.com/office/powerpoint/2010/main" val="3339591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Classification Example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5C3B14-698C-E141-BB77-8C15A9F455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4607" y="1983883"/>
            <a:ext cx="4727739" cy="4707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063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Classification Applications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598537" y="1741310"/>
            <a:ext cx="8153400" cy="4933244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tr-TR" dirty="0" err="1">
                <a:solidFill>
                  <a:schemeClr val="accent1"/>
                </a:solidFill>
              </a:rPr>
              <a:t>Face</a:t>
            </a:r>
            <a:r>
              <a:rPr lang="tr-TR" dirty="0">
                <a:solidFill>
                  <a:schemeClr val="accent1"/>
                </a:solidFill>
              </a:rPr>
              <a:t> </a:t>
            </a:r>
            <a:r>
              <a:rPr lang="tr-TR" dirty="0" err="1">
                <a:solidFill>
                  <a:schemeClr val="accent1"/>
                </a:solidFill>
              </a:rPr>
              <a:t>recognition</a:t>
            </a:r>
            <a:endParaRPr lang="tr-TR" dirty="0">
              <a:solidFill>
                <a:schemeClr val="accent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tr-TR" dirty="0">
              <a:solidFill>
                <a:schemeClr val="accent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dirty="0">
                <a:solidFill>
                  <a:schemeClr val="accent1"/>
                </a:solidFill>
              </a:rPr>
              <a:t>Character</a:t>
            </a:r>
            <a:r>
              <a:rPr lang="tr-TR" dirty="0">
                <a:solidFill>
                  <a:schemeClr val="accent1"/>
                </a:solidFill>
              </a:rPr>
              <a:t> </a:t>
            </a:r>
            <a:r>
              <a:rPr lang="tr-TR" dirty="0" err="1">
                <a:solidFill>
                  <a:schemeClr val="accent1"/>
                </a:solidFill>
              </a:rPr>
              <a:t>recognition</a:t>
            </a:r>
            <a:endParaRPr lang="tr-TR" dirty="0">
              <a:solidFill>
                <a:schemeClr val="accent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tr-TR" dirty="0">
              <a:solidFill>
                <a:schemeClr val="accent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tr-TR" dirty="0" err="1">
                <a:solidFill>
                  <a:schemeClr val="accent1"/>
                </a:solidFill>
              </a:rPr>
              <a:t>Spam</a:t>
            </a:r>
            <a:r>
              <a:rPr lang="tr-TR" dirty="0">
                <a:solidFill>
                  <a:schemeClr val="accent1"/>
                </a:solidFill>
              </a:rPr>
              <a:t> </a:t>
            </a:r>
            <a:r>
              <a:rPr lang="tr-TR" dirty="0" err="1">
                <a:solidFill>
                  <a:schemeClr val="accent1"/>
                </a:solidFill>
              </a:rPr>
              <a:t>detection</a:t>
            </a:r>
            <a:endParaRPr lang="tr-TR" dirty="0">
              <a:solidFill>
                <a:schemeClr val="accent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tr-TR" dirty="0">
              <a:solidFill>
                <a:schemeClr val="accent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tr-TR" dirty="0" err="1">
                <a:solidFill>
                  <a:schemeClr val="accent1"/>
                </a:solidFill>
              </a:rPr>
              <a:t>Medical</a:t>
            </a:r>
            <a:r>
              <a:rPr lang="tr-TR" dirty="0">
                <a:solidFill>
                  <a:schemeClr val="accent1"/>
                </a:solidFill>
              </a:rPr>
              <a:t> diagnosis: </a:t>
            </a:r>
            <a:r>
              <a:rPr lang="tr-TR" dirty="0"/>
              <a:t>From symptoms to illnesses</a:t>
            </a:r>
          </a:p>
          <a:p>
            <a:pPr marL="0" indent="0">
              <a:lnSpc>
                <a:spcPct val="90000"/>
              </a:lnSpc>
              <a:buNone/>
            </a:pPr>
            <a:endParaRPr lang="tr-TR" dirty="0">
              <a:solidFill>
                <a:schemeClr val="accent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tr-TR" dirty="0" err="1">
                <a:solidFill>
                  <a:schemeClr val="accent1"/>
                </a:solidFill>
              </a:rPr>
              <a:t>Biometrics</a:t>
            </a:r>
            <a:r>
              <a:rPr lang="tr-TR" dirty="0">
                <a:solidFill>
                  <a:schemeClr val="accent1"/>
                </a:solidFill>
              </a:rPr>
              <a:t>: </a:t>
            </a:r>
            <a:r>
              <a:rPr lang="tr-TR" dirty="0"/>
              <a:t>Recognition/authentication using physical and/or behavioral characteristics: Face, iris, signature, </a:t>
            </a:r>
            <a:r>
              <a:rPr lang="tr-TR" dirty="0" err="1"/>
              <a:t>etc</a:t>
            </a:r>
            <a:endParaRPr lang="tr-TR" dirty="0"/>
          </a:p>
          <a:p>
            <a:pPr marL="0" indent="0">
              <a:lnSpc>
                <a:spcPct val="90000"/>
              </a:lnSpc>
              <a:buNone/>
            </a:pPr>
            <a:endParaRPr lang="tr-TR" dirty="0"/>
          </a:p>
          <a:p>
            <a:pPr marL="0" indent="0">
              <a:lnSpc>
                <a:spcPct val="90000"/>
              </a:lnSpc>
              <a:buNone/>
            </a:pPr>
            <a:r>
              <a:rPr lang="tr-TR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18692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Supervised learning: regression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814" y="1904989"/>
            <a:ext cx="1146630" cy="11241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045" y="3150247"/>
            <a:ext cx="887704" cy="8944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814" y="4140598"/>
            <a:ext cx="1103502" cy="6491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8308" y="4964749"/>
            <a:ext cx="1220008" cy="69637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341633" y="6138333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Supervised learning: given labeled examples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41633" y="1674156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label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56556" y="2469443"/>
            <a:ext cx="566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-4.5</a:t>
            </a:r>
            <a:endParaRPr lang="en-US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2362900" y="3242141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10.1</a:t>
            </a:r>
            <a:endParaRPr lang="en-US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2362900" y="4206133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3.2</a:t>
            </a:r>
            <a:endParaRPr lang="en-US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2362900" y="5019388"/>
            <a:ext cx="50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4.3</a:t>
            </a:r>
            <a:endParaRPr lang="en-US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4035780" y="3080623"/>
            <a:ext cx="4941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Regression: label is real-valued</a:t>
            </a:r>
          </a:p>
        </p:txBody>
      </p:sp>
    </p:spTree>
    <p:extLst>
      <p:ext uri="{BB962C8B-B14F-4D97-AF65-F5344CB8AC3E}">
        <p14:creationId xmlns:p14="http://schemas.microsoft.com/office/powerpoint/2010/main" val="1076012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r>
              <a:rPr lang="tr-TR" dirty="0" err="1"/>
              <a:t>Regression</a:t>
            </a:r>
            <a:r>
              <a:rPr lang="tr-TR" dirty="0"/>
              <a:t> Example</a:t>
            </a:r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/>
              <a:t>Price</a:t>
            </a:r>
            <a:r>
              <a:rPr lang="tr-TR" dirty="0"/>
              <a:t> of a used car</a:t>
            </a:r>
          </a:p>
          <a:p>
            <a:pPr marL="0" indent="0">
              <a:buNone/>
            </a:pPr>
            <a:endParaRPr lang="tr-TR" i="1" dirty="0"/>
          </a:p>
          <a:p>
            <a:pPr marL="0" indent="0">
              <a:buNone/>
            </a:pPr>
            <a:r>
              <a:rPr lang="tr-TR" i="1" dirty="0"/>
              <a:t>x </a:t>
            </a:r>
            <a:r>
              <a:rPr lang="tr-TR" dirty="0"/>
              <a:t>: car </a:t>
            </a:r>
            <a:r>
              <a:rPr lang="tr-TR" dirty="0" err="1"/>
              <a:t>attributes</a:t>
            </a:r>
            <a:br>
              <a:rPr lang="tr-TR" dirty="0"/>
            </a:br>
            <a:r>
              <a:rPr lang="tr-TR" dirty="0"/>
              <a:t>     (</a:t>
            </a:r>
            <a:r>
              <a:rPr lang="tr-TR" dirty="0" err="1"/>
              <a:t>e.g</a:t>
            </a:r>
            <a:r>
              <a:rPr lang="tr-TR" dirty="0"/>
              <a:t>. </a:t>
            </a:r>
            <a:r>
              <a:rPr lang="tr-TR" dirty="0" err="1"/>
              <a:t>mileage</a:t>
            </a:r>
            <a:r>
              <a:rPr lang="tr-TR" dirty="0"/>
              <a:t>)</a:t>
            </a:r>
          </a:p>
          <a:p>
            <a:pPr>
              <a:buFont typeface="Wingdings" pitchFamily="2" charset="2"/>
              <a:buNone/>
            </a:pPr>
            <a:r>
              <a:rPr lang="tr-TR" i="1" dirty="0"/>
              <a:t>y </a:t>
            </a:r>
            <a:r>
              <a:rPr lang="tr-TR" dirty="0"/>
              <a:t>: price</a:t>
            </a:r>
          </a:p>
          <a:p>
            <a:pPr>
              <a:buFont typeface="Wingdings" pitchFamily="2" charset="2"/>
              <a:buNone/>
            </a:pPr>
            <a:endParaRPr lang="tr-TR" dirty="0"/>
          </a:p>
        </p:txBody>
      </p:sp>
      <p:pic>
        <p:nvPicPr>
          <p:cNvPr id="90118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140200" y="1492250"/>
            <a:ext cx="4546600" cy="4375150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5A429E-EC32-4435-B6D9-2C358E91B0C4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49606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Regression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Economics/Finance: predict the value of a stock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Epidemiology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Car/plane navigation: angle of the steering wheel, acceleration, 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Temporal trends: weather over time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504715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Supervised learning: ranking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814" y="2067881"/>
            <a:ext cx="1146630" cy="11241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869" y="3366349"/>
            <a:ext cx="887704" cy="8944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638" y="4356700"/>
            <a:ext cx="1103502" cy="6491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1132" y="5180851"/>
            <a:ext cx="1220008" cy="69637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341633" y="6138333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Supervised learning: given labeled examples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56556" y="1980780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label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56556" y="2632335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endParaRPr lang="en-US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2375724" y="3458243"/>
            <a:ext cx="324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endParaRPr lang="en-US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2375724" y="4422235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en-US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2375724" y="5235490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endParaRPr lang="en-US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4035780" y="3080623"/>
            <a:ext cx="4941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Ranking: label is a ranking</a:t>
            </a:r>
          </a:p>
        </p:txBody>
      </p:sp>
    </p:spTree>
    <p:extLst>
      <p:ext uri="{BB962C8B-B14F-4D97-AF65-F5344CB8AC3E}">
        <p14:creationId xmlns:p14="http://schemas.microsoft.com/office/powerpoint/2010/main" val="27116957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Ranking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5777" y="2489199"/>
            <a:ext cx="3211463" cy="278835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Given a query and</a:t>
            </a:r>
          </a:p>
          <a:p>
            <a:pPr marL="0" indent="0">
              <a:buNone/>
            </a:pPr>
            <a:r>
              <a:rPr lang="en-US" dirty="0"/>
              <a:t>a set of web pages, </a:t>
            </a:r>
          </a:p>
          <a:p>
            <a:pPr marL="0" indent="0">
              <a:buNone/>
            </a:pPr>
            <a:r>
              <a:rPr lang="en-US" dirty="0"/>
              <a:t>rank them according</a:t>
            </a:r>
          </a:p>
          <a:p>
            <a:pPr marL="0" indent="0">
              <a:buNone/>
            </a:pPr>
            <a:r>
              <a:rPr lang="en-US" dirty="0"/>
              <a:t>to relevance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6385" y="2074333"/>
            <a:ext cx="5199663" cy="414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2183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Ranking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203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User preference, e.g. Netflix “My List” -- movie queue ranking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iTunes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flight search (search in general)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reranking</a:t>
            </a:r>
            <a:r>
              <a:rPr lang="en-US" dirty="0"/>
              <a:t> N-best output lists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691697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Learning is…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539269" y="2106008"/>
            <a:ext cx="82942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Machine learning is about predicting the future based on the past.</a:t>
            </a:r>
          </a:p>
          <a:p>
            <a:r>
              <a:rPr lang="tr-TR" sz="2400" dirty="0">
                <a:solidFill>
                  <a:schemeClr val="tx2"/>
                </a:solidFill>
              </a:rPr>
              <a:t>					-- Hal </a:t>
            </a:r>
            <a:r>
              <a:rPr lang="tr-TR" sz="2400" dirty="0" err="1">
                <a:solidFill>
                  <a:schemeClr val="tx2"/>
                </a:solidFill>
              </a:rPr>
              <a:t>Daume</a:t>
            </a:r>
            <a:r>
              <a:rPr lang="tr-TR" sz="2400" dirty="0">
                <a:solidFill>
                  <a:schemeClr val="tx2"/>
                </a:solidFill>
              </a:rPr>
              <a:t> III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7745" y="3430411"/>
            <a:ext cx="3095522" cy="282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907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Unsupervised learning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5798" y="3431117"/>
            <a:ext cx="1993900" cy="1917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5448" y="1526117"/>
            <a:ext cx="1943100" cy="1905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0200" y="1526117"/>
            <a:ext cx="1676400" cy="16891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5248" y="1691217"/>
            <a:ext cx="25908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79448" y="3575050"/>
            <a:ext cx="2870200" cy="16383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679448" y="6016260"/>
            <a:ext cx="65018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0000FF"/>
                </a:solidFill>
              </a:rPr>
              <a:t>Unupervised</a:t>
            </a:r>
            <a:r>
              <a:rPr lang="en-US" sz="2000" dirty="0">
                <a:solidFill>
                  <a:srgbClr val="0000FF"/>
                </a:solidFill>
              </a:rPr>
              <a:t> learning: given data, i.e. examples, but no labels</a:t>
            </a:r>
          </a:p>
        </p:txBody>
      </p:sp>
    </p:spTree>
    <p:extLst>
      <p:ext uri="{BB962C8B-B14F-4D97-AF65-F5344CB8AC3E}">
        <p14:creationId xmlns:p14="http://schemas.microsoft.com/office/powerpoint/2010/main" val="40725180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Unsupervised learning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lvl="1" indent="0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dirty="0"/>
              <a:t>learn clusters/groups without any label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customer segmentation (i.e. grouping)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image compression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bioinformatics: learn motifs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643517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Reinforcement learning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1989667"/>
            <a:ext cx="42869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left, right, straight, left, left, left, straight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2648" y="2511133"/>
            <a:ext cx="51260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left, straight, straight, left, right, straight, straight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29777" y="2032000"/>
            <a:ext cx="858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GOOD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14443" y="2508577"/>
            <a:ext cx="607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BAD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2648" y="3291246"/>
            <a:ext cx="42869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left, right, straight, left, left, left, straight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2648" y="3812712"/>
            <a:ext cx="51260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left, straight, straight, left, right, straight, straight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29777" y="3333579"/>
            <a:ext cx="612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18.5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14443" y="3810156"/>
            <a:ext cx="379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-3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479778" y="3146778"/>
            <a:ext cx="7775222" cy="2822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79778" y="4329289"/>
            <a:ext cx="7775222" cy="2822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62890" y="4595167"/>
            <a:ext cx="791911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Given a </a:t>
            </a:r>
            <a:r>
              <a:rPr lang="en-US" sz="2400" i="1" dirty="0">
                <a:solidFill>
                  <a:srgbClr val="FF6600"/>
                </a:solidFill>
              </a:rPr>
              <a:t>sequence</a:t>
            </a:r>
            <a:r>
              <a:rPr lang="en-US" sz="2400" dirty="0"/>
              <a:t> of examples/states and a </a:t>
            </a:r>
            <a:r>
              <a:rPr lang="en-US" sz="2400" i="1" dirty="0">
                <a:solidFill>
                  <a:srgbClr val="FF6600"/>
                </a:solidFill>
              </a:rPr>
              <a:t>reward</a:t>
            </a:r>
            <a:r>
              <a:rPr lang="en-US" sz="2400" dirty="0"/>
              <a:t> after completing that sequence, learn to predict the action to take in for an individual example/state</a:t>
            </a:r>
          </a:p>
        </p:txBody>
      </p:sp>
    </p:spTree>
    <p:extLst>
      <p:ext uri="{BB962C8B-B14F-4D97-AF65-F5344CB8AC3E}">
        <p14:creationId xmlns:p14="http://schemas.microsoft.com/office/powerpoint/2010/main" val="33695113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Reinforcement learning example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611" y="2329743"/>
            <a:ext cx="1320234" cy="10710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0789" y="2329743"/>
            <a:ext cx="1320234" cy="10710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5629" y="2329743"/>
            <a:ext cx="1320234" cy="1071033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>
            <a:off x="1890888" y="2779887"/>
            <a:ext cx="338667" cy="0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737467" y="2779887"/>
            <a:ext cx="338667" cy="0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460518" y="2779887"/>
            <a:ext cx="338667" cy="0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087353" y="256699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660444" y="2549054"/>
            <a:ext cx="784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8000"/>
                </a:solidFill>
              </a:rPr>
              <a:t>WIN!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722" y="3910301"/>
            <a:ext cx="1320234" cy="107103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4900" y="3910301"/>
            <a:ext cx="1320234" cy="107103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9740" y="3910301"/>
            <a:ext cx="1320234" cy="1071033"/>
          </a:xfrm>
          <a:prstGeom prst="rect">
            <a:avLst/>
          </a:prstGeom>
        </p:spPr>
      </p:pic>
      <p:cxnSp>
        <p:nvCxnSpPr>
          <p:cNvPr id="21" name="Straight Arrow Connector 20"/>
          <p:cNvCxnSpPr/>
          <p:nvPr/>
        </p:nvCxnSpPr>
        <p:spPr>
          <a:xfrm>
            <a:off x="1904999" y="4360445"/>
            <a:ext cx="338667" cy="0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751578" y="4360445"/>
            <a:ext cx="338667" cy="0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474629" y="4360445"/>
            <a:ext cx="338667" cy="0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101464" y="414755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74555" y="4129612"/>
            <a:ext cx="8988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LOSE!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8778" y="1693334"/>
            <a:ext cx="18004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Backgammon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66888" y="5376333"/>
            <a:ext cx="80856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Given sequences of moves and whether or not the player won at the end, learn to make good moves</a:t>
            </a:r>
          </a:p>
        </p:txBody>
      </p:sp>
    </p:spTree>
    <p:extLst>
      <p:ext uri="{BB962C8B-B14F-4D97-AF65-F5344CB8AC3E}">
        <p14:creationId xmlns:p14="http://schemas.microsoft.com/office/powerpoint/2010/main" val="19462921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learning variations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What data is available:</a:t>
            </a:r>
          </a:p>
          <a:p>
            <a:pPr lvl="2"/>
            <a:r>
              <a:rPr lang="en-US" dirty="0"/>
              <a:t>Supervised, unsupervised, reinforcement learning</a:t>
            </a:r>
          </a:p>
          <a:p>
            <a:pPr lvl="2"/>
            <a:r>
              <a:rPr lang="en-US" dirty="0"/>
              <a:t>semi-supervised, active learning, …</a:t>
            </a:r>
          </a:p>
          <a:p>
            <a:pPr lvl="2"/>
            <a:endParaRPr lang="en-US" dirty="0"/>
          </a:p>
          <a:p>
            <a:pPr marL="0" indent="0">
              <a:buNone/>
            </a:pPr>
            <a:r>
              <a:rPr lang="en-US" dirty="0"/>
              <a:t>How are we getting the data:</a:t>
            </a:r>
          </a:p>
          <a:p>
            <a:pPr lvl="2"/>
            <a:r>
              <a:rPr lang="en-US" dirty="0"/>
              <a:t>online vs. offline learning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Type of model:</a:t>
            </a:r>
          </a:p>
          <a:p>
            <a:pPr lvl="2"/>
            <a:r>
              <a:rPr lang="en-US" dirty="0"/>
              <a:t>generative vs. discriminative</a:t>
            </a:r>
          </a:p>
          <a:p>
            <a:pPr lvl="2"/>
            <a:r>
              <a:rPr lang="en-US" dirty="0"/>
              <a:t>parametric vs. non-parametric</a:t>
            </a:r>
          </a:p>
        </p:txBody>
      </p:sp>
    </p:spTree>
    <p:extLst>
      <p:ext uri="{BB962C8B-B14F-4D97-AF65-F5344CB8AC3E}">
        <p14:creationId xmlns:p14="http://schemas.microsoft.com/office/powerpoint/2010/main" val="16712054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examples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79" y="2681102"/>
            <a:ext cx="1146630" cy="11241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266" y="3939242"/>
            <a:ext cx="887704" cy="8944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035" y="4929593"/>
            <a:ext cx="1103502" cy="6491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3529" y="5753744"/>
            <a:ext cx="1220008" cy="696376"/>
          </a:xfrm>
          <a:prstGeom prst="rect">
            <a:avLst/>
          </a:prstGeom>
        </p:spPr>
      </p:pic>
      <p:sp>
        <p:nvSpPr>
          <p:cNvPr id="19" name="Right Brace 18"/>
          <p:cNvSpPr/>
          <p:nvPr/>
        </p:nvSpPr>
        <p:spPr>
          <a:xfrm rot="16200000">
            <a:off x="1296203" y="2003768"/>
            <a:ext cx="381000" cy="973667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869743" y="1722197"/>
            <a:ext cx="1546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examples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99555" y="3435917"/>
            <a:ext cx="334724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is an example?</a:t>
            </a:r>
          </a:p>
          <a:p>
            <a:r>
              <a:rPr lang="en-US" sz="2800" dirty="0">
                <a:solidFill>
                  <a:srgbClr val="FF0000"/>
                </a:solidFill>
              </a:rPr>
              <a:t>How is it represented?</a:t>
            </a:r>
          </a:p>
        </p:txBody>
      </p:sp>
    </p:spTree>
    <p:extLst>
      <p:ext uri="{BB962C8B-B14F-4D97-AF65-F5344CB8AC3E}">
        <p14:creationId xmlns:p14="http://schemas.microsoft.com/office/powerpoint/2010/main" val="11963868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79" y="2681102"/>
            <a:ext cx="1146630" cy="11241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266" y="3939242"/>
            <a:ext cx="887704" cy="8944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035" y="4929593"/>
            <a:ext cx="1103502" cy="6491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3529" y="5753744"/>
            <a:ext cx="1220008" cy="696376"/>
          </a:xfrm>
          <a:prstGeom prst="rect">
            <a:avLst/>
          </a:prstGeom>
        </p:spPr>
      </p:pic>
      <p:sp>
        <p:nvSpPr>
          <p:cNvPr id="19" name="Right Brace 18"/>
          <p:cNvSpPr/>
          <p:nvPr/>
        </p:nvSpPr>
        <p:spPr>
          <a:xfrm rot="16200000">
            <a:off x="1296203" y="2003768"/>
            <a:ext cx="381000" cy="973667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869743" y="1722197"/>
            <a:ext cx="1546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examples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97958" y="2976698"/>
            <a:ext cx="1941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f</a:t>
            </a:r>
            <a:r>
              <a:rPr lang="en-US" sz="2400" baseline="-25000" dirty="0">
                <a:solidFill>
                  <a:srgbClr val="FF6600"/>
                </a:solidFill>
              </a:rPr>
              <a:t>1</a:t>
            </a:r>
            <a:r>
              <a:rPr lang="en-US" sz="2400" dirty="0">
                <a:solidFill>
                  <a:srgbClr val="FF6600"/>
                </a:solidFill>
              </a:rPr>
              <a:t>, f</a:t>
            </a:r>
            <a:r>
              <a:rPr lang="en-US" sz="2400" baseline="-25000" dirty="0">
                <a:solidFill>
                  <a:srgbClr val="FF6600"/>
                </a:solidFill>
              </a:rPr>
              <a:t>2</a:t>
            </a:r>
            <a:r>
              <a:rPr lang="en-US" sz="2400" dirty="0">
                <a:solidFill>
                  <a:srgbClr val="FF6600"/>
                </a:solidFill>
              </a:rPr>
              <a:t>, f</a:t>
            </a:r>
            <a:r>
              <a:rPr lang="en-US" sz="2400" baseline="-25000" dirty="0">
                <a:solidFill>
                  <a:srgbClr val="FF6600"/>
                </a:solidFill>
              </a:rPr>
              <a:t>3</a:t>
            </a:r>
            <a:r>
              <a:rPr lang="en-US" sz="2400" dirty="0">
                <a:solidFill>
                  <a:srgbClr val="FF6600"/>
                </a:solidFill>
              </a:rPr>
              <a:t>, …, f</a:t>
            </a:r>
            <a:r>
              <a:rPr lang="en-US" sz="2400" baseline="-25000" dirty="0">
                <a:solidFill>
                  <a:srgbClr val="FF6600"/>
                </a:solidFill>
              </a:rPr>
              <a:t>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31211" y="1789604"/>
            <a:ext cx="1355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features</a:t>
            </a:r>
          </a:p>
        </p:txBody>
      </p:sp>
      <p:sp>
        <p:nvSpPr>
          <p:cNvPr id="4" name="Right Arrow 3"/>
          <p:cNvSpPr/>
          <p:nvPr/>
        </p:nvSpPr>
        <p:spPr>
          <a:xfrm>
            <a:off x="2525891" y="3939242"/>
            <a:ext cx="620889" cy="894429"/>
          </a:xfrm>
          <a:prstGeom prst="rightArrow">
            <a:avLst/>
          </a:prstGeom>
          <a:solidFill>
            <a:srgbClr val="0000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397958" y="3803052"/>
            <a:ext cx="1941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f</a:t>
            </a:r>
            <a:r>
              <a:rPr lang="en-US" sz="2400" baseline="-25000" dirty="0">
                <a:solidFill>
                  <a:srgbClr val="FF6600"/>
                </a:solidFill>
              </a:rPr>
              <a:t>1</a:t>
            </a:r>
            <a:r>
              <a:rPr lang="en-US" sz="2400" dirty="0">
                <a:solidFill>
                  <a:srgbClr val="FF6600"/>
                </a:solidFill>
              </a:rPr>
              <a:t>, f</a:t>
            </a:r>
            <a:r>
              <a:rPr lang="en-US" sz="2400" baseline="-25000" dirty="0">
                <a:solidFill>
                  <a:srgbClr val="FF6600"/>
                </a:solidFill>
              </a:rPr>
              <a:t>2</a:t>
            </a:r>
            <a:r>
              <a:rPr lang="en-US" sz="2400" dirty="0">
                <a:solidFill>
                  <a:srgbClr val="FF6600"/>
                </a:solidFill>
              </a:rPr>
              <a:t>, f</a:t>
            </a:r>
            <a:r>
              <a:rPr lang="en-US" sz="2400" baseline="-25000" dirty="0">
                <a:solidFill>
                  <a:srgbClr val="FF6600"/>
                </a:solidFill>
              </a:rPr>
              <a:t>3</a:t>
            </a:r>
            <a:r>
              <a:rPr lang="en-US" sz="2400" dirty="0">
                <a:solidFill>
                  <a:srgbClr val="FF6600"/>
                </a:solidFill>
              </a:rPr>
              <a:t>, …, f</a:t>
            </a:r>
            <a:r>
              <a:rPr lang="en-US" sz="2400" baseline="-25000" dirty="0">
                <a:solidFill>
                  <a:srgbClr val="FF6600"/>
                </a:solidFill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97958" y="4690043"/>
            <a:ext cx="1941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f</a:t>
            </a:r>
            <a:r>
              <a:rPr lang="en-US" sz="2400" baseline="-25000" dirty="0">
                <a:solidFill>
                  <a:srgbClr val="FF6600"/>
                </a:solidFill>
              </a:rPr>
              <a:t>1</a:t>
            </a:r>
            <a:r>
              <a:rPr lang="en-US" sz="2400" dirty="0">
                <a:solidFill>
                  <a:srgbClr val="FF6600"/>
                </a:solidFill>
              </a:rPr>
              <a:t>, f</a:t>
            </a:r>
            <a:r>
              <a:rPr lang="en-US" sz="2400" baseline="-25000" dirty="0">
                <a:solidFill>
                  <a:srgbClr val="FF6600"/>
                </a:solidFill>
              </a:rPr>
              <a:t>2</a:t>
            </a:r>
            <a:r>
              <a:rPr lang="en-US" sz="2400" dirty="0">
                <a:solidFill>
                  <a:srgbClr val="FF6600"/>
                </a:solidFill>
              </a:rPr>
              <a:t>, f</a:t>
            </a:r>
            <a:r>
              <a:rPr lang="en-US" sz="2400" baseline="-25000" dirty="0">
                <a:solidFill>
                  <a:srgbClr val="FF6600"/>
                </a:solidFill>
              </a:rPr>
              <a:t>3</a:t>
            </a:r>
            <a:r>
              <a:rPr lang="en-US" sz="2400" dirty="0">
                <a:solidFill>
                  <a:srgbClr val="FF6600"/>
                </a:solidFill>
              </a:rPr>
              <a:t>, …, f</a:t>
            </a:r>
            <a:r>
              <a:rPr lang="en-US" sz="2400" baseline="-25000" dirty="0">
                <a:solidFill>
                  <a:srgbClr val="FF6600"/>
                </a:solidFill>
              </a:rPr>
              <a:t>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397958" y="5690452"/>
            <a:ext cx="1941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f</a:t>
            </a:r>
            <a:r>
              <a:rPr lang="en-US" sz="2400" baseline="-25000" dirty="0">
                <a:solidFill>
                  <a:srgbClr val="FF6600"/>
                </a:solidFill>
              </a:rPr>
              <a:t>1</a:t>
            </a:r>
            <a:r>
              <a:rPr lang="en-US" sz="2400" dirty="0">
                <a:solidFill>
                  <a:srgbClr val="FF6600"/>
                </a:solidFill>
              </a:rPr>
              <a:t>, f</a:t>
            </a:r>
            <a:r>
              <a:rPr lang="en-US" sz="2400" baseline="-25000" dirty="0">
                <a:solidFill>
                  <a:srgbClr val="FF6600"/>
                </a:solidFill>
              </a:rPr>
              <a:t>2</a:t>
            </a:r>
            <a:r>
              <a:rPr lang="en-US" sz="2400" dirty="0">
                <a:solidFill>
                  <a:srgbClr val="FF6600"/>
                </a:solidFill>
              </a:rPr>
              <a:t>, f</a:t>
            </a:r>
            <a:r>
              <a:rPr lang="en-US" sz="2400" baseline="-25000" dirty="0">
                <a:solidFill>
                  <a:srgbClr val="FF6600"/>
                </a:solidFill>
              </a:rPr>
              <a:t>3</a:t>
            </a:r>
            <a:r>
              <a:rPr lang="en-US" sz="2400" dirty="0">
                <a:solidFill>
                  <a:srgbClr val="FF6600"/>
                </a:solidFill>
              </a:rPr>
              <a:t>, …, f</a:t>
            </a:r>
            <a:r>
              <a:rPr lang="en-US" sz="2400" baseline="-25000" dirty="0">
                <a:solidFill>
                  <a:srgbClr val="FF6600"/>
                </a:solidFill>
              </a:rPr>
              <a:t>n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5503333" y="1831937"/>
            <a:ext cx="0" cy="4560396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785556" y="2782162"/>
            <a:ext cx="32361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How our algorithms actually “view” the data</a:t>
            </a:r>
          </a:p>
          <a:p>
            <a:endParaRPr lang="en-US" sz="2400" dirty="0"/>
          </a:p>
          <a:p>
            <a:r>
              <a:rPr lang="en-US" sz="2400" dirty="0"/>
              <a:t>Features are the questions we can ask about the examples</a:t>
            </a:r>
          </a:p>
        </p:txBody>
      </p:sp>
    </p:spTree>
    <p:extLst>
      <p:ext uri="{BB962C8B-B14F-4D97-AF65-F5344CB8AC3E}">
        <p14:creationId xmlns:p14="http://schemas.microsoft.com/office/powerpoint/2010/main" val="2773841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497" y="2681102"/>
            <a:ext cx="1146630" cy="11241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384" y="3939242"/>
            <a:ext cx="887704" cy="8944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153" y="4929593"/>
            <a:ext cx="1103502" cy="6491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0647" y="5753744"/>
            <a:ext cx="1220008" cy="696376"/>
          </a:xfrm>
          <a:prstGeom prst="rect">
            <a:avLst/>
          </a:prstGeom>
        </p:spPr>
      </p:pic>
      <p:sp>
        <p:nvSpPr>
          <p:cNvPr id="19" name="Right Brace 18"/>
          <p:cNvSpPr/>
          <p:nvPr/>
        </p:nvSpPr>
        <p:spPr>
          <a:xfrm rot="16200000">
            <a:off x="793321" y="2003768"/>
            <a:ext cx="381000" cy="973667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66861" y="1722197"/>
            <a:ext cx="1546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examples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21570" y="2976698"/>
            <a:ext cx="26570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red, round, leaf, 3oz, …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31211" y="1789604"/>
            <a:ext cx="1355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features</a:t>
            </a:r>
          </a:p>
        </p:txBody>
      </p:sp>
      <p:sp>
        <p:nvSpPr>
          <p:cNvPr id="4" name="Right Arrow 3"/>
          <p:cNvSpPr/>
          <p:nvPr/>
        </p:nvSpPr>
        <p:spPr>
          <a:xfrm>
            <a:off x="1712564" y="3939242"/>
            <a:ext cx="620889" cy="894429"/>
          </a:xfrm>
          <a:prstGeom prst="rightArrow">
            <a:avLst/>
          </a:prstGeom>
          <a:solidFill>
            <a:srgbClr val="0000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926667" y="20743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5829131" y="1831937"/>
            <a:ext cx="0" cy="4560396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887742" y="2782162"/>
            <a:ext cx="32361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How our algorithms actually “view” the data</a:t>
            </a:r>
          </a:p>
          <a:p>
            <a:endParaRPr lang="en-US" sz="2400" dirty="0"/>
          </a:p>
          <a:p>
            <a:r>
              <a:rPr lang="en-US" sz="2400" dirty="0"/>
              <a:t>Features are the questions we can ask about the examples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21570" y="3761452"/>
            <a:ext cx="32089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green, round, no leaf, 4oz, …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21570" y="4729538"/>
            <a:ext cx="33546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yellow, curved, no leaf, 8oz, …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21570" y="5753744"/>
            <a:ext cx="33179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green, curved, no leaf, 7oz, …</a:t>
            </a:r>
          </a:p>
        </p:txBody>
      </p:sp>
    </p:spTree>
    <p:extLst>
      <p:ext uri="{BB962C8B-B14F-4D97-AF65-F5344CB8AC3E}">
        <p14:creationId xmlns:p14="http://schemas.microsoft.com/office/powerpoint/2010/main" val="32499801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revisited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07630" y="2299365"/>
            <a:ext cx="26570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red, round, leaf, 3oz, …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207630" y="3142515"/>
            <a:ext cx="32089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green, round, no leaf, 4oz, …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07630" y="4052205"/>
            <a:ext cx="33546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yellow, curved, no leaf, 8oz, …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207630" y="5076411"/>
            <a:ext cx="33179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green, curved, no leaf, 7oz, …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92651" y="1698495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label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92651" y="2350050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apple</a:t>
            </a:r>
            <a:endParaRPr lang="en-US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4591430" y="3170405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apple</a:t>
            </a:r>
            <a:endParaRPr lang="en-US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4591430" y="4134397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banana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4591430" y="5066084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banana</a:t>
            </a:r>
            <a:endParaRPr lang="en-US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1547323" y="1789941"/>
            <a:ext cx="11574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examples</a:t>
            </a:r>
          </a:p>
        </p:txBody>
      </p:sp>
      <p:sp>
        <p:nvSpPr>
          <p:cNvPr id="30" name="Oval 29"/>
          <p:cNvSpPr/>
          <p:nvPr/>
        </p:nvSpPr>
        <p:spPr>
          <a:xfrm>
            <a:off x="6482175" y="3076224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693841" y="3309780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classifier</a:t>
            </a:r>
          </a:p>
        </p:txBody>
      </p:sp>
      <p:sp>
        <p:nvSpPr>
          <p:cNvPr id="32" name="Right Arrow 31"/>
          <p:cNvSpPr/>
          <p:nvPr/>
        </p:nvSpPr>
        <p:spPr>
          <a:xfrm>
            <a:off x="5748392" y="3455050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 rot="19287826">
            <a:off x="5706512" y="2581241"/>
            <a:ext cx="925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learn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5479" y="5801415"/>
            <a:ext cx="79673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During learning/training/induction, learn a model of what distinguishes apples and bananas </a:t>
            </a:r>
            <a:r>
              <a:rPr lang="en-US" sz="2400" i="1" dirty="0">
                <a:solidFill>
                  <a:srgbClr val="FF6600"/>
                </a:solidFill>
              </a:rPr>
              <a:t>based on the features</a:t>
            </a:r>
            <a:endParaRPr lang="en-US" sz="24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3404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revisited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5684" y="3518083"/>
            <a:ext cx="2968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red, round, no leaf, 4oz, …</a:t>
            </a:r>
          </a:p>
        </p:txBody>
      </p:sp>
      <p:sp>
        <p:nvSpPr>
          <p:cNvPr id="30" name="Oval 29"/>
          <p:cNvSpPr/>
          <p:nvPr/>
        </p:nvSpPr>
        <p:spPr>
          <a:xfrm>
            <a:off x="4145940" y="3120677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4357606" y="3354233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classifier</a:t>
            </a:r>
          </a:p>
        </p:txBody>
      </p:sp>
      <p:sp>
        <p:nvSpPr>
          <p:cNvPr id="32" name="Right Arrow 31"/>
          <p:cNvSpPr/>
          <p:nvPr/>
        </p:nvSpPr>
        <p:spPr>
          <a:xfrm>
            <a:off x="3412157" y="3499503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26145" y="6032247"/>
            <a:ext cx="8533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model can then classify a new example </a:t>
            </a:r>
            <a:r>
              <a:rPr lang="en-US" sz="2400" i="1" dirty="0">
                <a:solidFill>
                  <a:srgbClr val="FF6600"/>
                </a:solidFill>
              </a:rPr>
              <a:t>based on the features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5815568" y="3499503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 rot="19287826">
            <a:off x="5639124" y="2625694"/>
            <a:ext cx="1194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predict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38888" y="3149875"/>
            <a:ext cx="20125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Apple or banana?</a:t>
            </a:r>
          </a:p>
        </p:txBody>
      </p:sp>
    </p:spTree>
    <p:extLst>
      <p:ext uri="{BB962C8B-B14F-4D97-AF65-F5344CB8AC3E}">
        <p14:creationId xmlns:p14="http://schemas.microsoft.com/office/powerpoint/2010/main" val="315183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Learning is…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539269" y="2106008"/>
            <a:ext cx="82942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Machine learning is about predicting the future based on the past.</a:t>
            </a:r>
          </a:p>
          <a:p>
            <a:r>
              <a:rPr lang="tr-TR" sz="2400" dirty="0">
                <a:solidFill>
                  <a:schemeClr val="tx2"/>
                </a:solidFill>
              </a:rPr>
              <a:t>					-- Hal </a:t>
            </a:r>
            <a:r>
              <a:rPr lang="tr-TR" sz="2400" dirty="0" err="1">
                <a:solidFill>
                  <a:schemeClr val="tx2"/>
                </a:solidFill>
              </a:rPr>
              <a:t>Daume</a:t>
            </a:r>
            <a:r>
              <a:rPr lang="tr-TR" sz="2400" dirty="0">
                <a:solidFill>
                  <a:schemeClr val="tx2"/>
                </a:solidFill>
              </a:rPr>
              <a:t> III</a:t>
            </a:r>
          </a:p>
        </p:txBody>
      </p:sp>
      <p:sp>
        <p:nvSpPr>
          <p:cNvPr id="5" name="Rectangle 4"/>
          <p:cNvSpPr/>
          <p:nvPr/>
        </p:nvSpPr>
        <p:spPr>
          <a:xfrm>
            <a:off x="324561" y="4162777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3854" y="4655446"/>
            <a:ext cx="13083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Training</a:t>
            </a:r>
          </a:p>
          <a:p>
            <a:pPr algn="ctr"/>
            <a:r>
              <a:rPr lang="en-US" sz="2800" dirty="0"/>
              <a:t>Data</a:t>
            </a:r>
          </a:p>
        </p:txBody>
      </p:sp>
      <p:sp>
        <p:nvSpPr>
          <p:cNvPr id="7" name="TextBox 6"/>
          <p:cNvSpPr txBox="1"/>
          <p:nvPr/>
        </p:nvSpPr>
        <p:spPr>
          <a:xfrm rot="19287826">
            <a:off x="1648475" y="4111748"/>
            <a:ext cx="925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learn</a:t>
            </a:r>
          </a:p>
        </p:txBody>
      </p:sp>
      <p:sp>
        <p:nvSpPr>
          <p:cNvPr id="9" name="Oval 8"/>
          <p:cNvSpPr/>
          <p:nvPr/>
        </p:nvSpPr>
        <p:spPr>
          <a:xfrm>
            <a:off x="2511793" y="4473223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723459" y="4706779"/>
            <a:ext cx="13063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predictor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9269" y="3541889"/>
            <a:ext cx="710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past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1778010" y="4852049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4176891" y="3541889"/>
            <a:ext cx="0" cy="304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19287826">
            <a:off x="7931673" y="3974257"/>
            <a:ext cx="1194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predict</a:t>
            </a:r>
          </a:p>
        </p:txBody>
      </p:sp>
      <p:sp>
        <p:nvSpPr>
          <p:cNvPr id="25" name="Oval 24"/>
          <p:cNvSpPr/>
          <p:nvPr/>
        </p:nvSpPr>
        <p:spPr>
          <a:xfrm>
            <a:off x="6485952" y="4481002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697618" y="4714558"/>
            <a:ext cx="13063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predictor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86994" y="3541889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future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394934" y="4162777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4466543" y="4655446"/>
            <a:ext cx="11437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Testing</a:t>
            </a:r>
          </a:p>
          <a:p>
            <a:pPr algn="ctr"/>
            <a:r>
              <a:rPr lang="en-US" sz="2800" dirty="0"/>
              <a:t>Data</a:t>
            </a:r>
          </a:p>
        </p:txBody>
      </p:sp>
      <p:sp>
        <p:nvSpPr>
          <p:cNvPr id="32" name="Right Arrow 31"/>
          <p:cNvSpPr/>
          <p:nvPr/>
        </p:nvSpPr>
        <p:spPr>
          <a:xfrm>
            <a:off x="5777251" y="4866958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>
            <a:off x="8159270" y="4852049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3111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revisited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5684" y="3518083"/>
            <a:ext cx="2968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red, round, no leaf, 4oz, …</a:t>
            </a:r>
          </a:p>
        </p:txBody>
      </p:sp>
      <p:sp>
        <p:nvSpPr>
          <p:cNvPr id="30" name="Oval 29"/>
          <p:cNvSpPr/>
          <p:nvPr/>
        </p:nvSpPr>
        <p:spPr>
          <a:xfrm>
            <a:off x="4145940" y="3120677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4357606" y="3354233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classifier</a:t>
            </a:r>
          </a:p>
        </p:txBody>
      </p:sp>
      <p:sp>
        <p:nvSpPr>
          <p:cNvPr id="32" name="Right Arrow 31"/>
          <p:cNvSpPr/>
          <p:nvPr/>
        </p:nvSpPr>
        <p:spPr>
          <a:xfrm>
            <a:off x="3412157" y="3499503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26145" y="6032247"/>
            <a:ext cx="8533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model can then classify a new example </a:t>
            </a:r>
            <a:r>
              <a:rPr lang="en-US" sz="2400" i="1" dirty="0">
                <a:solidFill>
                  <a:srgbClr val="FF6600"/>
                </a:solidFill>
              </a:rPr>
              <a:t>based on the features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5815568" y="3499503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 rot="19287826">
            <a:off x="5639124" y="2625694"/>
            <a:ext cx="1194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predict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46595" y="3442263"/>
            <a:ext cx="201256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8000"/>
                </a:solidFill>
              </a:rPr>
              <a:t>Apple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81422" y="4876154"/>
            <a:ext cx="16021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40396756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revisited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4245" y="2720087"/>
            <a:ext cx="26570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red, round, leaf, 3oz, …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14245" y="3563237"/>
            <a:ext cx="32089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green, round, no leaf, 4oz, …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14245" y="4472927"/>
            <a:ext cx="33546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yellow, curved, no leaf, 4oz, …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14245" y="5497133"/>
            <a:ext cx="33179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green, curved, no leaf, 5oz, …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99266" y="2119217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label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699266" y="2770772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apple</a:t>
            </a:r>
            <a:endParaRPr lang="en-US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3698045" y="3591127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apple</a:t>
            </a:r>
            <a:endParaRPr lang="en-US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3698045" y="4555119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banana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3698045" y="5486806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banana</a:t>
            </a:r>
            <a:endParaRPr lang="en-US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653938" y="2210663"/>
            <a:ext cx="11574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examples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18221" y="1620518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Training data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62500" y="3605389"/>
            <a:ext cx="2968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red, round, no leaf, 4oz, 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86146" y="3401627"/>
            <a:ext cx="5270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81491" y="1620518"/>
            <a:ext cx="1059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Test set</a:t>
            </a:r>
          </a:p>
        </p:txBody>
      </p:sp>
    </p:spTree>
    <p:extLst>
      <p:ext uri="{BB962C8B-B14F-4D97-AF65-F5344CB8AC3E}">
        <p14:creationId xmlns:p14="http://schemas.microsoft.com/office/powerpoint/2010/main" val="16367347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revisited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4245" y="2720087"/>
            <a:ext cx="26570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red, round, leaf, 3oz, …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14245" y="3563237"/>
            <a:ext cx="32089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green, round, no leaf, 4oz, …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14245" y="4472927"/>
            <a:ext cx="33546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yellow, curved, no leaf, 4oz, …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14245" y="5497133"/>
            <a:ext cx="33179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green, curved, no leaf, 5oz, …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99266" y="2119217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label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699266" y="2770772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apple</a:t>
            </a:r>
            <a:endParaRPr lang="en-US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3698045" y="3591127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apple</a:t>
            </a:r>
            <a:endParaRPr lang="en-US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3698045" y="4555119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banana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3698045" y="5486806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banana</a:t>
            </a:r>
            <a:endParaRPr lang="en-US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653938" y="2210663"/>
            <a:ext cx="11574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examples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18221" y="1620518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Training data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62500" y="3605389"/>
            <a:ext cx="2968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red, round, no leaf, 4oz, 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86146" y="3401627"/>
            <a:ext cx="5270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</a:p>
        </p:txBody>
      </p:sp>
      <p:sp>
        <p:nvSpPr>
          <p:cNvPr id="6" name="Rectangle 5"/>
          <p:cNvSpPr/>
          <p:nvPr/>
        </p:nvSpPr>
        <p:spPr>
          <a:xfrm>
            <a:off x="314245" y="2770772"/>
            <a:ext cx="1203976" cy="349425"/>
          </a:xfrm>
          <a:prstGeom prst="rect">
            <a:avLst/>
          </a:prstGeom>
          <a:solidFill>
            <a:srgbClr val="FFFF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81915" y="3592391"/>
            <a:ext cx="1342118" cy="368068"/>
          </a:xfrm>
          <a:prstGeom prst="rect">
            <a:avLst/>
          </a:prstGeom>
          <a:solidFill>
            <a:srgbClr val="FFFF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00650" y="4569718"/>
            <a:ext cx="45108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Learning is about </a:t>
            </a:r>
            <a:r>
              <a:rPr lang="en-US" sz="2800" b="1" i="1" dirty="0">
                <a:solidFill>
                  <a:srgbClr val="008000"/>
                </a:solidFill>
              </a:rPr>
              <a:t>generalizing</a:t>
            </a:r>
            <a:r>
              <a:rPr lang="en-US" sz="2800" dirty="0">
                <a:solidFill>
                  <a:srgbClr val="008000"/>
                </a:solidFill>
              </a:rPr>
              <a:t> from the training data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81491" y="1620518"/>
            <a:ext cx="1059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Test set</a:t>
            </a:r>
          </a:p>
        </p:txBody>
      </p:sp>
    </p:spTree>
    <p:extLst>
      <p:ext uri="{BB962C8B-B14F-4D97-AF65-F5344CB8AC3E}">
        <p14:creationId xmlns:p14="http://schemas.microsoft.com/office/powerpoint/2010/main" val="31119180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50FDA-4BE6-B34D-AB03-014823245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machine learning example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D50DBB-7575-1C42-8494-0E31CA9CA42A}"/>
              </a:ext>
            </a:extLst>
          </p:cNvPr>
          <p:cNvSpPr/>
          <p:nvPr/>
        </p:nvSpPr>
        <p:spPr>
          <a:xfrm>
            <a:off x="1331849" y="1732057"/>
            <a:ext cx="5325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http://</a:t>
            </a:r>
            <a:r>
              <a:rPr lang="en-US" sz="2400" dirty="0" err="1"/>
              <a:t>www.mindreaderpro.appspot.com</a:t>
            </a:r>
            <a:r>
              <a:rPr lang="en-US" sz="2400" dirty="0"/>
              <a:t>/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386477-601D-7344-B6EF-135B35C73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879" y="2602087"/>
            <a:ext cx="7429383" cy="3940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1462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97FDA-129B-CC41-8B29-239CFA1E6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73C76D4-F750-A14C-B4B4-ED04B298A06F}"/>
              </a:ext>
            </a:extLst>
          </p:cNvPr>
          <p:cNvSpPr/>
          <p:nvPr/>
        </p:nvSpPr>
        <p:spPr>
          <a:xfrm>
            <a:off x="3231540" y="2106524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BC6A4B-871D-9E4F-A499-747A6E1AA05B}"/>
              </a:ext>
            </a:extLst>
          </p:cNvPr>
          <p:cNvSpPr txBox="1"/>
          <p:nvPr/>
        </p:nvSpPr>
        <p:spPr>
          <a:xfrm>
            <a:off x="3443206" y="2340080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classifier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AA73ED-8B8C-FF41-875C-73BE21D2B908}"/>
              </a:ext>
            </a:extLst>
          </p:cNvPr>
          <p:cNvSpPr txBox="1"/>
          <p:nvPr/>
        </p:nvSpPr>
        <p:spPr>
          <a:xfrm>
            <a:off x="723207" y="3886848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 have many, many different options for the model</a:t>
            </a:r>
          </a:p>
          <a:p>
            <a:endParaRPr lang="en-US" sz="2400" dirty="0"/>
          </a:p>
          <a:p>
            <a:r>
              <a:rPr lang="en-US" sz="2400" dirty="0"/>
              <a:t>They have different characteristics and perform differently (accuracy, speed, etc.)</a:t>
            </a:r>
          </a:p>
        </p:txBody>
      </p:sp>
    </p:spTree>
    <p:extLst>
      <p:ext uri="{BB962C8B-B14F-4D97-AF65-F5344CB8AC3E}">
        <p14:creationId xmlns:p14="http://schemas.microsoft.com/office/powerpoint/2010/main" val="20926480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modeling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2133600"/>
            <a:ext cx="1143000" cy="4191000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174863" y="3961270"/>
            <a:ext cx="1522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training data</a:t>
            </a:r>
          </a:p>
        </p:txBody>
      </p:sp>
      <p:sp>
        <p:nvSpPr>
          <p:cNvPr id="6" name="Right Arrow 5"/>
          <p:cNvSpPr/>
          <p:nvPr/>
        </p:nvSpPr>
        <p:spPr bwMode="auto">
          <a:xfrm>
            <a:off x="1862863" y="3612178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19152411">
            <a:off x="1887399" y="3058405"/>
            <a:ext cx="647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train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5088" y="3543181"/>
            <a:ext cx="46041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Model the data with a probabilistic model which tells us how likely a given data example is</a:t>
            </a:r>
          </a:p>
        </p:txBody>
      </p:sp>
      <p:grpSp>
        <p:nvGrpSpPr>
          <p:cNvPr id="12" name="Group 37"/>
          <p:cNvGrpSpPr/>
          <p:nvPr/>
        </p:nvGrpSpPr>
        <p:grpSpPr>
          <a:xfrm>
            <a:off x="2586653" y="3276600"/>
            <a:ext cx="1432277" cy="1371600"/>
            <a:chOff x="7391400" y="3505200"/>
            <a:chExt cx="1432277" cy="1371600"/>
          </a:xfrm>
        </p:grpSpPr>
        <p:sp>
          <p:nvSpPr>
            <p:cNvPr id="13" name="Rounded Rectangle 12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1400" y="3620974"/>
              <a:ext cx="1432277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probabilistic model:</a:t>
              </a:r>
            </a:p>
            <a:p>
              <a:pPr algn="ctr"/>
              <a:endParaRPr lang="en-US" sz="1400" dirty="0"/>
            </a:p>
            <a:p>
              <a:pPr algn="ctr"/>
              <a:r>
                <a:rPr lang="en-US" sz="1400" dirty="0"/>
                <a:t>p(</a:t>
              </a:r>
              <a:r>
                <a:rPr lang="en-US" sz="1400" i="1" dirty="0"/>
                <a:t>example</a:t>
              </a:r>
              <a:r>
                <a:rPr lang="en-US" sz="1400" dirty="0"/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158088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models</a:t>
            </a:r>
          </a:p>
        </p:txBody>
      </p:sp>
      <p:grpSp>
        <p:nvGrpSpPr>
          <p:cNvPr id="4" name="Group 37"/>
          <p:cNvGrpSpPr/>
          <p:nvPr/>
        </p:nvGrpSpPr>
        <p:grpSpPr>
          <a:xfrm>
            <a:off x="5105400" y="2983805"/>
            <a:ext cx="1432277" cy="1371600"/>
            <a:chOff x="7391400" y="3505200"/>
            <a:chExt cx="1432277" cy="1371600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391400" y="3620974"/>
              <a:ext cx="1432277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probabilistic model:</a:t>
              </a:r>
            </a:p>
            <a:p>
              <a:pPr algn="ctr"/>
              <a:endParaRPr lang="en-US" sz="1400" dirty="0"/>
            </a:p>
            <a:p>
              <a:pPr algn="ctr"/>
              <a:r>
                <a:rPr lang="en-US" sz="1400" dirty="0"/>
                <a:t>p(example)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14244" y="3571514"/>
            <a:ext cx="29679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yellow, curved, no leaf, 6oz</a:t>
            </a: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055AD7D5-C6BB-D24A-8FC2-9D6EAC08F7EF}"/>
              </a:ext>
            </a:extLst>
          </p:cNvPr>
          <p:cNvSpPr/>
          <p:nvPr/>
        </p:nvSpPr>
        <p:spPr>
          <a:xfrm rot="16200000">
            <a:off x="1570286" y="3087358"/>
            <a:ext cx="332509" cy="2844591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A1D94A1-F9CD-7D4F-B596-AC85C75C36D5}"/>
              </a:ext>
            </a:extLst>
          </p:cNvPr>
          <p:cNvSpPr txBox="1"/>
          <p:nvPr/>
        </p:nvSpPr>
        <p:spPr>
          <a:xfrm>
            <a:off x="1349433" y="4840857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features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C736B82-21D9-594C-AC48-D542CAF102E1}"/>
              </a:ext>
            </a:extLst>
          </p:cNvPr>
          <p:cNvSpPr txBox="1"/>
          <p:nvPr/>
        </p:nvSpPr>
        <p:spPr>
          <a:xfrm>
            <a:off x="941468" y="2730247"/>
            <a:ext cx="1752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 to label</a:t>
            </a:r>
          </a:p>
        </p:txBody>
      </p:sp>
      <p:sp>
        <p:nvSpPr>
          <p:cNvPr id="25" name="Right Arrow 24">
            <a:extLst>
              <a:ext uri="{FF2B5EF4-FFF2-40B4-BE49-F238E27FC236}">
                <a16:creationId xmlns:a16="http://schemas.microsoft.com/office/drawing/2014/main" id="{4546769D-CAE3-6646-86B9-83B75369358F}"/>
              </a:ext>
            </a:extLst>
          </p:cNvPr>
          <p:cNvSpPr/>
          <p:nvPr/>
        </p:nvSpPr>
        <p:spPr bwMode="auto">
          <a:xfrm>
            <a:off x="3801701" y="3571514"/>
            <a:ext cx="836799" cy="49341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6" name="Right Arrow 25">
            <a:extLst>
              <a:ext uri="{FF2B5EF4-FFF2-40B4-BE49-F238E27FC236}">
                <a16:creationId xmlns:a16="http://schemas.microsoft.com/office/drawing/2014/main" id="{18166C80-C34A-9544-8840-25341BB68D3D}"/>
              </a:ext>
            </a:extLst>
          </p:cNvPr>
          <p:cNvSpPr/>
          <p:nvPr/>
        </p:nvSpPr>
        <p:spPr bwMode="auto">
          <a:xfrm>
            <a:off x="6586177" y="3439328"/>
            <a:ext cx="836799" cy="49341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F3FF53D-85EA-744D-B79F-8EA6FF67CF65}"/>
              </a:ext>
            </a:extLst>
          </p:cNvPr>
          <p:cNvSpPr txBox="1"/>
          <p:nvPr/>
        </p:nvSpPr>
        <p:spPr>
          <a:xfrm>
            <a:off x="7631084" y="3224368"/>
            <a:ext cx="8931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apple </a:t>
            </a:r>
          </a:p>
          <a:p>
            <a:r>
              <a:rPr lang="en-US" dirty="0"/>
              <a:t>or</a:t>
            </a:r>
          </a:p>
          <a:p>
            <a:r>
              <a:rPr lang="en-US" dirty="0">
                <a:solidFill>
                  <a:srgbClr val="00B050"/>
                </a:solidFill>
              </a:rPr>
              <a:t>banana</a:t>
            </a:r>
          </a:p>
        </p:txBody>
      </p:sp>
    </p:spTree>
    <p:extLst>
      <p:ext uri="{BB962C8B-B14F-4D97-AF65-F5344CB8AC3E}">
        <p14:creationId xmlns:p14="http://schemas.microsoft.com/office/powerpoint/2010/main" val="24434398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models</a:t>
            </a:r>
          </a:p>
        </p:txBody>
      </p:sp>
      <p:grpSp>
        <p:nvGrpSpPr>
          <p:cNvPr id="4" name="Group 37"/>
          <p:cNvGrpSpPr/>
          <p:nvPr/>
        </p:nvGrpSpPr>
        <p:grpSpPr>
          <a:xfrm>
            <a:off x="5105400" y="2983805"/>
            <a:ext cx="1432277" cy="1371600"/>
            <a:chOff x="7391400" y="3505200"/>
            <a:chExt cx="1432277" cy="1371600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391400" y="3620974"/>
              <a:ext cx="1432277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probabilistic model:</a:t>
              </a:r>
            </a:p>
            <a:p>
              <a:pPr algn="ctr"/>
              <a:endParaRPr lang="en-US" sz="1400" dirty="0"/>
            </a:p>
            <a:p>
              <a:pPr algn="ctr"/>
              <a:r>
                <a:rPr lang="en-US" sz="1400" dirty="0"/>
                <a:t>p(example)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14245" y="3230693"/>
            <a:ext cx="388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yellow, curved, no leaf, 6oz, </a:t>
            </a:r>
            <a:r>
              <a:rPr lang="en-US" sz="2000" dirty="0">
                <a:solidFill>
                  <a:srgbClr val="008000"/>
                </a:solidFill>
              </a:rPr>
              <a:t>banana</a:t>
            </a:r>
          </a:p>
        </p:txBody>
      </p:sp>
      <p:sp>
        <p:nvSpPr>
          <p:cNvPr id="9" name="Right Arrow 8"/>
          <p:cNvSpPr/>
          <p:nvPr/>
        </p:nvSpPr>
        <p:spPr bwMode="auto">
          <a:xfrm>
            <a:off x="4312088" y="3328008"/>
            <a:ext cx="533400" cy="302795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36540" y="1763281"/>
            <a:ext cx="48688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For each label, ask for the probability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0556" y="3834621"/>
            <a:ext cx="3848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yellow, curved, no leaf, 6oz, </a:t>
            </a:r>
            <a:r>
              <a:rPr lang="en-US" sz="2000" dirty="0">
                <a:solidFill>
                  <a:srgbClr val="008000"/>
                </a:solidFill>
              </a:rPr>
              <a:t>apple</a:t>
            </a:r>
          </a:p>
        </p:txBody>
      </p:sp>
      <p:sp>
        <p:nvSpPr>
          <p:cNvPr id="19" name="Right Arrow 18"/>
          <p:cNvSpPr/>
          <p:nvPr/>
        </p:nvSpPr>
        <p:spPr bwMode="auto">
          <a:xfrm>
            <a:off x="4312088" y="3886200"/>
            <a:ext cx="533400" cy="302795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055AD7D5-C6BB-D24A-8FC2-9D6EAC08F7EF}"/>
              </a:ext>
            </a:extLst>
          </p:cNvPr>
          <p:cNvSpPr/>
          <p:nvPr/>
        </p:nvSpPr>
        <p:spPr>
          <a:xfrm rot="16200000">
            <a:off x="1570286" y="3087358"/>
            <a:ext cx="332509" cy="2844591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ECEFAD-0411-A541-BFAE-F52510D00A06}"/>
              </a:ext>
            </a:extLst>
          </p:cNvPr>
          <p:cNvSpPr txBox="1"/>
          <p:nvPr/>
        </p:nvSpPr>
        <p:spPr>
          <a:xfrm>
            <a:off x="3234408" y="4771130"/>
            <a:ext cx="65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label</a:t>
            </a:r>
          </a:p>
        </p:txBody>
      </p:sp>
      <p:sp>
        <p:nvSpPr>
          <p:cNvPr id="23" name="Left Brace 22">
            <a:extLst>
              <a:ext uri="{FF2B5EF4-FFF2-40B4-BE49-F238E27FC236}">
                <a16:creationId xmlns:a16="http://schemas.microsoft.com/office/drawing/2014/main" id="{760FE966-BAA8-7946-9C14-21C0D60BC2C7}"/>
              </a:ext>
            </a:extLst>
          </p:cNvPr>
          <p:cNvSpPr/>
          <p:nvPr/>
        </p:nvSpPr>
        <p:spPr>
          <a:xfrm rot="16200000">
            <a:off x="3378929" y="4159503"/>
            <a:ext cx="332509" cy="690346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A1D94A1-F9CD-7D4F-B596-AC85C75C36D5}"/>
              </a:ext>
            </a:extLst>
          </p:cNvPr>
          <p:cNvSpPr txBox="1"/>
          <p:nvPr/>
        </p:nvSpPr>
        <p:spPr>
          <a:xfrm>
            <a:off x="1349433" y="4840857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features</a:t>
            </a:r>
          </a:p>
        </p:txBody>
      </p:sp>
    </p:spTree>
    <p:extLst>
      <p:ext uri="{BB962C8B-B14F-4D97-AF65-F5344CB8AC3E}">
        <p14:creationId xmlns:p14="http://schemas.microsoft.com/office/powerpoint/2010/main" val="13114406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models</a:t>
            </a:r>
          </a:p>
        </p:txBody>
      </p:sp>
      <p:grpSp>
        <p:nvGrpSpPr>
          <p:cNvPr id="4" name="Group 37"/>
          <p:cNvGrpSpPr/>
          <p:nvPr/>
        </p:nvGrpSpPr>
        <p:grpSpPr>
          <a:xfrm>
            <a:off x="5105400" y="2983805"/>
            <a:ext cx="1432277" cy="1371600"/>
            <a:chOff x="7391400" y="3505200"/>
            <a:chExt cx="1432277" cy="1371600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391400" y="3620974"/>
              <a:ext cx="1432277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probabilistic model:</a:t>
              </a:r>
            </a:p>
            <a:p>
              <a:pPr algn="ctr"/>
              <a:endParaRPr lang="en-US" sz="1400" dirty="0"/>
            </a:p>
            <a:p>
              <a:pPr algn="ctr"/>
              <a:r>
                <a:rPr lang="en-US" sz="1400" dirty="0"/>
                <a:t>p(example)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14245" y="3230693"/>
            <a:ext cx="388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yellow, curved, no leaf, 6oz, </a:t>
            </a:r>
            <a:r>
              <a:rPr lang="en-US" sz="2000" dirty="0">
                <a:solidFill>
                  <a:srgbClr val="008000"/>
                </a:solidFill>
              </a:rPr>
              <a:t>banana</a:t>
            </a:r>
          </a:p>
        </p:txBody>
      </p:sp>
      <p:sp>
        <p:nvSpPr>
          <p:cNvPr id="9" name="Right Arrow 8"/>
          <p:cNvSpPr/>
          <p:nvPr/>
        </p:nvSpPr>
        <p:spPr bwMode="auto">
          <a:xfrm>
            <a:off x="4312088" y="3328008"/>
            <a:ext cx="533400" cy="302795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82570" y="3097175"/>
            <a:ext cx="931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0.004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52107" y="1811545"/>
            <a:ext cx="5253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Pick the label with the highest probability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0556" y="3834621"/>
            <a:ext cx="3848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yellow, curved, no leaf, 6oz, </a:t>
            </a:r>
            <a:r>
              <a:rPr lang="en-US" sz="2000" dirty="0">
                <a:solidFill>
                  <a:srgbClr val="008000"/>
                </a:solidFill>
              </a:rPr>
              <a:t>apple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568149" y="3657600"/>
            <a:ext cx="127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0.00002</a:t>
            </a:r>
          </a:p>
        </p:txBody>
      </p:sp>
      <p:sp>
        <p:nvSpPr>
          <p:cNvPr id="19" name="Right Arrow 18"/>
          <p:cNvSpPr/>
          <p:nvPr/>
        </p:nvSpPr>
        <p:spPr bwMode="auto">
          <a:xfrm>
            <a:off x="4312088" y="3886200"/>
            <a:ext cx="533400" cy="302795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Right Arrow 19"/>
          <p:cNvSpPr/>
          <p:nvPr/>
        </p:nvSpPr>
        <p:spPr bwMode="auto">
          <a:xfrm>
            <a:off x="6780744" y="3230693"/>
            <a:ext cx="533400" cy="302795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1" name="Right Arrow 20"/>
          <p:cNvSpPr/>
          <p:nvPr/>
        </p:nvSpPr>
        <p:spPr bwMode="auto">
          <a:xfrm>
            <a:off x="6780744" y="3788885"/>
            <a:ext cx="533400" cy="302795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7391400" y="3020975"/>
            <a:ext cx="1451904" cy="636625"/>
          </a:xfrm>
          <a:prstGeom prst="ellipse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055AD7D5-C6BB-D24A-8FC2-9D6EAC08F7EF}"/>
              </a:ext>
            </a:extLst>
          </p:cNvPr>
          <p:cNvSpPr/>
          <p:nvPr/>
        </p:nvSpPr>
        <p:spPr>
          <a:xfrm rot="16200000">
            <a:off x="1570286" y="3087358"/>
            <a:ext cx="332509" cy="2844591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ECEFAD-0411-A541-BFAE-F52510D00A06}"/>
              </a:ext>
            </a:extLst>
          </p:cNvPr>
          <p:cNvSpPr txBox="1"/>
          <p:nvPr/>
        </p:nvSpPr>
        <p:spPr>
          <a:xfrm>
            <a:off x="3234408" y="4771130"/>
            <a:ext cx="65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label</a:t>
            </a:r>
          </a:p>
        </p:txBody>
      </p:sp>
      <p:sp>
        <p:nvSpPr>
          <p:cNvPr id="23" name="Left Brace 22">
            <a:extLst>
              <a:ext uri="{FF2B5EF4-FFF2-40B4-BE49-F238E27FC236}">
                <a16:creationId xmlns:a16="http://schemas.microsoft.com/office/drawing/2014/main" id="{760FE966-BAA8-7946-9C14-21C0D60BC2C7}"/>
              </a:ext>
            </a:extLst>
          </p:cNvPr>
          <p:cNvSpPr/>
          <p:nvPr/>
        </p:nvSpPr>
        <p:spPr>
          <a:xfrm rot="16200000">
            <a:off x="3378929" y="4159503"/>
            <a:ext cx="332509" cy="690346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A1D94A1-F9CD-7D4F-B596-AC85C75C36D5}"/>
              </a:ext>
            </a:extLst>
          </p:cNvPr>
          <p:cNvSpPr txBox="1"/>
          <p:nvPr/>
        </p:nvSpPr>
        <p:spPr>
          <a:xfrm>
            <a:off x="1349433" y="4840857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features</a:t>
            </a:r>
          </a:p>
        </p:txBody>
      </p:sp>
    </p:spTree>
    <p:extLst>
      <p:ext uri="{BB962C8B-B14F-4D97-AF65-F5344CB8AC3E}">
        <p14:creationId xmlns:p14="http://schemas.microsoft.com/office/powerpoint/2010/main" val="15515138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654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A </a:t>
            </a:r>
            <a:r>
              <a:rPr lang="en-US" sz="2400" dirty="0">
                <a:solidFill>
                  <a:srgbClr val="FF7700"/>
                </a:solidFill>
              </a:rPr>
              <a:t>probability distribution </a:t>
            </a:r>
            <a:r>
              <a:rPr lang="en-US" sz="2400" dirty="0">
                <a:solidFill>
                  <a:srgbClr val="775F55"/>
                </a:solidFill>
              </a:rPr>
              <a:t>gives the probabilities of all possible values of an event</a:t>
            </a:r>
          </a:p>
          <a:p>
            <a:pPr marL="0" indent="0">
              <a:buNone/>
            </a:pPr>
            <a:endParaRPr lang="en-US" sz="2400" b="1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dirty="0"/>
              <a:t>For example, say we flip a coin three times.  We can define the probability of the number of time the coin came up heads.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702963"/>
              </p:ext>
            </p:extLst>
          </p:nvPr>
        </p:nvGraphicFramePr>
        <p:xfrm>
          <a:off x="3222566" y="4146665"/>
          <a:ext cx="1752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num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 heads)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P(3) =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P(2)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P(1)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?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P(0)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?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9422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114" y="2681102"/>
            <a:ext cx="1146630" cy="11241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0001" y="3939242"/>
            <a:ext cx="887704" cy="8944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7770" y="4929593"/>
            <a:ext cx="1103502" cy="6491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61264" y="5753744"/>
            <a:ext cx="1220008" cy="696376"/>
          </a:xfrm>
          <a:prstGeom prst="rect">
            <a:avLst/>
          </a:prstGeom>
        </p:spPr>
      </p:pic>
      <p:sp>
        <p:nvSpPr>
          <p:cNvPr id="19" name="Right Brace 18"/>
          <p:cNvSpPr/>
          <p:nvPr/>
        </p:nvSpPr>
        <p:spPr>
          <a:xfrm rot="16200000">
            <a:off x="4803938" y="2003768"/>
            <a:ext cx="381000" cy="973667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377478" y="1722197"/>
            <a:ext cx="1546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examples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298228" y="3512543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481667" y="4111156"/>
            <a:ext cx="895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Data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2723444" y="2949222"/>
            <a:ext cx="1537820" cy="563321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723444" y="5578713"/>
            <a:ext cx="1537820" cy="87140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7412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distributions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499F27-0897-104D-9D74-AE80B1BAD5E0}"/>
              </a:ext>
            </a:extLst>
          </p:cNvPr>
          <p:cNvSpPr txBox="1"/>
          <p:nvPr/>
        </p:nvSpPr>
        <p:spPr>
          <a:xfrm>
            <a:off x="931026" y="1778923"/>
            <a:ext cx="7219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 are the possible outcomes of three flips (hint, there are eight of them)?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26D612-DB65-7641-9C87-F91DA4AF26A1}"/>
              </a:ext>
            </a:extLst>
          </p:cNvPr>
          <p:cNvSpPr txBox="1"/>
          <p:nvPr/>
        </p:nvSpPr>
        <p:spPr>
          <a:xfrm>
            <a:off x="3512287" y="2707978"/>
            <a:ext cx="91242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 T T</a:t>
            </a:r>
          </a:p>
          <a:p>
            <a:r>
              <a:rPr lang="en-US" sz="2400" dirty="0">
                <a:solidFill>
                  <a:srgbClr val="0000FF"/>
                </a:solidFill>
              </a:rPr>
              <a:t>T T H</a:t>
            </a:r>
          </a:p>
          <a:p>
            <a:r>
              <a:rPr lang="en-US" sz="2400" dirty="0">
                <a:solidFill>
                  <a:srgbClr val="0000FF"/>
                </a:solidFill>
              </a:rPr>
              <a:t>T H T</a:t>
            </a:r>
          </a:p>
          <a:p>
            <a:r>
              <a:rPr lang="en-US" sz="2400" dirty="0">
                <a:solidFill>
                  <a:srgbClr val="0000FF"/>
                </a:solidFill>
              </a:rPr>
              <a:t>T H H</a:t>
            </a:r>
          </a:p>
          <a:p>
            <a:r>
              <a:rPr lang="en-US" sz="2400" dirty="0">
                <a:solidFill>
                  <a:srgbClr val="0000FF"/>
                </a:solidFill>
              </a:rPr>
              <a:t>H T T</a:t>
            </a:r>
          </a:p>
          <a:p>
            <a:r>
              <a:rPr lang="en-US" sz="2400" dirty="0">
                <a:solidFill>
                  <a:srgbClr val="0000FF"/>
                </a:solidFill>
              </a:rPr>
              <a:t>H T H</a:t>
            </a:r>
          </a:p>
          <a:p>
            <a:r>
              <a:rPr lang="en-US" sz="2400" dirty="0">
                <a:solidFill>
                  <a:srgbClr val="0000FF"/>
                </a:solidFill>
              </a:rPr>
              <a:t>H H T</a:t>
            </a:r>
          </a:p>
          <a:p>
            <a:r>
              <a:rPr lang="en-US" sz="2400" dirty="0">
                <a:solidFill>
                  <a:srgbClr val="0000FF"/>
                </a:solidFill>
              </a:rPr>
              <a:t>H H H</a:t>
            </a:r>
          </a:p>
        </p:txBody>
      </p:sp>
    </p:spTree>
    <p:extLst>
      <p:ext uri="{BB962C8B-B14F-4D97-AF65-F5344CB8AC3E}">
        <p14:creationId xmlns:p14="http://schemas.microsoft.com/office/powerpoint/2010/main" val="819610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distributions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499F27-0897-104D-9D74-AE80B1BAD5E0}"/>
              </a:ext>
            </a:extLst>
          </p:cNvPr>
          <p:cNvSpPr txBox="1"/>
          <p:nvPr/>
        </p:nvSpPr>
        <p:spPr>
          <a:xfrm>
            <a:off x="1608034" y="1778923"/>
            <a:ext cx="4953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Assuming the coin is fair, what are our probabilities?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26D612-DB65-7641-9C87-F91DA4AF26A1}"/>
              </a:ext>
            </a:extLst>
          </p:cNvPr>
          <p:cNvSpPr txBox="1"/>
          <p:nvPr/>
        </p:nvSpPr>
        <p:spPr>
          <a:xfrm>
            <a:off x="1713542" y="3305855"/>
            <a:ext cx="91242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 T T</a:t>
            </a:r>
          </a:p>
          <a:p>
            <a:r>
              <a:rPr lang="en-US" sz="2400" dirty="0">
                <a:solidFill>
                  <a:srgbClr val="0000FF"/>
                </a:solidFill>
              </a:rPr>
              <a:t>T T H</a:t>
            </a:r>
          </a:p>
          <a:p>
            <a:r>
              <a:rPr lang="en-US" sz="2400" dirty="0">
                <a:solidFill>
                  <a:srgbClr val="0000FF"/>
                </a:solidFill>
              </a:rPr>
              <a:t>T H T</a:t>
            </a:r>
          </a:p>
          <a:p>
            <a:r>
              <a:rPr lang="en-US" sz="2400" dirty="0">
                <a:solidFill>
                  <a:srgbClr val="0000FF"/>
                </a:solidFill>
              </a:rPr>
              <a:t>T H H</a:t>
            </a:r>
          </a:p>
          <a:p>
            <a:r>
              <a:rPr lang="en-US" sz="2400" dirty="0">
                <a:solidFill>
                  <a:srgbClr val="0000FF"/>
                </a:solidFill>
              </a:rPr>
              <a:t>H T T</a:t>
            </a:r>
          </a:p>
          <a:p>
            <a:r>
              <a:rPr lang="en-US" sz="2400" dirty="0">
                <a:solidFill>
                  <a:srgbClr val="0000FF"/>
                </a:solidFill>
              </a:rPr>
              <a:t>H T H</a:t>
            </a:r>
          </a:p>
          <a:p>
            <a:r>
              <a:rPr lang="en-US" sz="2400" dirty="0">
                <a:solidFill>
                  <a:srgbClr val="0000FF"/>
                </a:solidFill>
              </a:rPr>
              <a:t>H H T</a:t>
            </a:r>
          </a:p>
          <a:p>
            <a:r>
              <a:rPr lang="en-US" sz="2400" dirty="0">
                <a:solidFill>
                  <a:srgbClr val="0000FF"/>
                </a:solidFill>
              </a:rPr>
              <a:t>H H H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85C4988-DA22-AA42-8F14-9587DE153A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189160"/>
              </p:ext>
            </p:extLst>
          </p:nvPr>
        </p:nvGraphicFramePr>
        <p:xfrm>
          <a:off x="4375044" y="4042926"/>
          <a:ext cx="1752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num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 heads)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P(3) =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P(2)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P(1)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P(0)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6D8A66E-AE51-FD43-8806-5F03D23C678A}"/>
              </a:ext>
            </a:extLst>
          </p:cNvPr>
          <p:cNvSpPr txBox="1"/>
          <p:nvPr/>
        </p:nvSpPr>
        <p:spPr>
          <a:xfrm>
            <a:off x="1600200" y="2497015"/>
            <a:ext cx="1492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probability =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2AE2C0-3034-7D48-B8D7-6AB5524D90C3}"/>
              </a:ext>
            </a:extLst>
          </p:cNvPr>
          <p:cNvSpPr txBox="1"/>
          <p:nvPr/>
        </p:nvSpPr>
        <p:spPr>
          <a:xfrm>
            <a:off x="3196439" y="2244996"/>
            <a:ext cx="2663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number of times it happens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7FCA26-6579-3F4B-9080-A34BA89EB85D}"/>
              </a:ext>
            </a:extLst>
          </p:cNvPr>
          <p:cNvSpPr txBox="1"/>
          <p:nvPr/>
        </p:nvSpPr>
        <p:spPr>
          <a:xfrm>
            <a:off x="3398659" y="2620056"/>
            <a:ext cx="2153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total number of cases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9B65A6E-506F-3A49-B30F-2E4E653CA94A}"/>
              </a:ext>
            </a:extLst>
          </p:cNvPr>
          <p:cNvCxnSpPr>
            <a:cxnSpLocks/>
          </p:cNvCxnSpPr>
          <p:nvPr/>
        </p:nvCxnSpPr>
        <p:spPr>
          <a:xfrm>
            <a:off x="3161271" y="2658288"/>
            <a:ext cx="269852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92913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distributions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499F27-0897-104D-9D74-AE80B1BAD5E0}"/>
              </a:ext>
            </a:extLst>
          </p:cNvPr>
          <p:cNvSpPr txBox="1"/>
          <p:nvPr/>
        </p:nvSpPr>
        <p:spPr>
          <a:xfrm>
            <a:off x="1608034" y="1778923"/>
            <a:ext cx="4953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Assuming the coin is fair, what are our probabilities?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26D612-DB65-7641-9C87-F91DA4AF26A1}"/>
              </a:ext>
            </a:extLst>
          </p:cNvPr>
          <p:cNvSpPr txBox="1"/>
          <p:nvPr/>
        </p:nvSpPr>
        <p:spPr>
          <a:xfrm>
            <a:off x="1713542" y="3305855"/>
            <a:ext cx="91242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 T T</a:t>
            </a:r>
          </a:p>
          <a:p>
            <a:r>
              <a:rPr lang="en-US" sz="2400" dirty="0">
                <a:solidFill>
                  <a:srgbClr val="0000FF"/>
                </a:solidFill>
              </a:rPr>
              <a:t>T T H</a:t>
            </a:r>
          </a:p>
          <a:p>
            <a:r>
              <a:rPr lang="en-US" sz="2400" dirty="0">
                <a:solidFill>
                  <a:srgbClr val="0000FF"/>
                </a:solidFill>
              </a:rPr>
              <a:t>T H T</a:t>
            </a:r>
          </a:p>
          <a:p>
            <a:r>
              <a:rPr lang="en-US" sz="2400" dirty="0">
                <a:solidFill>
                  <a:srgbClr val="0000FF"/>
                </a:solidFill>
              </a:rPr>
              <a:t>T H H</a:t>
            </a:r>
          </a:p>
          <a:p>
            <a:r>
              <a:rPr lang="en-US" sz="2400" dirty="0">
                <a:solidFill>
                  <a:srgbClr val="0000FF"/>
                </a:solidFill>
              </a:rPr>
              <a:t>H T T</a:t>
            </a:r>
          </a:p>
          <a:p>
            <a:r>
              <a:rPr lang="en-US" sz="2400" dirty="0">
                <a:solidFill>
                  <a:srgbClr val="0000FF"/>
                </a:solidFill>
              </a:rPr>
              <a:t>H T H</a:t>
            </a:r>
          </a:p>
          <a:p>
            <a:r>
              <a:rPr lang="en-US" sz="2400" dirty="0">
                <a:solidFill>
                  <a:srgbClr val="0000FF"/>
                </a:solidFill>
              </a:rPr>
              <a:t>H H T</a:t>
            </a:r>
          </a:p>
          <a:p>
            <a:r>
              <a:rPr lang="en-US" sz="2400" dirty="0">
                <a:solidFill>
                  <a:srgbClr val="0000FF"/>
                </a:solidFill>
              </a:rPr>
              <a:t>H H H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85C4988-DA22-AA42-8F14-9587DE153A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680099"/>
              </p:ext>
            </p:extLst>
          </p:nvPr>
        </p:nvGraphicFramePr>
        <p:xfrm>
          <a:off x="4375044" y="4042926"/>
          <a:ext cx="1752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num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 heads)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P(3) =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P(2)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P(1)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P(0)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6D8A66E-AE51-FD43-8806-5F03D23C678A}"/>
              </a:ext>
            </a:extLst>
          </p:cNvPr>
          <p:cNvSpPr txBox="1"/>
          <p:nvPr/>
        </p:nvSpPr>
        <p:spPr>
          <a:xfrm>
            <a:off x="1600200" y="2497015"/>
            <a:ext cx="1492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probability =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2AE2C0-3034-7D48-B8D7-6AB5524D90C3}"/>
              </a:ext>
            </a:extLst>
          </p:cNvPr>
          <p:cNvSpPr txBox="1"/>
          <p:nvPr/>
        </p:nvSpPr>
        <p:spPr>
          <a:xfrm>
            <a:off x="3196439" y="2244996"/>
            <a:ext cx="2663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number of times it happens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7FCA26-6579-3F4B-9080-A34BA89EB85D}"/>
              </a:ext>
            </a:extLst>
          </p:cNvPr>
          <p:cNvSpPr txBox="1"/>
          <p:nvPr/>
        </p:nvSpPr>
        <p:spPr>
          <a:xfrm>
            <a:off x="3398659" y="2620056"/>
            <a:ext cx="2153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total number of cases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9B65A6E-506F-3A49-B30F-2E4E653CA94A}"/>
              </a:ext>
            </a:extLst>
          </p:cNvPr>
          <p:cNvCxnSpPr>
            <a:cxnSpLocks/>
          </p:cNvCxnSpPr>
          <p:nvPr/>
        </p:nvCxnSpPr>
        <p:spPr>
          <a:xfrm>
            <a:off x="3161271" y="2658288"/>
            <a:ext cx="269852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87796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distributions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499F27-0897-104D-9D74-AE80B1BAD5E0}"/>
              </a:ext>
            </a:extLst>
          </p:cNvPr>
          <p:cNvSpPr txBox="1"/>
          <p:nvPr/>
        </p:nvSpPr>
        <p:spPr>
          <a:xfrm>
            <a:off x="1608034" y="1778923"/>
            <a:ext cx="4953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Assuming the coin is fair, what are our probabilities?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26D612-DB65-7641-9C87-F91DA4AF26A1}"/>
              </a:ext>
            </a:extLst>
          </p:cNvPr>
          <p:cNvSpPr txBox="1"/>
          <p:nvPr/>
        </p:nvSpPr>
        <p:spPr>
          <a:xfrm>
            <a:off x="1713542" y="3305855"/>
            <a:ext cx="91242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 T T</a:t>
            </a:r>
          </a:p>
          <a:p>
            <a:r>
              <a:rPr lang="en-US" sz="2400" dirty="0">
                <a:solidFill>
                  <a:srgbClr val="0000FF"/>
                </a:solidFill>
              </a:rPr>
              <a:t>T T H</a:t>
            </a:r>
          </a:p>
          <a:p>
            <a:r>
              <a:rPr lang="en-US" sz="2400" dirty="0">
                <a:solidFill>
                  <a:srgbClr val="0000FF"/>
                </a:solidFill>
              </a:rPr>
              <a:t>T H T</a:t>
            </a:r>
          </a:p>
          <a:p>
            <a:r>
              <a:rPr lang="en-US" sz="2400" dirty="0">
                <a:solidFill>
                  <a:srgbClr val="0000FF"/>
                </a:solidFill>
              </a:rPr>
              <a:t>T H H</a:t>
            </a:r>
          </a:p>
          <a:p>
            <a:r>
              <a:rPr lang="en-US" sz="2400" dirty="0">
                <a:solidFill>
                  <a:srgbClr val="0000FF"/>
                </a:solidFill>
              </a:rPr>
              <a:t>H T T</a:t>
            </a:r>
          </a:p>
          <a:p>
            <a:r>
              <a:rPr lang="en-US" sz="2400" dirty="0">
                <a:solidFill>
                  <a:srgbClr val="0000FF"/>
                </a:solidFill>
              </a:rPr>
              <a:t>H T H</a:t>
            </a:r>
          </a:p>
          <a:p>
            <a:r>
              <a:rPr lang="en-US" sz="2400" dirty="0">
                <a:solidFill>
                  <a:srgbClr val="0000FF"/>
                </a:solidFill>
              </a:rPr>
              <a:t>H H T</a:t>
            </a:r>
          </a:p>
          <a:p>
            <a:r>
              <a:rPr lang="en-US" sz="2400" dirty="0">
                <a:solidFill>
                  <a:srgbClr val="0000FF"/>
                </a:solidFill>
              </a:rPr>
              <a:t>H H H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85C4988-DA22-AA42-8F14-9587DE153A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419898"/>
              </p:ext>
            </p:extLst>
          </p:nvPr>
        </p:nvGraphicFramePr>
        <p:xfrm>
          <a:off x="4375044" y="4042926"/>
          <a:ext cx="1752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num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 heads)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P(3) = </a:t>
                      </a:r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1/8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P(2)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P(1)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P(0)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6D8A66E-AE51-FD43-8806-5F03D23C678A}"/>
              </a:ext>
            </a:extLst>
          </p:cNvPr>
          <p:cNvSpPr txBox="1"/>
          <p:nvPr/>
        </p:nvSpPr>
        <p:spPr>
          <a:xfrm>
            <a:off x="1600200" y="2497015"/>
            <a:ext cx="1492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probability =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2AE2C0-3034-7D48-B8D7-6AB5524D90C3}"/>
              </a:ext>
            </a:extLst>
          </p:cNvPr>
          <p:cNvSpPr txBox="1"/>
          <p:nvPr/>
        </p:nvSpPr>
        <p:spPr>
          <a:xfrm>
            <a:off x="3196439" y="2244996"/>
            <a:ext cx="2663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number of times it happens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7FCA26-6579-3F4B-9080-A34BA89EB85D}"/>
              </a:ext>
            </a:extLst>
          </p:cNvPr>
          <p:cNvSpPr txBox="1"/>
          <p:nvPr/>
        </p:nvSpPr>
        <p:spPr>
          <a:xfrm>
            <a:off x="3398659" y="2620056"/>
            <a:ext cx="2153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total number of cases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9B65A6E-506F-3A49-B30F-2E4E653CA94A}"/>
              </a:ext>
            </a:extLst>
          </p:cNvPr>
          <p:cNvCxnSpPr>
            <a:cxnSpLocks/>
          </p:cNvCxnSpPr>
          <p:nvPr/>
        </p:nvCxnSpPr>
        <p:spPr>
          <a:xfrm>
            <a:off x="3161271" y="2658288"/>
            <a:ext cx="269852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3B4AE136-97CA-9D43-8454-1CA9364C11B0}"/>
              </a:ext>
            </a:extLst>
          </p:cNvPr>
          <p:cNvSpPr/>
          <p:nvPr/>
        </p:nvSpPr>
        <p:spPr>
          <a:xfrm>
            <a:off x="1713542" y="5897126"/>
            <a:ext cx="912429" cy="380582"/>
          </a:xfrm>
          <a:prstGeom prst="rect">
            <a:avLst/>
          </a:prstGeom>
          <a:solidFill>
            <a:srgbClr val="FFFF00">
              <a:alpha val="30196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03002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distributions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499F27-0897-104D-9D74-AE80B1BAD5E0}"/>
              </a:ext>
            </a:extLst>
          </p:cNvPr>
          <p:cNvSpPr txBox="1"/>
          <p:nvPr/>
        </p:nvSpPr>
        <p:spPr>
          <a:xfrm>
            <a:off x="1608034" y="1778923"/>
            <a:ext cx="4953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Assuming the coin is fair, what are our probabilities?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26D612-DB65-7641-9C87-F91DA4AF26A1}"/>
              </a:ext>
            </a:extLst>
          </p:cNvPr>
          <p:cNvSpPr txBox="1"/>
          <p:nvPr/>
        </p:nvSpPr>
        <p:spPr>
          <a:xfrm>
            <a:off x="1713542" y="3305855"/>
            <a:ext cx="91242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 T T</a:t>
            </a:r>
          </a:p>
          <a:p>
            <a:r>
              <a:rPr lang="en-US" sz="2400" dirty="0">
                <a:solidFill>
                  <a:srgbClr val="0000FF"/>
                </a:solidFill>
              </a:rPr>
              <a:t>T T H</a:t>
            </a:r>
          </a:p>
          <a:p>
            <a:r>
              <a:rPr lang="en-US" sz="2400" dirty="0">
                <a:solidFill>
                  <a:srgbClr val="0000FF"/>
                </a:solidFill>
              </a:rPr>
              <a:t>T H T</a:t>
            </a:r>
          </a:p>
          <a:p>
            <a:r>
              <a:rPr lang="en-US" sz="2400" dirty="0">
                <a:solidFill>
                  <a:srgbClr val="0000FF"/>
                </a:solidFill>
              </a:rPr>
              <a:t>T H H</a:t>
            </a:r>
          </a:p>
          <a:p>
            <a:r>
              <a:rPr lang="en-US" sz="2400" dirty="0">
                <a:solidFill>
                  <a:srgbClr val="0000FF"/>
                </a:solidFill>
              </a:rPr>
              <a:t>H T T</a:t>
            </a:r>
          </a:p>
          <a:p>
            <a:r>
              <a:rPr lang="en-US" sz="2400" dirty="0">
                <a:solidFill>
                  <a:srgbClr val="0000FF"/>
                </a:solidFill>
              </a:rPr>
              <a:t>H T H</a:t>
            </a:r>
          </a:p>
          <a:p>
            <a:r>
              <a:rPr lang="en-US" sz="2400" dirty="0">
                <a:solidFill>
                  <a:srgbClr val="0000FF"/>
                </a:solidFill>
              </a:rPr>
              <a:t>H H T</a:t>
            </a:r>
          </a:p>
          <a:p>
            <a:r>
              <a:rPr lang="en-US" sz="2400" dirty="0">
                <a:solidFill>
                  <a:srgbClr val="0000FF"/>
                </a:solidFill>
              </a:rPr>
              <a:t>H H H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85C4988-DA22-AA42-8F14-9587DE153A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961612"/>
              </p:ext>
            </p:extLst>
          </p:nvPr>
        </p:nvGraphicFramePr>
        <p:xfrm>
          <a:off x="4375044" y="4042926"/>
          <a:ext cx="1752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num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 heads)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P(3) =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1/8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P(2)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P(1)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P(0)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6D8A66E-AE51-FD43-8806-5F03D23C678A}"/>
              </a:ext>
            </a:extLst>
          </p:cNvPr>
          <p:cNvSpPr txBox="1"/>
          <p:nvPr/>
        </p:nvSpPr>
        <p:spPr>
          <a:xfrm>
            <a:off x="1600200" y="2497015"/>
            <a:ext cx="1492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probability =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2AE2C0-3034-7D48-B8D7-6AB5524D90C3}"/>
              </a:ext>
            </a:extLst>
          </p:cNvPr>
          <p:cNvSpPr txBox="1"/>
          <p:nvPr/>
        </p:nvSpPr>
        <p:spPr>
          <a:xfrm>
            <a:off x="3196439" y="2244996"/>
            <a:ext cx="2663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number of times it happens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7FCA26-6579-3F4B-9080-A34BA89EB85D}"/>
              </a:ext>
            </a:extLst>
          </p:cNvPr>
          <p:cNvSpPr txBox="1"/>
          <p:nvPr/>
        </p:nvSpPr>
        <p:spPr>
          <a:xfrm>
            <a:off x="3398659" y="2620056"/>
            <a:ext cx="2153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total number of cases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9B65A6E-506F-3A49-B30F-2E4E653CA94A}"/>
              </a:ext>
            </a:extLst>
          </p:cNvPr>
          <p:cNvCxnSpPr>
            <a:cxnSpLocks/>
          </p:cNvCxnSpPr>
          <p:nvPr/>
        </p:nvCxnSpPr>
        <p:spPr>
          <a:xfrm>
            <a:off x="3161271" y="2658288"/>
            <a:ext cx="269852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93970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distributions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499F27-0897-104D-9D74-AE80B1BAD5E0}"/>
              </a:ext>
            </a:extLst>
          </p:cNvPr>
          <p:cNvSpPr txBox="1"/>
          <p:nvPr/>
        </p:nvSpPr>
        <p:spPr>
          <a:xfrm>
            <a:off x="1608034" y="1778923"/>
            <a:ext cx="4953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Assuming the coin is fair, what are our probabilities?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26D612-DB65-7641-9C87-F91DA4AF26A1}"/>
              </a:ext>
            </a:extLst>
          </p:cNvPr>
          <p:cNvSpPr txBox="1"/>
          <p:nvPr/>
        </p:nvSpPr>
        <p:spPr>
          <a:xfrm>
            <a:off x="1713542" y="3305855"/>
            <a:ext cx="91242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 T T</a:t>
            </a:r>
          </a:p>
          <a:p>
            <a:r>
              <a:rPr lang="en-US" sz="2400" dirty="0">
                <a:solidFill>
                  <a:srgbClr val="0000FF"/>
                </a:solidFill>
              </a:rPr>
              <a:t>T T H</a:t>
            </a:r>
          </a:p>
          <a:p>
            <a:r>
              <a:rPr lang="en-US" sz="2400" dirty="0">
                <a:solidFill>
                  <a:srgbClr val="0000FF"/>
                </a:solidFill>
              </a:rPr>
              <a:t>T H T</a:t>
            </a:r>
          </a:p>
          <a:p>
            <a:r>
              <a:rPr lang="en-US" sz="2400" dirty="0">
                <a:solidFill>
                  <a:srgbClr val="0000FF"/>
                </a:solidFill>
              </a:rPr>
              <a:t>T H H</a:t>
            </a:r>
          </a:p>
          <a:p>
            <a:r>
              <a:rPr lang="en-US" sz="2400" dirty="0">
                <a:solidFill>
                  <a:srgbClr val="0000FF"/>
                </a:solidFill>
              </a:rPr>
              <a:t>H T T</a:t>
            </a:r>
          </a:p>
          <a:p>
            <a:r>
              <a:rPr lang="en-US" sz="2400" dirty="0">
                <a:solidFill>
                  <a:srgbClr val="0000FF"/>
                </a:solidFill>
              </a:rPr>
              <a:t>H T H</a:t>
            </a:r>
          </a:p>
          <a:p>
            <a:r>
              <a:rPr lang="en-US" sz="2400" dirty="0">
                <a:solidFill>
                  <a:srgbClr val="0000FF"/>
                </a:solidFill>
              </a:rPr>
              <a:t>H H T</a:t>
            </a:r>
          </a:p>
          <a:p>
            <a:r>
              <a:rPr lang="en-US" sz="2400" dirty="0">
                <a:solidFill>
                  <a:srgbClr val="0000FF"/>
                </a:solidFill>
              </a:rPr>
              <a:t>H H H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85C4988-DA22-AA42-8F14-9587DE153A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937843"/>
              </p:ext>
            </p:extLst>
          </p:nvPr>
        </p:nvGraphicFramePr>
        <p:xfrm>
          <a:off x="4375044" y="4042926"/>
          <a:ext cx="1752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num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 heads)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P(3) =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1/8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P(2)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>
                          <a:solidFill>
                            <a:srgbClr val="0000FF"/>
                          </a:solidFill>
                        </a:rPr>
                        <a:t>3/8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P(1)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P(0)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6D8A66E-AE51-FD43-8806-5F03D23C678A}"/>
              </a:ext>
            </a:extLst>
          </p:cNvPr>
          <p:cNvSpPr txBox="1"/>
          <p:nvPr/>
        </p:nvSpPr>
        <p:spPr>
          <a:xfrm>
            <a:off x="1600200" y="2497015"/>
            <a:ext cx="1492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probability =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2AE2C0-3034-7D48-B8D7-6AB5524D90C3}"/>
              </a:ext>
            </a:extLst>
          </p:cNvPr>
          <p:cNvSpPr txBox="1"/>
          <p:nvPr/>
        </p:nvSpPr>
        <p:spPr>
          <a:xfrm>
            <a:off x="3196439" y="2244996"/>
            <a:ext cx="2663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number of times it happens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7FCA26-6579-3F4B-9080-A34BA89EB85D}"/>
              </a:ext>
            </a:extLst>
          </p:cNvPr>
          <p:cNvSpPr txBox="1"/>
          <p:nvPr/>
        </p:nvSpPr>
        <p:spPr>
          <a:xfrm>
            <a:off x="3398659" y="2620056"/>
            <a:ext cx="2153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total number of cases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9B65A6E-506F-3A49-B30F-2E4E653CA94A}"/>
              </a:ext>
            </a:extLst>
          </p:cNvPr>
          <p:cNvCxnSpPr>
            <a:cxnSpLocks/>
          </p:cNvCxnSpPr>
          <p:nvPr/>
        </p:nvCxnSpPr>
        <p:spPr>
          <a:xfrm>
            <a:off x="3161271" y="2658288"/>
            <a:ext cx="269852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A8401DB-7050-8F4E-911C-EA643C37A023}"/>
              </a:ext>
            </a:extLst>
          </p:cNvPr>
          <p:cNvSpPr/>
          <p:nvPr/>
        </p:nvSpPr>
        <p:spPr>
          <a:xfrm>
            <a:off x="1713542" y="5516544"/>
            <a:ext cx="912429" cy="380582"/>
          </a:xfrm>
          <a:prstGeom prst="rect">
            <a:avLst/>
          </a:prstGeom>
          <a:solidFill>
            <a:srgbClr val="FFFF00">
              <a:alpha val="30196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20ED257-3684-164E-AAE5-030EB6A0879E}"/>
              </a:ext>
            </a:extLst>
          </p:cNvPr>
          <p:cNvSpPr/>
          <p:nvPr/>
        </p:nvSpPr>
        <p:spPr>
          <a:xfrm>
            <a:off x="1713541" y="5135962"/>
            <a:ext cx="912429" cy="380582"/>
          </a:xfrm>
          <a:prstGeom prst="rect">
            <a:avLst/>
          </a:prstGeom>
          <a:solidFill>
            <a:srgbClr val="FFFF00">
              <a:alpha val="30196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83A475-1227-9D4C-9EDD-D776B3FBC1B0}"/>
              </a:ext>
            </a:extLst>
          </p:cNvPr>
          <p:cNvSpPr/>
          <p:nvPr/>
        </p:nvSpPr>
        <p:spPr>
          <a:xfrm>
            <a:off x="1713540" y="4448767"/>
            <a:ext cx="912429" cy="380582"/>
          </a:xfrm>
          <a:prstGeom prst="rect">
            <a:avLst/>
          </a:prstGeom>
          <a:solidFill>
            <a:srgbClr val="FFFF00">
              <a:alpha val="30196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86367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distributions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499F27-0897-104D-9D74-AE80B1BAD5E0}"/>
              </a:ext>
            </a:extLst>
          </p:cNvPr>
          <p:cNvSpPr txBox="1"/>
          <p:nvPr/>
        </p:nvSpPr>
        <p:spPr>
          <a:xfrm>
            <a:off x="1608034" y="1778923"/>
            <a:ext cx="4953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Assuming the coin is fair, what are our probabilities?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26D612-DB65-7641-9C87-F91DA4AF26A1}"/>
              </a:ext>
            </a:extLst>
          </p:cNvPr>
          <p:cNvSpPr txBox="1"/>
          <p:nvPr/>
        </p:nvSpPr>
        <p:spPr>
          <a:xfrm>
            <a:off x="1713542" y="3305855"/>
            <a:ext cx="91242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 T T</a:t>
            </a:r>
          </a:p>
          <a:p>
            <a:r>
              <a:rPr lang="en-US" sz="2400" dirty="0">
                <a:solidFill>
                  <a:srgbClr val="0000FF"/>
                </a:solidFill>
              </a:rPr>
              <a:t>T T H</a:t>
            </a:r>
          </a:p>
          <a:p>
            <a:r>
              <a:rPr lang="en-US" sz="2400" dirty="0">
                <a:solidFill>
                  <a:srgbClr val="0000FF"/>
                </a:solidFill>
              </a:rPr>
              <a:t>T H T</a:t>
            </a:r>
          </a:p>
          <a:p>
            <a:r>
              <a:rPr lang="en-US" sz="2400" dirty="0">
                <a:solidFill>
                  <a:srgbClr val="0000FF"/>
                </a:solidFill>
              </a:rPr>
              <a:t>T H H</a:t>
            </a:r>
          </a:p>
          <a:p>
            <a:r>
              <a:rPr lang="en-US" sz="2400" dirty="0">
                <a:solidFill>
                  <a:srgbClr val="0000FF"/>
                </a:solidFill>
              </a:rPr>
              <a:t>H T T</a:t>
            </a:r>
          </a:p>
          <a:p>
            <a:r>
              <a:rPr lang="en-US" sz="2400" dirty="0">
                <a:solidFill>
                  <a:srgbClr val="0000FF"/>
                </a:solidFill>
              </a:rPr>
              <a:t>H T H</a:t>
            </a:r>
          </a:p>
          <a:p>
            <a:r>
              <a:rPr lang="en-US" sz="2400" dirty="0">
                <a:solidFill>
                  <a:srgbClr val="0000FF"/>
                </a:solidFill>
              </a:rPr>
              <a:t>H H T</a:t>
            </a:r>
          </a:p>
          <a:p>
            <a:r>
              <a:rPr lang="en-US" sz="2400" dirty="0">
                <a:solidFill>
                  <a:srgbClr val="0000FF"/>
                </a:solidFill>
              </a:rPr>
              <a:t>H H H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85C4988-DA22-AA42-8F14-9587DE153A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913003"/>
              </p:ext>
            </p:extLst>
          </p:nvPr>
        </p:nvGraphicFramePr>
        <p:xfrm>
          <a:off x="4375044" y="4042926"/>
          <a:ext cx="1752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num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 heads)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P(3) =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1/8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P(2)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3/8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P(1)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3/8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P(0)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1/8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6D8A66E-AE51-FD43-8806-5F03D23C678A}"/>
              </a:ext>
            </a:extLst>
          </p:cNvPr>
          <p:cNvSpPr txBox="1"/>
          <p:nvPr/>
        </p:nvSpPr>
        <p:spPr>
          <a:xfrm>
            <a:off x="1600200" y="2497015"/>
            <a:ext cx="1492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probability =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2AE2C0-3034-7D48-B8D7-6AB5524D90C3}"/>
              </a:ext>
            </a:extLst>
          </p:cNvPr>
          <p:cNvSpPr txBox="1"/>
          <p:nvPr/>
        </p:nvSpPr>
        <p:spPr>
          <a:xfrm>
            <a:off x="3196439" y="2244996"/>
            <a:ext cx="2663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number of times it happens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7FCA26-6579-3F4B-9080-A34BA89EB85D}"/>
              </a:ext>
            </a:extLst>
          </p:cNvPr>
          <p:cNvSpPr txBox="1"/>
          <p:nvPr/>
        </p:nvSpPr>
        <p:spPr>
          <a:xfrm>
            <a:off x="3398659" y="2620056"/>
            <a:ext cx="2153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total number of cases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9B65A6E-506F-3A49-B30F-2E4E653CA94A}"/>
              </a:ext>
            </a:extLst>
          </p:cNvPr>
          <p:cNvCxnSpPr>
            <a:cxnSpLocks/>
          </p:cNvCxnSpPr>
          <p:nvPr/>
        </p:nvCxnSpPr>
        <p:spPr>
          <a:xfrm>
            <a:off x="3161271" y="2658288"/>
            <a:ext cx="269852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281380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distribution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85C4988-DA22-AA42-8F14-9587DE153A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623874"/>
              </p:ext>
            </p:extLst>
          </p:nvPr>
        </p:nvGraphicFramePr>
        <p:xfrm>
          <a:off x="3276005" y="4693556"/>
          <a:ext cx="1752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num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 heads)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P(3) =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1/8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P(2)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3/8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P(1)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3/8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P(0)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1/8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275485C-8D03-4644-BBB5-D1A635F4B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76400"/>
            <a:ext cx="8229600" cy="2667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300" dirty="0">
                <a:solidFill>
                  <a:schemeClr val="tx2"/>
                </a:solidFill>
              </a:rPr>
              <a:t>A probability distribution assigns probability values to </a:t>
            </a:r>
            <a:r>
              <a:rPr lang="en-US" sz="2300" i="1" dirty="0">
                <a:solidFill>
                  <a:schemeClr val="tx2"/>
                </a:solidFill>
              </a:rPr>
              <a:t>all possible values</a:t>
            </a:r>
          </a:p>
          <a:p>
            <a:pPr marL="0" indent="0">
              <a:buNone/>
            </a:pPr>
            <a:endParaRPr lang="en-US" sz="23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300" dirty="0">
                <a:solidFill>
                  <a:schemeClr val="tx2"/>
                </a:solidFill>
              </a:rPr>
              <a:t>Probabilities are between 0 and 1, inclusive</a:t>
            </a:r>
          </a:p>
          <a:p>
            <a:pPr marL="0" indent="0">
              <a:buNone/>
            </a:pPr>
            <a:endParaRPr lang="en-US" sz="23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300" dirty="0">
                <a:solidFill>
                  <a:schemeClr val="tx2"/>
                </a:solidFill>
              </a:rPr>
              <a:t>The sum of all probabilities in a distribution must be 1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15620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distribution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275485C-8D03-4644-BBB5-D1A635F4B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76400"/>
            <a:ext cx="8229600" cy="2667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300" dirty="0">
                <a:solidFill>
                  <a:schemeClr val="tx2"/>
                </a:solidFill>
              </a:rPr>
              <a:t>A probability distribution assigns probability values to </a:t>
            </a:r>
            <a:r>
              <a:rPr lang="en-US" sz="2300" i="1" dirty="0">
                <a:solidFill>
                  <a:schemeClr val="tx2"/>
                </a:solidFill>
              </a:rPr>
              <a:t>all possible values</a:t>
            </a:r>
          </a:p>
          <a:p>
            <a:pPr marL="0" indent="0">
              <a:buNone/>
            </a:pPr>
            <a:endParaRPr lang="en-US" sz="23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300" dirty="0">
                <a:solidFill>
                  <a:schemeClr val="tx2"/>
                </a:solidFill>
              </a:rPr>
              <a:t>Probabilities are between 0 and 1, inclusive</a:t>
            </a:r>
          </a:p>
          <a:p>
            <a:pPr marL="0" indent="0">
              <a:buNone/>
            </a:pPr>
            <a:endParaRPr lang="en-US" sz="23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300" dirty="0">
                <a:solidFill>
                  <a:schemeClr val="tx2"/>
                </a:solidFill>
              </a:rPr>
              <a:t>The sum of all probabilities in a distribution must be 1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7ADDF3C-89C6-8344-BD26-8BB8C0B5FC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965454"/>
              </p:ext>
            </p:extLst>
          </p:nvPr>
        </p:nvGraphicFramePr>
        <p:xfrm>
          <a:off x="1066800" y="4610099"/>
          <a:ext cx="1752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P(3) = 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P(2)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P(1)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1/2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P(0)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1/2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ACEB373-2FB4-D94B-B60E-088EF1150B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37627"/>
              </p:ext>
            </p:extLst>
          </p:nvPr>
        </p:nvGraphicFramePr>
        <p:xfrm>
          <a:off x="5105400" y="4589587"/>
          <a:ext cx="1752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P(3) = 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P(2)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P(1)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P(0)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D3EB8E4-6DC9-C24E-B8FB-4A1BC6B8FE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14400" y="4492869"/>
            <a:ext cx="2013438" cy="209843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8B5A006-D659-6641-8D9A-59E2DE2092EB}"/>
              </a:ext>
            </a:extLst>
          </p:cNvPr>
          <p:cNvCxnSpPr>
            <a:cxnSpLocks/>
          </p:cNvCxnSpPr>
          <p:nvPr/>
        </p:nvCxnSpPr>
        <p:spPr bwMode="auto">
          <a:xfrm flipV="1">
            <a:off x="4953000" y="4492869"/>
            <a:ext cx="2001715" cy="2077918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9967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DC16B-702F-6742-AFEA-4A1DE0B17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Some example probability distributions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D9938-4781-7A4A-877A-C43AED54B79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probability of heads </a:t>
            </a:r>
          </a:p>
          <a:p>
            <a:pPr marL="320040" lvl="1" indent="0">
              <a:buNone/>
            </a:pPr>
            <a:r>
              <a:rPr lang="en-US" dirty="0"/>
              <a:t>(distribution options: heads, tails)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probability of passing class</a:t>
            </a:r>
          </a:p>
          <a:p>
            <a:pPr marL="320040" lvl="1" indent="0">
              <a:buNone/>
            </a:pPr>
            <a:r>
              <a:rPr lang="en-US" dirty="0"/>
              <a:t>(distribution options: pass, fail)</a:t>
            </a:r>
          </a:p>
          <a:p>
            <a:pPr marL="32004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probability of rain today</a:t>
            </a:r>
          </a:p>
          <a:p>
            <a:pPr marL="320040" lvl="1" indent="0">
              <a:buNone/>
            </a:pPr>
            <a:r>
              <a:rPr lang="en-US" dirty="0"/>
              <a:t>(distribution options: rain or no rain)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probability of getting an ‘A’</a:t>
            </a:r>
          </a:p>
          <a:p>
            <a:pPr marL="320040" lvl="1" indent="0">
              <a:buNone/>
            </a:pPr>
            <a:r>
              <a:rPr lang="en-US" dirty="0"/>
              <a:t>(distribution options: A, B, C, D, F)</a:t>
            </a:r>
          </a:p>
        </p:txBody>
      </p:sp>
    </p:spTree>
    <p:extLst>
      <p:ext uri="{BB962C8B-B14F-4D97-AF65-F5344CB8AC3E}">
        <p14:creationId xmlns:p14="http://schemas.microsoft.com/office/powerpoint/2010/main" val="1638445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</a:t>
            </a:r>
          </a:p>
        </p:txBody>
      </p:sp>
      <p:sp>
        <p:nvSpPr>
          <p:cNvPr id="19" name="Right Brace 18"/>
          <p:cNvSpPr/>
          <p:nvPr/>
        </p:nvSpPr>
        <p:spPr>
          <a:xfrm rot="16200000">
            <a:off x="4814675" y="1746695"/>
            <a:ext cx="381000" cy="1487814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377478" y="1722197"/>
            <a:ext cx="1546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examples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298228" y="3512543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481667" y="4111156"/>
            <a:ext cx="895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Data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2723444" y="2949222"/>
            <a:ext cx="1537820" cy="563321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723444" y="5578713"/>
            <a:ext cx="1537820" cy="87140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7478" y="2933987"/>
            <a:ext cx="1371600" cy="7112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7478" y="3755556"/>
            <a:ext cx="1371600" cy="7112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7478" y="4542956"/>
            <a:ext cx="1371600" cy="7112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7478" y="5406556"/>
            <a:ext cx="1371600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24758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99F0B-94AC-6540-A07C-80A9C4653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probability distributions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0EC7B-9186-444A-81BE-7F827C7E523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Sometimes we may know extra information about the world that may change our probability distribution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/>
              <a:t>P(X|Y) captures this (read “probability of X </a:t>
            </a:r>
            <a:r>
              <a:rPr lang="en-US" sz="2800" i="1" dirty="0"/>
              <a:t>given</a:t>
            </a:r>
            <a:r>
              <a:rPr lang="en-US" sz="2800" dirty="0"/>
              <a:t> Y”)</a:t>
            </a:r>
          </a:p>
          <a:p>
            <a:pPr marL="662940" lvl="1" indent="-342900"/>
            <a:r>
              <a:rPr lang="en-US" sz="2500" dirty="0"/>
              <a:t>Given some information (Y) what does our probability distribution look like</a:t>
            </a:r>
          </a:p>
          <a:p>
            <a:pPr marL="662940" lvl="1" indent="-342900"/>
            <a:r>
              <a:rPr lang="en-US" sz="2500" dirty="0"/>
              <a:t>Note that this is still just a normal probability distribution</a:t>
            </a:r>
          </a:p>
        </p:txBody>
      </p:sp>
    </p:spTree>
    <p:extLst>
      <p:ext uri="{BB962C8B-B14F-4D97-AF65-F5344CB8AC3E}">
        <p14:creationId xmlns:p14="http://schemas.microsoft.com/office/powerpoint/2010/main" val="320729079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439AC-6864-EA42-98E8-62C32FFFB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probability example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CA0DE93-E68E-DA47-8AB5-3F47AC0270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10611"/>
              </p:ext>
            </p:extLst>
          </p:nvPr>
        </p:nvGraphicFramePr>
        <p:xfrm>
          <a:off x="489555" y="3638479"/>
          <a:ext cx="214813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8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P(pass 51a)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P(pass) =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P(not pass)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0.1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E0A7F5C-D303-AC42-8CF3-BB2BEEB329FD}"/>
              </a:ext>
            </a:extLst>
          </p:cNvPr>
          <p:cNvSpPr txBox="1"/>
          <p:nvPr/>
        </p:nvSpPr>
        <p:spPr>
          <a:xfrm>
            <a:off x="114300" y="5635869"/>
            <a:ext cx="3573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Unconditional probability distribution</a:t>
            </a:r>
          </a:p>
        </p:txBody>
      </p:sp>
    </p:spTree>
    <p:extLst>
      <p:ext uri="{BB962C8B-B14F-4D97-AF65-F5344CB8AC3E}">
        <p14:creationId xmlns:p14="http://schemas.microsoft.com/office/powerpoint/2010/main" val="114075249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439AC-6864-EA42-98E8-62C32FFFB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probability example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CA0DE93-E68E-DA47-8AB5-3F47AC0270D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89555" y="3638479"/>
          <a:ext cx="214813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8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P(pass 51a)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P(pass) =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P(not pass)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0.1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9712208-1EE3-8349-8C6B-338159CDD96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202839" y="2117410"/>
          <a:ext cx="284859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85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P(pass 51a | don’t study)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P(pass) =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P(not pass)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9150FDE-8CE4-054A-B362-A35C5D00519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202838" y="4388757"/>
          <a:ext cx="284859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85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P(pass 51a | do study)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P(pass) =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P(not pass)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0.05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52883B2-8523-C74D-8E59-C99F09E8DEAC}"/>
              </a:ext>
            </a:extLst>
          </p:cNvPr>
          <p:cNvCxnSpPr/>
          <p:nvPr/>
        </p:nvCxnSpPr>
        <p:spPr>
          <a:xfrm flipV="1">
            <a:off x="2936631" y="3006969"/>
            <a:ext cx="861646" cy="923193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52DFF45-B5F9-5D4D-B179-DCE3925D5335}"/>
              </a:ext>
            </a:extLst>
          </p:cNvPr>
          <p:cNvCxnSpPr>
            <a:cxnSpLocks/>
          </p:cNvCxnSpPr>
          <p:nvPr/>
        </p:nvCxnSpPr>
        <p:spPr>
          <a:xfrm>
            <a:off x="2989442" y="4487009"/>
            <a:ext cx="896758" cy="691660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4108EAE-5887-1D4F-A552-78D4420C41F4}"/>
              </a:ext>
            </a:extLst>
          </p:cNvPr>
          <p:cNvSpPr txBox="1"/>
          <p:nvPr/>
        </p:nvSpPr>
        <p:spPr>
          <a:xfrm>
            <a:off x="4044461" y="5882054"/>
            <a:ext cx="3461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Conditional probability distributions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55D840-52DC-C745-819D-BC9F91384D13}"/>
              </a:ext>
            </a:extLst>
          </p:cNvPr>
          <p:cNvSpPr txBox="1"/>
          <p:nvPr/>
        </p:nvSpPr>
        <p:spPr>
          <a:xfrm>
            <a:off x="7183204" y="3271409"/>
            <a:ext cx="19607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7700"/>
                </a:solidFill>
              </a:rPr>
              <a:t>Still probability distributions over passing 51A</a:t>
            </a:r>
          </a:p>
        </p:txBody>
      </p:sp>
    </p:spTree>
    <p:extLst>
      <p:ext uri="{BB962C8B-B14F-4D97-AF65-F5344CB8AC3E}">
        <p14:creationId xmlns:p14="http://schemas.microsoft.com/office/powerpoint/2010/main" val="45521428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439AC-6864-EA42-98E8-62C32FFFB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probability example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CA0DE93-E68E-DA47-8AB5-3F47AC0270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945707"/>
              </p:ext>
            </p:extLst>
          </p:nvPr>
        </p:nvGraphicFramePr>
        <p:xfrm>
          <a:off x="489555" y="3638479"/>
          <a:ext cx="214813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8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P(rain in LA)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P(rain) =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P(no rain)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0.95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E0A7F5C-D303-AC42-8CF3-BB2BEEB329FD}"/>
              </a:ext>
            </a:extLst>
          </p:cNvPr>
          <p:cNvSpPr txBox="1"/>
          <p:nvPr/>
        </p:nvSpPr>
        <p:spPr>
          <a:xfrm>
            <a:off x="114300" y="5635869"/>
            <a:ext cx="3573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Unconditional probability distribution</a:t>
            </a:r>
          </a:p>
        </p:txBody>
      </p:sp>
    </p:spTree>
    <p:extLst>
      <p:ext uri="{BB962C8B-B14F-4D97-AF65-F5344CB8AC3E}">
        <p14:creationId xmlns:p14="http://schemas.microsoft.com/office/powerpoint/2010/main" val="415288191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439AC-6864-EA42-98E8-62C32FFFB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probability example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9712208-1EE3-8349-8C6B-338159CDD9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970558"/>
              </p:ext>
            </p:extLst>
          </p:nvPr>
        </p:nvGraphicFramePr>
        <p:xfrm>
          <a:off x="4202839" y="2117410"/>
          <a:ext cx="284859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85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P(rain in LA| January 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P(rain) =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P(no rain)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0.8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9150FDE-8CE4-054A-B362-A35C5D0051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633113"/>
              </p:ext>
            </p:extLst>
          </p:nvPr>
        </p:nvGraphicFramePr>
        <p:xfrm>
          <a:off x="4202838" y="4388757"/>
          <a:ext cx="284859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85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P(rain in LA| not January 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P(pass) =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P(not pass)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0.97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52883B2-8523-C74D-8E59-C99F09E8DEAC}"/>
              </a:ext>
            </a:extLst>
          </p:cNvPr>
          <p:cNvCxnSpPr/>
          <p:nvPr/>
        </p:nvCxnSpPr>
        <p:spPr>
          <a:xfrm flipV="1">
            <a:off x="2936631" y="3006969"/>
            <a:ext cx="861646" cy="923193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52DFF45-B5F9-5D4D-B179-DCE3925D5335}"/>
              </a:ext>
            </a:extLst>
          </p:cNvPr>
          <p:cNvCxnSpPr>
            <a:cxnSpLocks/>
          </p:cNvCxnSpPr>
          <p:nvPr/>
        </p:nvCxnSpPr>
        <p:spPr>
          <a:xfrm>
            <a:off x="2989442" y="4487009"/>
            <a:ext cx="896758" cy="691660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4108EAE-5887-1D4F-A552-78D4420C41F4}"/>
              </a:ext>
            </a:extLst>
          </p:cNvPr>
          <p:cNvSpPr txBox="1"/>
          <p:nvPr/>
        </p:nvSpPr>
        <p:spPr>
          <a:xfrm>
            <a:off x="4044461" y="5882054"/>
            <a:ext cx="3461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Conditional probability distributions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55D840-52DC-C745-819D-BC9F91384D13}"/>
              </a:ext>
            </a:extLst>
          </p:cNvPr>
          <p:cNvSpPr txBox="1"/>
          <p:nvPr/>
        </p:nvSpPr>
        <p:spPr>
          <a:xfrm>
            <a:off x="7183204" y="3271409"/>
            <a:ext cx="19607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7700"/>
                </a:solidFill>
              </a:rPr>
              <a:t>Still probability distributions over passing rain in LA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6704681F-C458-2147-A906-87D7B6D2E4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514058"/>
              </p:ext>
            </p:extLst>
          </p:nvPr>
        </p:nvGraphicFramePr>
        <p:xfrm>
          <a:off x="489555" y="3638479"/>
          <a:ext cx="214813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8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P(rain in LA)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P(rain) =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P(no rain)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0.95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030516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4827E-F099-AA4F-9094-6C3795144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88C98-4FD6-6447-9616-54F64E7D191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057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Probability over two events: P(X,Y)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Has probabilities for all possible combinations over the two events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96CF94E-0030-9A4B-92F2-4FDA7AA23F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236382"/>
              </p:ext>
            </p:extLst>
          </p:nvPr>
        </p:nvGraphicFramePr>
        <p:xfrm>
          <a:off x="1614853" y="4234961"/>
          <a:ext cx="482111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2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51Pass,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P(51Pass,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29220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4827E-F099-AA4F-9094-6C3795144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88C98-4FD6-6447-9616-54F64E7D191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057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Still a probability distribution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All</a:t>
            </a:r>
            <a:r>
              <a:rPr lang="en-US" dirty="0"/>
              <a:t> questions/probabilities that we might want to ask about these two things can be calculated from the </a:t>
            </a:r>
            <a:r>
              <a:rPr lang="en-US" dirty="0" err="1"/>
              <a:t>joing</a:t>
            </a:r>
            <a:r>
              <a:rPr lang="en-US" dirty="0"/>
              <a:t> distribution</a:t>
            </a:r>
            <a:endParaRPr lang="en-US" b="1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CA7EC3A-E9C5-4245-85D6-0A33AA2428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633383"/>
              </p:ext>
            </p:extLst>
          </p:nvPr>
        </p:nvGraphicFramePr>
        <p:xfrm>
          <a:off x="700453" y="4261338"/>
          <a:ext cx="482111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2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51Pass,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P(51Pass,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0A7873B-3B34-6B4F-9258-5048AB0DEE5B}"/>
              </a:ext>
            </a:extLst>
          </p:cNvPr>
          <p:cNvSpPr txBox="1"/>
          <p:nvPr/>
        </p:nvSpPr>
        <p:spPr>
          <a:xfrm>
            <a:off x="5943600" y="5003772"/>
            <a:ext cx="28571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What is P(51pass = true)?</a:t>
            </a:r>
          </a:p>
        </p:txBody>
      </p:sp>
    </p:spTree>
    <p:extLst>
      <p:ext uri="{BB962C8B-B14F-4D97-AF65-F5344CB8AC3E}">
        <p14:creationId xmlns:p14="http://schemas.microsoft.com/office/powerpoint/2010/main" val="343311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4827E-F099-AA4F-9094-6C3795144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distribution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CA7EC3A-E9C5-4245-85D6-0A33AA2428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714976"/>
              </p:ext>
            </p:extLst>
          </p:nvPr>
        </p:nvGraphicFramePr>
        <p:xfrm>
          <a:off x="1702776" y="1861038"/>
          <a:ext cx="482111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2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51Pass,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P(51Pass,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7050C51-C8C1-164F-9B7B-548E281F4E98}"/>
              </a:ext>
            </a:extLst>
          </p:cNvPr>
          <p:cNvSpPr txBox="1"/>
          <p:nvPr/>
        </p:nvSpPr>
        <p:spPr>
          <a:xfrm>
            <a:off x="1274885" y="4250034"/>
            <a:ext cx="62621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There are two ways that a person can pass 51:</a:t>
            </a:r>
          </a:p>
          <a:p>
            <a:r>
              <a:rPr lang="en-US" sz="2400" dirty="0">
                <a:solidFill>
                  <a:srgbClr val="0000FF"/>
                </a:solidFill>
              </a:rPr>
              <a:t>they can do it while passing or not passing English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318E540-B982-9349-9593-4A0FFC304C31}"/>
              </a:ext>
            </a:extLst>
          </p:cNvPr>
          <p:cNvSpPr/>
          <p:nvPr/>
        </p:nvSpPr>
        <p:spPr>
          <a:xfrm>
            <a:off x="1617785" y="2215661"/>
            <a:ext cx="5037992" cy="782516"/>
          </a:xfrm>
          <a:prstGeom prst="rect">
            <a:avLst/>
          </a:prstGeom>
          <a:noFill/>
          <a:ln w="38100" cmpd="sng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AEE2816-A35C-FC43-8F18-B45169F5569B}"/>
              </a:ext>
            </a:extLst>
          </p:cNvPr>
          <p:cNvSpPr txBox="1"/>
          <p:nvPr/>
        </p:nvSpPr>
        <p:spPr>
          <a:xfrm>
            <a:off x="1198685" y="5567346"/>
            <a:ext cx="6703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P(51Pass=true) = P(true, true) + P(true, false) = 0.89</a:t>
            </a:r>
          </a:p>
        </p:txBody>
      </p:sp>
    </p:spTree>
    <p:extLst>
      <p:ext uri="{BB962C8B-B14F-4D97-AF65-F5344CB8AC3E}">
        <p14:creationId xmlns:p14="http://schemas.microsoft.com/office/powerpoint/2010/main" val="85667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1847F-5AC2-504F-9260-CD904EAD2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between distributions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B7C63CF-6560-1A49-B710-D457F1C9A2B6}"/>
                  </a:ext>
                </a:extLst>
              </p:cNvPr>
              <p:cNvSpPr txBox="1"/>
              <p:nvPr/>
            </p:nvSpPr>
            <p:spPr>
              <a:xfrm>
                <a:off x="2171699" y="2189285"/>
                <a:ext cx="389048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B7C63CF-6560-1A49-B710-D457F1C9A2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1699" y="2189285"/>
                <a:ext cx="3890489" cy="430887"/>
              </a:xfrm>
              <a:prstGeom prst="rect">
                <a:avLst/>
              </a:prstGeom>
              <a:blipFill>
                <a:blip r:embed="rId3"/>
                <a:stretch>
                  <a:fillRect l="-1303" r="-2606" b="-3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DA840829-6267-F242-ACFC-553FFDF6D453}"/>
              </a:ext>
            </a:extLst>
          </p:cNvPr>
          <p:cNvSpPr txBox="1"/>
          <p:nvPr/>
        </p:nvSpPr>
        <p:spPr>
          <a:xfrm>
            <a:off x="1318846" y="3138854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joint distribution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3E59B4-FA29-EA4C-987E-2BFE5A36F4A0}"/>
              </a:ext>
            </a:extLst>
          </p:cNvPr>
          <p:cNvSpPr txBox="1"/>
          <p:nvPr/>
        </p:nvSpPr>
        <p:spPr>
          <a:xfrm>
            <a:off x="3329705" y="3508186"/>
            <a:ext cx="2444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unconditional distribution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23799B-E0C4-7947-B7C5-DE0BE21E96D3}"/>
              </a:ext>
            </a:extLst>
          </p:cNvPr>
          <p:cNvSpPr txBox="1"/>
          <p:nvPr/>
        </p:nvSpPr>
        <p:spPr>
          <a:xfrm>
            <a:off x="6151684" y="3138854"/>
            <a:ext cx="2242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conditional distribution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FF58554-4C3D-FE44-9B2F-C14C83B35D94}"/>
              </a:ext>
            </a:extLst>
          </p:cNvPr>
          <p:cNvCxnSpPr/>
          <p:nvPr/>
        </p:nvCxnSpPr>
        <p:spPr>
          <a:xfrm flipV="1">
            <a:off x="2435469" y="2620172"/>
            <a:ext cx="369277" cy="518682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17470DD-C057-DB44-9AFB-0A932C818150}"/>
              </a:ext>
            </a:extLst>
          </p:cNvPr>
          <p:cNvCxnSpPr>
            <a:cxnSpLocks/>
          </p:cNvCxnSpPr>
          <p:nvPr/>
        </p:nvCxnSpPr>
        <p:spPr>
          <a:xfrm flipH="1" flipV="1">
            <a:off x="4293576" y="2716823"/>
            <a:ext cx="126695" cy="791363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34BA49C-8E37-A448-91AD-AE5B12EEC05E}"/>
              </a:ext>
            </a:extLst>
          </p:cNvPr>
          <p:cNvCxnSpPr>
            <a:cxnSpLocks/>
          </p:cNvCxnSpPr>
          <p:nvPr/>
        </p:nvCxnSpPr>
        <p:spPr>
          <a:xfrm flipH="1" flipV="1">
            <a:off x="5509846" y="2668498"/>
            <a:ext cx="1567962" cy="444006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7FB603C-6B7B-424E-9B17-783F309B861E}"/>
              </a:ext>
            </a:extLst>
          </p:cNvPr>
          <p:cNvSpPr txBox="1"/>
          <p:nvPr/>
        </p:nvSpPr>
        <p:spPr>
          <a:xfrm>
            <a:off x="360783" y="4551577"/>
            <a:ext cx="838274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Can think of it as describing the two events happening in two steps:</a:t>
            </a:r>
          </a:p>
          <a:p>
            <a:endParaRPr lang="en-US" sz="2400" dirty="0"/>
          </a:p>
          <a:p>
            <a:r>
              <a:rPr lang="en-US" sz="2400" dirty="0"/>
              <a:t>The likelihood of X and Y happening: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How likely it is that Y happened?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Given that Y happened, how likely is it that X happened?</a:t>
            </a:r>
          </a:p>
        </p:txBody>
      </p:sp>
    </p:spTree>
    <p:extLst>
      <p:ext uri="{BB962C8B-B14F-4D97-AF65-F5344CB8AC3E}">
        <p14:creationId xmlns:p14="http://schemas.microsoft.com/office/powerpoint/2010/main" val="2829386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1847F-5AC2-504F-9260-CD904EAD2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between distributions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B7C63CF-6560-1A49-B710-D457F1C9A2B6}"/>
                  </a:ext>
                </a:extLst>
              </p:cNvPr>
              <p:cNvSpPr txBox="1"/>
              <p:nvPr/>
            </p:nvSpPr>
            <p:spPr>
              <a:xfrm>
                <a:off x="-115907" y="2171765"/>
                <a:ext cx="9259907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51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𝑃𝑎𝑠𝑠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𝐸𝑛𝑔𝑃𝑎𝑠𝑠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𝐸𝑛𝑔𝑃𝑎𝑠𝑠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(51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𝑃𝑎𝑠𝑠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𝐸𝑛𝑔𝑃𝑎𝑠𝑠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B7C63CF-6560-1A49-B710-D457F1C9A2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5907" y="2171765"/>
                <a:ext cx="9259907" cy="369332"/>
              </a:xfrm>
              <a:prstGeom prst="rect">
                <a:avLst/>
              </a:prstGeom>
              <a:blipFill>
                <a:blip r:embed="rId3"/>
                <a:stretch>
                  <a:fillRect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67FB603C-6B7B-424E-9B17-783F309B861E}"/>
              </a:ext>
            </a:extLst>
          </p:cNvPr>
          <p:cNvSpPr txBox="1"/>
          <p:nvPr/>
        </p:nvSpPr>
        <p:spPr>
          <a:xfrm>
            <a:off x="322674" y="2968961"/>
            <a:ext cx="78410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/>
          </a:p>
          <a:p>
            <a:r>
              <a:rPr lang="en-US" sz="2400" dirty="0"/>
              <a:t>The probability of passing CS51 and English is: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Probability of passing English *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Probability of passing CS51 </a:t>
            </a:r>
            <a:r>
              <a:rPr lang="en-US" sz="2400" b="1" dirty="0"/>
              <a:t>given</a:t>
            </a:r>
            <a:r>
              <a:rPr lang="en-US" sz="2400" dirty="0"/>
              <a:t> that you passed English</a:t>
            </a:r>
          </a:p>
        </p:txBody>
      </p:sp>
    </p:spTree>
    <p:extLst>
      <p:ext uri="{BB962C8B-B14F-4D97-AF65-F5344CB8AC3E}">
        <p14:creationId xmlns:p14="http://schemas.microsoft.com/office/powerpoint/2010/main" val="2292458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</a:t>
            </a:r>
          </a:p>
        </p:txBody>
      </p:sp>
      <p:sp>
        <p:nvSpPr>
          <p:cNvPr id="19" name="Right Brace 18"/>
          <p:cNvSpPr/>
          <p:nvPr/>
        </p:nvSpPr>
        <p:spPr>
          <a:xfrm rot="16200000">
            <a:off x="5344990" y="1462717"/>
            <a:ext cx="381000" cy="2055770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377478" y="1722197"/>
            <a:ext cx="1546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examples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298228" y="3512543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481667" y="4111156"/>
            <a:ext cx="895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Data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2723444" y="2949222"/>
            <a:ext cx="1537820" cy="563321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723444" y="5578713"/>
            <a:ext cx="1537820" cy="87140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7478" y="2949222"/>
            <a:ext cx="2185895" cy="74901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7480" y="3736649"/>
            <a:ext cx="2185895" cy="74901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7478" y="4638062"/>
            <a:ext cx="2185895" cy="74901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7478" y="5578713"/>
            <a:ext cx="2185895" cy="749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61931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1847F-5AC2-504F-9260-CD904EAD2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between distributions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B7C63CF-6560-1A49-B710-D457F1C9A2B6}"/>
                  </a:ext>
                </a:extLst>
              </p:cNvPr>
              <p:cNvSpPr txBox="1"/>
              <p:nvPr/>
            </p:nvSpPr>
            <p:spPr>
              <a:xfrm>
                <a:off x="-115907" y="2171765"/>
                <a:ext cx="9259907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51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𝑃𝑎𝑠𝑠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𝐸𝑛𝑔𝑃𝑎𝑠𝑠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51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𝑃𝑎𝑠𝑠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𝐸𝑛𝑔𝑃𝑎𝑠𝑠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|51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𝑃𝑎𝑠𝑠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B7C63CF-6560-1A49-B710-D457F1C9A2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5907" y="2171765"/>
                <a:ext cx="9259907" cy="369332"/>
              </a:xfrm>
              <a:prstGeom prst="rect">
                <a:avLst/>
              </a:prstGeom>
              <a:blipFill>
                <a:blip r:embed="rId3"/>
                <a:stretch>
                  <a:fillRect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67FB603C-6B7B-424E-9B17-783F309B861E}"/>
              </a:ext>
            </a:extLst>
          </p:cNvPr>
          <p:cNvSpPr txBox="1"/>
          <p:nvPr/>
        </p:nvSpPr>
        <p:spPr>
          <a:xfrm>
            <a:off x="322674" y="2968961"/>
            <a:ext cx="78410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/>
          </a:p>
          <a:p>
            <a:r>
              <a:rPr lang="en-US" sz="2400" dirty="0"/>
              <a:t>The probability of passing CS51 and English is: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Probability of passing </a:t>
            </a:r>
            <a:r>
              <a:rPr lang="en-US" sz="2400" dirty="0">
                <a:solidFill>
                  <a:srgbClr val="FF7700"/>
                </a:solidFill>
              </a:rPr>
              <a:t>CS51</a:t>
            </a:r>
            <a:r>
              <a:rPr lang="en-US" sz="2400" dirty="0"/>
              <a:t> *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Probability of passing </a:t>
            </a:r>
            <a:r>
              <a:rPr lang="en-US" sz="2400" dirty="0">
                <a:solidFill>
                  <a:srgbClr val="FF7700"/>
                </a:solidFill>
              </a:rPr>
              <a:t>English</a:t>
            </a:r>
            <a:r>
              <a:rPr lang="en-US" sz="2400" dirty="0"/>
              <a:t> </a:t>
            </a:r>
            <a:r>
              <a:rPr lang="en-US" sz="2400" b="1" dirty="0"/>
              <a:t>given</a:t>
            </a:r>
            <a:r>
              <a:rPr lang="en-US" sz="2400" dirty="0"/>
              <a:t> that you passed </a:t>
            </a:r>
            <a:r>
              <a:rPr lang="en-US" sz="2400" dirty="0">
                <a:solidFill>
                  <a:srgbClr val="FF7700"/>
                </a:solidFill>
              </a:rPr>
              <a:t>CS51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EE6237-8A6F-6548-8340-DE8055AEF00E}"/>
              </a:ext>
            </a:extLst>
          </p:cNvPr>
          <p:cNvSpPr txBox="1"/>
          <p:nvPr/>
        </p:nvSpPr>
        <p:spPr>
          <a:xfrm>
            <a:off x="782515" y="5811715"/>
            <a:ext cx="6547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7700"/>
                </a:solidFill>
              </a:rPr>
              <a:t>Can also view it with the other event happening first</a:t>
            </a:r>
          </a:p>
        </p:txBody>
      </p:sp>
    </p:spTree>
    <p:extLst>
      <p:ext uri="{BB962C8B-B14F-4D97-AF65-F5344CB8AC3E}">
        <p14:creationId xmlns:p14="http://schemas.microsoft.com/office/powerpoint/2010/main" val="692742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</a:t>
            </a:r>
          </a:p>
        </p:txBody>
      </p:sp>
      <p:sp>
        <p:nvSpPr>
          <p:cNvPr id="19" name="Right Brace 18"/>
          <p:cNvSpPr/>
          <p:nvPr/>
        </p:nvSpPr>
        <p:spPr>
          <a:xfrm rot="16200000">
            <a:off x="4803938" y="2003768"/>
            <a:ext cx="381000" cy="973667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377478" y="1722197"/>
            <a:ext cx="1546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examples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298228" y="3512543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481667" y="4111156"/>
            <a:ext cx="895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Data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2723444" y="2949222"/>
            <a:ext cx="1537820" cy="563321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723444" y="5578713"/>
            <a:ext cx="1537820" cy="87140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6923" y="2823921"/>
            <a:ext cx="1231900" cy="660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6455" y="3851497"/>
            <a:ext cx="1587500" cy="711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57506" y="4634376"/>
            <a:ext cx="1766589" cy="1323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271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Supervised learning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1" y="2384769"/>
            <a:ext cx="1146630" cy="11241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778" y="3642909"/>
            <a:ext cx="887704" cy="8944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547" y="4633260"/>
            <a:ext cx="1103502" cy="6491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7041" y="5457411"/>
            <a:ext cx="1220008" cy="69637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341633" y="6138333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Supervised learning: given labeled examples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41633" y="2297668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label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41633" y="2949223"/>
            <a:ext cx="740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label</a:t>
            </a:r>
            <a:r>
              <a:rPr lang="en-US" baseline="-25000" dirty="0"/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41633" y="3734803"/>
            <a:ext cx="740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label</a:t>
            </a:r>
            <a:r>
              <a:rPr lang="en-US" baseline="-25000" dirty="0"/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341633" y="4698795"/>
            <a:ext cx="740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label</a:t>
            </a:r>
            <a:r>
              <a:rPr lang="en-US" baseline="-25000" dirty="0"/>
              <a:t>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341633" y="5512050"/>
            <a:ext cx="740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label</a:t>
            </a:r>
            <a:r>
              <a:rPr lang="en-US" baseline="-25000" dirty="0"/>
              <a:t>5</a:t>
            </a:r>
          </a:p>
        </p:txBody>
      </p:sp>
      <p:sp>
        <p:nvSpPr>
          <p:cNvPr id="17" name="Right Brace 16"/>
          <p:cNvSpPr/>
          <p:nvPr/>
        </p:nvSpPr>
        <p:spPr>
          <a:xfrm>
            <a:off x="3683000" y="2384769"/>
            <a:ext cx="860778" cy="3681279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826001" y="3785242"/>
            <a:ext cx="2756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labeled examples</a:t>
            </a:r>
          </a:p>
        </p:txBody>
      </p:sp>
      <p:sp>
        <p:nvSpPr>
          <p:cNvPr id="19" name="Right Brace 18"/>
          <p:cNvSpPr/>
          <p:nvPr/>
        </p:nvSpPr>
        <p:spPr>
          <a:xfrm rot="16200000">
            <a:off x="1219715" y="1707435"/>
            <a:ext cx="381000" cy="973667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93255" y="1425864"/>
            <a:ext cx="1546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22876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Supervised learning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41633" y="6138333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Supervised learning: given labeled examples</a:t>
            </a:r>
          </a:p>
        </p:txBody>
      </p:sp>
      <p:sp>
        <p:nvSpPr>
          <p:cNvPr id="17" name="Oval 16"/>
          <p:cNvSpPr/>
          <p:nvPr/>
        </p:nvSpPr>
        <p:spPr>
          <a:xfrm>
            <a:off x="4205126" y="3076224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416792" y="3309780"/>
            <a:ext cx="13063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predictor</a:t>
            </a:r>
          </a:p>
        </p:txBody>
      </p:sp>
      <p:sp>
        <p:nvSpPr>
          <p:cNvPr id="19" name="Right Arrow 18"/>
          <p:cNvSpPr/>
          <p:nvPr/>
        </p:nvSpPr>
        <p:spPr>
          <a:xfrm>
            <a:off x="3471343" y="3455050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1" y="2384769"/>
            <a:ext cx="1146630" cy="112414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778" y="3642909"/>
            <a:ext cx="887704" cy="89442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547" y="4633260"/>
            <a:ext cx="1103502" cy="64911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7041" y="5457411"/>
            <a:ext cx="1220008" cy="696376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2341633" y="2297668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label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41633" y="2949223"/>
            <a:ext cx="740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label</a:t>
            </a:r>
            <a:r>
              <a:rPr lang="en-US" baseline="-25000" dirty="0"/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41633" y="3734803"/>
            <a:ext cx="740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label</a:t>
            </a:r>
            <a:r>
              <a:rPr lang="en-US" baseline="-25000" dirty="0"/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341633" y="4698795"/>
            <a:ext cx="740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label</a:t>
            </a:r>
            <a:r>
              <a:rPr lang="en-US" baseline="-25000" dirty="0"/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341633" y="5512050"/>
            <a:ext cx="740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label</a:t>
            </a:r>
            <a:r>
              <a:rPr lang="en-US" baseline="-250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8382360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4554</TotalTime>
  <Words>2491</Words>
  <Application>Microsoft Macintosh PowerPoint</Application>
  <PresentationFormat>On-screen Show (4:3)</PresentationFormat>
  <Paragraphs>581</Paragraphs>
  <Slides>60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7" baseType="lpstr">
      <vt:lpstr>Arial</vt:lpstr>
      <vt:lpstr>Calibri</vt:lpstr>
      <vt:lpstr>Cambria Math</vt:lpstr>
      <vt:lpstr>Tw Cen MT</vt:lpstr>
      <vt:lpstr>Wingdings</vt:lpstr>
      <vt:lpstr>Wingdings 2</vt:lpstr>
      <vt:lpstr>Median</vt:lpstr>
      <vt:lpstr>Introduction to Machine Learning</vt:lpstr>
      <vt:lpstr>Machine Learning is…</vt:lpstr>
      <vt:lpstr>Machine Learning is…</vt:lpstr>
      <vt:lpstr>Data</vt:lpstr>
      <vt:lpstr>Data</vt:lpstr>
      <vt:lpstr>Data</vt:lpstr>
      <vt:lpstr>Data</vt:lpstr>
      <vt:lpstr>Supervised learning</vt:lpstr>
      <vt:lpstr>Supervised learning</vt:lpstr>
      <vt:lpstr>Supervised learning</vt:lpstr>
      <vt:lpstr>Supervised learning: classification</vt:lpstr>
      <vt:lpstr>Classification Example</vt:lpstr>
      <vt:lpstr>Classification Applications</vt:lpstr>
      <vt:lpstr>Supervised learning: regression</vt:lpstr>
      <vt:lpstr>Regression Example</vt:lpstr>
      <vt:lpstr>Regression Applications</vt:lpstr>
      <vt:lpstr>Supervised learning: ranking</vt:lpstr>
      <vt:lpstr>Ranking example</vt:lpstr>
      <vt:lpstr>Ranking Applications</vt:lpstr>
      <vt:lpstr>Unsupervised learning</vt:lpstr>
      <vt:lpstr>Unsupervised learning applications</vt:lpstr>
      <vt:lpstr>Reinforcement learning</vt:lpstr>
      <vt:lpstr>Reinforcement learning example</vt:lpstr>
      <vt:lpstr>Other learning variations</vt:lpstr>
      <vt:lpstr>Representing examples</vt:lpstr>
      <vt:lpstr>Features</vt:lpstr>
      <vt:lpstr>Features</vt:lpstr>
      <vt:lpstr>Classification revisited</vt:lpstr>
      <vt:lpstr>Classification revisited</vt:lpstr>
      <vt:lpstr>Classification revisited</vt:lpstr>
      <vt:lpstr>Classification revisited</vt:lpstr>
      <vt:lpstr>Classification revisited</vt:lpstr>
      <vt:lpstr>A simple machine learning example</vt:lpstr>
      <vt:lpstr>models</vt:lpstr>
      <vt:lpstr>Probabilistic modeling</vt:lpstr>
      <vt:lpstr>Probabilistic models</vt:lpstr>
      <vt:lpstr>Probabilistic models</vt:lpstr>
      <vt:lpstr>Probabilistic models</vt:lpstr>
      <vt:lpstr>Probability basics</vt:lpstr>
      <vt:lpstr>Probability distributions</vt:lpstr>
      <vt:lpstr>Probability distributions</vt:lpstr>
      <vt:lpstr>Probability distributions</vt:lpstr>
      <vt:lpstr>Probability distributions</vt:lpstr>
      <vt:lpstr>Probability distributions</vt:lpstr>
      <vt:lpstr>Probability distributions</vt:lpstr>
      <vt:lpstr>Probability distributions</vt:lpstr>
      <vt:lpstr>Probability distribution</vt:lpstr>
      <vt:lpstr>Probability distribution</vt:lpstr>
      <vt:lpstr>Some example probability distributions</vt:lpstr>
      <vt:lpstr>Conditional probability distributions</vt:lpstr>
      <vt:lpstr>Conditional probability example</vt:lpstr>
      <vt:lpstr>Conditional probability example</vt:lpstr>
      <vt:lpstr>Conditional probability example</vt:lpstr>
      <vt:lpstr>Conditional probability example</vt:lpstr>
      <vt:lpstr>Joint distribution</vt:lpstr>
      <vt:lpstr>Joint distribution</vt:lpstr>
      <vt:lpstr>Joint distribution</vt:lpstr>
      <vt:lpstr>Relationship between distributions</vt:lpstr>
      <vt:lpstr>Relationship between distributions</vt:lpstr>
      <vt:lpstr>Relationship between distributions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Robert Kauchak</cp:lastModifiedBy>
  <cp:revision>346</cp:revision>
  <dcterms:created xsi:type="dcterms:W3CDTF">2013-09-08T20:10:23Z</dcterms:created>
  <dcterms:modified xsi:type="dcterms:W3CDTF">2019-03-06T18:00:52Z</dcterms:modified>
</cp:coreProperties>
</file>