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27"/>
  </p:notesMasterIdLst>
  <p:handoutMasterIdLst>
    <p:handoutMasterId r:id="rId28"/>
  </p:handoutMasterIdLst>
  <p:sldIdLst>
    <p:sldId id="318" r:id="rId2"/>
    <p:sldId id="256" r:id="rId3"/>
    <p:sldId id="353" r:id="rId4"/>
    <p:sldId id="321" r:id="rId5"/>
    <p:sldId id="347" r:id="rId6"/>
    <p:sldId id="322" r:id="rId7"/>
    <p:sldId id="323" r:id="rId8"/>
    <p:sldId id="325" r:id="rId9"/>
    <p:sldId id="334" r:id="rId10"/>
    <p:sldId id="324" r:id="rId11"/>
    <p:sldId id="320" r:id="rId12"/>
    <p:sldId id="348" r:id="rId13"/>
    <p:sldId id="330" r:id="rId14"/>
    <p:sldId id="326" r:id="rId15"/>
    <p:sldId id="349" r:id="rId16"/>
    <p:sldId id="352" r:id="rId17"/>
    <p:sldId id="355" r:id="rId18"/>
    <p:sldId id="332" r:id="rId19"/>
    <p:sldId id="333" r:id="rId20"/>
    <p:sldId id="335" r:id="rId21"/>
    <p:sldId id="343" r:id="rId22"/>
    <p:sldId id="331" r:id="rId23"/>
    <p:sldId id="327" r:id="rId24"/>
    <p:sldId id="350" r:id="rId25"/>
    <p:sldId id="351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74576" autoAdjust="0"/>
  </p:normalViewPr>
  <p:slideViewPr>
    <p:cSldViewPr>
      <p:cViewPr varScale="1">
        <p:scale>
          <a:sx n="82" d="100"/>
          <a:sy n="82" d="100"/>
        </p:scale>
        <p:origin x="11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CE9977-3258-9B40-804E-D158D126E6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69725-149E-EA4C-A84F-31FC8C32D1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613-91C2-0844-A8B6-49A7B97D9260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36E4A-B285-ED43-A916-C99498E6E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F2099-8BD5-8643-A329-2EE4585D9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B1B68-693C-1041-ABEF-ACC091B8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0D8919-A9F0-F34F-BDA9-89484967A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108F1-E1D9-FA46-BD74-772D9E1F0050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8D67F-04E0-5B4E-A785-6CA9415BDE2B}" type="slidenum">
              <a:rPr lang="en-US"/>
              <a:pPr/>
              <a:t>24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Assume that we want this vacuum to clean this house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us - if someone told us to use a vacuum to clean a house, the sequence of events that should follow are pretty clear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walk into the house, figure out what rooms needed to be vacuumed and start vacuuming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methodically go through the room, not vacuuming over places we’ve already been, until we cover the whole room, then move to the next room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99259-EB52-7E4C-8982-13DEFEAC046D}" type="slidenum">
              <a:rPr lang="en-US"/>
              <a:pPr/>
              <a:t>25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442C3F-8B69-0346-BBCE-0D4B462CC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95F-357B-2F4E-9D58-9158D0941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A822-A8C7-ED44-B5DC-B2C0072F7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42D-9BF7-E44E-B3C7-7B1DD494F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EA08E1-17F3-1247-8AED-9DE992EF5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AE3-8859-B446-B78A-B77CB1E1D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065-30AD-5341-A032-752157A65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0DE-E1E4-204A-BC22-8ED87023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948A-6FA6-BD42-85C5-6064FA866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9259-BAC7-2845-B131-564989365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74E166-66E4-464B-9531-6DB25D22D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6A6DAA-7AF6-284F-AABD-6A3EFB7033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>
            <p:custDataLst>
              <p:tags r:id="rId13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ance.com/omni-channel-customer-engagement/voice-and-ivr/text-to-speech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la.com/autopilot" TargetMode="External"/><Relationship Id="rId2" Type="http://schemas.openxmlformats.org/officeDocument/2006/relationships/hyperlink" Target="https://www.google.com/selfdrivingc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RB9Ol_Wz4" TargetMode="Externa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hSjKoEva5bg" TargetMode="External"/><Relationship Id="rId4" Type="http://schemas.openxmlformats.org/officeDocument/2006/relationships/hyperlink" Target="http://www.youtube.com/watch?v=9vwZ5FQEUF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9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38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7.emf"/><Relationship Id="rId5" Type="http://schemas.openxmlformats.org/officeDocument/2006/relationships/tags" Target="../tags/tag1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41.emf"/><Relationship Id="rId3" Type="http://schemas.openxmlformats.org/officeDocument/2006/relationships/tags" Target="../tags/tag22.xml"/><Relationship Id="rId21" Type="http://schemas.openxmlformats.org/officeDocument/2006/relationships/image" Target="../media/image44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43.emf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4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633626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http://www.bbspot.com/comics/PC-Weenies/2008/02/3248.php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1519"/>
            <a:ext cx="5486400" cy="60468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challenges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8153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Knowledge representation</a:t>
            </a:r>
          </a:p>
          <a:p>
            <a:pPr lvl="1"/>
            <a:r>
              <a:rPr lang="en-US" sz="2000" dirty="0"/>
              <a:t>encode known information</a:t>
            </a:r>
          </a:p>
          <a:p>
            <a:pPr lvl="1"/>
            <a:r>
              <a:rPr lang="en-US" sz="2000" dirty="0"/>
              <a:t>water is wet, the sun is hot, Dave is a person, …</a:t>
            </a:r>
          </a:p>
          <a:p>
            <a:pPr marL="0" indent="0">
              <a:buNone/>
            </a:pPr>
            <a:r>
              <a:rPr lang="en-US" sz="2400" dirty="0"/>
              <a:t>Learning</a:t>
            </a:r>
          </a:p>
          <a:p>
            <a:pPr lvl="1"/>
            <a:r>
              <a:rPr lang="en-US" sz="2000" dirty="0"/>
              <a:t>learn from environment</a:t>
            </a:r>
          </a:p>
          <a:p>
            <a:pPr lvl="1"/>
            <a:r>
              <a:rPr lang="en-US" sz="2000" dirty="0"/>
              <a:t>What type of feedback? (supervised vs. unsupervised vs. reinforcement </a:t>
            </a:r>
            <a:r>
              <a:rPr lang="en-US" sz="2000" dirty="0" err="1"/>
              <a:t>vs</a:t>
            </a:r>
            <a:r>
              <a:rPr lang="en-US" sz="2000" dirty="0"/>
              <a:t> …)</a:t>
            </a:r>
          </a:p>
          <a:p>
            <a:pPr marL="0" indent="0">
              <a:buNone/>
            </a:pPr>
            <a:r>
              <a:rPr lang="en-US" sz="2400" dirty="0"/>
              <a:t>Reasoning/problem solving</a:t>
            </a:r>
          </a:p>
          <a:p>
            <a:pPr lvl="1"/>
            <a:r>
              <a:rPr lang="en-US" sz="2000" dirty="0"/>
              <a:t>achieve goals, solve problems</a:t>
            </a:r>
          </a:p>
          <a:p>
            <a:pPr lvl="1"/>
            <a:r>
              <a:rPr lang="en-US" sz="2000" dirty="0"/>
              <a:t>planning</a:t>
            </a:r>
          </a:p>
          <a:p>
            <a:pPr lvl="1"/>
            <a:r>
              <a:rPr lang="en-US" sz="2000" dirty="0"/>
              <a:t>How do you make an omelet?  I’m carrying an umbrella and it’s raining… will I get wet?</a:t>
            </a:r>
          </a:p>
          <a:p>
            <a:pPr marL="0" indent="0">
              <a:buNone/>
            </a:pPr>
            <a:r>
              <a:rPr lang="en-US" sz="2400" dirty="0"/>
              <a:t>Robotics</a:t>
            </a:r>
          </a:p>
          <a:p>
            <a:pPr lvl="1"/>
            <a:r>
              <a:rPr lang="en-US" sz="2000" dirty="0"/>
              <a:t>How can computers interact with the physical world?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Understand spoken language?</a:t>
            </a:r>
          </a:p>
          <a:p>
            <a:pPr marL="45720" indent="0">
              <a:buNone/>
            </a:pPr>
            <a:r>
              <a:rPr lang="en-US" sz="3000" dirty="0"/>
              <a:t>speech recognition is really good, if:</a:t>
            </a:r>
          </a:p>
          <a:p>
            <a:pPr lvl="1"/>
            <a:r>
              <a:rPr lang="en-US" sz="2800" dirty="0"/>
              <a:t>restricted vocabulary</a:t>
            </a:r>
          </a:p>
          <a:p>
            <a:pPr lvl="1"/>
            <a:r>
              <a:rPr lang="en-US" sz="2800" dirty="0"/>
              <a:t>specific speaker with training</a:t>
            </a:r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Gotten quite good in the last few years and shows up in lots of places:</a:t>
            </a:r>
          </a:p>
          <a:p>
            <a:pPr lvl="1"/>
            <a:r>
              <a:rPr lang="en-US" sz="2800" dirty="0"/>
              <a:t>Mobile: Siri, Ok Google, etc.</a:t>
            </a:r>
          </a:p>
          <a:p>
            <a:pPr lvl="1"/>
            <a:r>
              <a:rPr lang="en-US" sz="2800" dirty="0"/>
              <a:t>Home assistants: Alexa, Google Home</a:t>
            </a:r>
          </a:p>
          <a:p>
            <a:pPr lvl="1"/>
            <a:endParaRPr lang="en-US" sz="3200" dirty="0"/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What does the spoken language actually mean (language understanding)?</a:t>
            </a:r>
          </a:p>
          <a:p>
            <a:pPr lvl="1"/>
            <a:r>
              <a:rPr lang="en-US" sz="2800" dirty="0"/>
              <a:t>much harder problem!</a:t>
            </a:r>
          </a:p>
          <a:p>
            <a:pPr lvl="1"/>
            <a:r>
              <a:rPr lang="en-US" sz="2800" dirty="0"/>
              <a:t>many advances in NLP in small things, but still far away from a general solution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64748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Speak?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377369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you wouldn’t confuse it for a person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40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Can do accents, intonations, etc.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lang="en-US" sz="2400" baseline="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baseline="0" dirty="0">
                <a:latin typeface="+mn-lt"/>
                <a:ea typeface="+mn-ea"/>
                <a:cs typeface="+mn-cs"/>
              </a:rPr>
              <a:t>Better with restricted</a:t>
            </a:r>
            <a:r>
              <a:rPr lang="en-US" sz="2400" dirty="0">
                <a:latin typeface="+mn-lt"/>
                <a:ea typeface="+mn-ea"/>
                <a:cs typeface="+mn-cs"/>
              </a:rPr>
              <a:t> vocabulary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Loquendo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dirty="0">
                <a:latin typeface="+mn-lt"/>
                <a:ea typeface="+mn-ea"/>
                <a:cs typeface="+mn-cs"/>
                <a:hlinkClick r:id="rId3"/>
              </a:rPr>
              <a:t>https://www.nuance.com/omni-channel-customer-engagement/voice-and-ivr/text-to-speech.html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dirty="0">
                <a:latin typeface="+mn-lt"/>
                <a:ea typeface="+mn-ea"/>
                <a:cs typeface="+mn-cs"/>
              </a:rPr>
              <a:t>Dealing with facial expression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56355" y="5160227"/>
            <a:ext cx="2103951" cy="13349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37355" y="64809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Kismet (MIT)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175" y="5160227"/>
            <a:ext cx="1148434" cy="1367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1" y="5029199"/>
            <a:ext cx="1734048" cy="160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924800" cy="38862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sz="3000" dirty="0"/>
              <a:t>Freeway driving is relatively straightforward</a:t>
            </a:r>
          </a:p>
          <a:p>
            <a:pPr marL="320040" lvl="1" indent="0">
              <a:buNone/>
            </a:pPr>
            <a:endParaRPr lang="en-US" sz="3000" dirty="0"/>
          </a:p>
          <a:p>
            <a:pPr marL="320040" lvl="1" indent="0">
              <a:buNone/>
            </a:pPr>
            <a:r>
              <a:rPr lang="en-US" sz="3000" dirty="0"/>
              <a:t>Off-road a bit harder</a:t>
            </a:r>
          </a:p>
          <a:p>
            <a:pPr lvl="2"/>
            <a:r>
              <a:rPr lang="en-US" sz="2600" dirty="0"/>
              <a:t>see DARPA grand challenges (2004, 2005)</a:t>
            </a:r>
          </a:p>
          <a:p>
            <a:pPr marL="594360" lvl="2" indent="0">
              <a:buNone/>
            </a:pPr>
            <a:endParaRPr lang="en-US" sz="2600" dirty="0"/>
          </a:p>
          <a:p>
            <a:pPr marL="320040" lvl="1" indent="0">
              <a:buNone/>
            </a:pPr>
            <a:r>
              <a:rPr lang="en-US" sz="3000" dirty="0"/>
              <a:t>And urban driving is even trickier</a:t>
            </a:r>
          </a:p>
          <a:p>
            <a:pPr lvl="2"/>
            <a:r>
              <a:rPr lang="en-US" sz="2600" dirty="0"/>
              <a:t>See DARPA urban challenge (2007)</a:t>
            </a:r>
          </a:p>
          <a:p>
            <a:pPr lvl="2"/>
            <a:r>
              <a:rPr lang="en-US" sz="2600" dirty="0"/>
              <a:t>Google’s autonomous vehicle</a:t>
            </a:r>
          </a:p>
          <a:p>
            <a:pPr lvl="1"/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19400"/>
            <a:ext cx="2252870" cy="141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28" y="1371600"/>
            <a:ext cx="2016155" cy="135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2112065" cy="162994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334000"/>
            <a:ext cx="2057400" cy="131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7494849">
            <a:off x="-353258" y="5070147"/>
            <a:ext cx="21245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Hint: there’s a connection here</a:t>
            </a:r>
          </a:p>
        </p:txBody>
      </p:sp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86400"/>
            <a:ext cx="1905000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1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167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https://www.google.com/selfdrivingcar/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https://www.tesla.com/autopilot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Uber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733800"/>
            <a:ext cx="3581400" cy="227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3CCD2-2F6F-144E-A13D-42F901F9D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36" y="3733800"/>
            <a:ext cx="3422441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583769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Many driver assist technologies:</a:t>
            </a:r>
          </a:p>
          <a:p>
            <a:pPr>
              <a:buFontTx/>
              <a:buChar char="-"/>
            </a:pPr>
            <a:r>
              <a:rPr lang="en-US" sz="3200" dirty="0"/>
              <a:t>Automatic breaking</a:t>
            </a:r>
          </a:p>
          <a:p>
            <a:pPr>
              <a:buFontTx/>
              <a:buChar char="-"/>
            </a:pPr>
            <a:r>
              <a:rPr lang="en-US" sz="3200" dirty="0"/>
              <a:t>Automatic pedestrian detection</a:t>
            </a:r>
          </a:p>
          <a:p>
            <a:pPr>
              <a:buFontTx/>
              <a:buChar char="-"/>
            </a:pPr>
            <a:r>
              <a:rPr lang="en-US" sz="3200" dirty="0"/>
              <a:t>Lane drift avoidance</a:t>
            </a:r>
          </a:p>
          <a:p>
            <a:pPr>
              <a:buFontTx/>
              <a:buChar char="-"/>
            </a:pPr>
            <a:r>
              <a:rPr lang="en-US" sz="3200" dirty="0"/>
              <a:t>”smart” cruise control</a:t>
            </a:r>
          </a:p>
          <a:p>
            <a:pPr>
              <a:buFontTx/>
              <a:buChar char="-"/>
            </a:pPr>
            <a:r>
              <a:rPr lang="en-US" sz="3200" dirty="0"/>
              <a:t>Blind spot warning</a:t>
            </a:r>
          </a:p>
          <a:p>
            <a:pPr>
              <a:buFontTx/>
              <a:buChar char="-"/>
            </a:pP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498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Identify emotion?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3999"/>
            <a:ext cx="7924800" cy="501283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This is </a:t>
            </a:r>
            <a:r>
              <a:rPr lang="en-US" sz="2800" dirty="0" err="1">
                <a:latin typeface="+mn-lt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in text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movie reviews (assignment 7!)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blogs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twitter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lang="en-US" sz="2800" dirty="0">
                <a:latin typeface="+mn-lt"/>
                <a:ea typeface="+mn-ea"/>
                <a:cs typeface="+mn-cs"/>
              </a:rPr>
              <a:t>sarcasm is hard</a:t>
            </a:r>
          </a:p>
          <a:p>
            <a:pPr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with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faces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strongly biased by training data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works best when exaggerated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19600"/>
            <a:ext cx="2286000" cy="211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Reasoning?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Success on small sub-problems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General purpose reasoning is harder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Wolfram Alpha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err="1">
                <a:latin typeface="+mn-lt"/>
                <a:ea typeface="+mn-ea"/>
                <a:cs typeface="+mn-cs"/>
              </a:rPr>
              <a:t>OpenCyc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57400"/>
            <a:ext cx="2155457" cy="2279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 descr="MCj0347369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438400"/>
            <a:ext cx="1373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3505200"/>
            <a:ext cx="4648200" cy="1752600"/>
          </a:xfrm>
        </p:spPr>
        <p:txBody>
          <a:bodyPr/>
          <a:lstStyle/>
          <a:p>
            <a:pPr algn="r"/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CS51A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Spring 2019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2098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400" dirty="0">
                <a:solidFill>
                  <a:srgbClr val="000000"/>
                </a:solidFill>
              </a:rPr>
              <a:t>Intro to 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983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FF6600"/>
                </a:solidFill>
              </a:rPr>
              <a:t>Adapted from notes from</a:t>
            </a:r>
            <a:r>
              <a:rPr lang="en-US" dirty="0"/>
              <a:t>:</a:t>
            </a:r>
          </a:p>
          <a:p>
            <a:pPr algn="r"/>
            <a:r>
              <a:rPr lang="en-US" dirty="0"/>
              <a:t>Sara Owsley </a:t>
            </a:r>
            <a:r>
              <a:rPr lang="en-US" dirty="0" err="1"/>
              <a:t>Sood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Walk?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0"/>
            <a:ext cx="7924800" cy="464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Robots have had a variety of locomotion methods</a:t>
            </a: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Walking with legs,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Differing terrains, stairs, running, ramps, etc.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320040" lvl="1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lang="en-US" sz="2800" dirty="0">
                <a:latin typeface="+mn-lt"/>
                <a:ea typeface="+mn-ea"/>
                <a:cs typeface="+mn-cs"/>
              </a:rPr>
              <a:t>Recently, a number of successes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Honda’s </a:t>
            </a:r>
            <a:r>
              <a:rPr lang="en-US" sz="2800" dirty="0" err="1">
                <a:latin typeface="+mn-lt"/>
                <a:ea typeface="+mn-ea"/>
                <a:cs typeface="+mn-cs"/>
              </a:rPr>
              <a:t>Asimo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600" dirty="0">
                <a:latin typeface="+mn-lt"/>
                <a:ea typeface="+mn-ea"/>
                <a:cs typeface="+mn-cs"/>
                <a:hlinkClick r:id="rId3"/>
              </a:rPr>
              <a:t>https://www.youtube.com/watch?v=SARB9Ol_Wz4</a:t>
            </a:r>
            <a:endParaRPr lang="en-US" sz="2600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Sony QRIO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>
                <a:latin typeface="+mn-lt"/>
                <a:ea typeface="+mn-ea"/>
                <a:cs typeface="+mn-cs"/>
                <a:hlinkClick r:id="rId4"/>
              </a:rPr>
              <a:t>http://www.youtube.com/watch?v=9vwZ5FQEUFg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Boston Dynamic’s Atlas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>
                <a:latin typeface="+mn-lt"/>
                <a:ea typeface="+mn-ea"/>
                <a:cs typeface="+mn-cs"/>
                <a:hlinkClick r:id="rId5"/>
              </a:rPr>
              <a:t>https://www.youtube.com/watch?v=hSjKoEva5bg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2286000"/>
            <a:ext cx="941194" cy="14986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391400" y="3733800"/>
            <a:ext cx="1149350" cy="14494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will I have my robot helper?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2660650" cy="5009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2971800"/>
            <a:ext cx="382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can we currently do?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51100"/>
            <a:ext cx="1892300" cy="168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603500"/>
            <a:ext cx="2298700" cy="181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298700"/>
            <a:ext cx="2247900" cy="1765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Fold a pile of towels?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2451100" cy="138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7772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UC Berkeley towel folding robot:</a:t>
            </a:r>
          </a:p>
          <a:p>
            <a:endParaRPr lang="en-US" sz="2400" dirty="0"/>
          </a:p>
          <a:p>
            <a:r>
              <a:rPr lang="en-US" sz="2400" dirty="0"/>
              <a:t>http://</a:t>
            </a:r>
            <a:r>
              <a:rPr lang="en-US" sz="2400" dirty="0" err="1"/>
              <a:t>www.youtube.com/watch?v</a:t>
            </a:r>
            <a:r>
              <a:rPr lang="en-US" sz="2400" dirty="0"/>
              <a:t>=gy5g33S0Gzo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-3048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How do we make computers ”intelligent?"</a:t>
            </a:r>
          </a:p>
        </p:txBody>
      </p:sp>
      <p:pic>
        <p:nvPicPr>
          <p:cNvPr id="18435" name="Picture 4" descr="MCj041231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237037" y="3287713"/>
            <a:ext cx="8667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MCj0413478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375275" y="2908300"/>
            <a:ext cx="35401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57200" y="5075238"/>
            <a:ext cx="1366838" cy="113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438" name="Picture 22" descr="MCPE06010_0000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69925" y="2073275"/>
            <a:ext cx="34147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63775" y="1238250"/>
            <a:ext cx="2124075" cy="684213"/>
          </a:xfrm>
          <a:prstGeom prst="wedgeRoundRectCallout">
            <a:avLst>
              <a:gd name="adj1" fmla="val -42375"/>
              <a:gd name="adj2" fmla="val 8781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Computer, </a:t>
            </a:r>
          </a:p>
          <a:p>
            <a:pPr algn="ctr"/>
            <a:r>
              <a:rPr lang="en-US"/>
              <a:t>clean the house!</a:t>
            </a:r>
          </a:p>
        </p:txBody>
      </p:sp>
      <p:sp>
        <p:nvSpPr>
          <p:cNvPr id="18440" name="AutoShap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316413"/>
            <a:ext cx="1973262" cy="758825"/>
          </a:xfrm>
          <a:prstGeom prst="cloudCallout">
            <a:avLst>
              <a:gd name="adj1" fmla="val -45412"/>
              <a:gd name="adj2" fmla="val 7594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This one's got no chance…</a:t>
            </a:r>
          </a:p>
        </p:txBody>
      </p:sp>
      <p:sp>
        <p:nvSpPr>
          <p:cNvPr id="18441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4050" y="1844675"/>
            <a:ext cx="1973262" cy="758825"/>
          </a:xfrm>
          <a:prstGeom prst="cloudCallout">
            <a:avLst>
              <a:gd name="adj1" fmla="val -50481"/>
              <a:gd name="adj2" fmla="val 15271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Um… OK…??</a:t>
            </a:r>
          </a:p>
        </p:txBody>
      </p:sp>
    </p:spTree>
    <p:extLst>
      <p:ext uri="{BB962C8B-B14F-4D97-AF65-F5344CB8AC3E}">
        <p14:creationId xmlns:p14="http://schemas.microsoft.com/office/powerpoint/2010/main" val="183347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230312"/>
            <a:ext cx="1973262" cy="273208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5" descr="MCj037079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157288" y="1455738"/>
            <a:ext cx="1712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1313" y="3276600"/>
            <a:ext cx="908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Search</a:t>
            </a:r>
          </a:p>
        </p:txBody>
      </p:sp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8788" y="2973388"/>
            <a:ext cx="29035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 knowledge</a:t>
            </a:r>
            <a:br>
              <a:rPr lang="en-US"/>
            </a:br>
            <a:r>
              <a:rPr lang="en-US"/>
              <a:t>and uncertainty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799013" y="1455738"/>
            <a:ext cx="1774825" cy="139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27" name="Rectangle 11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problem of AI</a:t>
            </a:r>
          </a:p>
        </p:txBody>
      </p:sp>
      <p:pic>
        <p:nvPicPr>
          <p:cNvPr id="30728" name="Picture 12" descr="MCj0334296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3075" y="4143375"/>
            <a:ext cx="1812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MCj02991330000[1]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077075" y="3581400"/>
            <a:ext cx="128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925" y="5705475"/>
            <a:ext cx="17478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</a:t>
            </a:r>
            <a:br>
              <a:rPr lang="en-US"/>
            </a:br>
            <a:r>
              <a:rPr lang="en-US"/>
              <a:t>Utility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54875" y="5554663"/>
            <a:ext cx="1073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Learning</a:t>
            </a:r>
          </a:p>
        </p:txBody>
      </p:sp>
      <p:sp>
        <p:nvSpPr>
          <p:cNvPr id="30732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5164" y="4563070"/>
            <a:ext cx="2662236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Many different ways of making an agent  intelligent</a:t>
            </a:r>
          </a:p>
        </p:txBody>
      </p:sp>
      <p:sp>
        <p:nvSpPr>
          <p:cNvPr id="3073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205163" y="3808413"/>
            <a:ext cx="684212" cy="531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75213" y="3808413"/>
            <a:ext cx="379412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65850" y="5099050"/>
            <a:ext cx="835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446338" y="5099050"/>
            <a:ext cx="758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097B56-54BF-5B4D-B1A7-D29BB84CA1E3}"/>
              </a:ext>
            </a:extLst>
          </p:cNvPr>
          <p:cNvSpPr/>
          <p:nvPr/>
        </p:nvSpPr>
        <p:spPr>
          <a:xfrm>
            <a:off x="6573838" y="3459956"/>
            <a:ext cx="2417762" cy="27320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5399D6-0C34-E140-A3F4-D45A64596EB8}"/>
              </a:ext>
            </a:extLst>
          </p:cNvPr>
          <p:cNvSpPr/>
          <p:nvPr/>
        </p:nvSpPr>
        <p:spPr>
          <a:xfrm>
            <a:off x="895351" y="1177519"/>
            <a:ext cx="2417762" cy="27320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9D4F-F94F-2445-872E-9EE557A9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0E23-FEB0-6D41-A7D7-502E6208A8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Tuesday mentor hours back to 5-7pm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office hours:</a:t>
            </a:r>
          </a:p>
          <a:p>
            <a:pPr>
              <a:buFontTx/>
              <a:buChar char="-"/>
            </a:pPr>
            <a:r>
              <a:rPr lang="en-US" dirty="0"/>
              <a:t>M: 3-3:50pm</a:t>
            </a:r>
          </a:p>
          <a:p>
            <a:pPr>
              <a:buFontTx/>
              <a:buChar char="-"/>
            </a:pPr>
            <a:r>
              <a:rPr lang="en-US" b="1" dirty="0"/>
              <a:t>T: 11am-12</a:t>
            </a:r>
          </a:p>
          <a:p>
            <a:pPr>
              <a:buFontTx/>
              <a:buChar char="-"/>
            </a:pPr>
            <a:r>
              <a:rPr lang="en-US" b="1" dirty="0"/>
              <a:t>Th: 11am-12:30</a:t>
            </a:r>
          </a:p>
          <a:p>
            <a:pPr>
              <a:buFontTx/>
              <a:buChar char="-"/>
            </a:pPr>
            <a:r>
              <a:rPr lang="en-US" b="1" dirty="0"/>
              <a:t>F: 10-11am</a:t>
            </a:r>
          </a:p>
        </p:txBody>
      </p:sp>
    </p:spTree>
    <p:extLst>
      <p:ext uri="{BB962C8B-B14F-4D97-AF65-F5344CB8AC3E}">
        <p14:creationId xmlns:p14="http://schemas.microsoft.com/office/powerpoint/2010/main" val="12916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AI is a huge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What is AI (</a:t>
            </a:r>
            <a:r>
              <a:rPr lang="en-US" sz="3200">
                <a:solidFill>
                  <a:srgbClr val="FF0000"/>
                </a:solidFill>
              </a:rPr>
              <a:t>artificial intelligence)…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AI is a huge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What is AI…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One definition: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 “</a:t>
            </a:r>
            <a:r>
              <a:rPr lang="en-US" sz="3200" i="1" dirty="0"/>
              <a:t>Building programs that enable computers to do what humans can do.</a:t>
            </a:r>
            <a:r>
              <a:rPr lang="en-US" sz="3200" dirty="0"/>
              <a:t>”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example:</a:t>
            </a:r>
            <a:br>
              <a:rPr lang="en-US" sz="3200" dirty="0"/>
            </a:br>
            <a:r>
              <a:rPr lang="en-US" sz="3200" dirty="0"/>
              <a:t>read, walk around, drive, play games, solve problems, learn, have conversations…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09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 broader definition</a:t>
            </a: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1905000" y="3860800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91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vs.</a:t>
            </a:r>
          </a:p>
          <a:p>
            <a:endParaRPr lang="en-US" sz="2400" dirty="0"/>
          </a:p>
          <a:p>
            <a:r>
              <a:rPr lang="en-US" sz="2400" dirty="0"/>
              <a:t>acting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       vs.        rational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179493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“Building programs that enable computers to do do </a:t>
            </a:r>
            <a:r>
              <a:rPr lang="en-US" sz="2800" i="1" dirty="0">
                <a:solidFill>
                  <a:srgbClr val="00B050"/>
                </a:solidFill>
              </a:rPr>
              <a:t>intelligent</a:t>
            </a:r>
            <a:r>
              <a:rPr lang="en-US" sz="2800" dirty="0"/>
              <a:t> things”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is AI viewed in popular media?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034094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1322614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2060437" cy="278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19200"/>
            <a:ext cx="14859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048000"/>
            <a:ext cx="21590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990600"/>
            <a:ext cx="110490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876800"/>
            <a:ext cx="2387600" cy="168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066800"/>
            <a:ext cx="13335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4953000"/>
            <a:ext cx="2006600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895600"/>
            <a:ext cx="1651000" cy="172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0" y="2819400"/>
            <a:ext cx="1219200" cy="157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8700" y="4572000"/>
            <a:ext cx="16129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i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66651"/>
            <a:ext cx="7315200" cy="57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772400" cy="685800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challenges are there?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challenges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Perception</a:t>
            </a:r>
          </a:p>
          <a:p>
            <a:pPr lvl="1"/>
            <a:r>
              <a:rPr lang="en-US" dirty="0"/>
              <a:t>perceive the environment via sensors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vision (perception via images/video)</a:t>
            </a:r>
          </a:p>
          <a:p>
            <a:pPr lvl="1"/>
            <a:r>
              <a:rPr lang="en-US" dirty="0"/>
              <a:t>process visual information</a:t>
            </a:r>
          </a:p>
          <a:p>
            <a:pPr lvl="1"/>
            <a:r>
              <a:rPr lang="en-US" dirty="0"/>
              <a:t>object identification, face recognition, motion tracking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Natural language processing and generation</a:t>
            </a:r>
          </a:p>
          <a:p>
            <a:pPr lvl="1"/>
            <a:r>
              <a:rPr lang="en-US" dirty="0"/>
              <a:t>speech recognition, language understanding</a:t>
            </a:r>
          </a:p>
          <a:p>
            <a:pPr lvl="1"/>
            <a:r>
              <a:rPr lang="en-US" dirty="0"/>
              <a:t>language translation, speech generation, summarization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14955</TotalTime>
  <Words>823</Words>
  <Application>Microsoft Macintosh PowerPoint</Application>
  <PresentationFormat>On-screen Show (4:3)</PresentationFormat>
  <Paragraphs>180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Franklin Gothic Book</vt:lpstr>
      <vt:lpstr>Perpetua</vt:lpstr>
      <vt:lpstr>Wingdings 2</vt:lpstr>
      <vt:lpstr>Equity</vt:lpstr>
      <vt:lpstr>PowerPoint Presentation</vt:lpstr>
      <vt:lpstr>Intro to AI</vt:lpstr>
      <vt:lpstr>Admin</vt:lpstr>
      <vt:lpstr>AI is a huge field</vt:lpstr>
      <vt:lpstr>AI is a huge field</vt:lpstr>
      <vt:lpstr>A broader definition</vt:lpstr>
      <vt:lpstr>How is AI viewed in popular media?</vt:lpstr>
      <vt:lpstr>PowerPoint Presentation</vt:lpstr>
      <vt:lpstr>What challenges are there?</vt:lpstr>
      <vt:lpstr>What challenges are there?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When will I have my robot helper?</vt:lpstr>
      <vt:lpstr>What can we currently do?</vt:lpstr>
      <vt:lpstr>What can we currently do?</vt:lpstr>
      <vt:lpstr>How do we make computers ”intelligent?"</vt:lpstr>
      <vt:lpstr>Fundamental problem of AI</vt:lpstr>
    </vt:vector>
  </TitlesOfParts>
  <Company>Microsoft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Robert Kauchak</cp:lastModifiedBy>
  <cp:revision>428</cp:revision>
  <cp:lastPrinted>2019-03-04T18:02:06Z</cp:lastPrinted>
  <dcterms:created xsi:type="dcterms:W3CDTF">2010-09-01T20:57:28Z</dcterms:created>
  <dcterms:modified xsi:type="dcterms:W3CDTF">2019-03-04T18:02:13Z</dcterms:modified>
</cp:coreProperties>
</file>