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7"/>
  </p:notesMasterIdLst>
  <p:sldIdLst>
    <p:sldId id="438" r:id="rId2"/>
    <p:sldId id="256" r:id="rId3"/>
    <p:sldId id="358" r:id="rId4"/>
    <p:sldId id="441" r:id="rId5"/>
    <p:sldId id="359" r:id="rId6"/>
    <p:sldId id="389" r:id="rId7"/>
    <p:sldId id="391" r:id="rId8"/>
    <p:sldId id="360" r:id="rId9"/>
    <p:sldId id="361" r:id="rId10"/>
    <p:sldId id="439" r:id="rId11"/>
    <p:sldId id="362" r:id="rId12"/>
    <p:sldId id="363" r:id="rId13"/>
    <p:sldId id="442" r:id="rId14"/>
    <p:sldId id="364" r:id="rId15"/>
    <p:sldId id="365" r:id="rId16"/>
    <p:sldId id="392" r:id="rId17"/>
    <p:sldId id="393" r:id="rId18"/>
    <p:sldId id="366" r:id="rId19"/>
    <p:sldId id="367" r:id="rId20"/>
    <p:sldId id="394" r:id="rId21"/>
    <p:sldId id="368" r:id="rId22"/>
    <p:sldId id="369" r:id="rId23"/>
    <p:sldId id="370" r:id="rId24"/>
    <p:sldId id="376" r:id="rId25"/>
    <p:sldId id="377" r:id="rId26"/>
    <p:sldId id="378" r:id="rId27"/>
    <p:sldId id="395" r:id="rId28"/>
    <p:sldId id="396" r:id="rId29"/>
    <p:sldId id="413" r:id="rId30"/>
    <p:sldId id="397" r:id="rId31"/>
    <p:sldId id="398" r:id="rId32"/>
    <p:sldId id="399" r:id="rId33"/>
    <p:sldId id="445" r:id="rId34"/>
    <p:sldId id="444" r:id="rId35"/>
    <p:sldId id="404" r:id="rId36"/>
    <p:sldId id="405" r:id="rId37"/>
    <p:sldId id="406" r:id="rId38"/>
    <p:sldId id="407" r:id="rId39"/>
    <p:sldId id="408" r:id="rId40"/>
    <p:sldId id="432" r:id="rId41"/>
    <p:sldId id="409" r:id="rId42"/>
    <p:sldId id="410" r:id="rId43"/>
    <p:sldId id="434" r:id="rId44"/>
    <p:sldId id="411" r:id="rId45"/>
    <p:sldId id="412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07"/>
  </p:normalViewPr>
  <p:slideViewPr>
    <p:cSldViewPr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E62A-B6B6-894F-87EA-26ABC6A085EA}" type="slidenum">
              <a:rPr lang="en-US"/>
              <a:pPr/>
              <a:t>24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E62A-B6B6-894F-87EA-26ABC6A085EA}" type="slidenum">
              <a:rPr lang="en-US"/>
              <a:pPr/>
              <a:t>25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1E0ED-91F4-9A49-815B-FA018103DD67}" type="slidenum">
              <a:rPr lang="en-US"/>
              <a:pPr/>
              <a:t>26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8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oleObject" Target="../embeddings/oleObject2.bin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oleObject" Target="../embeddings/oleObject3.bin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3.v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oleObject" Target="../embeddings/oleObject4.bin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4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image" Target="../media/image13.emf"/><Relationship Id="rId2" Type="http://schemas.openxmlformats.org/officeDocument/2006/relationships/tags" Target="../tags/tag4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e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emf"/><Relationship Id="rId4" Type="http://schemas.openxmlformats.org/officeDocument/2006/relationships/image" Target="../media/image23.emf"/><Relationship Id="rId9" Type="http://schemas.openxmlformats.org/officeDocument/2006/relationships/oleObject" Target="../embeddings/oleObject2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0.e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2400" y="914400"/>
            <a:ext cx="95250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52400"/>
            <a:ext cx="807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Tesla slashed Model S and X staff in recent layoffs</a:t>
            </a:r>
          </a:p>
          <a:p>
            <a:r>
              <a:rPr lang="en-US" sz="2400" dirty="0"/>
              <a:t>A Spot of Grime on the North Dakota Music Scene</a:t>
            </a:r>
          </a:p>
          <a:p>
            <a:r>
              <a:rPr lang="en-US" sz="2400" dirty="0"/>
              <a:t>Harden ignites The Garden for career-high 61 points</a:t>
            </a:r>
          </a:p>
          <a:p>
            <a:r>
              <a:rPr lang="en-US" sz="2400" dirty="0"/>
              <a:t>Shocking moment man attacks family in fit of rage</a:t>
            </a:r>
          </a:p>
          <a:p>
            <a:r>
              <a:rPr lang="en-US" sz="2400" dirty="0"/>
              <a:t>Trump Makes Rare Cave on State of the Union Speech</a:t>
            </a:r>
          </a:p>
          <a:p>
            <a:r>
              <a:rPr lang="en-US" sz="2400" dirty="0"/>
              <a:t>Coca-Cola Nixes Super Bowl Ad After 11-Year Run</a:t>
            </a:r>
          </a:p>
          <a:p>
            <a:r>
              <a:rPr lang="en-US" sz="2400" dirty="0"/>
              <a:t>Sanders: President isn’t hung up on the wall</a:t>
            </a:r>
          </a:p>
          <a:p>
            <a:r>
              <a:rPr lang="en-US" sz="2400" dirty="0"/>
              <a:t>Ronda Rousey gets animated in 'Mortal </a:t>
            </a:r>
            <a:r>
              <a:rPr lang="en-US" sz="2400" dirty="0" err="1"/>
              <a:t>Kombat</a:t>
            </a:r>
            <a:r>
              <a:rPr lang="en-US" sz="2400" dirty="0"/>
              <a:t> 11'</a:t>
            </a:r>
          </a:p>
          <a:p>
            <a:r>
              <a:rPr lang="en-US" sz="2400" dirty="0"/>
              <a:t>Why JFK Went To Hell</a:t>
            </a:r>
          </a:p>
          <a:p>
            <a:r>
              <a:rPr lang="en-US" sz="2400" dirty="0" err="1"/>
              <a:t>Pizzagate</a:t>
            </a:r>
            <a:r>
              <a:rPr lang="en-US" sz="2400" dirty="0"/>
              <a:t>: Woods denied pizza during Torrey pro-am</a:t>
            </a:r>
          </a:p>
        </p:txBody>
      </p:sp>
    </p:spTree>
    <p:extLst>
      <p:ext uri="{BB962C8B-B14F-4D97-AF65-F5344CB8AC3E}">
        <p14:creationId xmlns:p14="http://schemas.microsoft.com/office/powerpoint/2010/main" val="366926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We can then talk about the probability of the different values of a random variable</a:t>
            </a:r>
          </a:p>
          <a:p>
            <a:pPr marL="0" indent="0">
              <a:buNone/>
            </a:pPr>
            <a:endParaRPr lang="en-US" sz="20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The definition of probabilities over </a:t>
            </a:r>
            <a:r>
              <a:rPr lang="en-US" sz="2000" i="1" dirty="0">
                <a:solidFill>
                  <a:srgbClr val="775F55"/>
                </a:solidFill>
              </a:rPr>
              <a:t>all</a:t>
            </a:r>
            <a:r>
              <a:rPr lang="en-US" sz="2000" dirty="0">
                <a:solidFill>
                  <a:srgbClr val="775F55"/>
                </a:solidFill>
              </a:rPr>
              <a:t> of the possible values of a random variable defines a </a:t>
            </a:r>
            <a:r>
              <a:rPr lang="en-US" sz="2000" b="1" dirty="0">
                <a:solidFill>
                  <a:srgbClr val="FF6600"/>
                </a:solidFill>
              </a:rPr>
              <a:t>probability distribution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490763"/>
              </p:ext>
            </p:extLst>
          </p:nvPr>
        </p:nvGraphicFramePr>
        <p:xfrm>
          <a:off x="762000" y="388620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856223"/>
              </p:ext>
            </p:extLst>
          </p:nvPr>
        </p:nvGraphicFramePr>
        <p:xfrm>
          <a:off x="3048000" y="4775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</a:t>
                      </a: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3/8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3/8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1/8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073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To be explicit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 probability distribution assigns probability values to all possible values of a random variable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These values must be &gt;= 0 and &lt;= 1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These values must sum to 1 for all possible values of the random variable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4267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43434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flipV="1">
            <a:off x="914400" y="4114800"/>
            <a:ext cx="2895600" cy="2133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953000" y="4191000"/>
            <a:ext cx="2895600" cy="2133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Unconditional/prior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Simplest form of probability distribution is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P(X)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Prior probability: without any additional information: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heads on a coin toss?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a sentence containing a pronoun?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a sentence containing the word “banana”?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a document discussing politics?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probability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260" y="2002118"/>
            <a:ext cx="7824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probability of getting HHH for three coin tosses, assuming a fair coin?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is the probability of getting THT for three coin tosses, assuming a fair coin?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048000"/>
            <a:ext cx="76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1/8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5029200"/>
            <a:ext cx="76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132783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19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We can also talk about probability distributions over multiple variables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P(X,Y)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 probability of X </a:t>
            </a:r>
            <a:r>
              <a:rPr lang="en-US" sz="2000" i="1" dirty="0">
                <a:solidFill>
                  <a:srgbClr val="775F55"/>
                </a:solidFill>
              </a:rPr>
              <a:t>and</a:t>
            </a:r>
            <a:r>
              <a:rPr lang="en-US" sz="2000" dirty="0">
                <a:solidFill>
                  <a:srgbClr val="775F55"/>
                </a:solidFill>
              </a:rPr>
              <a:t> Y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 distribution over the cross product of possible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733800"/>
          <a:ext cx="2438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5334000"/>
          <a:ext cx="2971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P(EngPass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757452"/>
              </p:ext>
            </p:extLst>
          </p:nvPr>
        </p:nvGraphicFramePr>
        <p:xfrm>
          <a:off x="4114800" y="41249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Still a probability distribution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between 0 and 1, inclusive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sum to 1</a:t>
            </a:r>
          </a:p>
          <a:p>
            <a:pPr marL="0" indent="0">
              <a:buNone/>
            </a:pPr>
            <a:endParaRPr lang="en-US" sz="2400" i="1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75F55"/>
                </a:solidFill>
              </a:rPr>
              <a:t>All</a:t>
            </a:r>
            <a:r>
              <a:rPr lang="en-US" sz="2400" dirty="0">
                <a:solidFill>
                  <a:srgbClr val="775F55"/>
                </a:solidFill>
              </a:rPr>
              <a:t> questions/probabilities of the two variables can be calculated from the 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30540"/>
              </p:ext>
            </p:extLst>
          </p:nvPr>
        </p:nvGraphicFramePr>
        <p:xfrm>
          <a:off x="533400" y="44297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876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</a:t>
            </a:r>
            <a:r>
              <a:rPr lang="en-US" sz="2800" dirty="0" err="1">
                <a:solidFill>
                  <a:srgbClr val="FF0000"/>
                </a:solidFill>
              </a:rPr>
              <a:t>P(ENGPass</a:t>
            </a:r>
            <a:r>
              <a:rPr lang="en-US" sz="2800" dirty="0">
                <a:solidFill>
                  <a:srgbClr val="FF0000"/>
                </a:solidFill>
              </a:rPr>
              <a:t>)?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Still a probability distribution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between 0 and 1, inclusive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sum to 1</a:t>
            </a:r>
          </a:p>
          <a:p>
            <a:pPr marL="0" indent="0">
              <a:buNone/>
            </a:pPr>
            <a:endParaRPr lang="en-US" sz="2400" i="1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75F55"/>
                </a:solidFill>
              </a:rPr>
              <a:t>All</a:t>
            </a:r>
            <a:r>
              <a:rPr lang="en-US" sz="2400" dirty="0">
                <a:solidFill>
                  <a:srgbClr val="775F55"/>
                </a:solidFill>
              </a:rPr>
              <a:t> questions/probabilities of the two variables can be calculated from the 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086399"/>
              </p:ext>
            </p:extLst>
          </p:nvPr>
        </p:nvGraphicFramePr>
        <p:xfrm>
          <a:off x="533400" y="44297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8768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did you figure that out?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4114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0.92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62006"/>
              </p:ext>
            </p:extLst>
          </p:nvPr>
        </p:nvGraphicFramePr>
        <p:xfrm>
          <a:off x="533400" y="4191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2000" y="2133600"/>
          <a:ext cx="264860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72" name="Equation" r:id="rId3" imgW="1066800" imgH="368300" progId="Equation.3">
                  <p:embed/>
                </p:oleObj>
              </mc:Choice>
              <mc:Fallback>
                <p:oleObj name="Equation" r:id="rId3" imgW="10668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264860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25471" y="3018118"/>
            <a:ext cx="4434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Called “marginalization”, aka summing over a variable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As we learn more information, we can update our probability distribution</a:t>
            </a:r>
          </a:p>
          <a:p>
            <a:pPr marL="0" indent="0">
              <a:buNone/>
            </a:pPr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P(X|Y) models this (read “probability of X </a:t>
            </a:r>
            <a:r>
              <a:rPr lang="en-US" sz="2400" i="1" dirty="0">
                <a:solidFill>
                  <a:srgbClr val="775F55"/>
                </a:solidFill>
              </a:rPr>
              <a:t>given</a:t>
            </a:r>
            <a:r>
              <a:rPr lang="en-US" sz="2400" dirty="0">
                <a:solidFill>
                  <a:srgbClr val="775F55"/>
                </a:solidFill>
              </a:rPr>
              <a:t> Y”)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What is the probability of heads </a:t>
            </a:r>
            <a:r>
              <a:rPr lang="en-US" sz="2000" i="1" dirty="0">
                <a:solidFill>
                  <a:srgbClr val="008000"/>
                </a:solidFill>
              </a:rPr>
              <a:t>given</a:t>
            </a:r>
            <a:r>
              <a:rPr lang="en-US" sz="2000" dirty="0">
                <a:solidFill>
                  <a:srgbClr val="775F55"/>
                </a:solidFill>
              </a:rPr>
              <a:t> that both sides of the coin are heads?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What is the probability the document is about politics, </a:t>
            </a:r>
            <a:r>
              <a:rPr lang="en-US" sz="2000" dirty="0">
                <a:solidFill>
                  <a:srgbClr val="008000"/>
                </a:solidFill>
              </a:rPr>
              <a:t>given</a:t>
            </a:r>
            <a:r>
              <a:rPr lang="en-US" sz="2000" dirty="0">
                <a:solidFill>
                  <a:srgbClr val="775F55"/>
                </a:solidFill>
              </a:rPr>
              <a:t> that it contains the word “Clinton”?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What is the probability of the word “banana” </a:t>
            </a:r>
            <a:r>
              <a:rPr lang="en-US" sz="2000" dirty="0">
                <a:solidFill>
                  <a:srgbClr val="008000"/>
                </a:solidFill>
              </a:rPr>
              <a:t>given</a:t>
            </a:r>
            <a:r>
              <a:rPr lang="en-US" sz="2000" dirty="0">
                <a:solidFill>
                  <a:srgbClr val="775F55"/>
                </a:solidFill>
              </a:rPr>
              <a:t> that the sentence also contains the word “split”?</a:t>
            </a:r>
            <a:endParaRPr lang="en-US" sz="2400" dirty="0">
              <a:solidFill>
                <a:srgbClr val="775F55"/>
              </a:solidFill>
            </a:endParaRPr>
          </a:p>
          <a:p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Notice that it is still a distribution over the values of X</a:t>
            </a:r>
          </a:p>
          <a:p>
            <a:pPr lvl="1"/>
            <a:endParaRPr lang="en-US" sz="20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1722438"/>
          <a:ext cx="24415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12" name="Equation" r:id="rId13" imgW="774700" imgH="177800" progId="Equation.3">
                  <p:embed/>
                </p:oleObj>
              </mc:Choice>
              <mc:Fallback>
                <p:oleObj name="Equation" r:id="rId13" imgW="774700" imgH="1778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22438"/>
                        <a:ext cx="2441575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x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y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36663" y="4419600"/>
            <a:ext cx="670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 terms of </a:t>
            </a:r>
            <a:r>
              <a:rPr lang="en-US" sz="2400" dirty="0" err="1">
                <a:solidFill>
                  <a:srgbClr val="FF0000"/>
                </a:solidFill>
              </a:rPr>
              <a:t>pior</a:t>
            </a:r>
            <a:r>
              <a:rPr lang="en-US" sz="2400" dirty="0">
                <a:solidFill>
                  <a:srgbClr val="FF0000"/>
                </a:solidFill>
              </a:rPr>
              <a:t> and joint distributions, what is the conditional probability distribution?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Spring 2019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16002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6" name="Equation" r:id="rId13" imgW="1193800" imgH="393700" progId="Equation.3">
                  <p:embed/>
                </p:oleObj>
              </mc:Choice>
              <mc:Fallback>
                <p:oleObj name="Equation" r:id="rId1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05400" y="22860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Given that y has happened, in what proportion of those events does x also happen  </a:t>
            </a:r>
          </a:p>
        </p:txBody>
      </p:sp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x</a:t>
            </a: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y</a:t>
            </a:r>
          </a:p>
        </p:txBody>
      </p:sp>
      <p:sp>
        <p:nvSpPr>
          <p:cNvPr id="21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400" y="22860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Given that </a:t>
            </a:r>
            <a:r>
              <a:rPr lang="en-US" sz="2400" dirty="0" err="1">
                <a:solidFill>
                  <a:srgbClr val="0000FF"/>
                </a:solidFill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 has happened, what proportion of those events does 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also happen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3000" y="50833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What is: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err="1">
                <a:solidFill>
                  <a:srgbClr val="FF0000"/>
                </a:solidFill>
              </a:rPr>
              <a:t>p(NLPPass</a:t>
            </a:r>
            <a:r>
              <a:rPr lang="en-US" sz="2000" dirty="0">
                <a:solidFill>
                  <a:srgbClr val="FF0000"/>
                </a:solidFill>
              </a:rPr>
              <a:t>=true | </a:t>
            </a:r>
            <a:r>
              <a:rPr lang="en-US" sz="2000" dirty="0" err="1">
                <a:solidFill>
                  <a:srgbClr val="FF0000"/>
                </a:solidFill>
              </a:rPr>
              <a:t>EngPass</a:t>
            </a:r>
            <a:r>
              <a:rPr lang="en-US" sz="2000" dirty="0">
                <a:solidFill>
                  <a:srgbClr val="FF0000"/>
                </a:solidFill>
              </a:rPr>
              <a:t>=false)?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67547"/>
              </p:ext>
            </p:extLst>
          </p:nvPr>
        </p:nvGraphicFramePr>
        <p:xfrm>
          <a:off x="228600" y="44196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3955" name="Content Placeholder 3"/>
          <p:cNvGraphicFramePr>
            <a:graphicFrameLocks noChangeAspect="1"/>
          </p:cNvGraphicFramePr>
          <p:nvPr/>
        </p:nvGraphicFramePr>
        <p:xfrm>
          <a:off x="838200" y="16002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37" name="Equation" r:id="rId13" imgW="1193800" imgH="393700" progId="Equation.3">
                  <p:embed/>
                </p:oleObj>
              </mc:Choice>
              <mc:Fallback>
                <p:oleObj name="Equation" r:id="rId1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x</a:t>
            </a:r>
          </a:p>
        </p:txBody>
      </p:sp>
      <p:sp>
        <p:nvSpPr>
          <p:cNvPr id="2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y</a:t>
            </a:r>
          </a:p>
        </p:txBody>
      </p:sp>
      <p:sp>
        <p:nvSpPr>
          <p:cNvPr id="2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3000" y="255855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What is: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err="1">
                <a:solidFill>
                  <a:srgbClr val="FF0000"/>
                </a:solidFill>
              </a:rPr>
              <a:t>p(NLPPass</a:t>
            </a:r>
            <a:r>
              <a:rPr lang="en-US" sz="2000" dirty="0">
                <a:solidFill>
                  <a:srgbClr val="FF0000"/>
                </a:solidFill>
              </a:rPr>
              <a:t>=true | </a:t>
            </a:r>
            <a:r>
              <a:rPr lang="en-US" sz="2000" dirty="0" err="1">
                <a:solidFill>
                  <a:srgbClr val="FF0000"/>
                </a:solidFill>
              </a:rPr>
              <a:t>EngPass</a:t>
            </a:r>
            <a:r>
              <a:rPr lang="en-US" sz="2000" dirty="0">
                <a:solidFill>
                  <a:srgbClr val="FF0000"/>
                </a:solidFill>
              </a:rPr>
              <a:t>=false)?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438400" y="4572000"/>
          <a:ext cx="27447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18" name="Equation" r:id="rId3" imgW="1244600" imgH="177800" progId="Equation.3">
                  <p:embed/>
                </p:oleObj>
              </mc:Choice>
              <mc:Fallback>
                <p:oleObj name="Equation" r:id="rId3" imgW="12446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0"/>
                        <a:ext cx="27447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98248"/>
              </p:ext>
            </p:extLst>
          </p:nvPr>
        </p:nvGraphicFramePr>
        <p:xfrm>
          <a:off x="228600" y="1905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871538" y="5243513"/>
          <a:ext cx="54324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19" name="Equation" r:id="rId5" imgW="2463800" imgH="177800" progId="Equation.3">
                  <p:embed/>
                </p:oleObj>
              </mc:Choice>
              <mc:Fallback>
                <p:oleObj name="Equation" r:id="rId5" imgW="24638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5243513"/>
                        <a:ext cx="54324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990600" y="5105400"/>
            <a:ext cx="52578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4734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0.125</a:t>
            </a:r>
          </a:p>
        </p:txBody>
      </p:sp>
      <p:graphicFrame>
        <p:nvGraphicFramePr>
          <p:cNvPr id="175109" name="Content Placeholder 3"/>
          <p:cNvGraphicFramePr>
            <a:graphicFrameLocks noChangeAspect="1"/>
          </p:cNvGraphicFramePr>
          <p:nvPr/>
        </p:nvGraphicFramePr>
        <p:xfrm>
          <a:off x="5562600" y="1633537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20" name="Equation" r:id="rId7" imgW="1193800" imgH="393700" progId="Equation.3">
                  <p:embed/>
                </p:oleObj>
              </mc:Choice>
              <mc:Fallback>
                <p:oleObj name="Equation" r:id="rId7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33537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2648" y="6091535"/>
            <a:ext cx="71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Notice this is very different than </a:t>
            </a:r>
            <a:r>
              <a:rPr lang="en-US" sz="2400" dirty="0" err="1">
                <a:solidFill>
                  <a:srgbClr val="0000FF"/>
                </a:solidFill>
              </a:rPr>
              <a:t>p(NLPPass</a:t>
            </a:r>
            <a:r>
              <a:rPr lang="en-US" sz="2400" dirty="0">
                <a:solidFill>
                  <a:srgbClr val="0000FF"/>
                </a:solidFill>
              </a:rPr>
              <a:t>=true) = 0.89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note about notation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3276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When talking about a particular assignment, you should technically write p(X=x), etc.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However, when it’s clear, we’ll often shorten it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Also, we may also say P(X) or p(x) to generically mean any particular value, i.e. P(X=</a:t>
            </a:r>
            <a:r>
              <a:rPr lang="en-US" sz="2800" dirty="0" err="1">
                <a:solidFill>
                  <a:srgbClr val="775F55"/>
                </a:solidFill>
              </a:rPr>
              <a:t>x</a:t>
            </a:r>
            <a:r>
              <a:rPr lang="en-US" sz="2800" dirty="0">
                <a:solidFill>
                  <a:srgbClr val="775F55"/>
                </a:solidFill>
              </a:rPr>
              <a:t>)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459109"/>
              </p:ext>
            </p:extLst>
          </p:nvPr>
        </p:nvGraphicFramePr>
        <p:xfrm>
          <a:off x="2438400" y="5460159"/>
          <a:ext cx="27447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3" name="Equation" r:id="rId3" imgW="1244600" imgH="177800" progId="Equation.3">
                  <p:embed/>
                </p:oleObj>
              </mc:Choice>
              <mc:Fallback>
                <p:oleObj name="Equation" r:id="rId3" imgW="12446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60159"/>
                        <a:ext cx="27447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074962"/>
              </p:ext>
            </p:extLst>
          </p:nvPr>
        </p:nvGraphicFramePr>
        <p:xfrm>
          <a:off x="871538" y="6131672"/>
          <a:ext cx="54324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4" name="Equation" r:id="rId5" imgW="2463800" imgH="177800" progId="Equation.3">
                  <p:embed/>
                </p:oleObj>
              </mc:Choice>
              <mc:Fallback>
                <p:oleObj name="Equation" r:id="rId5" imgW="24638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6131672"/>
                        <a:ext cx="54324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990600" y="5993559"/>
            <a:ext cx="52578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562273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0.125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probabilities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ea typeface="ＭＳ Ｐゴシック" charset="-128"/>
              </a:rPr>
              <a:t>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i="1" dirty="0">
                <a:ea typeface="ＭＳ Ｐゴシック" charset="-128"/>
                <a:sym typeface="Symbol" charset="2"/>
              </a:rPr>
              <a:t>or</a:t>
            </a:r>
            <a:r>
              <a:rPr lang="en-US" dirty="0">
                <a:ea typeface="ＭＳ Ｐゴシック" charset="-128"/>
                <a:sym typeface="Symbol" charset="2"/>
              </a:rPr>
              <a:t> 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= ?</a:t>
            </a:r>
          </a:p>
        </p:txBody>
      </p:sp>
      <p:pic>
        <p:nvPicPr>
          <p:cNvPr id="4" name="Picture 4" descr="axiom3-ven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438400"/>
            <a:ext cx="3781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probabilities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ea typeface="ＭＳ Ｐゴシック" charset="-128"/>
              </a:rPr>
              <a:t>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i="1" dirty="0">
                <a:ea typeface="ＭＳ Ｐゴシック" charset="-128"/>
                <a:sym typeface="Symbol" charset="2"/>
              </a:rPr>
              <a:t>or</a:t>
            </a:r>
            <a:r>
              <a:rPr lang="en-US" dirty="0">
                <a:ea typeface="ＭＳ Ｐゴシック" charset="-128"/>
                <a:sym typeface="Symbol" charset="2"/>
              </a:rPr>
              <a:t> 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= 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) + P(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- 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,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</a:t>
            </a:r>
          </a:p>
        </p:txBody>
      </p:sp>
      <p:pic>
        <p:nvPicPr>
          <p:cNvPr id="52228" name="Picture 4" descr="axiom3-ven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438400"/>
            <a:ext cx="3781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01650" y="336806"/>
            <a:ext cx="5337524" cy="5775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Properties of probabilities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9600" y="1676400"/>
            <a:ext cx="8382000" cy="3975755"/>
          </a:xfrm>
          <a:noFill/>
        </p:spPr>
        <p:txBody>
          <a:bodyPr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>
                <a:solidFill>
                  <a:schemeClr val="tx2"/>
                </a:solidFill>
              </a:rPr>
              <a:t>P(</a:t>
            </a:r>
            <a:r>
              <a:rPr lang="en-US" sz="2800" dirty="0">
                <a:solidFill>
                  <a:schemeClr val="tx2"/>
                </a:solidFill>
                <a:latin typeface="Symbol" charset="2"/>
              </a:rPr>
              <a:t>Ø</a:t>
            </a:r>
            <a:r>
              <a:rPr lang="en-US" sz="2800" dirty="0">
                <a:solidFill>
                  <a:schemeClr val="tx2"/>
                </a:solidFill>
              </a:rPr>
              <a:t>E) = 1– P(E)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>
                <a:solidFill>
                  <a:schemeClr val="tx2"/>
                </a:solidFill>
              </a:rPr>
              <a:t>More generally:</a:t>
            </a:r>
          </a:p>
          <a:p>
            <a:pPr lvl="1">
              <a:lnSpc>
                <a:spcPct val="94000"/>
              </a:lnSpc>
              <a:spcBef>
                <a:spcPct val="47000"/>
              </a:spcBef>
            </a:pPr>
            <a:r>
              <a:rPr lang="en-US" sz="2500" dirty="0">
                <a:solidFill>
                  <a:schemeClr val="tx2"/>
                </a:solidFill>
              </a:rPr>
              <a:t>Given events E = e</a:t>
            </a:r>
            <a:r>
              <a:rPr lang="en-US" sz="2500" baseline="-25000" dirty="0">
                <a:solidFill>
                  <a:schemeClr val="tx2"/>
                </a:solidFill>
              </a:rPr>
              <a:t>1</a:t>
            </a:r>
            <a:r>
              <a:rPr lang="en-US" sz="2500" dirty="0">
                <a:solidFill>
                  <a:schemeClr val="tx2"/>
                </a:solidFill>
              </a:rPr>
              <a:t>, e</a:t>
            </a:r>
            <a:r>
              <a:rPr lang="en-US" sz="2500" baseline="-25000" dirty="0">
                <a:solidFill>
                  <a:schemeClr val="tx2"/>
                </a:solidFill>
              </a:rPr>
              <a:t>2</a:t>
            </a:r>
            <a:r>
              <a:rPr lang="en-US" sz="2500" dirty="0">
                <a:solidFill>
                  <a:schemeClr val="tx2"/>
                </a:solidFill>
              </a:rPr>
              <a:t>, …, e</a:t>
            </a:r>
            <a:r>
              <a:rPr lang="en-US" sz="2500" baseline="-25000" dirty="0">
                <a:solidFill>
                  <a:schemeClr val="tx2"/>
                </a:solidFill>
              </a:rPr>
              <a:t>n</a:t>
            </a:r>
            <a:endParaRPr lang="en-US" sz="2500" dirty="0">
              <a:solidFill>
                <a:schemeClr val="tx2"/>
              </a:solidFill>
            </a:endParaRPr>
          </a:p>
          <a:p>
            <a:pPr lvl="1">
              <a:lnSpc>
                <a:spcPct val="94000"/>
              </a:lnSpc>
              <a:spcBef>
                <a:spcPct val="47000"/>
              </a:spcBef>
            </a:pPr>
            <a:endParaRPr lang="en-US" sz="2500" dirty="0">
              <a:solidFill>
                <a:schemeClr val="tx2"/>
              </a:solidFill>
            </a:endParaRP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>
                <a:solidFill>
                  <a:schemeClr val="tx2"/>
                </a:solidFill>
              </a:rPr>
              <a:t>P(E1, E2) </a:t>
            </a:r>
            <a:r>
              <a:rPr lang="en-US" sz="2800" dirty="0">
                <a:solidFill>
                  <a:schemeClr val="tx2"/>
                </a:solidFill>
                <a:ea typeface="Tahoma" charset="0"/>
                <a:cs typeface="Tahoma" charset="0"/>
              </a:rPr>
              <a:t>≤ </a:t>
            </a:r>
            <a:r>
              <a:rPr lang="en-US" sz="2800" dirty="0">
                <a:solidFill>
                  <a:schemeClr val="tx2"/>
                </a:solidFill>
              </a:rPr>
              <a:t>P(E1)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973753"/>
              </p:ext>
            </p:extLst>
          </p:nvPr>
        </p:nvGraphicFramePr>
        <p:xfrm>
          <a:off x="1715814" y="4114800"/>
          <a:ext cx="262758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44" name="Equation" r:id="rId6" imgW="1270000" imgH="368300" progId="Equation.3">
                  <p:embed/>
                </p:oleObj>
              </mc:Choice>
              <mc:Fallback>
                <p:oleObj name="Equation" r:id="rId6" imgW="12700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814" y="4114800"/>
                        <a:ext cx="2627586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 (aka product rule)</a:t>
            </a:r>
          </a:p>
        </p:txBody>
      </p:sp>
      <p:graphicFrame>
        <p:nvGraphicFramePr>
          <p:cNvPr id="177154" name="Content Placeholder 3"/>
          <p:cNvGraphicFramePr>
            <a:graphicFrameLocks noChangeAspect="1"/>
          </p:cNvGraphicFramePr>
          <p:nvPr/>
        </p:nvGraphicFramePr>
        <p:xfrm>
          <a:off x="796925" y="17526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99" name="Equation" r:id="rId3" imgW="1193800" imgH="393700" progId="Equation.3">
                  <p:embed/>
                </p:oleObj>
              </mc:Choice>
              <mc:Fallback>
                <p:oleObj name="Equation" r:id="rId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7526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5" name="Content Placeholder 3"/>
          <p:cNvGraphicFramePr>
            <a:graphicFrameLocks noChangeAspect="1"/>
          </p:cNvGraphicFramePr>
          <p:nvPr/>
        </p:nvGraphicFramePr>
        <p:xfrm>
          <a:off x="5064125" y="1828800"/>
          <a:ext cx="30130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00" name="Equation" r:id="rId5" imgW="1473200" imgH="177800" progId="Equation.3">
                  <p:embed/>
                </p:oleObj>
              </mc:Choice>
              <mc:Fallback>
                <p:oleObj name="Equation" r:id="rId5" imgW="14732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1828800"/>
                        <a:ext cx="30130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3692525" y="1828800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014008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775F55"/>
                </a:solidFill>
              </a:rPr>
              <a:t>We can view calculating the probability of X </a:t>
            </a:r>
            <a:r>
              <a:rPr lang="en-US" sz="2400" i="1" dirty="0">
                <a:solidFill>
                  <a:srgbClr val="775F55"/>
                </a:solidFill>
              </a:rPr>
              <a:t>AND</a:t>
            </a:r>
            <a:r>
              <a:rPr lang="en-US" sz="2400" dirty="0">
                <a:solidFill>
                  <a:srgbClr val="775F55"/>
                </a:solidFill>
              </a:rPr>
              <a:t> Y occurring as two steps: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dirty="0">
                <a:solidFill>
                  <a:srgbClr val="775F55"/>
                </a:solidFill>
              </a:rPr>
              <a:t>Y occurs with some probability P(Y)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dirty="0">
                <a:solidFill>
                  <a:srgbClr val="775F55"/>
                </a:solidFill>
              </a:rPr>
              <a:t>Then, X occurs, given that Y has </a:t>
            </a:r>
            <a:r>
              <a:rPr lang="en-US" sz="2400" dirty="0" err="1">
                <a:solidFill>
                  <a:srgbClr val="775F55"/>
                </a:solidFill>
              </a:rPr>
              <a:t>occured</a:t>
            </a:r>
            <a:endParaRPr lang="en-US" sz="2400" dirty="0">
              <a:solidFill>
                <a:srgbClr val="775F55"/>
              </a:solidFill>
            </a:endParaRPr>
          </a:p>
          <a:p>
            <a:pPr algn="l"/>
            <a:r>
              <a:rPr lang="en-US" sz="2400" dirty="0">
                <a:solidFill>
                  <a:srgbClr val="775F55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5715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or you can just trust the math… 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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1676400"/>
            <a:ext cx="3241675" cy="6096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</a:t>
            </a:r>
          </a:p>
        </p:txBody>
      </p:sp>
      <p:graphicFrame>
        <p:nvGraphicFramePr>
          <p:cNvPr id="177155" name="Content Placeholder 3"/>
          <p:cNvGraphicFramePr>
            <a:graphicFrameLocks noChangeAspect="1"/>
          </p:cNvGraphicFramePr>
          <p:nvPr/>
        </p:nvGraphicFramePr>
        <p:xfrm>
          <a:off x="639763" y="1905000"/>
          <a:ext cx="386873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0" name="Equation" r:id="rId3" imgW="1892300" imgH="177800" progId="Equation.3">
                  <p:embed/>
                </p:oleObj>
              </mc:Choice>
              <mc:Fallback>
                <p:oleObj name="Equation" r:id="rId3" imgW="18923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1905000"/>
                        <a:ext cx="3868737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609600" y="2438400"/>
          <a:ext cx="36099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1" name="Equation" r:id="rId5" imgW="1765300" imgH="177800" progId="Equation.3">
                  <p:embed/>
                </p:oleObj>
              </mc:Choice>
              <mc:Fallback>
                <p:oleObj name="Equation" r:id="rId5" imgW="17653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36099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584200" y="3048000"/>
          <a:ext cx="45974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2" name="Equation" r:id="rId7" imgW="2247900" imgH="177800" progId="Equation.3">
                  <p:embed/>
                </p:oleObj>
              </mc:Choice>
              <mc:Fallback>
                <p:oleObj name="Equation" r:id="rId7" imgW="2247900" imgH="177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3048000"/>
                        <a:ext cx="459740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631825" y="3657600"/>
          <a:ext cx="36353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3" name="Equation" r:id="rId9" imgW="1778000" imgH="177800" progId="Equation.3">
                  <p:embed/>
                </p:oleObj>
              </mc:Choice>
              <mc:Fallback>
                <p:oleObj name="Equation" r:id="rId9" imgW="1778000" imgH="177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3657600"/>
                        <a:ext cx="36353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7" name="Object 7"/>
          <p:cNvGraphicFramePr>
            <a:graphicFrameLocks noChangeAspect="1"/>
          </p:cNvGraphicFramePr>
          <p:nvPr/>
        </p:nvGraphicFramePr>
        <p:xfrm>
          <a:off x="1676400" y="4724400"/>
          <a:ext cx="5791200" cy="8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4" name="Equation" r:id="rId11" imgW="1244600" imgH="177800" progId="Equation.3">
                  <p:embed/>
                </p:oleObj>
              </mc:Choice>
              <mc:Fallback>
                <p:oleObj name="Equation" r:id="rId11" imgW="1244600" imgH="177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24400"/>
                        <a:ext cx="5791200" cy="82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the chain rule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We saw that we could calculate the individual prior probabilities using the joint distribution</a:t>
            </a:r>
          </a:p>
          <a:p>
            <a:endParaRPr lang="en-US" sz="2400" dirty="0">
              <a:solidFill>
                <a:srgbClr val="775F55"/>
              </a:solidFill>
            </a:endParaRPr>
          </a:p>
          <a:p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What if we don’t have the joint distribution, but do have conditional probability information:</a:t>
            </a:r>
          </a:p>
          <a:p>
            <a:pPr lvl="1"/>
            <a:r>
              <a:rPr lang="en-US" sz="2100" dirty="0">
                <a:solidFill>
                  <a:srgbClr val="775F55"/>
                </a:solidFill>
              </a:rPr>
              <a:t>P(Y)</a:t>
            </a:r>
          </a:p>
          <a:p>
            <a:pPr lvl="1"/>
            <a:r>
              <a:rPr lang="en-US" sz="2100" dirty="0">
                <a:solidFill>
                  <a:srgbClr val="775F55"/>
                </a:solidFill>
              </a:rPr>
              <a:t>P(X|Y) </a:t>
            </a:r>
          </a:p>
        </p:txBody>
      </p:sp>
      <p:graphicFrame>
        <p:nvGraphicFramePr>
          <p:cNvPr id="314370" name="Object 2"/>
          <p:cNvGraphicFramePr>
            <a:graphicFrameLocks noChangeAspect="1"/>
          </p:cNvGraphicFramePr>
          <p:nvPr/>
        </p:nvGraphicFramePr>
        <p:xfrm>
          <a:off x="2527300" y="2514600"/>
          <a:ext cx="2108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55" name="Equation" r:id="rId3" imgW="1054100" imgH="368300" progId="Equation.3">
                  <p:embed/>
                </p:oleObj>
              </mc:Choice>
              <mc:Fallback>
                <p:oleObj name="Equation" r:id="rId3" imgW="10541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2514600"/>
                        <a:ext cx="2108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71" name="Object 3"/>
          <p:cNvGraphicFramePr>
            <a:graphicFrameLocks noChangeAspect="1"/>
          </p:cNvGraphicFramePr>
          <p:nvPr/>
        </p:nvGraphicFramePr>
        <p:xfrm>
          <a:off x="2222500" y="5334000"/>
          <a:ext cx="2768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56" name="Equation" r:id="rId5" imgW="1384300" imgH="368300" progId="Equation.3">
                  <p:embed/>
                </p:oleObj>
              </mc:Choice>
              <mc:Fallback>
                <p:oleObj name="Equation" r:id="rId5" imgW="1384300" imgH="368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334000"/>
                        <a:ext cx="2768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advice</a:t>
            </a:r>
          </a:p>
          <a:p>
            <a:pPr lvl="1"/>
            <a:r>
              <a:rPr lang="en-US" dirty="0"/>
              <a:t>test individual components of your regex first, then put them all together</a:t>
            </a:r>
          </a:p>
          <a:p>
            <a:pPr lvl="1"/>
            <a:r>
              <a:rPr lang="en-US" dirty="0"/>
              <a:t>write test cases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Assignment deadlines posted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Class participation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’ rule (theorem)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/>
        </p:nvGraphicFramePr>
        <p:xfrm>
          <a:off x="762000" y="19050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84" name="Equation" r:id="rId3" imgW="1193800" imgH="393700" progId="Equation.3">
                  <p:embed/>
                </p:oleObj>
              </mc:Choice>
              <mc:Fallback>
                <p:oleObj name="Equation" r:id="rId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3"/>
          <p:cNvGraphicFramePr>
            <a:graphicFrameLocks noChangeAspect="1"/>
          </p:cNvGraphicFramePr>
          <p:nvPr/>
        </p:nvGraphicFramePr>
        <p:xfrm>
          <a:off x="5029200" y="1981200"/>
          <a:ext cx="30130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85" name="Equation" r:id="rId5" imgW="1473200" imgH="177800" progId="Equation.3">
                  <p:embed/>
                </p:oleObj>
              </mc:Choice>
              <mc:Fallback>
                <p:oleObj name="Equation" r:id="rId5" imgW="14732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981200"/>
                        <a:ext cx="30130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3657600" y="1981200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graphicFrame>
        <p:nvGraphicFramePr>
          <p:cNvPr id="7" name="Content Placeholder 3"/>
          <p:cNvGraphicFramePr>
            <a:graphicFrameLocks noChangeAspect="1"/>
          </p:cNvGraphicFramePr>
          <p:nvPr/>
        </p:nvGraphicFramePr>
        <p:xfrm>
          <a:off x="796925" y="3233737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86" name="Equation" r:id="rId7" imgW="1193800" imgH="393700" progId="Equation.3">
                  <p:embed/>
                </p:oleObj>
              </mc:Choice>
              <mc:Fallback>
                <p:oleObj name="Equation" r:id="rId7" imgW="11938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3233737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3"/>
          <p:cNvGraphicFramePr>
            <a:graphicFrameLocks noChangeAspect="1"/>
          </p:cNvGraphicFramePr>
          <p:nvPr/>
        </p:nvGraphicFramePr>
        <p:xfrm>
          <a:off x="5038725" y="3309938"/>
          <a:ext cx="306546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87" name="Equation" r:id="rId9" imgW="1498600" imgH="177800" progId="Equation.3">
                  <p:embed/>
                </p:oleObj>
              </mc:Choice>
              <mc:Fallback>
                <p:oleObj name="Equation" r:id="rId9" imgW="1498600" imgH="177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3309938"/>
                        <a:ext cx="3065463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3692525" y="3309937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graphicFrame>
        <p:nvGraphicFramePr>
          <p:cNvPr id="250886" name="Content Placeholder 3"/>
          <p:cNvGraphicFramePr>
            <a:graphicFrameLocks noChangeAspect="1"/>
          </p:cNvGraphicFramePr>
          <p:nvPr/>
        </p:nvGraphicFramePr>
        <p:xfrm>
          <a:off x="2133600" y="4876800"/>
          <a:ext cx="426930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88" name="Equation" r:id="rId11" imgW="1574800" imgH="393700" progId="Equation.3">
                  <p:embed/>
                </p:oleObj>
              </mc:Choice>
              <mc:Fallback>
                <p:oleObj name="Equation" r:id="rId11" imgW="15748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76800"/>
                        <a:ext cx="4269301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243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Allows us to talk about P(Y|X) rather than P(X|Y)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Sometimes this can be more intuitive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Why?</a:t>
            </a:r>
          </a:p>
        </p:txBody>
      </p:sp>
      <p:graphicFrame>
        <p:nvGraphicFramePr>
          <p:cNvPr id="251906" name="Content Placeholder 3"/>
          <p:cNvGraphicFramePr>
            <a:graphicFrameLocks noChangeAspect="1"/>
          </p:cNvGraphicFramePr>
          <p:nvPr/>
        </p:nvGraphicFramePr>
        <p:xfrm>
          <a:off x="2133600" y="4343400"/>
          <a:ext cx="42687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2" name="Equation" r:id="rId3" imgW="1574800" imgH="393700" progId="Equation.3">
                  <p:embed/>
                </p:oleObj>
              </mc:Choice>
              <mc:Fallback>
                <p:oleObj name="Equation" r:id="rId3" imgW="1574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42687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p(disease | symptoms)</a:t>
            </a:r>
          </a:p>
          <a:p>
            <a:pPr marL="0" indent="0">
              <a:buNone/>
            </a:pPr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would you estimate this?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Find a bunch of people with those symptoms and see how many have the disease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Is this feasible?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p(disease | symptoms)     p( symptoms | disease 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84598"/>
              </p:ext>
            </p:extLst>
          </p:nvPr>
        </p:nvGraphicFramePr>
        <p:xfrm>
          <a:off x="3505200" y="1759085"/>
          <a:ext cx="304800" cy="29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9" name="Equation" r:id="rId3" imgW="139700" imgH="127000" progId="Equation.3">
                  <p:embed/>
                </p:oleObj>
              </mc:Choice>
              <mc:Fallback>
                <p:oleObj name="Equation" r:id="rId3" imgW="139700" imgH="1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1759085"/>
                        <a:ext cx="304800" cy="29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077747" y="3244334"/>
            <a:ext cx="3744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would you estimate this?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191000" y="2057400"/>
            <a:ext cx="609600" cy="118693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42672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Find a bunch of people with the disease and see how many have this set of symptoms.  Much easier!</a:t>
            </a:r>
          </a:p>
        </p:txBody>
      </p:sp>
    </p:spTree>
    <p:extLst>
      <p:ext uri="{BB962C8B-B14F-4D97-AF65-F5344CB8AC3E}">
        <p14:creationId xmlns:p14="http://schemas.microsoft.com/office/powerpoint/2010/main" val="331051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 linguistic phenomena | features )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For all examples that had those features, how many had that phenomena?</a:t>
            </a:r>
          </a:p>
          <a:p>
            <a:pPr lvl="1"/>
            <a:r>
              <a:rPr lang="en-US" sz="2000" dirty="0" err="1">
                <a:solidFill>
                  <a:srgbClr val="775F55"/>
                </a:solidFill>
              </a:rPr>
              <a:t>p(features</a:t>
            </a:r>
            <a:r>
              <a:rPr lang="en-US" sz="2000" dirty="0">
                <a:solidFill>
                  <a:srgbClr val="775F55"/>
                </a:solidFill>
              </a:rPr>
              <a:t> | linguistic phenomena)</a:t>
            </a:r>
          </a:p>
          <a:p>
            <a:pPr lvl="2"/>
            <a:r>
              <a:rPr lang="en-US" sz="1800" dirty="0">
                <a:solidFill>
                  <a:srgbClr val="775F55"/>
                </a:solidFill>
              </a:rPr>
              <a:t>For all the examples with that phenomena, how many had this feature</a:t>
            </a:r>
          </a:p>
          <a:p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775F55"/>
                </a:solidFill>
              </a:rPr>
              <a:t>p(cause</a:t>
            </a:r>
            <a:r>
              <a:rPr lang="en-US" sz="2400" dirty="0">
                <a:solidFill>
                  <a:srgbClr val="775F55"/>
                </a:solidFill>
              </a:rPr>
              <a:t> | effect) vs. </a:t>
            </a:r>
            <a:r>
              <a:rPr lang="en-US" sz="2400" dirty="0" err="1">
                <a:solidFill>
                  <a:srgbClr val="775F55"/>
                </a:solidFill>
              </a:rPr>
              <a:t>p(effect</a:t>
            </a:r>
            <a:r>
              <a:rPr lang="en-US" sz="2400" dirty="0">
                <a:solidFill>
                  <a:srgbClr val="775F55"/>
                </a:solidFill>
              </a:rPr>
              <a:t> | cause)</a:t>
            </a:r>
          </a:p>
        </p:txBody>
      </p:sp>
    </p:spTree>
    <p:extLst>
      <p:ext uri="{BB962C8B-B14F-4D97-AF65-F5344CB8AC3E}">
        <p14:creationId xmlns:p14="http://schemas.microsoft.com/office/powerpoint/2010/main" val="2740740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2261176"/>
            <a:ext cx="457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just won’t put these away.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393584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These, I just won’t put away.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905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" name="Curved Right Arrow 6"/>
          <p:cNvSpPr/>
          <p:nvPr/>
        </p:nvSpPr>
        <p:spPr>
          <a:xfrm rot="16200000">
            <a:off x="4063423" y="2668728"/>
            <a:ext cx="304801" cy="659248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766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direct object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828800" y="5435024"/>
            <a:ext cx="5867400" cy="584776"/>
            <a:chOff x="1752600" y="5435024"/>
            <a:chExt cx="5867400" cy="584776"/>
          </a:xfrm>
        </p:grpSpPr>
        <p:sp>
          <p:nvSpPr>
            <p:cNvPr id="9" name="TextBox 8"/>
            <p:cNvSpPr txBox="1"/>
            <p:nvPr/>
          </p:nvSpPr>
          <p:spPr>
            <a:xfrm>
              <a:off x="1752600" y="5435024"/>
              <a:ext cx="5867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 just won’t put       away.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91000" y="5867400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267200" y="594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590800" y="4520624"/>
            <a:ext cx="1954648" cy="1118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6199" y="4876800"/>
            <a:ext cx="838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3500" y="1752600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What</a:t>
            </a:r>
            <a:r>
              <a:rPr lang="en-US" sz="3200" dirty="0"/>
              <a:t> did you put       away?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22098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43400" y="2209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505200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socks </a:t>
            </a:r>
            <a:r>
              <a:rPr lang="en-US" sz="3200" dirty="0">
                <a:solidFill>
                  <a:srgbClr val="0000FF"/>
                </a:solidFill>
              </a:rPr>
              <a:t>that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 </a:t>
            </a:r>
            <a:r>
              <a:rPr lang="en-US" sz="3200" dirty="0"/>
              <a:t>put       away.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3960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4034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Whose</a:t>
            </a:r>
            <a:r>
              <a:rPr lang="en-US" sz="3200" dirty="0"/>
              <a:t> socks did you fold      and put       away?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48200" y="2438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482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05600" y="2438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33400" y="3048000"/>
            <a:ext cx="7315200" cy="3124200"/>
            <a:chOff x="533400" y="3048000"/>
            <a:chExt cx="7315200" cy="3124200"/>
          </a:xfrm>
        </p:grpSpPr>
        <p:sp>
          <p:nvSpPr>
            <p:cNvPr id="9" name="Down Arrow 8"/>
            <p:cNvSpPr/>
            <p:nvPr/>
          </p:nvSpPr>
          <p:spPr>
            <a:xfrm>
              <a:off x="4267200" y="3048000"/>
              <a:ext cx="762000" cy="9144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400" y="4114800"/>
              <a:ext cx="5410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</a:rPr>
                <a:t>Whose</a:t>
              </a:r>
              <a:r>
                <a:rPr lang="en-US" sz="3200" dirty="0"/>
                <a:t> socks did you fold       ?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724400" y="4635788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724400" y="4559588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gap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" y="5265747"/>
              <a:ext cx="7315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</a:rPr>
                <a:t>Whose</a:t>
              </a:r>
              <a:r>
                <a:rPr lang="en-US" sz="3200" dirty="0"/>
                <a:t> socks did you put        away?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724400" y="5786735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724400" y="571053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gap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These</a:t>
            </a:r>
            <a:r>
              <a:rPr lang="en-US" sz="3200" dirty="0"/>
              <a:t> I’ll put       away without folding       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2436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08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81800" y="2433935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81800" y="2357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33400" y="3048000"/>
            <a:ext cx="7315200" cy="3124200"/>
            <a:chOff x="533400" y="3048000"/>
            <a:chExt cx="7315200" cy="3124200"/>
          </a:xfrm>
        </p:grpSpPr>
        <p:sp>
          <p:nvSpPr>
            <p:cNvPr id="13" name="TextBox 12"/>
            <p:cNvSpPr txBox="1"/>
            <p:nvPr/>
          </p:nvSpPr>
          <p:spPr>
            <a:xfrm>
              <a:off x="533400" y="5265747"/>
              <a:ext cx="7315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</a:rPr>
                <a:t>These</a:t>
              </a:r>
              <a:r>
                <a:rPr lang="en-US" sz="3200" dirty="0"/>
                <a:t> without folding         .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33400" y="3048000"/>
              <a:ext cx="5410200" cy="3124200"/>
              <a:chOff x="533400" y="3048000"/>
              <a:chExt cx="5410200" cy="3124200"/>
            </a:xfrm>
          </p:grpSpPr>
          <p:sp>
            <p:nvSpPr>
              <p:cNvPr id="9" name="Down Arrow 8"/>
              <p:cNvSpPr/>
              <p:nvPr/>
            </p:nvSpPr>
            <p:spPr>
              <a:xfrm>
                <a:off x="4267200" y="3048000"/>
                <a:ext cx="762000" cy="914400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3400" y="4114800"/>
                <a:ext cx="54102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0000FF"/>
                    </a:solidFill>
                  </a:rPr>
                  <a:t>These</a:t>
                </a:r>
                <a:r>
                  <a:rPr lang="en-US" sz="3200" dirty="0"/>
                  <a:t> I’ll put        away.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667000" y="4635788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667000" y="4559588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gap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114800" y="5786735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4114800" y="5710535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gap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2286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These</a:t>
            </a:r>
            <a:r>
              <a:rPr lang="en-US" sz="2800" dirty="0"/>
              <a:t> I’ll put        away without folding        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2362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2362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3048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1. Cannot exist by themselves (parasitic)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8576" y="3733800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These</a:t>
            </a:r>
            <a:r>
              <a:rPr lang="en-US" sz="2800" dirty="0"/>
              <a:t> I’ll put my pants away without folding        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086600" y="41894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41865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87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2. They’re optional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2376" y="5562600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These</a:t>
            </a:r>
            <a:r>
              <a:rPr lang="en-US" sz="2800" dirty="0"/>
              <a:t> I’ll put        away without folding them.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590800" y="60182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60153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 err="1"/>
              <a:t>Prostitutes</a:t>
            </a:r>
            <a:r>
              <a:rPr lang="nl-NL" sz="3200" dirty="0"/>
              <a:t> Appeal </a:t>
            </a:r>
            <a:r>
              <a:rPr lang="nl-NL" sz="3200" dirty="0" err="1"/>
              <a:t>to</a:t>
            </a:r>
            <a:r>
              <a:rPr lang="nl-NL" sz="3200" dirty="0"/>
              <a:t> Pope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Language is ambiguous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Probability theory gives us a tool to model this ambiguity in reasonable ways.</a:t>
            </a:r>
          </a:p>
        </p:txBody>
      </p:sp>
    </p:spTree>
    <p:extLst>
      <p:ext uri="{BB962C8B-B14F-4D97-AF65-F5344CB8AC3E}">
        <p14:creationId xmlns:p14="http://schemas.microsoft.com/office/powerpoint/2010/main" val="37702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http://literalminded.wordpress.com/2009/02/10/dougs-parasitic-gap/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parasitic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75F55"/>
                </a:solidFill>
              </a:rPr>
              <a:t>Parasitic gaps occur on average in 1/100,000 sentences</a:t>
            </a:r>
          </a:p>
          <a:p>
            <a:pPr marL="0" indent="0">
              <a:buNone/>
            </a:pPr>
            <a:endParaRPr lang="en-US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75F55"/>
                </a:solidFill>
              </a:rPr>
              <a:t>Problem: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775F55"/>
                </a:solidFill>
              </a:rPr>
              <a:t>Laura Linguist has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</a:t>
            </a:r>
            <a:r>
              <a:rPr lang="en-US" dirty="0">
                <a:solidFill>
                  <a:srgbClr val="FF0000"/>
                </a:solidFill>
              </a:rPr>
              <a:t>what is the probability it actually is?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Laura Linguist has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4582418"/>
            <a:ext cx="609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question do we want to ask?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Laura Linguist has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16340"/>
              </p:ext>
            </p:extLst>
          </p:nvPr>
        </p:nvGraphicFramePr>
        <p:xfrm>
          <a:off x="914400" y="3952875"/>
          <a:ext cx="15192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3" imgW="660400" imgH="203200" progId="Equation.3">
                  <p:embed/>
                </p:oleObj>
              </mc:Choice>
              <mc:Fallback>
                <p:oleObj name="Equation" r:id="rId3" imgW="660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52875"/>
                        <a:ext cx="15192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7972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Laura Linguist has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3743186"/>
          <a:ext cx="3006982" cy="905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62" name="Equation" r:id="rId3" imgW="1308100" imgH="393700" progId="Equation.3">
                  <p:embed/>
                </p:oleObj>
              </mc:Choice>
              <mc:Fallback>
                <p:oleObj name="Equation" r:id="rId3" imgW="13081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43186"/>
                        <a:ext cx="3006982" cy="905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3" name="Object 3"/>
          <p:cNvGraphicFramePr>
            <a:graphicFrameLocks noChangeAspect="1"/>
          </p:cNvGraphicFramePr>
          <p:nvPr/>
        </p:nvGraphicFramePr>
        <p:xfrm>
          <a:off x="1981200" y="4887912"/>
          <a:ext cx="2424112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63" name="Equation" r:id="rId5" imgW="1054100" imgH="558800" progId="Equation.3">
                  <p:embed/>
                </p:oleObj>
              </mc:Choice>
              <mc:Fallback>
                <p:oleObj name="Equation" r:id="rId5" imgW="1054100" imgH="558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87912"/>
                        <a:ext cx="2424112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4648200" y="4913313"/>
          <a:ext cx="39433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64" name="Equation" r:id="rId7" imgW="1714500" imgH="393700" progId="Equation.3">
                  <p:embed/>
                </p:oleObj>
              </mc:Choice>
              <mc:Fallback>
                <p:oleObj name="Equation" r:id="rId7" imgW="17145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913313"/>
                        <a:ext cx="394335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Laura Linguist has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</a:t>
            </a:r>
            <a:r>
              <a:rPr lang="en-US">
                <a:solidFill>
                  <a:srgbClr val="775F55"/>
                </a:solidFill>
              </a:rPr>
              <a:t>it has </a:t>
            </a:r>
            <a:r>
              <a:rPr lang="en-US" dirty="0">
                <a:solidFill>
                  <a:srgbClr val="775F55"/>
                </a:solidFill>
              </a:rPr>
              <a:t>a parasitic gap, what is the probability it </a:t>
            </a:r>
            <a:r>
              <a:rPr lang="en-US">
                <a:solidFill>
                  <a:srgbClr val="775F55"/>
                </a:solidFill>
              </a:rPr>
              <a:t>actually does</a:t>
            </a:r>
            <a:r>
              <a:rPr lang="en-US" dirty="0">
                <a:solidFill>
                  <a:srgbClr val="775F55"/>
                </a:solidFill>
              </a:rPr>
              <a:t>?</a:t>
            </a:r>
          </a:p>
        </p:txBody>
      </p:sp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1012825" y="3667125"/>
          <a:ext cx="49657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09" name="Equation" r:id="rId3" imgW="2159000" imgH="393700" progId="Equation.3">
                  <p:embed/>
                </p:oleObj>
              </mc:Choice>
              <mc:Fallback>
                <p:oleObj name="Equation" r:id="rId3" imgW="21590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3667125"/>
                        <a:ext cx="49657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  <p:graphicFrame>
        <p:nvGraphicFramePr>
          <p:cNvPr id="313349" name="Object 5"/>
          <p:cNvGraphicFramePr>
            <a:graphicFrameLocks noChangeAspect="1"/>
          </p:cNvGraphicFramePr>
          <p:nvPr/>
        </p:nvGraphicFramePr>
        <p:xfrm>
          <a:off x="1981200" y="4981575"/>
          <a:ext cx="60166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10" name="Equation" r:id="rId5" imgW="2616200" imgH="368300" progId="Equation.3">
                  <p:embed/>
                </p:oleObj>
              </mc:Choice>
              <mc:Fallback>
                <p:oleObj name="Equation" r:id="rId5" imgW="2616200" imgH="368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981575"/>
                        <a:ext cx="6016625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2" y="489206"/>
            <a:ext cx="8491537" cy="5775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Basic Probability Theory: terminology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3862" y="1702382"/>
            <a:ext cx="8235950" cy="5308018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An </a:t>
            </a:r>
            <a:r>
              <a:rPr lang="en-US" sz="2400" b="1" dirty="0">
                <a:solidFill>
                  <a:srgbClr val="FF6600"/>
                </a:solidFill>
              </a:rPr>
              <a:t>experiment</a:t>
            </a:r>
            <a:r>
              <a:rPr lang="en-US" sz="2400" dirty="0">
                <a:solidFill>
                  <a:schemeClr val="tx2"/>
                </a:solidFill>
              </a:rPr>
              <a:t> has a set of potential outcomes, e.g., throw a dice, “look at” another sentence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The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rgbClr val="FF6600"/>
                </a:solidFill>
              </a:rPr>
              <a:t>sample space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of an experiment is the set of all possible outcomes, e.g., {1, 2, 3, 4, 5, 6}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In NLP our sample spaces tend to be </a:t>
            </a:r>
            <a:r>
              <a:rPr lang="en-US" sz="2400" b="1" i="1" dirty="0">
                <a:solidFill>
                  <a:schemeClr val="tx2"/>
                </a:solidFill>
              </a:rPr>
              <a:t>very</a:t>
            </a:r>
            <a:r>
              <a:rPr lang="en-US" sz="2400" dirty="0">
                <a:solidFill>
                  <a:schemeClr val="tx2"/>
                </a:solidFill>
              </a:rPr>
              <a:t> large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words, bigrams, 5-grams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sentences of length 20 (given a finite vocabulary)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sentences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parse trees over a given sentence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endParaRPr lang="en-US" sz="2000" dirty="0">
              <a:solidFill>
                <a:schemeClr val="tx2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2" y="489206"/>
            <a:ext cx="8491537" cy="5775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Basic Probability Theory: terminology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518589"/>
            <a:ext cx="8235950" cy="5339411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chemeClr val="tx2"/>
                </a:solidFill>
              </a:rPr>
              <a:t>An </a:t>
            </a:r>
            <a:r>
              <a:rPr lang="en-US" sz="2000" b="1" dirty="0">
                <a:solidFill>
                  <a:srgbClr val="FF6600"/>
                </a:solidFill>
              </a:rPr>
              <a:t>event</a:t>
            </a:r>
            <a:r>
              <a:rPr lang="en-US" sz="2000" dirty="0">
                <a:solidFill>
                  <a:schemeClr val="tx2"/>
                </a:solidFill>
              </a:rPr>
              <a:t> is a subset of the sample space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chemeClr val="tx2"/>
                </a:solidFill>
              </a:rPr>
              <a:t>Dice rolls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{2}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{3, 6}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even = {2, 4, 6}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odd = {1, 3, 5}</a:t>
            </a:r>
          </a:p>
          <a:p>
            <a:pPr marL="137160" indent="0">
              <a:lnSpc>
                <a:spcPct val="93000"/>
              </a:lnSpc>
              <a:spcBef>
                <a:spcPct val="47000"/>
              </a:spcBef>
              <a:buNone/>
            </a:pPr>
            <a:endParaRPr lang="en-US" sz="2000" dirty="0">
              <a:solidFill>
                <a:schemeClr val="tx2"/>
              </a:solidFill>
              <a:ea typeface="ＭＳ Ｐゴシック" charset="-128"/>
            </a:endParaRPr>
          </a:p>
          <a:p>
            <a:pPr marL="137160" indent="0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NLP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a particular word/part of speech occurring in a sentence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a particular topic discussed (politics, sports)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sentence with a parasitic gap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pick your favorite phenomena…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We’re interested in probabilities of events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p({2})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p(even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p(odd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p(parasitic</a:t>
            </a:r>
            <a:r>
              <a:rPr lang="en-US" dirty="0">
                <a:solidFill>
                  <a:schemeClr val="tx2"/>
                </a:solidFill>
              </a:rPr>
              <a:t> gap)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p(first word in a sentence is “banana”)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25413"/>
            <a:ext cx="3849060" cy="5775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Random variables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0850" y="1828800"/>
            <a:ext cx="8235950" cy="4875385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A random variable is a mapping from the sample space to a number (think events)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It represents all the possible values of something we want to measure in an experiment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For example, random variable, </a:t>
            </a:r>
            <a:r>
              <a:rPr lang="en-US" sz="2400" i="1" dirty="0">
                <a:solidFill>
                  <a:schemeClr val="tx2"/>
                </a:solidFill>
              </a:rPr>
              <a:t>X</a:t>
            </a:r>
            <a:r>
              <a:rPr lang="en-US" sz="2400" dirty="0">
                <a:solidFill>
                  <a:schemeClr val="tx2"/>
                </a:solidFill>
              </a:rPr>
              <a:t>, could be the number of heads for a coin tossed three times</a:t>
            </a: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Really for notational convenience, since the event space can sometimes be irregular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474472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We can then talk about the probability of the different values of a random variable</a:t>
            </a:r>
          </a:p>
          <a:p>
            <a:pPr marL="0" indent="0">
              <a:buNone/>
            </a:pPr>
            <a:endParaRPr lang="en-US" sz="20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The definition of probabilities over </a:t>
            </a:r>
            <a:r>
              <a:rPr lang="en-US" sz="2000" i="1" dirty="0">
                <a:solidFill>
                  <a:srgbClr val="775F55"/>
                </a:solidFill>
              </a:rPr>
              <a:t>all</a:t>
            </a:r>
            <a:r>
              <a:rPr lang="en-US" sz="2000" dirty="0">
                <a:solidFill>
                  <a:srgbClr val="775F55"/>
                </a:solidFill>
              </a:rPr>
              <a:t> of the possible values of a random variable defines a </a:t>
            </a:r>
            <a:r>
              <a:rPr lang="en-US" sz="2000" b="1" dirty="0">
                <a:solidFill>
                  <a:srgbClr val="FF6600"/>
                </a:solidFill>
              </a:rPr>
              <a:t>probability distribution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09826"/>
              </p:ext>
            </p:extLst>
          </p:nvPr>
        </p:nvGraphicFramePr>
        <p:xfrm>
          <a:off x="762000" y="388620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71747"/>
              </p:ext>
            </p:extLst>
          </p:nvPr>
        </p:nvGraphicFramePr>
        <p:xfrm>
          <a:off x="3048000" y="4775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5160</TotalTime>
  <Words>2345</Words>
  <Application>Microsoft Macintosh PowerPoint</Application>
  <PresentationFormat>On-screen Show (4:3)</PresentationFormat>
  <Paragraphs>441</Paragraphs>
  <Slides>45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ＭＳ Ｐゴシック</vt:lpstr>
      <vt:lpstr>Arial</vt:lpstr>
      <vt:lpstr>Calibri</vt:lpstr>
      <vt:lpstr>Century Schoolbook</vt:lpstr>
      <vt:lpstr>Symbol</vt:lpstr>
      <vt:lpstr>Tahoma</vt:lpstr>
      <vt:lpstr>Tw Cen MT</vt:lpstr>
      <vt:lpstr>Wingdings</vt:lpstr>
      <vt:lpstr>Wingdings 2</vt:lpstr>
      <vt:lpstr>Median</vt:lpstr>
      <vt:lpstr>Equation</vt:lpstr>
      <vt:lpstr>PowerPoint Presentation</vt:lpstr>
      <vt:lpstr>Probability</vt:lpstr>
      <vt:lpstr>Admin</vt:lpstr>
      <vt:lpstr>Why probability?</vt:lpstr>
      <vt:lpstr>Basic Probability Theory: terminology</vt:lpstr>
      <vt:lpstr>Basic Probability Theory: terminology</vt:lpstr>
      <vt:lpstr>Events</vt:lpstr>
      <vt:lpstr>Random variables</vt:lpstr>
      <vt:lpstr>Random variables</vt:lpstr>
      <vt:lpstr>Random variables</vt:lpstr>
      <vt:lpstr>Probability distribution</vt:lpstr>
      <vt:lpstr>Unconditional/prior probability</vt:lpstr>
      <vt:lpstr>Prior probability</vt:lpstr>
      <vt:lpstr>Joint distribution</vt:lpstr>
      <vt:lpstr>Joint distribution</vt:lpstr>
      <vt:lpstr>Joint distribution</vt:lpstr>
      <vt:lpstr>Joint distribution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A note about notation</vt:lpstr>
      <vt:lpstr>Properties of probabilities</vt:lpstr>
      <vt:lpstr>Properties of probabilities</vt:lpstr>
      <vt:lpstr>Properties of probabilities</vt:lpstr>
      <vt:lpstr>Chain rule (aka product rule)</vt:lpstr>
      <vt:lpstr>Chain rule</vt:lpstr>
      <vt:lpstr>Applications of the chain rule</vt:lpstr>
      <vt:lpstr>Bayes’ rule (theorem)</vt:lpstr>
      <vt:lpstr>Bayes rule</vt:lpstr>
      <vt:lpstr>Bayes rule</vt:lpstr>
      <vt:lpstr>Bayes rule</vt:lpstr>
      <vt:lpstr>Bayes rule</vt:lpstr>
      <vt:lpstr>Gaps</vt:lpstr>
      <vt:lpstr>Gaps</vt:lpstr>
      <vt:lpstr>Gaps</vt:lpstr>
      <vt:lpstr>Parasitic gaps</vt:lpstr>
      <vt:lpstr>Parasitic gaps</vt:lpstr>
      <vt:lpstr>Parasitic gaps</vt:lpstr>
      <vt:lpstr>Frequency of parasitic gaps</vt:lpstr>
      <vt:lpstr>Prob of parasitic gaps</vt:lpstr>
      <vt:lpstr>Prob of parasitic gaps</vt:lpstr>
      <vt:lpstr>Prob of parasitic gaps</vt:lpstr>
      <vt:lpstr>Prob of parasitic gaps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Robert Kauchak</cp:lastModifiedBy>
  <cp:revision>280</cp:revision>
  <dcterms:created xsi:type="dcterms:W3CDTF">2011-01-25T19:35:23Z</dcterms:created>
  <dcterms:modified xsi:type="dcterms:W3CDTF">2019-01-30T18:32:00Z</dcterms:modified>
</cp:coreProperties>
</file>