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4"/>
  </p:notesMasterIdLst>
  <p:handoutMasterIdLst>
    <p:handoutMasterId r:id="rId85"/>
  </p:handoutMasterIdLst>
  <p:sldIdLst>
    <p:sldId id="256" r:id="rId2"/>
    <p:sldId id="358" r:id="rId3"/>
    <p:sldId id="365" r:id="rId4"/>
    <p:sldId id="366" r:id="rId5"/>
    <p:sldId id="367" r:id="rId6"/>
    <p:sldId id="448" r:id="rId7"/>
    <p:sldId id="263" r:id="rId8"/>
    <p:sldId id="449" r:id="rId9"/>
    <p:sldId id="291" r:id="rId10"/>
    <p:sldId id="374" r:id="rId11"/>
    <p:sldId id="339" r:id="rId12"/>
    <p:sldId id="450" r:id="rId13"/>
    <p:sldId id="340" r:id="rId14"/>
    <p:sldId id="451" r:id="rId15"/>
    <p:sldId id="452" r:id="rId16"/>
    <p:sldId id="376" r:id="rId17"/>
    <p:sldId id="377" r:id="rId18"/>
    <p:sldId id="378" r:id="rId19"/>
    <p:sldId id="379" r:id="rId20"/>
    <p:sldId id="380" r:id="rId21"/>
    <p:sldId id="386" r:id="rId22"/>
    <p:sldId id="388" r:id="rId23"/>
    <p:sldId id="382" r:id="rId24"/>
    <p:sldId id="383" r:id="rId25"/>
    <p:sldId id="389" r:id="rId26"/>
    <p:sldId id="393" r:id="rId27"/>
    <p:sldId id="394" r:id="rId28"/>
    <p:sldId id="390" r:id="rId29"/>
    <p:sldId id="391" r:id="rId30"/>
    <p:sldId id="384" r:id="rId31"/>
    <p:sldId id="321" r:id="rId32"/>
    <p:sldId id="352" r:id="rId33"/>
    <p:sldId id="353" r:id="rId34"/>
    <p:sldId id="354" r:id="rId35"/>
    <p:sldId id="355" r:id="rId36"/>
    <p:sldId id="356" r:id="rId37"/>
    <p:sldId id="357" r:id="rId38"/>
    <p:sldId id="453" r:id="rId39"/>
    <p:sldId id="359" r:id="rId40"/>
    <p:sldId id="360" r:id="rId41"/>
    <p:sldId id="361" r:id="rId42"/>
    <p:sldId id="362" r:id="rId43"/>
    <p:sldId id="364" r:id="rId44"/>
    <p:sldId id="363" r:id="rId45"/>
    <p:sldId id="454" r:id="rId46"/>
    <p:sldId id="455" r:id="rId47"/>
    <p:sldId id="456" r:id="rId48"/>
    <p:sldId id="457" r:id="rId49"/>
    <p:sldId id="458" r:id="rId50"/>
    <p:sldId id="459" r:id="rId51"/>
    <p:sldId id="460" r:id="rId52"/>
    <p:sldId id="461" r:id="rId53"/>
    <p:sldId id="462" r:id="rId54"/>
    <p:sldId id="463" r:id="rId55"/>
    <p:sldId id="464" r:id="rId56"/>
    <p:sldId id="465" r:id="rId57"/>
    <p:sldId id="466" r:id="rId58"/>
    <p:sldId id="467" r:id="rId59"/>
    <p:sldId id="468" r:id="rId60"/>
    <p:sldId id="469" r:id="rId61"/>
    <p:sldId id="470" r:id="rId62"/>
    <p:sldId id="471" r:id="rId63"/>
    <p:sldId id="472" r:id="rId64"/>
    <p:sldId id="474" r:id="rId65"/>
    <p:sldId id="475" r:id="rId66"/>
    <p:sldId id="476" r:id="rId67"/>
    <p:sldId id="477" r:id="rId68"/>
    <p:sldId id="300" r:id="rId69"/>
    <p:sldId id="473" r:id="rId70"/>
    <p:sldId id="298" r:id="rId71"/>
    <p:sldId id="431" r:id="rId72"/>
    <p:sldId id="287" r:id="rId73"/>
    <p:sldId id="422" r:id="rId74"/>
    <p:sldId id="423" r:id="rId75"/>
    <p:sldId id="424" r:id="rId76"/>
    <p:sldId id="432" r:id="rId77"/>
    <p:sldId id="425" r:id="rId78"/>
    <p:sldId id="426" r:id="rId79"/>
    <p:sldId id="427" r:id="rId80"/>
    <p:sldId id="428" r:id="rId81"/>
    <p:sldId id="433" r:id="rId82"/>
    <p:sldId id="478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2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4" autoAdjust="0"/>
    <p:restoredTop sz="94607"/>
  </p:normalViewPr>
  <p:slideViewPr>
    <p:cSldViewPr snapToObjects="1">
      <p:cViewPr varScale="1">
        <p:scale>
          <a:sx n="106" d="100"/>
          <a:sy n="106" d="100"/>
        </p:scale>
        <p:origin x="1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5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5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7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4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31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77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2BFE3-7668-204D-9B1F-339A7CA75E8A}" type="slidenum">
              <a:rPr lang="en-US"/>
              <a:pPr/>
              <a:t>32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1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30C51-CDAC-874B-AFEF-24F2D4AEAB89}" type="slidenum">
              <a:rPr lang="en-US"/>
              <a:pPr/>
              <a:t>33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99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CBD85-1335-FC41-94E5-C58E7DAECC3B}" type="slidenum">
              <a:rPr lang="en-US"/>
              <a:pPr/>
              <a:t>34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have the truth table for AND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77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E69BD-2485-1E45-B181-1CA780E097F5}" type="slidenum">
              <a:rPr lang="en-US"/>
              <a:pPr/>
              <a:t>35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And here we have the node for AND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Assume that all inputs are either 1 or 0, “on” or “off”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When they are activated, they become “on”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So what weights do we need to assign to these two links and what threshold do we need to put in this unit in order to represent an AND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6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16896-6616-E747-BE99-63AB02E6ADE7}" type="slidenum">
              <a:rPr lang="en-US"/>
              <a:pPr/>
              <a:t>36</a:t>
            </a:fld>
            <a:endParaRPr lang="en-US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07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1D5A8-A004-B349-A3F6-805591CF4DA1}" type="slidenum">
              <a:rPr lang="en-US"/>
              <a:pPr/>
              <a:t>37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can extend this to take more inputs</a:t>
            </a:r>
          </a:p>
          <a:p>
            <a:pPr eaLnBrk="1" hangingPunct="1"/>
            <a:r>
              <a:rPr lang="en-US">
                <a:latin typeface="Arial" charset="0"/>
              </a:rPr>
              <a:t>What are the new weights and thresholds?</a:t>
            </a:r>
          </a:p>
        </p:txBody>
      </p:sp>
    </p:spTree>
    <p:extLst>
      <p:ext uri="{BB962C8B-B14F-4D97-AF65-F5344CB8AC3E}">
        <p14:creationId xmlns:p14="http://schemas.microsoft.com/office/powerpoint/2010/main" val="1824891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EDE34-6F41-4048-A714-6D847C5300A4}" type="slidenum">
              <a:rPr lang="en-US"/>
              <a:pPr/>
              <a:t>38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89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99FC-0FA2-BA40-A1CD-A39FAFE1677B}" type="slidenum">
              <a:rPr lang="en-US"/>
              <a:pPr/>
              <a:t>39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98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40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18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BF988-B3D0-734B-83BB-5301AEE61490}" type="slidenum">
              <a:rPr lang="en-US"/>
              <a:pPr/>
              <a:t>41</a:t>
            </a:fld>
            <a:endParaRPr lang="en-US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94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77BD3-7105-9543-A7D5-348667FD71F1}" type="slidenum">
              <a:rPr lang="en-US"/>
              <a:pPr/>
              <a:t>42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Similarly, we can expand it to take more inputs</a:t>
            </a:r>
          </a:p>
        </p:txBody>
      </p:sp>
    </p:spTree>
    <p:extLst>
      <p:ext uri="{BB962C8B-B14F-4D97-AF65-F5344CB8AC3E}">
        <p14:creationId xmlns:p14="http://schemas.microsoft.com/office/powerpoint/2010/main" val="316935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17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3F56F-EB6C-B344-9AF7-390A93B523BD}" type="slidenum">
              <a:rPr lang="en-US"/>
              <a:pPr/>
              <a:t>43</a:t>
            </a:fld>
            <a:endParaRPr lang="en-US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06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92E67-5DB7-AF46-BDEE-FCE2A61CDC0C}" type="slidenum">
              <a:rPr lang="en-US"/>
              <a:pPr/>
              <a:t>44</a:t>
            </a:fld>
            <a:endParaRPr lang="en-US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83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74908-6815-EA48-A148-EDDCD221CF23}" type="slidenum">
              <a:rPr lang="en-US"/>
              <a:pPr/>
              <a:t>45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Now it gets a little bit trickier, what weight and threshold might work to create a NOT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41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B5ED4-BE33-8645-BC0B-D9DF67A85E5A}" type="slidenum">
              <a:rPr lang="en-US"/>
              <a:pPr/>
              <a:t>46</a:t>
            </a:fld>
            <a:endParaRPr lang="en-US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57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60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61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01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70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77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99FC-0FA2-BA40-A1CD-A39FAFE1677B}" type="slidenum">
              <a:rPr lang="en-US"/>
              <a:pPr/>
              <a:t>65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17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66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88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37009-E5D6-4142-9404-F15735932F05}" type="slidenum">
              <a:rPr lang="en-US"/>
              <a:pPr/>
              <a:t>68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39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37009-E5D6-4142-9404-F15735932F05}" type="slidenum">
              <a:rPr lang="en-US"/>
              <a:pPr/>
              <a:t>69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870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70409-ED6F-4D47-9321-5EFCAD8EEFFE}" type="slidenum">
              <a:rPr lang="en-US"/>
              <a:pPr/>
              <a:t>70</a:t>
            </a:fld>
            <a:endParaRPr lang="en-US"/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52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02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38871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73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6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0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4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readerpro.appspot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Spring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63" name="Equation" r:id="rId4" imgW="889000" imgH="368300" progId="Equation.3">
                  <p:embed/>
                </p:oleObj>
              </mc:Choice>
              <mc:Fallback>
                <p:oleObj name="Equation" r:id="rId4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3188" y="6248400"/>
            <a:ext cx="380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other threshold functions?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/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blipFill>
                <a:blip r:embed="rId8"/>
                <a:stretch>
                  <a:fillRect l="-9184" t="-224000" r="-1020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>
            <a:extLst>
              <a:ext uri="{FF2B5EF4-FFF2-40B4-BE49-F238E27FC236}">
                <a16:creationId xmlns:a16="http://schemas.microsoft.com/office/drawing/2014/main" id="{7291008A-DE82-DB4F-924E-C5966D84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511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+ 1*-1 + 0*1 + 1*0.5 =  0.5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81200" y="1981200"/>
            <a:ext cx="1600200" cy="388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752600" y="3657600"/>
            <a:ext cx="281940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 Box 1045">
            <a:extLst>
              <a:ext uri="{FF2B5EF4-FFF2-40B4-BE49-F238E27FC236}">
                <a16:creationId xmlns:a16="http://schemas.microsoft.com/office/drawing/2014/main" id="{6EF71460-B7AE-9B42-BB5E-8616946C7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641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</a:t>
            </a:r>
            <a:r>
              <a:rPr lang="en-US">
                <a:solidFill>
                  <a:srgbClr val="0000FF"/>
                </a:solidFill>
              </a:rPr>
              <a:t>not 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  <p:sp>
        <p:nvSpPr>
          <p:cNvPr id="26" name="Text Box 1045">
            <a:extLst>
              <a:ext uri="{FF2B5EF4-FFF2-40B4-BE49-F238E27FC236}">
                <a16:creationId xmlns:a16="http://schemas.microsoft.com/office/drawing/2014/main" id="{019F47DC-FDDD-8D43-85E8-539C68BA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00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+ 0*-1 + 0*1 + 1*0.5 =  1.5</a:t>
            </a:r>
          </a:p>
        </p:txBody>
      </p:sp>
      <p:sp>
        <p:nvSpPr>
          <p:cNvPr id="26" name="Text Box 1045">
            <a:extLst>
              <a:ext uri="{FF2B5EF4-FFF2-40B4-BE49-F238E27FC236}">
                <a16:creationId xmlns:a16="http://schemas.microsoft.com/office/drawing/2014/main" id="{AF9D07DF-CA14-A942-A012-9BC4B801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70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456406" y="254297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which is larger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262090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Quiz #2 on Wednesday!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(assume threshold 0)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35012" y="1969074"/>
            <a:ext cx="59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0" y="3512124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-0.5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521400" y="2721989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-1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76400" y="4031579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grpSp>
        <p:nvGrpSpPr>
          <p:cNvPr id="33" name="Group 32"/>
          <p:cNvGrpSpPr/>
          <p:nvPr/>
        </p:nvGrpSpPr>
        <p:grpSpPr>
          <a:xfrm>
            <a:off x="3048000" y="228600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990529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56706" y="4054888"/>
            <a:ext cx="498276" cy="438471"/>
            <a:chOff x="2951262" y="2307211"/>
            <a:chExt cx="498276" cy="438471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021038" y="2006337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021038" y="4369329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726138" y="2532513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CAF4DA-D328-364D-80D1-50B35B007833}"/>
                  </a:ext>
                </a:extLst>
              </p:cNvPr>
              <p:cNvSpPr txBox="1"/>
              <p:nvPr/>
            </p:nvSpPr>
            <p:spPr>
              <a:xfrm>
                <a:off x="1375134" y="5601620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CAF4DA-D328-364D-80D1-50B35B007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34" y="5601620"/>
                <a:ext cx="2472408" cy="617861"/>
              </a:xfrm>
              <a:prstGeom prst="rect">
                <a:avLst/>
              </a:prstGeom>
              <a:blipFill>
                <a:blip r:embed="rId2"/>
                <a:stretch>
                  <a:fillRect l="-9744" t="-224000" r="-1026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-1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07244" y="2018483"/>
            <a:ext cx="735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886" y="2700797"/>
            <a:ext cx="772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0.03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074731" y="3397726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-0.02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200" y="396240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0.01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cxnSp>
        <p:nvCxnSpPr>
          <p:cNvPr id="46" name="Curved Connector 45"/>
          <p:cNvCxnSpPr/>
          <p:nvPr/>
        </p:nvCxnSpPr>
        <p:spPr>
          <a:xfrm flipV="1">
            <a:off x="3020144" y="228600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3020144" y="4054238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791200" y="297487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342257" y="148677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-0.05-0.02= -0.07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133600" y="4848069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-0.03+0.01=-0.02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982938" y="1995294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942668" y="4197924"/>
            <a:ext cx="101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0.495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257800" y="2112870"/>
            <a:ext cx="359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0.483*0.5+0.495=0.7365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726138" y="3397726"/>
            <a:ext cx="110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0.676</a:t>
            </a:r>
          </a:p>
        </p:txBody>
      </p:sp>
    </p:spTree>
    <p:extLst>
      <p:ext uri="{BB962C8B-B14F-4D97-AF65-F5344CB8AC3E}">
        <p14:creationId xmlns:p14="http://schemas.microsoft.com/office/powerpoint/2010/main" val="4245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14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24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9144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962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72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05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00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14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724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638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57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4506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800100" y="4990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0602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7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2667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685800" y="4037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876300" y="3999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2954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4859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886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076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495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686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029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19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88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191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381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724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191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495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794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060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489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794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029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327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22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572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762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136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914400" y="5714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01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8560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33400" y="31197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67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172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1336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7432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33528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2"/>
          <p:cNvSpPr>
            <a:spLocks noChangeArrowheads="1"/>
          </p:cNvSpPr>
          <p:nvPr/>
        </p:nvSpPr>
        <p:spPr bwMode="auto">
          <a:xfrm>
            <a:off x="2371455" y="51816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Arrow Connector 125"/>
          <p:cNvCxnSpPr>
            <a:stCxn id="117" idx="4"/>
            <a:endCxn id="125" idx="1"/>
          </p:cNvCxnSpPr>
          <p:nvPr/>
        </p:nvCxnSpPr>
        <p:spPr bwMode="auto">
          <a:xfrm>
            <a:off x="2286000" y="4648201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3" idx="4"/>
            <a:endCxn id="125" idx="0"/>
          </p:cNvCxnSpPr>
          <p:nvPr/>
        </p:nvCxnSpPr>
        <p:spPr bwMode="auto">
          <a:xfrm flipH="1">
            <a:off x="2523855" y="4648201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4" idx="3"/>
            <a:endCxn id="125" idx="7"/>
          </p:cNvCxnSpPr>
          <p:nvPr/>
        </p:nvCxnSpPr>
        <p:spPr bwMode="auto">
          <a:xfrm flipH="1">
            <a:off x="2631618" y="4603564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endCxn id="117" idx="0"/>
          </p:cNvCxnSpPr>
          <p:nvPr/>
        </p:nvCxnSpPr>
        <p:spPr bwMode="auto">
          <a:xfrm rot="16200000" flipH="1">
            <a:off x="19050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endCxn id="117" idx="0"/>
          </p:cNvCxnSpPr>
          <p:nvPr/>
        </p:nvCxnSpPr>
        <p:spPr bwMode="auto">
          <a:xfrm rot="5400000">
            <a:off x="20955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6200000" flipH="1">
            <a:off x="2514600" y="39624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705100" y="3924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16200000" flipH="1">
            <a:off x="31242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rot="5400000">
            <a:off x="33147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stCxn id="125" idx="4"/>
          </p:cNvCxnSpPr>
          <p:nvPr/>
        </p:nvCxnSpPr>
        <p:spPr bwMode="auto">
          <a:xfrm rot="5400000">
            <a:off x="2371455" y="56388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2406838" y="31666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37" name="Oval 12"/>
          <p:cNvSpPr>
            <a:spLocks noChangeArrowheads="1"/>
          </p:cNvSpPr>
          <p:nvPr/>
        </p:nvSpPr>
        <p:spPr bwMode="auto">
          <a:xfrm>
            <a:off x="3092637" y="518239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Straight Arrow Connector 137"/>
          <p:cNvCxnSpPr>
            <a:stCxn id="137" idx="4"/>
          </p:cNvCxnSpPr>
          <p:nvPr/>
        </p:nvCxnSpPr>
        <p:spPr bwMode="auto">
          <a:xfrm rot="5400000">
            <a:off x="3092637" y="563959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17" idx="5"/>
            <a:endCxn id="137" idx="1"/>
          </p:cNvCxnSpPr>
          <p:nvPr/>
        </p:nvCxnSpPr>
        <p:spPr bwMode="auto">
          <a:xfrm>
            <a:off x="2393763" y="4603564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23" idx="5"/>
            <a:endCxn id="137" idx="0"/>
          </p:cNvCxnSpPr>
          <p:nvPr/>
        </p:nvCxnSpPr>
        <p:spPr bwMode="auto">
          <a:xfrm>
            <a:off x="3003363" y="4603564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24" idx="4"/>
            <a:endCxn id="137" idx="7"/>
          </p:cNvCxnSpPr>
          <p:nvPr/>
        </p:nvCxnSpPr>
        <p:spPr bwMode="auto">
          <a:xfrm flipH="1">
            <a:off x="3352800" y="4648201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399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757697" y="5562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810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818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33800" y="26670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37406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62" y="0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61048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38600" y="2159169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have many layers of hidden units of differing sizes</a:t>
            </a:r>
          </a:p>
          <a:p>
            <a:endParaRPr lang="en-US" sz="2800" dirty="0"/>
          </a:p>
          <a:p>
            <a:r>
              <a:rPr lang="en-US" sz="2800" dirty="0"/>
              <a:t>To count the number of layers, you count all but the inputs</a:t>
            </a:r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stCxn id="121" idx="5"/>
            <a:endCxn id="126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122" idx="4"/>
            <a:endCxn id="126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3" idx="3"/>
            <a:endCxn id="126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27" idx="4"/>
            <a:endCxn id="126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1735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528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3-layer network</a:t>
            </a:r>
          </a:p>
        </p:txBody>
      </p:sp>
    </p:spTree>
    <p:extLst>
      <p:ext uri="{BB962C8B-B14F-4D97-AF65-F5344CB8AC3E}">
        <p14:creationId xmlns:p14="http://schemas.microsoft.com/office/powerpoint/2010/main" val="2665637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Alternate ways of visualizing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5" idx="4"/>
            <a:endCxn id="4" idx="0"/>
          </p:cNvCxnSpPr>
          <p:nvPr/>
        </p:nvCxnSpPr>
        <p:spPr bwMode="auto">
          <a:xfrm flipH="1">
            <a:off x="1524000" y="3047208"/>
            <a:ext cx="152401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57" idx="4"/>
            <a:endCxn id="5" idx="0"/>
          </p:cNvCxnSpPr>
          <p:nvPr/>
        </p:nvCxnSpPr>
        <p:spPr bwMode="auto">
          <a:xfrm>
            <a:off x="2056386" y="3047204"/>
            <a:ext cx="77214" cy="60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63" idx="4"/>
          </p:cNvCxnSpPr>
          <p:nvPr/>
        </p:nvCxnSpPr>
        <p:spPr bwMode="auto">
          <a:xfrm>
            <a:off x="2667000" y="3047208"/>
            <a:ext cx="762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5" idx="4"/>
          </p:cNvCxnSpPr>
          <p:nvPr/>
        </p:nvCxnSpPr>
        <p:spPr bwMode="auto">
          <a:xfrm flipH="1">
            <a:off x="2743200" y="3047208"/>
            <a:ext cx="3048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12192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1524001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903986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2209800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2514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>
            <a:off x="2895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5156" y="1671935"/>
            <a:ext cx="734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the input layer will be drawn with nodes as well</a:t>
            </a:r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50292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56388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62484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5638800" y="46529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" name="Straight Arrow Connector 70"/>
          <p:cNvCxnSpPr>
            <a:stCxn id="67" idx="5"/>
            <a:endCxn id="70" idx="1"/>
          </p:cNvCxnSpPr>
          <p:nvPr/>
        </p:nvCxnSpPr>
        <p:spPr bwMode="auto">
          <a:xfrm rot="16200000" flipH="1">
            <a:off x="51750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8" idx="4"/>
            <a:endCxn id="70" idx="0"/>
          </p:cNvCxnSpPr>
          <p:nvPr/>
        </p:nvCxnSpPr>
        <p:spPr bwMode="auto">
          <a:xfrm rot="5400000">
            <a:off x="5524500" y="438623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69" idx="3"/>
            <a:endCxn id="70" idx="7"/>
          </p:cNvCxnSpPr>
          <p:nvPr/>
        </p:nvCxnSpPr>
        <p:spPr bwMode="auto">
          <a:xfrm rot="5400000">
            <a:off x="57846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67" idx="0"/>
          </p:cNvCxnSpPr>
          <p:nvPr/>
        </p:nvCxnSpPr>
        <p:spPr bwMode="auto">
          <a:xfrm rot="16200000" flipH="1">
            <a:off x="48006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67" idx="0"/>
          </p:cNvCxnSpPr>
          <p:nvPr/>
        </p:nvCxnSpPr>
        <p:spPr bwMode="auto">
          <a:xfrm rot="5400000">
            <a:off x="49911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6200000" flipH="1">
            <a:off x="5410200" y="343373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5600700" y="339563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6200000" flipH="1">
            <a:off x="60198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5400000">
            <a:off x="62103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70" idx="4"/>
          </p:cNvCxnSpPr>
          <p:nvPr/>
        </p:nvCxnSpPr>
        <p:spPr bwMode="auto">
          <a:xfrm rot="5400000">
            <a:off x="5638800" y="511013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257800" y="25156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65429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3532210" y="3810559"/>
            <a:ext cx="1066800" cy="528669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5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1179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7275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3371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355774" y="37606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4"/>
            <a:endCxn id="7" idx="1"/>
          </p:cNvCxnSpPr>
          <p:nvPr/>
        </p:nvCxnSpPr>
        <p:spPr bwMode="auto">
          <a:xfrm>
            <a:off x="3270319" y="3227203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flipH="1">
            <a:off x="3508174" y="3227203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flipH="1">
            <a:off x="3615937" y="3182566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893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798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98919" y="25414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89419" y="25033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1085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990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355774" y="4217803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1157" y="17456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076956" y="376139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19" idx="4"/>
          </p:cNvCxnSpPr>
          <p:nvPr/>
        </p:nvCxnSpPr>
        <p:spPr bwMode="auto">
          <a:xfrm rot="5400000">
            <a:off x="4076956" y="421859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5"/>
            <a:endCxn id="19" idx="1"/>
          </p:cNvCxnSpPr>
          <p:nvPr/>
        </p:nvCxnSpPr>
        <p:spPr bwMode="auto">
          <a:xfrm>
            <a:off x="3378082" y="3182566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5"/>
            <a:endCxn id="19" idx="0"/>
          </p:cNvCxnSpPr>
          <p:nvPr/>
        </p:nvCxnSpPr>
        <p:spPr bwMode="auto">
          <a:xfrm>
            <a:off x="3987682" y="3182566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4"/>
            <a:endCxn id="19" idx="7"/>
          </p:cNvCxnSpPr>
          <p:nvPr/>
        </p:nvCxnSpPr>
        <p:spPr bwMode="auto">
          <a:xfrm flipH="1">
            <a:off x="4337119" y="3227203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16365" y="5029200"/>
            <a:ext cx="492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Can be used to model multiclass datasets or more interesting predictors, e.g. 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8082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2838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51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5" y="2286000"/>
            <a:ext cx="8458200" cy="277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282233"/>
            <a:ext cx="77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965" y="5282233"/>
            <a:ext cx="219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</a:t>
            </a:r>
          </a:p>
          <a:p>
            <a:pPr algn="ctr"/>
            <a:r>
              <a:rPr lang="en-US" sz="2400" dirty="0"/>
              <a:t>(edge detection)</a:t>
            </a:r>
          </a:p>
        </p:txBody>
      </p:sp>
    </p:spTree>
    <p:extLst>
      <p:ext uri="{BB962C8B-B14F-4D97-AF65-F5344CB8AC3E}">
        <p14:creationId xmlns:p14="http://schemas.microsoft.com/office/powerpoint/2010/main" val="231637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Neural Networks try to mimic the structure and function of our nervous system</a:t>
            </a:r>
          </a:p>
          <a:p>
            <a:endParaRPr lang="en-US" sz="2000" dirty="0"/>
          </a:p>
          <a:p>
            <a:r>
              <a:rPr lang="en-US" sz="24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047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networks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Good for temporal data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501362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Hebb</a:t>
            </a:r>
            <a:r>
              <a:rPr lang="en-US" sz="2800" dirty="0"/>
              <a:t> (1949) – Simple updating rule for 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Rosenblatt 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Minsky</a:t>
            </a:r>
            <a:r>
              <a:rPr lang="en-US" sz="2800" dirty="0"/>
              <a:t> 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Bryson and Ho (1969, but largely ignored until 1980s--Rosenblatt) – invented back-propagation learning for multilayer networks</a:t>
            </a:r>
          </a:p>
        </p:txBody>
      </p:sp>
    </p:spTree>
    <p:extLst>
      <p:ext uri="{BB962C8B-B14F-4D97-AF65-F5344CB8AC3E}">
        <p14:creationId xmlns:p14="http://schemas.microsoft.com/office/powerpoint/2010/main" val="281877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Training the perceptron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dirty="0"/>
              <a:t>First wave in neural networks in the 1960’s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Single neuron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Trainable: its threshold and input weights can be modified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If the neuron doesn’t give the desired output, then it has made a mistake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Input weights and threshold can be changed according to a learning algorithm</a:t>
            </a:r>
          </a:p>
        </p:txBody>
      </p:sp>
    </p:spTree>
    <p:extLst>
      <p:ext uri="{BB962C8B-B14F-4D97-AF65-F5344CB8AC3E}">
        <p14:creationId xmlns:p14="http://schemas.microsoft.com/office/powerpoint/2010/main" val="153661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Examples - Logical operators 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3886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b="1" dirty="0"/>
              <a:t>AND</a:t>
            </a:r>
            <a:r>
              <a:rPr lang="en-US" sz="2800" dirty="0"/>
              <a:t> – if all inputs are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OR</a:t>
            </a:r>
            <a:r>
              <a:rPr lang="en-US" sz="2800" dirty="0"/>
              <a:t> – if at least one input is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NOT</a:t>
            </a:r>
            <a:r>
              <a:rPr lang="en-US" sz="2800" dirty="0"/>
              <a:t> – return the opposite of the input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XOR</a:t>
            </a:r>
            <a:r>
              <a:rPr lang="en-US" sz="2800" dirty="0"/>
              <a:t> – if exactly one input is 1, then return 1, otherwise return 0</a:t>
            </a:r>
          </a:p>
        </p:txBody>
      </p:sp>
    </p:spTree>
    <p:extLst>
      <p:ext uri="{BB962C8B-B14F-4D97-AF65-F5344CB8AC3E}">
        <p14:creationId xmlns:p14="http://schemas.microsoft.com/office/powerpoint/2010/main" val="808174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57200"/>
            <a:ext cx="8229600" cy="1371600"/>
          </a:xfrm>
        </p:spPr>
        <p:txBody>
          <a:bodyPr/>
          <a:lstStyle/>
          <a:p>
            <a:pPr eaLnBrk="1" hangingPunct="1"/>
            <a:r>
              <a:rPr lang="en-US"/>
              <a:t>AND</a:t>
            </a:r>
          </a:p>
        </p:txBody>
      </p:sp>
      <p:graphicFrame>
        <p:nvGraphicFramePr>
          <p:cNvPr id="32942" name="Group 17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3318726"/>
              </p:ext>
            </p:extLst>
          </p:nvPr>
        </p:nvGraphicFramePr>
        <p:xfrm>
          <a:off x="2590800" y="17526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80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graphicFrame>
        <p:nvGraphicFramePr>
          <p:cNvPr id="13" name="Group 17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400800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503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2</a:t>
            </a:r>
          </a:p>
        </p:txBody>
      </p:sp>
      <p:sp>
        <p:nvSpPr>
          <p:cNvPr id="4915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4915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916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916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4" name="Text Box 1036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sp>
        <p:nvSpPr>
          <p:cNvPr id="49165" name="Text Box 1037"/>
          <p:cNvSpPr txBox="1">
            <a:spLocks noChangeArrowheads="1"/>
          </p:cNvSpPr>
          <p:nvPr/>
        </p:nvSpPr>
        <p:spPr bwMode="auto">
          <a:xfrm>
            <a:off x="0" y="53340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Inputs are either 0 or 1</a:t>
            </a:r>
          </a:p>
        </p:txBody>
      </p:sp>
      <p:sp>
        <p:nvSpPr>
          <p:cNvPr id="4916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  <p:graphicFrame>
        <p:nvGraphicFramePr>
          <p:cNvPr id="15" name="Group 17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400800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81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5120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120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121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121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121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121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r>
                <a:rPr lang="en-US" sz="1800" dirty="0">
                  <a:solidFill>
                    <a:srgbClr val="FF0000"/>
                  </a:solidFill>
                </a:rPr>
                <a:t> = ?</a:t>
              </a:r>
              <a:endParaRPr lang="en-US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121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1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2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120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266558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325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4</a:t>
              </a:r>
            </a:p>
          </p:txBody>
        </p:sp>
        <p:sp>
          <p:nvSpPr>
            <p:cNvPr id="5325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325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326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326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326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326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W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1</a:t>
              </a:r>
              <a:r>
                <a:rPr lang="en-US" sz="1800" dirty="0">
                  <a:solidFill>
                    <a:srgbClr val="0000FF"/>
                  </a:solidFill>
                </a:rPr>
                <a:t> = 1</a:t>
              </a:r>
              <a:endParaRPr lang="en-US" sz="1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326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6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7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53251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3252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AND</a:t>
            </a:r>
          </a:p>
        </p:txBody>
      </p:sp>
      <p:sp>
        <p:nvSpPr>
          <p:cNvPr id="53253" name="Text Box 21"/>
          <p:cNvSpPr txBox="1">
            <a:spLocks noChangeArrowheads="1"/>
          </p:cNvSpPr>
          <p:nvPr/>
        </p:nvSpPr>
        <p:spPr bwMode="auto">
          <a:xfrm>
            <a:off x="0" y="6248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3254" name="Text Box 22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</p:spTree>
    <p:extLst>
      <p:ext uri="{BB962C8B-B14F-4D97-AF65-F5344CB8AC3E}">
        <p14:creationId xmlns:p14="http://schemas.microsoft.com/office/powerpoint/2010/main" val="2066369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609600"/>
            <a:ext cx="8229600" cy="1371600"/>
          </a:xfrm>
        </p:spPr>
        <p:txBody>
          <a:bodyPr/>
          <a:lstStyle/>
          <a:p>
            <a:pPr eaLnBrk="1" hangingPunct="1"/>
            <a:r>
              <a:rPr lang="en-US"/>
              <a:t>OR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1755618"/>
              </p:ext>
            </p:extLst>
          </p:nvPr>
        </p:nvGraphicFramePr>
        <p:xfrm>
          <a:off x="2743200" y="18288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2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  <p:extLst>
      <p:ext uri="{BB962C8B-B14F-4D97-AF65-F5344CB8AC3E}">
        <p14:creationId xmlns:p14="http://schemas.microsoft.com/office/powerpoint/2010/main" val="878044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05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</a:t>
            </a:r>
            <a:r>
              <a:rPr lang="en-US" sz="1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939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939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940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4" name="Text Box 1036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sp>
        <p:nvSpPr>
          <p:cNvPr id="59405" name="Text Box 1037"/>
          <p:cNvSpPr txBox="1">
            <a:spLocks noChangeArrowheads="1"/>
          </p:cNvSpPr>
          <p:nvPr/>
        </p:nvSpPr>
        <p:spPr bwMode="auto">
          <a:xfrm>
            <a:off x="0" y="5105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940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93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676400"/>
            <a:ext cx="8001000" cy="4724400"/>
            <a:chOff x="288" y="864"/>
            <a:chExt cx="5040" cy="2976"/>
          </a:xfrm>
        </p:grpSpPr>
        <p:sp>
          <p:nvSpPr>
            <p:cNvPr id="6144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6144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144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145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145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145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145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1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6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61443" name="Text Box 19"/>
          <p:cNvSpPr txBox="1">
            <a:spLocks noChangeArrowheads="1"/>
          </p:cNvSpPr>
          <p:nvPr/>
        </p:nvSpPr>
        <p:spPr bwMode="auto">
          <a:xfrm>
            <a:off x="533400" y="6019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144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49537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063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NOT</a:t>
            </a:r>
          </a:p>
        </p:txBody>
      </p:sp>
      <p:graphicFrame>
        <p:nvGraphicFramePr>
          <p:cNvPr id="39975" name="Group 39"/>
          <p:cNvGraphicFramePr>
            <a:graphicFrameLocks noGrp="1"/>
          </p:cNvGraphicFramePr>
          <p:nvPr>
            <p:ph idx="1"/>
          </p:nvPr>
        </p:nvGraphicFramePr>
        <p:xfrm>
          <a:off x="3124200" y="2087563"/>
          <a:ext cx="2438400" cy="23320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17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660525"/>
            <a:ext cx="8001000" cy="4724400"/>
            <a:chOff x="288" y="864"/>
            <a:chExt cx="5040" cy="2976"/>
          </a:xfrm>
        </p:grpSpPr>
        <p:sp>
          <p:nvSpPr>
            <p:cNvPr id="6349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349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1</a:t>
              </a:r>
            </a:p>
          </p:txBody>
        </p:sp>
        <p:sp>
          <p:nvSpPr>
            <p:cNvPr id="6349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349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350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350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350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350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1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1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63491" name="Text Box 19"/>
          <p:cNvSpPr txBox="1">
            <a:spLocks noChangeArrowheads="1"/>
          </p:cNvSpPr>
          <p:nvPr/>
        </p:nvSpPr>
        <p:spPr bwMode="auto">
          <a:xfrm>
            <a:off x="533400" y="6003925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3492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OR</a:t>
            </a:r>
          </a:p>
        </p:txBody>
      </p:sp>
      <p:sp>
        <p:nvSpPr>
          <p:cNvPr id="63493" name="Text Box 21"/>
          <p:cNvSpPr txBox="1">
            <a:spLocks noChangeArrowheads="1"/>
          </p:cNvSpPr>
          <p:nvPr/>
        </p:nvSpPr>
        <p:spPr bwMode="auto">
          <a:xfrm>
            <a:off x="0" y="63849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63494" name="Text Box 22"/>
          <p:cNvSpPr txBox="1">
            <a:spLocks noChangeArrowheads="1"/>
          </p:cNvSpPr>
          <p:nvPr/>
        </p:nvSpPr>
        <p:spPr bwMode="auto">
          <a:xfrm>
            <a:off x="6781800" y="4051300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</p:spTree>
    <p:extLst>
      <p:ext uri="{BB962C8B-B14F-4D97-AF65-F5344CB8AC3E}">
        <p14:creationId xmlns:p14="http://schemas.microsoft.com/office/powerpoint/2010/main" val="4134320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3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7592" name="Text Box 16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 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6759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7594" name="Text Box 2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  <p:graphicFrame>
        <p:nvGraphicFramePr>
          <p:cNvPr id="13" name="Group 39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391400" y="457200"/>
          <a:ext cx="1752600" cy="1219201"/>
        </p:xfrm>
        <a:graphic>
          <a:graphicData uri="http://schemas.openxmlformats.org/drawingml/2006/table">
            <a:tbl>
              <a:tblPr/>
              <a:tblGrid>
                <a:gridCol w="49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610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FF"/>
                </a:solidFill>
              </a:rPr>
              <a:t>T = 0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  </a:t>
            </a:r>
            <a:r>
              <a:rPr lang="en-US" sz="1800">
                <a:solidFill>
                  <a:srgbClr val="0000FF"/>
                </a:solidFill>
              </a:rPr>
              <a:t>= -1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0" y="3581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 is either 0 or 1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324600" y="3686175"/>
            <a:ext cx="3657600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1, output is 0.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0, output is 1.</a:t>
            </a:r>
          </a:p>
        </p:txBody>
      </p:sp>
    </p:spTree>
    <p:extLst>
      <p:ext uri="{BB962C8B-B14F-4D97-AF65-F5344CB8AC3E}">
        <p14:creationId xmlns:p14="http://schemas.microsoft.com/office/powerpoint/2010/main" val="2068572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about…</a:t>
            </a:r>
          </a:p>
        </p:txBody>
      </p:sp>
      <p:graphicFrame>
        <p:nvGraphicFramePr>
          <p:cNvPr id="4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867400" y="37957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7400" y="39624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629400" y="41005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96200" y="39481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105400" y="34909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181600" y="44053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14800" y="3124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91000" y="44815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57800" y="3276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10200" y="46482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5029200" y="41148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38600" y="38242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48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9144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5240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1336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524000" y="3581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10602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1409700" y="3314701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16698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6858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8763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295400" y="23622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1485900" y="23241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19050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0955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1524000" y="40386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027"/>
          <p:cNvSpPr>
            <a:spLocks noChangeArrowheads="1"/>
          </p:cNvSpPr>
          <p:nvPr/>
        </p:nvSpPr>
        <p:spPr bwMode="auto">
          <a:xfrm>
            <a:off x="4572000" y="2286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4953000" y="2743200"/>
            <a:ext cx="762000" cy="687388"/>
            <a:chOff x="4267200" y="3352800"/>
            <a:chExt cx="762000" cy="68738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Arrow Connector 24"/>
          <p:cNvCxnSpPr/>
          <p:nvPr/>
        </p:nvCxnSpPr>
        <p:spPr bwMode="auto">
          <a:xfrm rot="10800000">
            <a:off x="2057400" y="3276600"/>
            <a:ext cx="1143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676400" y="4495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the individual weights between nodes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438400" y="2286000"/>
            <a:ext cx="2590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362200" y="3048000"/>
            <a:ext cx="25146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410200" y="3886200"/>
            <a:ext cx="2819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individual node parameters (e.g. threshold)</a:t>
            </a:r>
          </a:p>
        </p:txBody>
      </p:sp>
    </p:spTree>
    <p:extLst>
      <p:ext uri="{BB962C8B-B14F-4D97-AF65-F5344CB8AC3E}">
        <p14:creationId xmlns:p14="http://schemas.microsoft.com/office/powerpoint/2010/main" val="2469856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4927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092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8759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6324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6909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8710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32473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method to the madness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562600"/>
            <a:ext cx="5855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this out (or some of it)?</a:t>
            </a:r>
          </a:p>
        </p:txBody>
      </p:sp>
    </p:spTree>
    <p:extLst>
      <p:ext uri="{BB962C8B-B14F-4D97-AF65-F5344CB8AC3E}">
        <p14:creationId xmlns:p14="http://schemas.microsoft.com/office/powerpoint/2010/main" val="15412840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neuron (perceptron)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926667" y="28051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6667" y="29718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688667" y="31099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55467" y="29575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164667" y="25003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240867" y="34147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74067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0267" y="34909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17067" y="22860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69467" y="3657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088467" y="3124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097867" y="28336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59867" y="2667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9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7600" y="4397276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start with some initial weights and thresholds</a:t>
            </a:r>
          </a:p>
          <a:p>
            <a:pPr marL="457200" indent="-457200">
              <a:buAutoNum type="arabicPeriod"/>
            </a:pPr>
            <a:r>
              <a:rPr lang="en-US" dirty="0"/>
              <a:t>show examples repeatedly to NN</a:t>
            </a:r>
          </a:p>
          <a:p>
            <a:pPr marL="457200" indent="-457200">
              <a:buAutoNum type="arabicPeriod"/>
            </a:pPr>
            <a:r>
              <a:rPr lang="en-US" dirty="0"/>
              <a:t>update weights/thresholds by comparing NN output to actual output</a:t>
            </a:r>
          </a:p>
        </p:txBody>
      </p:sp>
    </p:spTree>
    <p:extLst>
      <p:ext uri="{BB962C8B-B14F-4D97-AF65-F5344CB8AC3E}">
        <p14:creationId xmlns:p14="http://schemas.microsoft.com/office/powerpoint/2010/main" val="7535850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repeat until you get all examples right: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for each “training” example:</a:t>
            </a:r>
          </a:p>
          <a:p>
            <a:pPr lvl="1">
              <a:buFontTx/>
              <a:buChar char="-"/>
            </a:pPr>
            <a:r>
              <a:rPr lang="en-US" dirty="0"/>
              <a:t>calculate current prediction on example</a:t>
            </a:r>
          </a:p>
          <a:p>
            <a:pPr lvl="1">
              <a:buFontTx/>
              <a:buChar char="-"/>
            </a:pPr>
            <a:r>
              <a:rPr lang="en-US" dirty="0"/>
              <a:t>if </a:t>
            </a:r>
            <a:r>
              <a:rPr lang="en-US" i="1" dirty="0">
                <a:solidFill>
                  <a:srgbClr val="FF6600"/>
                </a:solidFill>
              </a:rPr>
              <a:t>wrong</a:t>
            </a:r>
            <a:r>
              <a:rPr lang="en-US" dirty="0"/>
              <a:t>:</a:t>
            </a:r>
          </a:p>
          <a:p>
            <a:pPr lvl="2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update weights and threshold towards getting this example correct</a:t>
            </a:r>
          </a:p>
        </p:txBody>
      </p:sp>
    </p:spTree>
    <p:extLst>
      <p:ext uri="{BB962C8B-B14F-4D97-AF65-F5344CB8AC3E}">
        <p14:creationId xmlns:p14="http://schemas.microsoft.com/office/powerpoint/2010/main" val="225391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FF"/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8332516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3806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67600" y="348460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3826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9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52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81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76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4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20040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80506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986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6405265"/>
            <a:ext cx="538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could we adjust to make it right?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2200" y="1626275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not equal or larger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3262833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2913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67600" y="347567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2933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027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4367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72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678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39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19147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7961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093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6472535"/>
            <a:ext cx="610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weight doesn’t matter, so don’t change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57200" y="4415135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Text Box 1045">
            <a:extLst>
              <a:ext uri="{FF2B5EF4-FFF2-40B4-BE49-F238E27FC236}">
                <a16:creationId xmlns:a16="http://schemas.microsoft.com/office/drawing/2014/main" id="{8A163DCF-5AE1-E94A-B2D4-C9654EA6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4475277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2913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67600" y="347567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2933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027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4367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72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678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39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19147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7961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093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1137" y="6229648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Could increase any of these weights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09600" y="3119735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3400" y="1671935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33400" y="5558135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5" name="Text Box 1045">
            <a:extLst>
              <a:ext uri="{FF2B5EF4-FFF2-40B4-BE49-F238E27FC236}">
                <a16:creationId xmlns:a16="http://schemas.microsoft.com/office/drawing/2014/main" id="{14DE772A-7BE9-734C-9F9C-2A6982CD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10895267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447800" y="2129135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67600" y="347567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191000" y="3729335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429000" y="502027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74367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3572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48678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8200" y="62394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612" y="319147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7961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7600" y="510093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6348473"/>
            <a:ext cx="420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Could decrease the threshold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3276600" y="4567535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Text Box 1045">
            <a:extLst>
              <a:ext uri="{FF2B5EF4-FFF2-40B4-BE49-F238E27FC236}">
                <a16:creationId xmlns:a16="http://schemas.microsoft.com/office/drawing/2014/main" id="{DAE56A47-82D9-F749-9D23-7C5DCEE59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40132448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few missing details, but not much more than this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Keeps adjusting weights as long as it makes mistakes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Run through the training data multiple times until convergence, some number of iterations, or until weights don’t change (much)</a:t>
            </a:r>
          </a:p>
        </p:txBody>
      </p:sp>
      <p:sp>
        <p:nvSpPr>
          <p:cNvPr id="7" name="Text Box 1045">
            <a:extLst>
              <a:ext uri="{FF2B5EF4-FFF2-40B4-BE49-F238E27FC236}">
                <a16:creationId xmlns:a16="http://schemas.microsoft.com/office/drawing/2014/main" id="{8C529AAA-4406-7F45-9945-E41AC4B4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6434497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6096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2454181"/>
              </p:ext>
            </p:extLst>
          </p:nvPr>
        </p:nvGraphicFramePr>
        <p:xfrm>
          <a:off x="2743200" y="18288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917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XOR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1463178"/>
              </p:ext>
            </p:extLst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xor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5131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 few missing details, but not much more than this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Keeps adjusting weights as long as it makes mistakes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Run through the training data multiple times until convergence, some number of iterations, or until weights don’t change (much)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the training data is </a:t>
            </a:r>
            <a:r>
              <a:rPr lang="en-US" sz="2400" dirty="0">
                <a:solidFill>
                  <a:srgbClr val="FF0000"/>
                </a:solidFill>
              </a:rPr>
              <a:t>linearly separable</a:t>
            </a:r>
            <a:r>
              <a:rPr lang="en-US" sz="2400" dirty="0"/>
              <a:t> the perceptron learning algorithm is guaranteed to converge to the “correct” solution (where it gets all examples right)</a:t>
            </a:r>
          </a:p>
        </p:txBody>
      </p:sp>
      <p:sp>
        <p:nvSpPr>
          <p:cNvPr id="7" name="Text Box 1045">
            <a:extLst>
              <a:ext uri="{FF2B5EF4-FFF2-40B4-BE49-F238E27FC236}">
                <a16:creationId xmlns:a16="http://schemas.microsoft.com/office/drawing/2014/main" id="{8C529AAA-4406-7F45-9945-E41AC4B4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00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4975302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7095" y="-154405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Linearly Separable</a:t>
            </a:r>
          </a:p>
        </p:txBody>
      </p:sp>
      <p:graphicFrame>
        <p:nvGraphicFramePr>
          <p:cNvPr id="78893" name="Group 106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091" name="Oval 1076"/>
          <p:cNvSpPr>
            <a:spLocks noChangeArrowheads="1"/>
          </p:cNvSpPr>
          <p:nvPr/>
        </p:nvSpPr>
        <p:spPr bwMode="auto">
          <a:xfrm>
            <a:off x="1981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Oval 1077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Oval 1078"/>
          <p:cNvSpPr>
            <a:spLocks noChangeArrowheads="1"/>
          </p:cNvSpPr>
          <p:nvPr/>
        </p:nvSpPr>
        <p:spPr bwMode="auto">
          <a:xfrm>
            <a:off x="19812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Oval 1080"/>
          <p:cNvSpPr>
            <a:spLocks noChangeArrowheads="1"/>
          </p:cNvSpPr>
          <p:nvPr/>
        </p:nvSpPr>
        <p:spPr bwMode="auto">
          <a:xfrm>
            <a:off x="198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10" name="Group 1086"/>
          <p:cNvGraphicFramePr>
            <a:graphicFrameLocks noGrp="1"/>
          </p:cNvGraphicFramePr>
          <p:nvPr/>
        </p:nvGraphicFramePr>
        <p:xfrm>
          <a:off x="32004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21" name="Oval 1126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3" name="Oval 1130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7" name="Oval 1134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8" name="Oval 1135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62" name="Group 1138"/>
          <p:cNvGraphicFramePr>
            <a:graphicFrameLocks noGrp="1"/>
          </p:cNvGraphicFramePr>
          <p:nvPr/>
        </p:nvGraphicFramePr>
        <p:xfrm>
          <a:off x="6172200" y="19050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53" name="Oval 1178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4" name="Oval 1180"/>
          <p:cNvSpPr>
            <a:spLocks noChangeArrowheads="1"/>
          </p:cNvSpPr>
          <p:nvPr/>
        </p:nvSpPr>
        <p:spPr bwMode="auto">
          <a:xfrm>
            <a:off x="7772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7" name="Oval 1186"/>
          <p:cNvSpPr>
            <a:spLocks noChangeArrowheads="1"/>
          </p:cNvSpPr>
          <p:nvPr/>
        </p:nvSpPr>
        <p:spPr bwMode="auto">
          <a:xfrm>
            <a:off x="7772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8" name="Oval 118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4724400"/>
            <a:ext cx="726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data set is </a:t>
            </a:r>
            <a:r>
              <a:rPr lang="en-US" sz="2800" dirty="0">
                <a:solidFill>
                  <a:srgbClr val="FF6B09"/>
                </a:solidFill>
              </a:rPr>
              <a:t>linearly separable </a:t>
            </a:r>
            <a:r>
              <a:rPr lang="en-US" sz="2800" dirty="0"/>
              <a:t>if you can separate one example type from the 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6248400"/>
            <a:ext cx="541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of these are linearly separable?</a:t>
            </a:r>
          </a:p>
        </p:txBody>
      </p:sp>
    </p:spTree>
    <p:extLst>
      <p:ext uri="{BB962C8B-B14F-4D97-AF65-F5344CB8AC3E}">
        <p14:creationId xmlns:p14="http://schemas.microsoft.com/office/powerpoint/2010/main" val="18845544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93" name="Group 106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086" name="Line 1070"/>
          <p:cNvSpPr>
            <a:spLocks noChangeShapeType="1"/>
          </p:cNvSpPr>
          <p:nvPr/>
        </p:nvSpPr>
        <p:spPr bwMode="auto">
          <a:xfrm>
            <a:off x="9906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7" name="Line 1071"/>
          <p:cNvSpPr>
            <a:spLocks noChangeShapeType="1"/>
          </p:cNvSpPr>
          <p:nvPr/>
        </p:nvSpPr>
        <p:spPr bwMode="auto">
          <a:xfrm>
            <a:off x="6858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8" name="Oval 1073"/>
          <p:cNvSpPr>
            <a:spLocks noChangeArrowheads="1"/>
          </p:cNvSpPr>
          <p:nvPr/>
        </p:nvSpPr>
        <p:spPr bwMode="auto">
          <a:xfrm>
            <a:off x="914400" y="4800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9" name="Oval 1074"/>
          <p:cNvSpPr>
            <a:spLocks noChangeArrowheads="1"/>
          </p:cNvSpPr>
          <p:nvPr/>
        </p:nvSpPr>
        <p:spPr bwMode="auto">
          <a:xfrm>
            <a:off x="19050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0" name="Oval 1075"/>
          <p:cNvSpPr>
            <a:spLocks noChangeArrowheads="1"/>
          </p:cNvSpPr>
          <p:nvPr/>
        </p:nvSpPr>
        <p:spPr bwMode="auto">
          <a:xfrm>
            <a:off x="9144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1" name="Oval 1076"/>
          <p:cNvSpPr>
            <a:spLocks noChangeArrowheads="1"/>
          </p:cNvSpPr>
          <p:nvPr/>
        </p:nvSpPr>
        <p:spPr bwMode="auto">
          <a:xfrm>
            <a:off x="1981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Oval 1077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Oval 1078"/>
          <p:cNvSpPr>
            <a:spLocks noChangeArrowheads="1"/>
          </p:cNvSpPr>
          <p:nvPr/>
        </p:nvSpPr>
        <p:spPr bwMode="auto">
          <a:xfrm>
            <a:off x="19812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4" name="Oval 1079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Oval 1080"/>
          <p:cNvSpPr>
            <a:spLocks noChangeArrowheads="1"/>
          </p:cNvSpPr>
          <p:nvPr/>
        </p:nvSpPr>
        <p:spPr bwMode="auto">
          <a:xfrm>
            <a:off x="198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6" name="Text Box 1081"/>
          <p:cNvSpPr txBox="1">
            <a:spLocks noChangeArrowheads="1"/>
          </p:cNvSpPr>
          <p:nvPr/>
        </p:nvSpPr>
        <p:spPr bwMode="auto">
          <a:xfrm>
            <a:off x="381000" y="5988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097" name="Text Box 1082"/>
          <p:cNvSpPr txBox="1">
            <a:spLocks noChangeArrowheads="1"/>
          </p:cNvSpPr>
          <p:nvPr/>
        </p:nvSpPr>
        <p:spPr bwMode="auto">
          <a:xfrm>
            <a:off x="838200" y="64452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098" name="Line 1084"/>
          <p:cNvSpPr>
            <a:spLocks noChangeShapeType="1"/>
          </p:cNvSpPr>
          <p:nvPr/>
        </p:nvSpPr>
        <p:spPr bwMode="auto">
          <a:xfrm>
            <a:off x="1066800" y="4114800"/>
            <a:ext cx="1676400" cy="25146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10" name="Group 1086"/>
          <p:cNvGraphicFramePr>
            <a:graphicFrameLocks noGrp="1"/>
          </p:cNvGraphicFramePr>
          <p:nvPr/>
        </p:nvGraphicFramePr>
        <p:xfrm>
          <a:off x="32004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18" name="Line 1121"/>
          <p:cNvSpPr>
            <a:spLocks noChangeShapeType="1"/>
          </p:cNvSpPr>
          <p:nvPr/>
        </p:nvSpPr>
        <p:spPr bwMode="auto">
          <a:xfrm>
            <a:off x="38100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9" name="Line 1122"/>
          <p:cNvSpPr>
            <a:spLocks noChangeShapeType="1"/>
          </p:cNvSpPr>
          <p:nvPr/>
        </p:nvSpPr>
        <p:spPr bwMode="auto">
          <a:xfrm>
            <a:off x="35052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0" name="Oval 1125"/>
          <p:cNvSpPr>
            <a:spLocks noChangeArrowheads="1"/>
          </p:cNvSpPr>
          <p:nvPr/>
        </p:nvSpPr>
        <p:spPr bwMode="auto">
          <a:xfrm>
            <a:off x="37338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1" name="Oval 1126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2" name="Oval 112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3" name="Oval 1130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4" name="Text Box 1131"/>
          <p:cNvSpPr txBox="1">
            <a:spLocks noChangeArrowheads="1"/>
          </p:cNvSpPr>
          <p:nvPr/>
        </p:nvSpPr>
        <p:spPr bwMode="auto">
          <a:xfrm>
            <a:off x="3200400" y="5988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125" name="Text Box 1132"/>
          <p:cNvSpPr txBox="1">
            <a:spLocks noChangeArrowheads="1"/>
          </p:cNvSpPr>
          <p:nvPr/>
        </p:nvSpPr>
        <p:spPr bwMode="auto">
          <a:xfrm>
            <a:off x="3657600" y="6477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126" name="Line 1133"/>
          <p:cNvSpPr>
            <a:spLocks noChangeShapeType="1"/>
          </p:cNvSpPr>
          <p:nvPr/>
        </p:nvSpPr>
        <p:spPr bwMode="auto">
          <a:xfrm>
            <a:off x="3124200" y="4800600"/>
            <a:ext cx="1676400" cy="1905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7" name="Oval 1134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8" name="Oval 1135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9" name="Oval 1136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30" name="Oval 1137"/>
          <p:cNvSpPr>
            <a:spLocks noChangeArrowheads="1"/>
          </p:cNvSpPr>
          <p:nvPr/>
        </p:nvSpPr>
        <p:spPr bwMode="auto">
          <a:xfrm>
            <a:off x="4800600" y="609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62" name="Group 1138"/>
          <p:cNvGraphicFramePr>
            <a:graphicFrameLocks noGrp="1"/>
          </p:cNvGraphicFramePr>
          <p:nvPr/>
        </p:nvGraphicFramePr>
        <p:xfrm>
          <a:off x="6172200" y="19050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50" name="Line 1173"/>
          <p:cNvSpPr>
            <a:spLocks noChangeShapeType="1"/>
          </p:cNvSpPr>
          <p:nvPr/>
        </p:nvSpPr>
        <p:spPr bwMode="auto">
          <a:xfrm>
            <a:off x="6781800" y="4038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1" name="Line 1174"/>
          <p:cNvSpPr>
            <a:spLocks noChangeShapeType="1"/>
          </p:cNvSpPr>
          <p:nvPr/>
        </p:nvSpPr>
        <p:spPr bwMode="auto">
          <a:xfrm>
            <a:off x="6477000" y="6096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2" name="Oval 1177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3" name="Oval 1178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4" name="Oval 1180"/>
          <p:cNvSpPr>
            <a:spLocks noChangeArrowheads="1"/>
          </p:cNvSpPr>
          <p:nvPr/>
        </p:nvSpPr>
        <p:spPr bwMode="auto">
          <a:xfrm>
            <a:off x="7772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5" name="Text Box 1183"/>
          <p:cNvSpPr txBox="1">
            <a:spLocks noChangeArrowheads="1"/>
          </p:cNvSpPr>
          <p:nvPr/>
        </p:nvSpPr>
        <p:spPr bwMode="auto">
          <a:xfrm>
            <a:off x="6172200" y="59118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156" name="Text Box 1184"/>
          <p:cNvSpPr txBox="1">
            <a:spLocks noChangeArrowheads="1"/>
          </p:cNvSpPr>
          <p:nvPr/>
        </p:nvSpPr>
        <p:spPr bwMode="auto">
          <a:xfrm>
            <a:off x="6629400" y="6400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157" name="Oval 1186"/>
          <p:cNvSpPr>
            <a:spLocks noChangeArrowheads="1"/>
          </p:cNvSpPr>
          <p:nvPr/>
        </p:nvSpPr>
        <p:spPr bwMode="auto">
          <a:xfrm>
            <a:off x="7772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8" name="Oval 118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9" name="Oval 1188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0" name="Oval 1189"/>
          <p:cNvSpPr>
            <a:spLocks noChangeArrowheads="1"/>
          </p:cNvSpPr>
          <p:nvPr/>
        </p:nvSpPr>
        <p:spPr bwMode="auto">
          <a:xfrm>
            <a:off x="7696200" y="6019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1" name="Oval 1190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22421" y="450503"/>
            <a:ext cx="500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these are linearly separable?</a:t>
            </a:r>
          </a:p>
        </p:txBody>
      </p:sp>
    </p:spTree>
    <p:extLst>
      <p:ext uri="{BB962C8B-B14F-4D97-AF65-F5344CB8AC3E}">
        <p14:creationId xmlns:p14="http://schemas.microsoft.com/office/powerpoint/2010/main" val="40233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8" grpId="0" animBg="1"/>
      <p:bldP spid="88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16002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8288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</p:spTree>
    <p:extLst>
      <p:ext uri="{BB962C8B-B14F-4D97-AF65-F5344CB8AC3E}">
        <p14:creationId xmlns:p14="http://schemas.microsoft.com/office/powerpoint/2010/main" val="1102698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Perceptrons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1969 book by Marvin </a:t>
            </a:r>
            <a:r>
              <a:rPr lang="en-US" sz="2800" dirty="0" err="1"/>
              <a:t>Minsky</a:t>
            </a:r>
            <a:r>
              <a:rPr lang="en-US" sz="2800" dirty="0"/>
              <a:t> and Seymour </a:t>
            </a:r>
            <a:r>
              <a:rPr lang="en-US" sz="2800" dirty="0" err="1"/>
              <a:t>Papert</a:t>
            </a: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The problem is that they can only work for classification problems that are linearly separable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Insufficiently expressive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“Important research problem” to investigate multilayer networks although they were pessimistic about their value</a:t>
            </a:r>
          </a:p>
        </p:txBody>
      </p:sp>
    </p:spTree>
    <p:extLst>
      <p:ext uri="{BB962C8B-B14F-4D97-AF65-F5344CB8AC3E}">
        <p14:creationId xmlns:p14="http://schemas.microsoft.com/office/powerpoint/2010/main" val="1044896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4937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1673225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  <a:endParaRPr lang="en-US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Text Box 20"/>
            <p:cNvSpPr txBox="1">
              <a:spLocks noChangeArrowheads="1"/>
            </p:cNvSpPr>
            <p:nvPr/>
          </p:nvSpPr>
          <p:spPr bwMode="auto">
            <a:xfrm>
              <a:off x="1152" y="2361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43" name="Text Box 21"/>
            <p:cNvSpPr txBox="1">
              <a:spLocks noChangeArrowheads="1"/>
            </p:cNvSpPr>
            <p:nvPr/>
          </p:nvSpPr>
          <p:spPr bwMode="auto">
            <a:xfrm>
              <a:off x="1152" y="2160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94244" name="Text Box 22"/>
            <p:cNvSpPr txBox="1">
              <a:spLocks noChangeArrowheads="1"/>
            </p:cNvSpPr>
            <p:nvPr/>
          </p:nvSpPr>
          <p:spPr bwMode="auto">
            <a:xfrm>
              <a:off x="672" y="2976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45" name="Text Box 23"/>
            <p:cNvSpPr txBox="1">
              <a:spLocks noChangeArrowheads="1"/>
            </p:cNvSpPr>
            <p:nvPr/>
          </p:nvSpPr>
          <p:spPr bwMode="auto">
            <a:xfrm>
              <a:off x="3504" y="21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 </a:t>
              </a:r>
              <a:r>
                <a:rPr lang="en-US" sz="1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4246" name="Text Box 24"/>
            <p:cNvSpPr txBox="1">
              <a:spLocks noChangeArrowheads="1"/>
            </p:cNvSpPr>
            <p:nvPr/>
          </p:nvSpPr>
          <p:spPr bwMode="auto">
            <a:xfrm>
              <a:off x="1728" y="2860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 </a:t>
              </a:r>
              <a:r>
                <a:rPr lang="en-US" sz="1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4247" name="Text Box 25"/>
            <p:cNvSpPr txBox="1">
              <a:spLocks noChangeArrowheads="1"/>
            </p:cNvSpPr>
            <p:nvPr/>
          </p:nvSpPr>
          <p:spPr bwMode="auto">
            <a:xfrm>
              <a:off x="1680" y="172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 </a:t>
              </a:r>
              <a:r>
                <a:rPr lang="en-US" sz="1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1" name="Text Box 29"/>
            <p:cNvSpPr txBox="1">
              <a:spLocks noChangeArrowheads="1"/>
            </p:cNvSpPr>
            <p:nvPr/>
          </p:nvSpPr>
          <p:spPr bwMode="auto">
            <a:xfrm>
              <a:off x="2736" y="1872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52" name="Text Box 30"/>
            <p:cNvSpPr txBox="1">
              <a:spLocks noChangeArrowheads="1"/>
            </p:cNvSpPr>
            <p:nvPr/>
          </p:nvSpPr>
          <p:spPr bwMode="auto">
            <a:xfrm>
              <a:off x="2736" y="2688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257800" y="3886200"/>
          <a:ext cx="3200400" cy="2590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663825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99472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3812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94211" name="Group 32"/>
          <p:cNvGrpSpPr>
            <a:grpSpLocks/>
          </p:cNvGrpSpPr>
          <p:nvPr/>
        </p:nvGrpSpPr>
        <p:grpSpPr bwMode="auto">
          <a:xfrm>
            <a:off x="228600" y="1673225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93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r>
                <a:rPr lang="en-US" sz="1800"/>
                <a:t> </a:t>
              </a:r>
              <a:endParaRPr lang="en-US" sz="1800" baseline="-25000"/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Text Box 20"/>
            <p:cNvSpPr txBox="1">
              <a:spLocks noChangeArrowheads="1"/>
            </p:cNvSpPr>
            <p:nvPr/>
          </p:nvSpPr>
          <p:spPr bwMode="auto">
            <a:xfrm>
              <a:off x="1152" y="2361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-1</a:t>
              </a:r>
              <a:endParaRPr lang="en-US" sz="1400" baseline="-25000"/>
            </a:p>
          </p:txBody>
        </p:sp>
        <p:sp>
          <p:nvSpPr>
            <p:cNvPr id="94243" name="Text Box 21"/>
            <p:cNvSpPr txBox="1">
              <a:spLocks noChangeArrowheads="1"/>
            </p:cNvSpPr>
            <p:nvPr/>
          </p:nvSpPr>
          <p:spPr bwMode="auto">
            <a:xfrm>
              <a:off x="1152" y="2160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-1</a:t>
              </a:r>
              <a:r>
                <a:rPr lang="en-US" sz="1800"/>
                <a:t> </a:t>
              </a:r>
            </a:p>
          </p:txBody>
        </p:sp>
        <p:sp>
          <p:nvSpPr>
            <p:cNvPr id="94244" name="Text Box 22"/>
            <p:cNvSpPr txBox="1">
              <a:spLocks noChangeArrowheads="1"/>
            </p:cNvSpPr>
            <p:nvPr/>
          </p:nvSpPr>
          <p:spPr bwMode="auto">
            <a:xfrm>
              <a:off x="672" y="2976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  <p:sp>
          <p:nvSpPr>
            <p:cNvPr id="94245" name="Text Box 23"/>
            <p:cNvSpPr txBox="1">
              <a:spLocks noChangeArrowheads="1"/>
            </p:cNvSpPr>
            <p:nvPr/>
          </p:nvSpPr>
          <p:spPr bwMode="auto">
            <a:xfrm>
              <a:off x="3504" y="21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6" name="Text Box 24"/>
            <p:cNvSpPr txBox="1">
              <a:spLocks noChangeArrowheads="1"/>
            </p:cNvSpPr>
            <p:nvPr/>
          </p:nvSpPr>
          <p:spPr bwMode="auto">
            <a:xfrm>
              <a:off x="1728" y="2860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7" name="Text Box 25"/>
            <p:cNvSpPr txBox="1">
              <a:spLocks noChangeArrowheads="1"/>
            </p:cNvSpPr>
            <p:nvPr/>
          </p:nvSpPr>
          <p:spPr bwMode="auto">
            <a:xfrm>
              <a:off x="1680" y="172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1" name="Text Box 29"/>
            <p:cNvSpPr txBox="1">
              <a:spLocks noChangeArrowheads="1"/>
            </p:cNvSpPr>
            <p:nvPr/>
          </p:nvSpPr>
          <p:spPr bwMode="auto">
            <a:xfrm>
              <a:off x="2736" y="1872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  <p:sp>
          <p:nvSpPr>
            <p:cNvPr id="94252" name="Text Box 30"/>
            <p:cNvSpPr txBox="1">
              <a:spLocks noChangeArrowheads="1"/>
            </p:cNvSpPr>
            <p:nvPr/>
          </p:nvSpPr>
          <p:spPr bwMode="auto">
            <a:xfrm>
              <a:off x="2736" y="2688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257800" y="3886200"/>
          <a:ext cx="3200400" cy="2590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663825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56339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9303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20299042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perceptron learning: </a:t>
            </a:r>
            <a:r>
              <a:rPr lang="en-US" sz="2400" dirty="0"/>
              <a:t>if the perceptron’s output is different than the expected output, update the weights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9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9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502" y="3576935"/>
            <a:ext cx="593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other problem with these for general NNs?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57200" y="26670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rgbClr val="FF6600"/>
                </a:solidFill>
              </a:rPr>
              <a:t>gradient descent: </a:t>
            </a:r>
            <a:r>
              <a:rPr lang="en-US" sz="2400" dirty="0"/>
              <a:t>compare output to label and adjust based on loss function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7344433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9517005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2569496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backpropagate</a:t>
            </a:r>
            <a:r>
              <a:rPr lang="en-US" sz="2400" dirty="0"/>
              <a:t>” the error: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Assume all of these nodes were responsible for some of the error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out how much they were responsible for?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>
            <a:stCxn id="21" idx="5"/>
            <a:endCxn id="24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  <a:endCxn id="24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3" idx="3"/>
            <a:endCxn id="24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21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21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4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096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8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867400" y="169068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25146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971800" y="1066800"/>
            <a:ext cx="2819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590800" y="83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4384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895600" y="1676400"/>
            <a:ext cx="2895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819400" y="2133600"/>
            <a:ext cx="3048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2362200" y="2133601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A given neuron has many, many connecting, input neurons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neuron is stimulated enough, then it also fires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endParaRPr lang="en-US" sz="2000" dirty="0">
              <a:solidFill>
                <a:srgbClr val="FF66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633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</a:t>
            </a:r>
            <a:r>
              <a:rPr lang="en-US" sz="2400"/>
              <a:t>node is ~ 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44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 using this as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A00A-5B7F-2C4F-8238-11A4602A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reader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CF21-CF8B-E64C-8159-94ED27569A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0722" y="3581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http://www.mindreaderpro.appspot.com/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2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8" name="Equation" r:id="rId4" imgW="266700" imgH="368300" progId="Equation.3">
                  <p:embed/>
                </p:oleObj>
              </mc:Choice>
              <mc:Fallback>
                <p:oleObj name="Equation" r:id="rId4" imgW="266700" imgH="368300" progId="Equation.3">
                  <p:embed/>
                  <p:pic>
                    <p:nvPicPr>
                      <p:cNvPr id="36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9" name="Equation" r:id="rId6" imgW="342900" imgH="165100" progId="Equation.3">
                  <p:embed/>
                </p:oleObj>
              </mc:Choice>
              <mc:Fallback>
                <p:oleObj name="Equation" r:id="rId6" imgW="342900" imgH="165100" progId="Equation.3">
                  <p:embed/>
                  <p:pic>
                    <p:nvPicPr>
                      <p:cNvPr id="368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0" name="Equation" r:id="rId8" imgW="723900" imgH="342900" progId="Equation.3">
                  <p:embed/>
                </p:oleObj>
              </mc:Choice>
              <mc:Fallback>
                <p:oleObj name="Equation" r:id="rId8" imgW="723900" imgH="3429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12800</TotalTime>
  <Words>2557</Words>
  <Application>Microsoft Macintosh PowerPoint</Application>
  <PresentationFormat>On-screen Show (4:3)</PresentationFormat>
  <Paragraphs>1033</Paragraphs>
  <Slides>82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3" baseType="lpstr">
      <vt:lpstr>ＭＳ Ｐゴシック</vt:lpstr>
      <vt:lpstr>Arial</vt:lpstr>
      <vt:lpstr>Calibri</vt:lpstr>
      <vt:lpstr>Cambria Math</vt:lpstr>
      <vt:lpstr>Times</vt:lpstr>
      <vt:lpstr>Tw Cen MT</vt:lpstr>
      <vt:lpstr>Verdana</vt:lpstr>
      <vt:lpstr>Wingdings</vt:lpstr>
      <vt:lpstr>Wingdings 2</vt:lpstr>
      <vt:lpstr>Median</vt:lpstr>
      <vt:lpstr>Equation</vt:lpstr>
      <vt:lpstr>Neural networks</vt:lpstr>
      <vt:lpstr>Admin</vt:lpstr>
      <vt:lpstr>Neural Networks</vt:lpstr>
      <vt:lpstr>Our Nervous System</vt:lpstr>
      <vt:lpstr>Our nervous system:  the computer science view</vt:lpstr>
      <vt:lpstr>Artificial Neural Networks</vt:lpstr>
      <vt:lpstr>PowerPoint Presentation</vt:lpstr>
      <vt:lpstr>PowerPoint Presentation</vt:lpstr>
      <vt:lpstr>PowerPoint Presentation</vt:lpstr>
      <vt:lpstr>Activation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</vt:lpstr>
      <vt:lpstr>Neural network</vt:lpstr>
      <vt:lpstr>Neural network</vt:lpstr>
      <vt:lpstr>Neural network</vt:lpstr>
      <vt:lpstr>Neural network</vt:lpstr>
      <vt:lpstr>Computation (assume threshold 0)</vt:lpstr>
      <vt:lpstr>Computation</vt:lpstr>
      <vt:lpstr>Neural networks</vt:lpstr>
      <vt:lpstr>Hidden units/layers</vt:lpstr>
      <vt:lpstr>Hidden units/layers</vt:lpstr>
      <vt:lpstr>Hidden units/layers</vt:lpstr>
      <vt:lpstr>Alternate ways of visualizing</vt:lpstr>
      <vt:lpstr>Multiple outputs</vt:lpstr>
      <vt:lpstr>Multiple outputs</vt:lpstr>
      <vt:lpstr>Neural networks</vt:lpstr>
      <vt:lpstr>History of Neural Networks</vt:lpstr>
      <vt:lpstr>Training the perceptron</vt:lpstr>
      <vt:lpstr>Examples - Logical operators  </vt:lpstr>
      <vt:lpstr>AND</vt:lpstr>
      <vt:lpstr>PowerPoint Presentation</vt:lpstr>
      <vt:lpstr>PowerPoint Presentation</vt:lpstr>
      <vt:lpstr>PowerPoint Presentation</vt:lpstr>
      <vt:lpstr>PowerPoint Presentation</vt:lpstr>
      <vt:lpstr>OR</vt:lpstr>
      <vt:lpstr>PowerPoint Presentation</vt:lpstr>
      <vt:lpstr>PowerPoint Presentation</vt:lpstr>
      <vt:lpstr>PowerPoint Presentation</vt:lpstr>
      <vt:lpstr>NOT</vt:lpstr>
      <vt:lpstr>PowerPoint Presentation</vt:lpstr>
      <vt:lpstr>PowerPoint Presentation</vt:lpstr>
      <vt:lpstr>PowerPoint Presentation</vt:lpstr>
      <vt:lpstr>How about…</vt:lpstr>
      <vt:lpstr>Training neural networks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Training a neuron (perceptron)</vt:lpstr>
      <vt:lpstr>Perceptron learning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XOR</vt:lpstr>
      <vt:lpstr>PowerPoint Presentation</vt:lpstr>
      <vt:lpstr>PowerPoint Presentation</vt:lpstr>
      <vt:lpstr>Linearly Separable</vt:lpstr>
      <vt:lpstr>PowerPoint Presentation</vt:lpstr>
      <vt:lpstr>Perceptrons</vt:lpstr>
      <vt:lpstr>XOR</vt:lpstr>
      <vt:lpstr>XOR</vt:lpstr>
      <vt:lpstr>Training</vt:lpstr>
      <vt:lpstr>Training multilayer networks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Mind reader game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934</cp:revision>
  <cp:lastPrinted>2016-10-25T20:29:19Z</cp:lastPrinted>
  <dcterms:created xsi:type="dcterms:W3CDTF">2011-01-25T19:35:23Z</dcterms:created>
  <dcterms:modified xsi:type="dcterms:W3CDTF">2019-03-11T19:17:32Z</dcterms:modified>
</cp:coreProperties>
</file>