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256" r:id="rId2"/>
    <p:sldId id="384" r:id="rId3"/>
    <p:sldId id="411" r:id="rId4"/>
    <p:sldId id="386" r:id="rId5"/>
    <p:sldId id="352" r:id="rId6"/>
    <p:sldId id="353" r:id="rId7"/>
    <p:sldId id="354" r:id="rId8"/>
    <p:sldId id="355" r:id="rId9"/>
    <p:sldId id="356" r:id="rId10"/>
    <p:sldId id="359" r:id="rId11"/>
    <p:sldId id="360" r:id="rId12"/>
    <p:sldId id="387" r:id="rId13"/>
    <p:sldId id="361" r:id="rId14"/>
    <p:sldId id="391" r:id="rId15"/>
    <p:sldId id="392" r:id="rId16"/>
    <p:sldId id="394" r:id="rId17"/>
    <p:sldId id="395" r:id="rId18"/>
    <p:sldId id="396" r:id="rId19"/>
    <p:sldId id="397" r:id="rId20"/>
    <p:sldId id="398" r:id="rId21"/>
    <p:sldId id="455" r:id="rId22"/>
    <p:sldId id="402" r:id="rId23"/>
    <p:sldId id="403" r:id="rId24"/>
    <p:sldId id="404" r:id="rId25"/>
    <p:sldId id="405" r:id="rId26"/>
    <p:sldId id="408" r:id="rId27"/>
    <p:sldId id="409" r:id="rId28"/>
    <p:sldId id="410" r:id="rId29"/>
    <p:sldId id="362" r:id="rId30"/>
    <p:sldId id="363" r:id="rId31"/>
    <p:sldId id="389" r:id="rId32"/>
    <p:sldId id="364" r:id="rId33"/>
    <p:sldId id="365" r:id="rId34"/>
    <p:sldId id="366" r:id="rId35"/>
    <p:sldId id="367" r:id="rId36"/>
    <p:sldId id="368" r:id="rId37"/>
    <p:sldId id="369" r:id="rId38"/>
    <p:sldId id="390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414" r:id="rId53"/>
    <p:sldId id="413" r:id="rId54"/>
    <p:sldId id="415" r:id="rId55"/>
    <p:sldId id="416" r:id="rId56"/>
    <p:sldId id="418" r:id="rId57"/>
    <p:sldId id="419" r:id="rId58"/>
    <p:sldId id="421" r:id="rId59"/>
    <p:sldId id="420" r:id="rId60"/>
    <p:sldId id="417" r:id="rId61"/>
    <p:sldId id="422" r:id="rId62"/>
    <p:sldId id="423" r:id="rId63"/>
    <p:sldId id="424" r:id="rId64"/>
    <p:sldId id="425" r:id="rId65"/>
    <p:sldId id="426" r:id="rId66"/>
    <p:sldId id="428" r:id="rId67"/>
    <p:sldId id="427" r:id="rId68"/>
    <p:sldId id="429" r:id="rId69"/>
    <p:sldId id="430" r:id="rId70"/>
    <p:sldId id="431" r:id="rId71"/>
    <p:sldId id="432" r:id="rId72"/>
    <p:sldId id="433" r:id="rId73"/>
    <p:sldId id="435" r:id="rId74"/>
    <p:sldId id="434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447" r:id="rId87"/>
    <p:sldId id="448" r:id="rId88"/>
    <p:sldId id="449" r:id="rId89"/>
    <p:sldId id="451" r:id="rId90"/>
    <p:sldId id="450" r:id="rId91"/>
    <p:sldId id="452" r:id="rId92"/>
    <p:sldId id="453" r:id="rId93"/>
    <p:sldId id="454" r:id="rId94"/>
    <p:sldId id="456" r:id="rId95"/>
    <p:sldId id="457" r:id="rId96"/>
    <p:sldId id="458" r:id="rId97"/>
    <p:sldId id="459" r:id="rId98"/>
    <p:sldId id="461" r:id="rId99"/>
    <p:sldId id="460" r:id="rId100"/>
    <p:sldId id="462" r:id="rId101"/>
    <p:sldId id="463" r:id="rId102"/>
    <p:sldId id="464" r:id="rId103"/>
    <p:sldId id="465" r:id="rId104"/>
    <p:sldId id="466" r:id="rId105"/>
    <p:sldId id="467" r:id="rId106"/>
    <p:sldId id="468" r:id="rId107"/>
    <p:sldId id="470" r:id="rId108"/>
    <p:sldId id="469" r:id="rId109"/>
    <p:sldId id="471" r:id="rId110"/>
    <p:sldId id="472" r:id="rId111"/>
    <p:sldId id="473" r:id="rId112"/>
    <p:sldId id="474" r:id="rId113"/>
    <p:sldId id="475" r:id="rId114"/>
    <p:sldId id="476" r:id="rId115"/>
    <p:sldId id="477" r:id="rId116"/>
    <p:sldId id="478" r:id="rId117"/>
    <p:sldId id="479" r:id="rId118"/>
    <p:sldId id="412" r:id="rId119"/>
    <p:sldId id="480" r:id="rId120"/>
    <p:sldId id="481" r:id="rId121"/>
    <p:sldId id="482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09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notesMaster" Target="notesMasters/notesMaster1.xml"/><Relationship Id="rId124" Type="http://schemas.openxmlformats.org/officeDocument/2006/relationships/printerSettings" Target="printerSettings/printerSettings1.bin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2/13/17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2/13/17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cs52machin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cs52machin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CS52 calling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09" y="1930335"/>
            <a:ext cx="3255223" cy="4278554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919" y="170333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51109" y="1930335"/>
            <a:ext cx="3255223" cy="1018887"/>
          </a:xfrm>
          <a:prstGeom prst="rect">
            <a:avLst/>
          </a:prstGeom>
          <a:solidFill>
            <a:srgbClr val="0080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334" y="2141557"/>
            <a:ext cx="95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1109" y="2949222"/>
            <a:ext cx="3255223" cy="1018887"/>
          </a:xfrm>
          <a:prstGeom prst="rect">
            <a:avLst/>
          </a:prstGeom>
          <a:solidFill>
            <a:srgbClr val="FF66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4" y="3134123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1109" y="5190002"/>
            <a:ext cx="3255223" cy="1018887"/>
          </a:xfrm>
          <a:prstGeom prst="rect">
            <a:avLst/>
          </a:prstGeom>
          <a:solidFill>
            <a:srgbClr val="0000FF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7334" y="5409689"/>
            <a:ext cx="962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Stack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2478721" y="468488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78721" y="396810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5666" y="3063801"/>
            <a:ext cx="376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dynamically allocated program data is stored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75666" y="5154895"/>
            <a:ext cx="3767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program/function execution information is stored, parameters, and local variables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96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75207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728782"/>
            <a:ext cx="182585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27345" y="411741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8753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728782"/>
            <a:ext cx="182585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27345" y="411741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54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43796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298114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27345" y="411741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44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23663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298114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4647827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34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130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527283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4647827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70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929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527283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4647827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85268" y="6133109"/>
            <a:ext cx="348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Returning with answer in r3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752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436160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4647827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07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6337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436160"/>
            <a:ext cx="102152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11598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9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2152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732493"/>
            <a:ext cx="179763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11598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13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0678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4732493"/>
            <a:ext cx="179763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11598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83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operations</a:t>
            </a:r>
          </a:p>
          <a:p>
            <a:pPr lvl="1"/>
            <a:r>
              <a:rPr lang="en-US" dirty="0" smtClean="0"/>
              <a:t>push: add a value in the register to the top of the stack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pop: remove a value from the top of the stack and put it in the register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1871" y="4205113"/>
            <a:ext cx="1833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For example: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add r3 r0 8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psh</a:t>
            </a:r>
            <a:r>
              <a:rPr lang="en-US" sz="2400" dirty="0" smtClean="0"/>
              <a:t> r3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add r3 r0 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pop r3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sto</a:t>
            </a:r>
            <a:r>
              <a:rPr lang="en-US" sz="2400" dirty="0" smtClean="0"/>
              <a:t> r3 r0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76112" y="4092222"/>
            <a:ext cx="782060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3889" y="5277555"/>
            <a:ext cx="384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will be printed out?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94363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279482"/>
            <a:ext cx="104974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11598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1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9993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279482"/>
            <a:ext cx="104974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62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3692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531650"/>
            <a:ext cx="104974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9799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0" y="5531650"/>
            <a:ext cx="104974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85268" y="6133109"/>
            <a:ext cx="348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Returning with answer in r3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20284" y="260200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056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77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20284" y="260200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37166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54757" y="2912449"/>
            <a:ext cx="251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Print the answer: </a:t>
            </a:r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20284" y="2898338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1475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80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20284" y="2898338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6910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72694" y="5488096"/>
            <a:ext cx="1717891" cy="461665"/>
            <a:chOff x="6674556" y="5600891"/>
            <a:chExt cx="1717891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9200" y="4189778"/>
            <a:ext cx="640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Notice that when we’re all done, the stack is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66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Real</a:t>
            </a:r>
            <a:r>
              <a:rPr lang="en-US" sz="3600" dirty="0" smtClean="0"/>
              <a:t> structure of </a:t>
            </a:r>
            <a:r>
              <a:rPr lang="en-US" sz="3600" dirty="0" smtClean="0"/>
              <a:t>CS52 </a:t>
            </a:r>
            <a:r>
              <a:rPr lang="en-US" sz="3600" dirty="0" smtClean="0"/>
              <a:t>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60" y="1797755"/>
            <a:ext cx="5582130" cy="4947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lcw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r1 stack        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nl-NL" sz="18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sz="1800" dirty="0">
                <a:latin typeface="Courier New"/>
                <a:cs typeface="Courier New"/>
              </a:rPr>
              <a:t>; stack area: 50 </a:t>
            </a:r>
            <a:r>
              <a:rPr lang="nl-NL" sz="1800" dirty="0" err="1">
                <a:latin typeface="Courier New"/>
                <a:cs typeface="Courier New"/>
              </a:rPr>
              <a:t>words</a:t>
            </a:r>
            <a:endParaRPr lang="nl-NL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nl-NL" sz="18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sz="1800" dirty="0">
                <a:latin typeface="Courier New"/>
                <a:cs typeface="Courier New"/>
              </a:rPr>
              <a:t>        dat 100</a:t>
            </a:r>
          </a:p>
          <a:p>
            <a:pPr marL="0" indent="0">
              <a:buNone/>
            </a:pPr>
            <a:r>
              <a:rPr lang="nl-NL" sz="1800" dirty="0" smtClean="0">
                <a:latin typeface="Courier New"/>
                <a:cs typeface="Courier New"/>
              </a:rPr>
              <a:t>stack</a:t>
            </a:r>
            <a:r>
              <a:rPr lang="en-US" sz="1800" dirty="0" smtClean="0">
                <a:latin typeface="Courier New"/>
                <a:cs typeface="Courier New"/>
              </a:rPr>
              <a:t>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035778" y="5164667"/>
            <a:ext cx="338666" cy="145344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2622" y="2217830"/>
            <a:ext cx="36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Save address of highest end (highest address) of the stack in r1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622" y="5773508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Reserve 50 words for the stack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Bitwise operators: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err="1" smtClean="0"/>
              <a:t>orr</a:t>
            </a:r>
            <a:endParaRPr lang="en-US" dirty="0" smtClean="0"/>
          </a:p>
          <a:p>
            <a:pPr lvl="1"/>
            <a:r>
              <a:rPr lang="en-US" dirty="0" err="1" smtClean="0"/>
              <a:t>xor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1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operations</a:t>
            </a:r>
          </a:p>
          <a:p>
            <a:pPr lvl="1"/>
            <a:r>
              <a:rPr lang="en-US" dirty="0" smtClean="0"/>
              <a:t>push: add a value in the register to the top of the stack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pop: remove a value from the top of the stack and put it in the register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1870" y="4205113"/>
            <a:ext cx="7744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For example: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add r3 r0 8		; r3 = 8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psh</a:t>
            </a:r>
            <a:r>
              <a:rPr lang="en-US" sz="2400" dirty="0" smtClean="0"/>
              <a:t> r3		; push r3 (8) onto the stack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add r3 r0 0		; r3 = 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pop r3		; r3 get top value of stack (8)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sto</a:t>
            </a:r>
            <a:r>
              <a:rPr lang="en-US" sz="2400" dirty="0" smtClean="0"/>
              <a:t> r3 r0		; </a:t>
            </a:r>
            <a:r>
              <a:rPr lang="en-US" sz="2400" dirty="0" smtClean="0">
                <a:solidFill>
                  <a:srgbClr val="0000FF"/>
                </a:solidFill>
              </a:rPr>
              <a:t>print out 8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6112" y="4092222"/>
            <a:ext cx="782060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03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Midterm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Average:	36.4 (83%)</a:t>
            </a:r>
          </a:p>
          <a:p>
            <a:pPr lvl="1"/>
            <a:r>
              <a:rPr lang="en-US" dirty="0" smtClean="0"/>
              <a:t>Q1:		32.75 (74%)</a:t>
            </a:r>
          </a:p>
          <a:p>
            <a:pPr lvl="1"/>
            <a:r>
              <a:rPr lang="en-US" dirty="0" smtClean="0"/>
              <a:t>Q2 (median):	37.5 (85%)</a:t>
            </a:r>
          </a:p>
          <a:p>
            <a:pPr lvl="1"/>
            <a:r>
              <a:rPr lang="en-US" dirty="0" smtClean="0"/>
              <a:t>Q3:		40.5 (92%)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Assignment 4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0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00867"/>
            <a:ext cx="853135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</a:t>
            </a:r>
            <a:r>
              <a:rPr lang="en-US" sz="2000" dirty="0" smtClean="0">
                <a:hlinkClick r:id="rId2"/>
              </a:rPr>
              <a:t>examples/cs52machine/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7333" y="3824111"/>
            <a:ext cx="7020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max_simple.a52: max (repeated from </a:t>
            </a:r>
            <a:r>
              <a:rPr lang="en-US" sz="2800" smtClean="0"/>
              <a:t>last time)</a:t>
            </a:r>
          </a:p>
          <a:p>
            <a:r>
              <a:rPr lang="en-US" sz="2800" dirty="0" smtClean="0"/>
              <a:t>increment.a52: increment example</a:t>
            </a:r>
          </a:p>
          <a:p>
            <a:r>
              <a:rPr lang="en-US" sz="2800" dirty="0" smtClean="0"/>
              <a:t>sum.a52: sum example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4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1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unit for keeping track of a function call</a:t>
            </a:r>
          </a:p>
          <a:p>
            <a:pPr>
              <a:buFontTx/>
              <a:buChar char="-"/>
            </a:pPr>
            <a:r>
              <a:rPr lang="en-US" dirty="0" smtClean="0"/>
              <a:t>return address (where to go when we’re done executing)</a:t>
            </a:r>
          </a:p>
          <a:p>
            <a:pPr>
              <a:buFontTx/>
              <a:buChar char="-"/>
            </a:pPr>
            <a:r>
              <a:rPr lang="en-US" dirty="0" smtClean="0"/>
              <a:t>parameters</a:t>
            </a:r>
          </a:p>
          <a:p>
            <a:pPr>
              <a:buFontTx/>
              <a:buChar char="-"/>
            </a:pPr>
            <a:r>
              <a:rPr lang="en-US" dirty="0" smtClean="0"/>
              <a:t>local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1000" y="3476387"/>
            <a:ext cx="203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sum 2?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4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sum 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3332" y="3830008"/>
            <a:ext cx="5235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When you call a function a new stack frame is created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return address (where should we go when the function finishes)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parameters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any local variables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" y="1714500"/>
            <a:ext cx="3455811" cy="596900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8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BABA"/>
                </a:solidFill>
              </a:rPr>
              <a:t>- sum 2</a:t>
            </a:r>
            <a:endParaRPr lang="en-US" sz="2800" dirty="0">
              <a:solidFill>
                <a:srgbClr val="C0BAB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" y="1975556"/>
            <a:ext cx="3455811" cy="335844"/>
          </a:xfrm>
          <a:prstGeom prst="rect">
            <a:avLst/>
          </a:prstGeom>
          <a:solidFill>
            <a:srgbClr val="FF00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6472" y="1933223"/>
            <a:ext cx="382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evaluate this?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24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BABA"/>
                </a:solidFill>
              </a:rPr>
              <a:t>- sum 2</a:t>
            </a:r>
            <a:endParaRPr lang="en-US" sz="2800" dirty="0">
              <a:solidFill>
                <a:srgbClr val="C0BAB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3111" y="1975556"/>
            <a:ext cx="1411110" cy="335844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472" y="1933223"/>
            <a:ext cx="395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Make another function call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86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1" y="1714500"/>
            <a:ext cx="3455810" cy="596900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12361" y="2560612"/>
            <a:ext cx="382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evaluate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3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6667" y="1961444"/>
            <a:ext cx="1467554" cy="34995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40755" y="2822222"/>
            <a:ext cx="395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Make another function call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5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00867"/>
            <a:ext cx="853135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</a:t>
            </a:r>
            <a:r>
              <a:rPr lang="en-US" sz="2000" dirty="0" smtClean="0">
                <a:hlinkClick r:id="rId2"/>
              </a:rPr>
              <a:t>examples/cs52machine/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0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4388" y="2329779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0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7695" y="2691174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4723" y="3712078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890" y="4783667"/>
            <a:ext cx="366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648" y="1679223"/>
            <a:ext cx="1264130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4388" y="2329779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0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7695" y="2691174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612648" y="1679223"/>
            <a:ext cx="1264130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if 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pop the stack frame off the stack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033889" y="3152839"/>
            <a:ext cx="3090333" cy="175938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4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0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if 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pop the stack frame off the stack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4971" y="3217936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28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0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if 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pop the stack frame off the stack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820333" y="2174559"/>
            <a:ext cx="4318000" cy="1922060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0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if 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pop the stack frame off the stack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4971" y="3217936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if 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pop the stack frame off the stack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20333" y="2174559"/>
            <a:ext cx="4318000" cy="3086063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20333" y="2174559"/>
            <a:ext cx="4318000" cy="3086063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4999" y="3062111"/>
            <a:ext cx="312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do we return to?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168" y="5552954"/>
            <a:ext cx="1421582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8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7444" y="2822222"/>
            <a:ext cx="2132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sum 2</a:t>
            </a:r>
          </a:p>
          <a:p>
            <a:r>
              <a:rPr lang="en-US" sz="2800" dirty="0" err="1" smtClean="0"/>
              <a:t>val</a:t>
            </a:r>
            <a:r>
              <a:rPr lang="en-US" sz="2800" dirty="0" smtClean="0"/>
              <a:t> it = 3 : </a:t>
            </a:r>
            <a:r>
              <a:rPr lang="en-US" sz="2800" dirty="0" err="1" smtClean="0"/>
              <a:t>int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82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high-level languages the stack is managed for you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assembly </a:t>
            </a:r>
            <a:r>
              <a:rPr lang="en-US" b="1" dirty="0" smtClean="0"/>
              <a:t>we will manage the stack!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6246" y="547511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50400" y="5446887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23" y="3852333"/>
            <a:ext cx="3512609" cy="2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function call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r1 is reserved for the stack pointer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r2 contains the return address (a memory address in the code portion of where we should come back to when the function is done)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r3 contains the first parameter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parameters go on the stack (more on this)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 should go in r3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6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83086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 of a single parameter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600200"/>
            <a:ext cx="8855907" cy="232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fname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psh</a:t>
            </a:r>
            <a:r>
              <a:rPr lang="en-US" sz="1800" dirty="0" smtClean="0">
                <a:latin typeface="Courier New"/>
                <a:cs typeface="Courier New"/>
              </a:rPr>
              <a:t> r2			; save return address on stack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			; do work using r3 as argument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	; put result in r3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pop r2			; restore return address from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jmp</a:t>
            </a:r>
            <a:r>
              <a:rPr lang="en-US" sz="1800" dirty="0" smtClean="0">
                <a:latin typeface="Courier New"/>
                <a:cs typeface="Courier New"/>
              </a:rPr>
              <a:t> r2			; return to caller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445" y="4727223"/>
            <a:ext cx="6391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conventions: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r2 has the return address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argument is in r3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r1 is off-limits since it’s used for the stack pointer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return value goes in r3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459" y="4078111"/>
            <a:ext cx="37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you think </a:t>
            </a:r>
            <a:r>
              <a:rPr lang="en-US" sz="2400" dirty="0" err="1" smtClean="0"/>
              <a:t>jmp</a:t>
            </a:r>
            <a:r>
              <a:rPr lang="en-US" sz="2400" dirty="0" smtClean="0">
                <a:solidFill>
                  <a:srgbClr val="FF0000"/>
                </a:solidFill>
              </a:rPr>
              <a:t> does?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1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 of a single parameter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600200"/>
            <a:ext cx="8855907" cy="232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fname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psh</a:t>
            </a:r>
            <a:r>
              <a:rPr lang="en-US" sz="1800" dirty="0" smtClean="0">
                <a:latin typeface="Courier New"/>
                <a:cs typeface="Courier New"/>
              </a:rPr>
              <a:t> r2			; save return address on stack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			; do work using r3 as argument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	; put result in r3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pop r2			; restore return address from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jmp</a:t>
            </a:r>
            <a:r>
              <a:rPr lang="en-US" sz="1800" dirty="0" smtClean="0">
                <a:latin typeface="Courier New"/>
                <a:cs typeface="Courier New"/>
              </a:rPr>
              <a:t> r2			; return to caller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349" y="3894667"/>
            <a:ext cx="416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“Jumps” to the line of code at r2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Really: sets </a:t>
            </a:r>
            <a:r>
              <a:rPr lang="en-US" sz="2400" dirty="0" err="1" smtClean="0">
                <a:solidFill>
                  <a:srgbClr val="0000FF"/>
                </a:solidFill>
              </a:rPr>
              <a:t>ic</a:t>
            </a:r>
            <a:r>
              <a:rPr lang="en-US" sz="2400" dirty="0" smtClean="0">
                <a:solidFill>
                  <a:srgbClr val="0000FF"/>
                </a:solidFill>
              </a:rPr>
              <a:t> = r2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445" y="4727223"/>
            <a:ext cx="6391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conventions: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r2 has the return address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argument is in r3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r1 is off-limits since it’s used for the stack pointer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return value goes in r3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1639" y="1727200"/>
            <a:ext cx="8993971" cy="4622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r0         </a:t>
            </a:r>
            <a:r>
              <a:rPr lang="en-US" dirty="0" smtClean="0">
                <a:latin typeface="Courier New"/>
                <a:cs typeface="Courier New"/>
              </a:rPr>
              <a:t>; get input from user for input parameter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increment  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>
                <a:latin typeface="Courier New"/>
                <a:cs typeface="Courier New"/>
              </a:rPr>
              <a:t>call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         ; </a:t>
            </a:r>
            <a:r>
              <a:rPr lang="en-US" dirty="0">
                <a:latin typeface="Courier New"/>
                <a:cs typeface="Courier New"/>
              </a:rPr>
              <a:t>write result,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r>
              <a:rPr lang="en-US" dirty="0" smtClean="0">
                <a:latin typeface="Courier New"/>
                <a:cs typeface="Courier New"/>
              </a:rPr>
              <a:t>               ;    </a:t>
            </a:r>
            <a:r>
              <a:rPr lang="en-US" dirty="0">
                <a:latin typeface="Courier New"/>
                <a:cs typeface="Courier New"/>
              </a:rPr>
              <a:t>and halt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          </a:t>
            </a:r>
            <a:r>
              <a:rPr lang="en-US" dirty="0" smtClean="0">
                <a:latin typeface="Courier New"/>
                <a:cs typeface="Courier New"/>
              </a:rPr>
              <a:t> ; </a:t>
            </a:r>
            <a:r>
              <a:rPr lang="en-US" dirty="0">
                <a:latin typeface="Courier New"/>
                <a:cs typeface="Courier New"/>
              </a:rPr>
              <a:t>save the return address on the stack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     </a:t>
            </a:r>
            <a:r>
              <a:rPr lang="en-US" dirty="0" smtClean="0">
                <a:latin typeface="Courier New"/>
                <a:cs typeface="Courier New"/>
              </a:rPr>
              <a:t>  ; </a:t>
            </a:r>
            <a:r>
              <a:rPr lang="en-US" dirty="0">
                <a:latin typeface="Courier New"/>
                <a:cs typeface="Courier New"/>
              </a:rPr>
              <a:t>add 1 to the input parameter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         </a:t>
            </a:r>
            <a:r>
              <a:rPr lang="en-US" dirty="0" smtClean="0">
                <a:latin typeface="Courier New"/>
                <a:cs typeface="Courier New"/>
              </a:rPr>
              <a:t>  ; </a:t>
            </a:r>
            <a:r>
              <a:rPr lang="en-US" dirty="0">
                <a:latin typeface="Courier New"/>
                <a:cs typeface="Courier New"/>
              </a:rPr>
              <a:t>get the return address from </a:t>
            </a:r>
            <a:r>
              <a:rPr lang="en-US" dirty="0" smtClean="0">
                <a:latin typeface="Courier New"/>
                <a:cs typeface="Courier New"/>
              </a:rPr>
              <a:t>stack     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        </a:t>
            </a:r>
            <a:r>
              <a:rPr lang="en-US" dirty="0" smtClean="0">
                <a:latin typeface="Courier New"/>
                <a:cs typeface="Courier New"/>
              </a:rPr>
              <a:t>   ; </a:t>
            </a:r>
            <a:r>
              <a:rPr lang="en-US" dirty="0">
                <a:latin typeface="Courier New"/>
                <a:cs typeface="Courier New"/>
              </a:rPr>
              <a:t>go back to where we were called </a:t>
            </a:r>
            <a:r>
              <a:rPr lang="en-US" dirty="0" smtClean="0">
                <a:latin typeface="Courier New"/>
                <a:cs typeface="Courier New"/>
              </a:rPr>
              <a:t>from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8129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83630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243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92016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02708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6448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3285444"/>
            <a:ext cx="489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lcw</a:t>
            </a:r>
            <a:r>
              <a:rPr lang="en-US" sz="2400" dirty="0" smtClean="0">
                <a:solidFill>
                  <a:srgbClr val="FF6600"/>
                </a:solidFill>
              </a:rPr>
              <a:t>: put the memory address of the label into the register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6306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increment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895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726266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69445" y="2878669"/>
            <a:ext cx="1128888" cy="11994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47335" y="3087512"/>
            <a:ext cx="1541216" cy="13433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8551" y="3429002"/>
            <a:ext cx="56554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cal</a:t>
            </a:r>
            <a:r>
              <a:rPr lang="en-US" sz="2400" dirty="0" smtClean="0">
                <a:solidFill>
                  <a:srgbClr val="FF6600"/>
                </a:solidFill>
              </a:rPr>
              <a:t>: call a function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which function to call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where should the return address go</a:t>
            </a:r>
          </a:p>
        </p:txBody>
      </p:sp>
    </p:spTree>
    <p:extLst>
      <p:ext uri="{BB962C8B-B14F-4D97-AF65-F5344CB8AC3E}">
        <p14:creationId xmlns:p14="http://schemas.microsoft.com/office/powerpoint/2010/main" val="13687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3472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726266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8551" y="3429002"/>
            <a:ext cx="5655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cal</a:t>
            </a:r>
            <a:r>
              <a:rPr lang="en-US" sz="2400" dirty="0" smtClean="0">
                <a:solidFill>
                  <a:srgbClr val="FF66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Go to instruction address in r2 (2</a:t>
            </a:r>
            <a:r>
              <a:rPr lang="en-US" sz="2400" baseline="30000" dirty="0" smtClean="0">
                <a:solidFill>
                  <a:srgbClr val="FF6600"/>
                </a:solidFill>
              </a:rPr>
              <a:t>nd</a:t>
            </a:r>
            <a:r>
              <a:rPr lang="en-US" sz="2400" dirty="0" smtClean="0">
                <a:solidFill>
                  <a:srgbClr val="FF6600"/>
                </a:solidFill>
              </a:rPr>
              <a:t> r2)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Save current </a:t>
            </a:r>
            <a:r>
              <a:rPr lang="en-US" sz="2400" dirty="0" err="1" smtClean="0">
                <a:solidFill>
                  <a:srgbClr val="FF6600"/>
                </a:solidFill>
              </a:rPr>
              <a:t>ic</a:t>
            </a:r>
            <a:r>
              <a:rPr lang="en-US" sz="2400" dirty="0" smtClean="0">
                <a:solidFill>
                  <a:srgbClr val="FF6600"/>
                </a:solidFill>
              </a:rPr>
              <a:t> into r2 (i.e. the address of the </a:t>
            </a:r>
            <a:r>
              <a:rPr lang="en-US" sz="2400" i="1" dirty="0" smtClean="0">
                <a:solidFill>
                  <a:srgbClr val="FF6600"/>
                </a:solidFill>
              </a:rPr>
              <a:t>next</a:t>
            </a:r>
            <a:r>
              <a:rPr lang="en-US" sz="2400" dirty="0" smtClean="0">
                <a:solidFill>
                  <a:srgbClr val="FF6600"/>
                </a:solidFill>
              </a:rPr>
              <a:t> instruction that would have been executed)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69444" y="2878667"/>
            <a:ext cx="5503334" cy="10301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47334" y="3087511"/>
            <a:ext cx="4397138" cy="1244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9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machine execution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3" y="2607733"/>
            <a:ext cx="8635426" cy="2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36613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99843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4300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loc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</a:rPr>
              <a:t>sto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2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2850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58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8795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951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62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7627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16715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71256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28866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18836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9384" y="3703137"/>
            <a:ext cx="12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 </a:t>
            </a:r>
            <a:r>
              <a:rPr lang="en-US" sz="3600" dirty="0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1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structure of CS52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3944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label2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5487944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5995944"/>
            <a:ext cx="458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whitespace before operations/instructions</a:t>
            </a:r>
          </a:p>
          <a:p>
            <a:r>
              <a:rPr lang="en-US" sz="2000" dirty="0" smtClean="0"/>
              <a:t>- labels go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82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r3 r0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add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1391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703137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simulator!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423"/>
            <a:ext cx="9144000" cy="288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223" y="6194777"/>
            <a:ext cx="269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at increment.a52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revisited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6208889"/>
            <a:ext cx="774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Note to future Dave from past Dave: write the function up on the board </a:t>
            </a:r>
            <a:r>
              <a:rPr lang="en-US" sz="2000" dirty="0" smtClean="0">
                <a:solidFill>
                  <a:srgbClr val="FF6600"/>
                </a:solidFill>
                <a:sym typeface="Wingdings"/>
              </a:rPr>
              <a:t>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23" y="2874433"/>
            <a:ext cx="3403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777" y="821690"/>
            <a:ext cx="6039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</a:t>
            </a:r>
          </a:p>
          <a:p>
            <a:r>
              <a:rPr lang="en-US" dirty="0"/>
              <a:t>        </a:t>
            </a:r>
            <a:r>
              <a:rPr lang="en-US" dirty="0" err="1"/>
              <a:t>psh</a:t>
            </a:r>
            <a:r>
              <a:rPr lang="en-US" dirty="0"/>
              <a:t> r2              </a:t>
            </a:r>
            <a:r>
              <a:rPr lang="en-US" dirty="0" smtClean="0"/>
              <a:t>    ; </a:t>
            </a:r>
            <a:r>
              <a:rPr lang="en-US" dirty="0"/>
              <a:t>save the return address on the stack</a:t>
            </a:r>
          </a:p>
          <a:p>
            <a:r>
              <a:rPr lang="en-US" dirty="0"/>
              <a:t>        </a:t>
            </a:r>
            <a:r>
              <a:rPr lang="en-US" dirty="0" err="1"/>
              <a:t>bgt</a:t>
            </a:r>
            <a:r>
              <a:rPr lang="en-US" dirty="0"/>
              <a:t> r3 r0 </a:t>
            </a:r>
            <a:r>
              <a:rPr lang="en-US" dirty="0" err="1"/>
              <a:t>recurse</a:t>
            </a:r>
            <a:r>
              <a:rPr lang="en-US" dirty="0"/>
              <a:t>   ; check base case</a:t>
            </a:r>
          </a:p>
          <a:p>
            <a:r>
              <a:rPr lang="en-US" dirty="0"/>
              <a:t>        add r3 r0 0         </a:t>
            </a:r>
            <a:r>
              <a:rPr lang="en-US" dirty="0" smtClean="0"/>
              <a:t> ; </a:t>
            </a:r>
            <a:r>
              <a:rPr lang="en-US" dirty="0"/>
              <a:t>if </a:t>
            </a:r>
            <a:r>
              <a:rPr lang="en-US" dirty="0" smtClean="0"/>
              <a:t>x </a:t>
            </a:r>
            <a:r>
              <a:rPr lang="en-US" dirty="0"/>
              <a:t>&lt;= 0, result is 0</a:t>
            </a:r>
          </a:p>
          <a:p>
            <a:r>
              <a:rPr lang="en-US" dirty="0"/>
              <a:t>        </a:t>
            </a:r>
            <a:r>
              <a:rPr lang="en-US" dirty="0" err="1"/>
              <a:t>brs</a:t>
            </a:r>
            <a:r>
              <a:rPr lang="en-US" dirty="0"/>
              <a:t> done</a:t>
            </a:r>
          </a:p>
          <a:p>
            <a:endParaRPr lang="en-US" dirty="0"/>
          </a:p>
          <a:p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psh</a:t>
            </a:r>
            <a:r>
              <a:rPr lang="en-US" dirty="0"/>
              <a:t> r3              </a:t>
            </a:r>
            <a:r>
              <a:rPr lang="en-US" dirty="0" smtClean="0"/>
              <a:t>    ; </a:t>
            </a:r>
            <a:r>
              <a:rPr lang="en-US" dirty="0"/>
              <a:t>save n on the stack</a:t>
            </a:r>
          </a:p>
          <a:p>
            <a:r>
              <a:rPr lang="en-US" dirty="0"/>
              <a:t>        sub r3 r3 1        </a:t>
            </a:r>
            <a:r>
              <a:rPr lang="en-US" dirty="0" smtClean="0"/>
              <a:t>   </a:t>
            </a:r>
            <a:r>
              <a:rPr lang="en-US" dirty="0"/>
              <a:t>; </a:t>
            </a:r>
            <a:r>
              <a:rPr lang="en-US" dirty="0" smtClean="0"/>
              <a:t>x </a:t>
            </a:r>
            <a:r>
              <a:rPr lang="en-US" dirty="0"/>
              <a:t>= </a:t>
            </a:r>
            <a:r>
              <a:rPr lang="en-US" dirty="0" smtClean="0"/>
              <a:t>x-</a:t>
            </a:r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lcw</a:t>
            </a:r>
            <a:r>
              <a:rPr lang="en-US" dirty="0"/>
              <a:t> r2 sum          </a:t>
            </a:r>
            <a:r>
              <a:rPr lang="en-US" dirty="0" smtClean="0"/>
              <a:t>  ; </a:t>
            </a:r>
            <a:r>
              <a:rPr lang="en-US" dirty="0"/>
              <a:t>make recursive call</a:t>
            </a:r>
          </a:p>
          <a:p>
            <a:r>
              <a:rPr lang="en-US" dirty="0"/>
              <a:t>        </a:t>
            </a:r>
            <a:r>
              <a:rPr lang="en-US" dirty="0" err="1"/>
              <a:t>cal</a:t>
            </a:r>
            <a:r>
              <a:rPr lang="en-US" dirty="0"/>
              <a:t> r2 r2          </a:t>
            </a:r>
            <a:r>
              <a:rPr lang="en-US" dirty="0" smtClean="0"/>
              <a:t>    </a:t>
            </a:r>
            <a:r>
              <a:rPr lang="en-US" dirty="0"/>
              <a:t>; </a:t>
            </a:r>
            <a:r>
              <a:rPr lang="en-US" dirty="0" smtClean="0"/>
              <a:t>sum (x-</a:t>
            </a:r>
            <a:r>
              <a:rPr lang="en-US" dirty="0"/>
              <a:t>1), answer should be in r3</a:t>
            </a:r>
          </a:p>
          <a:p>
            <a:endParaRPr lang="en-US" dirty="0"/>
          </a:p>
          <a:p>
            <a:r>
              <a:rPr lang="en-US" dirty="0"/>
              <a:t>        pop r2             </a:t>
            </a:r>
            <a:r>
              <a:rPr lang="en-US" dirty="0" smtClean="0"/>
              <a:t>    </a:t>
            </a:r>
            <a:r>
              <a:rPr lang="en-US" dirty="0"/>
              <a:t>; get n into r2</a:t>
            </a:r>
          </a:p>
          <a:p>
            <a:r>
              <a:rPr lang="en-US" dirty="0"/>
              <a:t>        add r3 r3 r2        ; r3 = n + </a:t>
            </a:r>
            <a:r>
              <a:rPr lang="en-US" dirty="0" smtClean="0"/>
              <a:t>sum (x-</a:t>
            </a:r>
            <a:r>
              <a:rPr lang="en-US" dirty="0"/>
              <a:t>1)</a:t>
            </a:r>
          </a:p>
          <a:p>
            <a:r>
              <a:rPr lang="en-US" dirty="0"/>
              <a:t>done</a:t>
            </a:r>
          </a:p>
          <a:p>
            <a:r>
              <a:rPr lang="en-US" dirty="0"/>
              <a:t>        pop r2              </a:t>
            </a:r>
            <a:r>
              <a:rPr lang="en-US" dirty="0" smtClean="0"/>
              <a:t>   ; </a:t>
            </a:r>
            <a:r>
              <a:rPr lang="en-US" dirty="0"/>
              <a:t>get the return address</a:t>
            </a:r>
          </a:p>
          <a:p>
            <a:r>
              <a:rPr lang="en-US" dirty="0"/>
              <a:t>        </a:t>
            </a:r>
            <a:r>
              <a:rPr lang="en-US" dirty="0" err="1"/>
              <a:t>jmp</a:t>
            </a:r>
            <a:r>
              <a:rPr lang="en-US" dirty="0"/>
              <a:t> r2             </a:t>
            </a:r>
            <a:r>
              <a:rPr lang="en-US" dirty="0" smtClean="0"/>
              <a:t>    </a:t>
            </a:r>
            <a:r>
              <a:rPr lang="en-US" dirty="0"/>
              <a:t>; go back to where we were called from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2430" y="1048562"/>
            <a:ext cx="208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Function startup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818136" y="1105006"/>
            <a:ext cx="629363" cy="38517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818136" y="1532847"/>
            <a:ext cx="629363" cy="71082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4763" y="1528339"/>
            <a:ext cx="15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base cases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457748" y="2356555"/>
            <a:ext cx="629363" cy="261055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29444" y="3345851"/>
            <a:ext cx="187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recursive case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3311" y="3511058"/>
            <a:ext cx="136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recursive call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7920" y="4496013"/>
            <a:ext cx="185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answer calculation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8569" y="5164922"/>
            <a:ext cx="223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Function cleanup and return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143067" y="5231898"/>
            <a:ext cx="629363" cy="66810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777" y="821690"/>
            <a:ext cx="6039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</a:t>
            </a:r>
          </a:p>
          <a:p>
            <a:r>
              <a:rPr lang="en-US" dirty="0"/>
              <a:t>        </a:t>
            </a:r>
            <a:r>
              <a:rPr lang="en-US" dirty="0" err="1"/>
              <a:t>psh</a:t>
            </a:r>
            <a:r>
              <a:rPr lang="en-US" dirty="0"/>
              <a:t> r2              </a:t>
            </a:r>
            <a:r>
              <a:rPr lang="en-US" dirty="0" smtClean="0"/>
              <a:t>    ; </a:t>
            </a:r>
            <a:r>
              <a:rPr lang="en-US" dirty="0"/>
              <a:t>save the return address on the stack</a:t>
            </a:r>
          </a:p>
          <a:p>
            <a:r>
              <a:rPr lang="en-US" dirty="0"/>
              <a:t>        </a:t>
            </a:r>
            <a:r>
              <a:rPr lang="en-US" dirty="0" err="1"/>
              <a:t>bgt</a:t>
            </a:r>
            <a:r>
              <a:rPr lang="en-US" dirty="0"/>
              <a:t> r3 r0 </a:t>
            </a:r>
            <a:r>
              <a:rPr lang="en-US" dirty="0" err="1"/>
              <a:t>recurse</a:t>
            </a:r>
            <a:r>
              <a:rPr lang="en-US" dirty="0"/>
              <a:t>   ; check base case</a:t>
            </a:r>
          </a:p>
          <a:p>
            <a:r>
              <a:rPr lang="en-US" dirty="0"/>
              <a:t>        add r3 r0 0         </a:t>
            </a:r>
            <a:r>
              <a:rPr lang="en-US" dirty="0" smtClean="0"/>
              <a:t> ; </a:t>
            </a:r>
            <a:r>
              <a:rPr lang="en-US" dirty="0"/>
              <a:t>if n &lt;= 0, result is 0</a:t>
            </a:r>
          </a:p>
          <a:p>
            <a:r>
              <a:rPr lang="en-US" dirty="0"/>
              <a:t>        </a:t>
            </a:r>
            <a:r>
              <a:rPr lang="en-US" dirty="0" err="1"/>
              <a:t>brs</a:t>
            </a:r>
            <a:r>
              <a:rPr lang="en-US" dirty="0"/>
              <a:t> done</a:t>
            </a:r>
          </a:p>
          <a:p>
            <a:endParaRPr lang="en-US" dirty="0"/>
          </a:p>
          <a:p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psh</a:t>
            </a:r>
            <a:r>
              <a:rPr lang="en-US" dirty="0"/>
              <a:t> r3              </a:t>
            </a:r>
            <a:r>
              <a:rPr lang="en-US" dirty="0" smtClean="0"/>
              <a:t>    ; </a:t>
            </a:r>
            <a:r>
              <a:rPr lang="en-US" dirty="0"/>
              <a:t>save n on the stack</a:t>
            </a:r>
          </a:p>
          <a:p>
            <a:r>
              <a:rPr lang="en-US" dirty="0"/>
              <a:t>        sub r3 r3 1        </a:t>
            </a:r>
            <a:r>
              <a:rPr lang="en-US" dirty="0" smtClean="0"/>
              <a:t>   </a:t>
            </a:r>
            <a:r>
              <a:rPr lang="en-US" dirty="0"/>
              <a:t>; n = n-1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lcw</a:t>
            </a:r>
            <a:r>
              <a:rPr lang="en-US" dirty="0"/>
              <a:t> r2 sum          </a:t>
            </a:r>
            <a:r>
              <a:rPr lang="en-US" dirty="0" smtClean="0"/>
              <a:t>  ; </a:t>
            </a:r>
            <a:r>
              <a:rPr lang="en-US" dirty="0"/>
              <a:t>make recursive call</a:t>
            </a:r>
          </a:p>
          <a:p>
            <a:r>
              <a:rPr lang="en-US" dirty="0"/>
              <a:t>        </a:t>
            </a:r>
            <a:r>
              <a:rPr lang="en-US" dirty="0" err="1"/>
              <a:t>cal</a:t>
            </a:r>
            <a:r>
              <a:rPr lang="en-US" dirty="0"/>
              <a:t> r2 r2          </a:t>
            </a:r>
            <a:r>
              <a:rPr lang="en-US" dirty="0" smtClean="0"/>
              <a:t>    </a:t>
            </a:r>
            <a:r>
              <a:rPr lang="en-US" dirty="0"/>
              <a:t>; sum(n-1), answer should be in r3</a:t>
            </a:r>
          </a:p>
          <a:p>
            <a:endParaRPr lang="en-US" dirty="0"/>
          </a:p>
          <a:p>
            <a:r>
              <a:rPr lang="en-US" dirty="0"/>
              <a:t>        pop r2             </a:t>
            </a:r>
            <a:r>
              <a:rPr lang="en-US" dirty="0" smtClean="0"/>
              <a:t>    </a:t>
            </a:r>
            <a:r>
              <a:rPr lang="en-US" dirty="0"/>
              <a:t>; get n into r2</a:t>
            </a:r>
          </a:p>
          <a:p>
            <a:r>
              <a:rPr lang="en-US" dirty="0"/>
              <a:t>        add r3 r3 r2        ; r3 = n + sum(n-1)</a:t>
            </a:r>
          </a:p>
          <a:p>
            <a:r>
              <a:rPr lang="en-US" dirty="0"/>
              <a:t>done</a:t>
            </a:r>
          </a:p>
          <a:p>
            <a:r>
              <a:rPr lang="en-US" dirty="0"/>
              <a:t>        pop r2              </a:t>
            </a:r>
            <a:r>
              <a:rPr lang="en-US" dirty="0" smtClean="0"/>
              <a:t>   ; </a:t>
            </a:r>
            <a:r>
              <a:rPr lang="en-US" dirty="0"/>
              <a:t>get the return address</a:t>
            </a:r>
          </a:p>
          <a:p>
            <a:r>
              <a:rPr lang="en-US" dirty="0"/>
              <a:t>        </a:t>
            </a:r>
            <a:r>
              <a:rPr lang="en-US" dirty="0" err="1"/>
              <a:t>jmp</a:t>
            </a:r>
            <a:r>
              <a:rPr lang="en-US" dirty="0"/>
              <a:t> r2             </a:t>
            </a:r>
            <a:r>
              <a:rPr lang="en-US" dirty="0" smtClean="0"/>
              <a:t>    </a:t>
            </a:r>
            <a:r>
              <a:rPr lang="en-US" dirty="0"/>
              <a:t>; go back to where we were called from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221" y="1171222"/>
            <a:ext cx="515055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0221" y="2778329"/>
            <a:ext cx="3711223" cy="296333"/>
          </a:xfrm>
          <a:prstGeom prst="rect">
            <a:avLst/>
          </a:prstGeom>
          <a:solidFill>
            <a:srgbClr val="0000FF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84890" y="2231998"/>
            <a:ext cx="419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Notice symmetry of </a:t>
            </a:r>
            <a:r>
              <a:rPr lang="en-US" sz="2400" dirty="0" err="1" smtClean="0">
                <a:solidFill>
                  <a:srgbClr val="FF6600"/>
                </a:solidFill>
              </a:rPr>
              <a:t>psh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and pop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0221" y="5246511"/>
            <a:ext cx="410633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0221" y="4440618"/>
            <a:ext cx="3711223" cy="296333"/>
          </a:xfrm>
          <a:prstGeom prst="rect">
            <a:avLst/>
          </a:prstGeom>
          <a:solidFill>
            <a:srgbClr val="0000FF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0828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97586" y="104978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6907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97586" y="104978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59557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1697" y="168478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84153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1697" y="168478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5969" y="993339"/>
            <a:ext cx="4289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dirty="0" err="1" smtClean="0">
                <a:latin typeface="Courier New"/>
                <a:cs typeface="Courier New"/>
              </a:rPr>
              <a:t>loa</a:t>
            </a:r>
            <a:r>
              <a:rPr lang="en-US" sz="2000" dirty="0" smtClean="0">
                <a:latin typeface="Courier New"/>
                <a:cs typeface="Courier New"/>
              </a:rPr>
              <a:t> r3 r0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lcw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cal</a:t>
            </a:r>
            <a:r>
              <a:rPr lang="en-US" sz="2000" dirty="0">
                <a:latin typeface="Courier New"/>
                <a:cs typeface="Courier New"/>
              </a:rPr>
              <a:t> r2 </a:t>
            </a:r>
            <a:r>
              <a:rPr lang="en-US" sz="2000" dirty="0" smtClean="0">
                <a:latin typeface="Courier New"/>
                <a:cs typeface="Courier New"/>
              </a:rPr>
              <a:t>r2</a:t>
            </a:r>
            <a:endParaRPr lang="en-US" sz="2000" dirty="0">
              <a:latin typeface="Courier New"/>
              <a:cs typeface="Courier New"/>
            </a:endParaRP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      </a:t>
            </a:r>
            <a:r>
              <a:rPr lang="en-US" sz="2000" dirty="0" err="1">
                <a:latin typeface="Courier New"/>
                <a:cs typeface="Courier New"/>
              </a:rPr>
              <a:t>sto</a:t>
            </a:r>
            <a:r>
              <a:rPr lang="en-US" sz="2000" dirty="0">
                <a:latin typeface="Courier New"/>
                <a:cs typeface="Courier New"/>
              </a:rPr>
              <a:t> r3 </a:t>
            </a:r>
            <a:r>
              <a:rPr lang="en-US" sz="2000" dirty="0" smtClean="0">
                <a:latin typeface="Courier New"/>
                <a:cs typeface="Courier New"/>
              </a:rPr>
              <a:t>r0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    </a:t>
            </a:r>
            <a:r>
              <a:rPr lang="en-US" sz="2000" dirty="0" err="1" smtClean="0">
                <a:latin typeface="Courier New"/>
                <a:cs typeface="Courier New"/>
              </a:rPr>
              <a:t>hlt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0444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Calling sum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3032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loc:sum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1697" y="1981116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CS52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max_simple.a52</a:t>
            </a:r>
          </a:p>
          <a:p>
            <a:pPr>
              <a:buFontTx/>
              <a:buChar char="-"/>
            </a:pPr>
            <a:r>
              <a:rPr lang="en-US" dirty="0" smtClean="0"/>
              <a:t>Get two values from the user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ompare them</a:t>
            </a:r>
          </a:p>
          <a:p>
            <a:pPr>
              <a:buFontTx/>
              <a:buChar char="-"/>
            </a:pPr>
            <a:r>
              <a:rPr lang="en-US" dirty="0" smtClean="0"/>
              <a:t>Use a branch to distinguish between the two cases</a:t>
            </a:r>
          </a:p>
          <a:p>
            <a:pPr lvl="1">
              <a:buFontTx/>
              <a:buChar char="-"/>
            </a:pPr>
            <a:r>
              <a:rPr lang="en-US" dirty="0" smtClean="0"/>
              <a:t>Goal is to get largest value in r3</a:t>
            </a:r>
          </a:p>
          <a:p>
            <a:pPr>
              <a:buFontTx/>
              <a:buChar char="-"/>
            </a:pPr>
            <a:r>
              <a:rPr lang="en-US" dirty="0" smtClean="0"/>
              <a:t>print largest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3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343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49141" y="114856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20725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49141" y="114856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1371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674556" y="5161004"/>
            <a:ext cx="1717891" cy="461665"/>
            <a:chOff x="6674556" y="5600891"/>
            <a:chExt cx="1717891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49141" y="114856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loc:cal0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8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4296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435100"/>
            <a:ext cx="2460859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516100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722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5939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2803878"/>
            <a:ext cx="103563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5161004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417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2837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2803878"/>
            <a:ext cx="103563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9000" y="2596444"/>
            <a:ext cx="174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</a:t>
            </a:r>
            <a:r>
              <a:rPr lang="en-US" sz="2400" dirty="0" err="1" smtClean="0">
                <a:solidFill>
                  <a:srgbClr val="FF0000"/>
                </a:solidFill>
              </a:rPr>
              <a:t>psh</a:t>
            </a:r>
            <a:r>
              <a:rPr lang="en-US" sz="2400" dirty="0" smtClean="0">
                <a:solidFill>
                  <a:srgbClr val="FF0000"/>
                </a:solidFill>
              </a:rPr>
              <a:t> r3?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5553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2803878"/>
            <a:ext cx="1035637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3668" y="2271887"/>
            <a:ext cx="5023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We’re about to make a function call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The result of that call will go into r3 so we’ll lose what’s in there if we don’t save it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x + sum (x-1)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81583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100211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23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8974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100211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45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1449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636433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9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4566130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bge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add </a:t>
            </a:r>
            <a:r>
              <a:rPr lang="en-US" sz="1800" dirty="0">
                <a:latin typeface="Courier New"/>
                <a:cs typeface="Courier New"/>
              </a:rPr>
              <a:t>r2 </a:t>
            </a:r>
            <a:r>
              <a:rPr lang="en-US" sz="1800" dirty="0" smtClean="0">
                <a:latin typeface="Courier New"/>
                <a:cs typeface="Courier New"/>
              </a:rPr>
              <a:t>r0 -1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beq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smtClean="0">
                <a:latin typeface="Courier New"/>
                <a:cs typeface="Courier New"/>
              </a:rPr>
              <a:t>else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add </a:t>
            </a:r>
            <a:r>
              <a:rPr lang="en-US" sz="1800" dirty="0">
                <a:latin typeface="Courier New"/>
                <a:cs typeface="Courier New"/>
              </a:rPr>
              <a:t>r2 r0 </a:t>
            </a:r>
            <a:r>
              <a:rPr lang="en-US" sz="18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0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sto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r2 r0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		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7375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3500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636433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3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2611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918655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9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6412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918655"/>
            <a:ext cx="1600081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20444" y="2779889"/>
            <a:ext cx="285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a recursive call:</a:t>
            </a:r>
          </a:p>
          <a:p>
            <a:r>
              <a:rPr lang="en-US" sz="2400" dirty="0" smtClean="0"/>
              <a:t>sum 1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54222" y="1583267"/>
            <a:ext cx="1340556" cy="16199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7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51425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2" y="1138766"/>
            <a:ext cx="1021526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74556" y="447983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10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1443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2" y="1138766"/>
            <a:ext cx="1021526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2493" y="3943613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loc:cal1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7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7874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2" y="1435100"/>
            <a:ext cx="2432636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2493" y="3943613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2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5410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2" y="2817989"/>
            <a:ext cx="1007414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2493" y="3943613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07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02385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2" y="2817989"/>
            <a:ext cx="1007414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5574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08283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89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5074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08283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9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37179" y="1783645"/>
            <a:ext cx="23442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if( r3 &lt; 0 ){</a:t>
            </a:r>
          </a:p>
          <a:p>
            <a:r>
              <a:rPr lang="en-US" sz="2400" dirty="0" smtClean="0"/>
              <a:t>  r2 = -1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}else if( r3 != 0 ){</a:t>
            </a:r>
          </a:p>
          <a:p>
            <a:r>
              <a:rPr lang="en-US" sz="2400" dirty="0" smtClean="0"/>
              <a:t>  r2 = 1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}else{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r2 = 0</a:t>
            </a:r>
            <a:endParaRPr lang="en-US" sz="2400" dirty="0"/>
          </a:p>
          <a:p>
            <a:r>
              <a:rPr lang="en-US" sz="2400" dirty="0" smtClean="0"/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59" y="1797756"/>
            <a:ext cx="8277352" cy="49614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bge r3 r0 elif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add r2 r0 -1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brs endif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elif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beq r3 r0 else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add r2 r0 1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brs endif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else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add r2 r0 0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endif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sto r2 r0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hlt			</a:t>
            </a:r>
          </a:p>
          <a:p>
            <a:pPr marL="0" indent="0">
              <a:buFont typeface="Wingdings"/>
              <a:buNone/>
            </a:pPr>
            <a:r>
              <a:rPr lang="en-US" sz="1800" smtClean="0">
                <a:latin typeface="Courier New"/>
                <a:cs typeface="Courier New"/>
              </a:rPr>
              <a:t>			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733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4998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58683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35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75171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586833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51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4964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86905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51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04617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loc:sum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3869055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0444" y="2779889"/>
            <a:ext cx="285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a recursive call:</a:t>
            </a:r>
          </a:p>
          <a:p>
            <a:r>
              <a:rPr lang="en-US" sz="2400" dirty="0" smtClean="0"/>
              <a:t>sum 0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54222" y="1583267"/>
            <a:ext cx="1340556" cy="16199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2592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14561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41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29730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14561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3379168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39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26057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145611"/>
            <a:ext cx="1656525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loc:cal1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5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2194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435100"/>
            <a:ext cx="2503192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92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2888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731433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59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3524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1731433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55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277352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bge</a:t>
            </a:r>
            <a:r>
              <a:rPr lang="en-US" sz="1800" dirty="0" smtClean="0">
                <a:latin typeface="Courier New"/>
                <a:cs typeface="Courier New"/>
              </a:rPr>
              <a:t> r3 r0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	; if r3 &gt;= 0 go to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add r2 r0 -1		; r3 &lt; 0: r2 = -1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brs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r>
              <a:rPr lang="en-US" sz="1800" dirty="0" smtClean="0">
                <a:latin typeface="Courier New"/>
                <a:cs typeface="Courier New"/>
              </a:rPr>
              <a:t>		; jump to end of if/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beq</a:t>
            </a:r>
            <a:r>
              <a:rPr lang="en-US" sz="1800" dirty="0" smtClean="0">
                <a:latin typeface="Courier New"/>
                <a:cs typeface="Courier New"/>
              </a:rPr>
              <a:t> r3 r0 else	; if r3 = 0 go to 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add r2 r0 1		; r3 &gt; 0: r2 =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brs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r>
              <a:rPr lang="en-US" sz="1800" dirty="0" smtClean="0">
                <a:latin typeface="Courier New"/>
                <a:cs typeface="Courier New"/>
              </a:rPr>
              <a:t>		; jump to end of if/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add r2 r0 0		; r3 = 0: r2 = 0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sto</a:t>
            </a:r>
            <a:r>
              <a:rPr lang="en-US" sz="1800" dirty="0" smtClean="0">
                <a:latin typeface="Courier New"/>
                <a:cs typeface="Courier New"/>
              </a:rPr>
              <a:t> r2 r0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; print out r2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			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448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8510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2027766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44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95782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5277285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5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8411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219131" y="3488222"/>
            <a:ext cx="1320106" cy="50484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677" y="1867572"/>
            <a:ext cx="23877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Stack frames!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7460" y="3534346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sum 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9129" y="4105906"/>
            <a:ext cx="1320107" cy="951225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460" y="4343777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sum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5591" y="5171452"/>
            <a:ext cx="1320107" cy="90746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0788" y="5438003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sum 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2277" y="267900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0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584" y="304039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0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82277" y="5261451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2</a:t>
            </a:r>
          </a:p>
          <a:p>
            <a:r>
              <a:rPr lang="en-US" sz="2000" dirty="0" smtClean="0"/>
              <a:t>return: shell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682276" y="3961517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sum:</a:t>
            </a:r>
          </a:p>
          <a:p>
            <a:r>
              <a:rPr lang="en-US" sz="2000" dirty="0" smtClean="0"/>
              <a:t>x = 1</a:t>
            </a:r>
          </a:p>
          <a:p>
            <a:r>
              <a:rPr lang="en-US" sz="2000" dirty="0" smtClean="0"/>
              <a:t>return: sum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85583" y="5609846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2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5583" y="432291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34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1633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5277285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39236" y="2875170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91" y="3488222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05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5050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5277285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3249" y="3496059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83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48908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5573618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3249" y="3496059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1869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5573618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3249" y="3496059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85268" y="6133109"/>
            <a:ext cx="348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Returning with answer in r3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4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8284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4432449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3249" y="3496059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19919" y="2963333"/>
            <a:ext cx="3096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are we doing this?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2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14704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loc:cal1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4432449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3249" y="3496059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591" y="406677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963" y="2547834"/>
            <a:ext cx="427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 Need to calculate x + sum (x-1)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- Saved x on the stack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3703" y="4028279"/>
            <a:ext cx="597881" cy="570719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7" y="834242"/>
            <a:ext cx="426155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sum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bgt</a:t>
            </a:r>
            <a:r>
              <a:rPr lang="en-US" dirty="0">
                <a:latin typeface="Courier New"/>
                <a:cs typeface="Courier New"/>
              </a:rPr>
              <a:t> r3 r0 </a:t>
            </a:r>
            <a:r>
              <a:rPr lang="en-US" dirty="0" err="1" smtClean="0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r0 0 </a:t>
            </a:r>
            <a:r>
              <a:rPr lang="en-US" dirty="0" smtClean="0">
                <a:latin typeface="Courier New"/>
                <a:cs typeface="Courier New"/>
              </a:rPr>
              <a:t>        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brs</a:t>
            </a:r>
            <a:r>
              <a:rPr lang="en-US" dirty="0" smtClean="0">
                <a:latin typeface="Courier New"/>
                <a:cs typeface="Courier New"/>
              </a:rPr>
              <a:t> done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recurse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sub r3 r3 1       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</a:t>
            </a:r>
            <a:r>
              <a:rPr lang="en-US" dirty="0" smtClean="0">
                <a:latin typeface="Courier New"/>
                <a:cs typeface="Courier New"/>
              </a:rPr>
              <a:t>sum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pop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add r3 r3 r2        </a:t>
            </a:r>
          </a:p>
          <a:p>
            <a:r>
              <a:rPr lang="en-US" dirty="0">
                <a:latin typeface="Courier New"/>
                <a:cs typeface="Courier New"/>
              </a:rPr>
              <a:t>done</a:t>
            </a:r>
          </a:p>
          <a:p>
            <a:r>
              <a:rPr lang="en-US" dirty="0">
                <a:latin typeface="Courier New"/>
                <a:cs typeface="Courier New"/>
              </a:rPr>
              <a:t>        pop </a:t>
            </a:r>
            <a:r>
              <a:rPr lang="en-US" dirty="0" smtClean="0">
                <a:latin typeface="Courier New"/>
                <a:cs typeface="Courier New"/>
              </a:rPr>
              <a:t>r2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59066"/>
              </p:ext>
            </p:extLst>
          </p:nvPr>
        </p:nvGraphicFramePr>
        <p:xfrm>
          <a:off x="5435884" y="668867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49141" y="4432449"/>
            <a:ext cx="1684748" cy="296333"/>
          </a:xfrm>
          <a:prstGeom prst="rect">
            <a:avLst/>
          </a:prstGeom>
          <a:solidFill>
            <a:srgbClr val="0080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73" y="5622669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loc:cal0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27345" y="4117415"/>
            <a:ext cx="1717891" cy="461665"/>
            <a:chOff x="6674556" y="5600891"/>
            <a:chExt cx="171789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0702" y="5171452"/>
            <a:ext cx="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2133" y="4595467"/>
            <a:ext cx="111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loc:cal1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15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13489</TotalTime>
  <Words>6116</Words>
  <Application>Microsoft Macintosh PowerPoint</Application>
  <PresentationFormat>On-screen Show (4:3)</PresentationFormat>
  <Paragraphs>2376</Paragraphs>
  <Slides>121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Median</vt:lpstr>
      <vt:lpstr>CS52 calling functions</vt:lpstr>
      <vt:lpstr>Examples from this lecture</vt:lpstr>
      <vt:lpstr>CS52 machine</vt:lpstr>
      <vt:lpstr>CS52 machine execution</vt:lpstr>
      <vt:lpstr>Basic structure of CS52 program</vt:lpstr>
      <vt:lpstr>More CS52 examples</vt:lpstr>
      <vt:lpstr>What does this code do?</vt:lpstr>
      <vt:lpstr>What does this code do?</vt:lpstr>
      <vt:lpstr>What does this code do?</vt:lpstr>
      <vt:lpstr>Memory layout</vt:lpstr>
      <vt:lpstr>Stacks</vt:lpstr>
      <vt:lpstr>Stacks</vt:lpstr>
      <vt:lpstr>Stack frame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Function calls in assembly</vt:lpstr>
      <vt:lpstr>CS52 function call conventions</vt:lpstr>
      <vt:lpstr>Structure of a single parameter function</vt:lpstr>
      <vt:lpstr>Structure of a single parameter function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To the simulator!</vt:lpstr>
      <vt:lpstr>Sum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structure of CS52 program</vt:lpstr>
      <vt:lpstr>Time permitting</vt:lpstr>
      <vt:lpstr>Admin</vt:lpstr>
      <vt:lpstr>Examples from this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2311</cp:revision>
  <cp:lastPrinted>2013-09-17T22:01:58Z</cp:lastPrinted>
  <dcterms:created xsi:type="dcterms:W3CDTF">2013-09-08T20:10:23Z</dcterms:created>
  <dcterms:modified xsi:type="dcterms:W3CDTF">2017-02-14T20:05:06Z</dcterms:modified>
</cp:coreProperties>
</file>