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479" r:id="rId3"/>
    <p:sldId id="449" r:id="rId4"/>
    <p:sldId id="450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2" r:id="rId15"/>
    <p:sldId id="480" r:id="rId16"/>
    <p:sldId id="481" r:id="rId17"/>
    <p:sldId id="482" r:id="rId18"/>
    <p:sldId id="463" r:id="rId19"/>
    <p:sldId id="464" r:id="rId20"/>
    <p:sldId id="440" r:id="rId21"/>
    <p:sldId id="441" r:id="rId22"/>
    <p:sldId id="44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82529" autoAdjust="0"/>
  </p:normalViewPr>
  <p:slideViewPr>
    <p:cSldViewPr snapToObjects="1">
      <p:cViewPr varScale="1">
        <p:scale>
          <a:sx n="122" d="100"/>
          <a:sy n="122" d="100"/>
        </p:scale>
        <p:origin x="-11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11.emf"/><Relationship Id="rId2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1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1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22.e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4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</a:t>
            </a:r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676400"/>
            <a:ext cx="203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2.    Base case: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97204"/>
              </p:ext>
            </p:extLst>
          </p:nvPr>
        </p:nvGraphicFramePr>
        <p:xfrm>
          <a:off x="5486400" y="304800"/>
          <a:ext cx="1492138" cy="7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0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04800"/>
                        <a:ext cx="1492138" cy="7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0" y="4572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0"/>
            <a:ext cx="69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= 0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79791"/>
              </p:ext>
            </p:extLst>
          </p:nvPr>
        </p:nvGraphicFramePr>
        <p:xfrm>
          <a:off x="1652926" y="2768741"/>
          <a:ext cx="18383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1" name="Equation" r:id="rId5" imgW="1079500" imgH="457200" progId="Equation.3">
                  <p:embed/>
                </p:oleObj>
              </mc:Choice>
              <mc:Fallback>
                <p:oleObj name="Equation" r:id="rId5" imgW="107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2926" y="2768741"/>
                        <a:ext cx="183832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2011" y="3810000"/>
            <a:ext cx="130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that right?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1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676400"/>
            <a:ext cx="203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2.    Base case: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21786"/>
              </p:ext>
            </p:extLst>
          </p:nvPr>
        </p:nvGraphicFramePr>
        <p:xfrm>
          <a:off x="5486400" y="304800"/>
          <a:ext cx="1492138" cy="7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3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04800"/>
                        <a:ext cx="1492138" cy="7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0" y="4572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0"/>
            <a:ext cx="69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= 0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982300"/>
              </p:ext>
            </p:extLst>
          </p:nvPr>
        </p:nvGraphicFramePr>
        <p:xfrm>
          <a:off x="1652926" y="2768741"/>
          <a:ext cx="18383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4" name="Equation" r:id="rId5" imgW="1079500" imgH="457200" progId="Equation.3">
                  <p:embed/>
                </p:oleObj>
              </mc:Choice>
              <mc:Fallback>
                <p:oleObj name="Equation" r:id="rId5" imgW="107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2926" y="2768741"/>
                        <a:ext cx="183832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90517"/>
              </p:ext>
            </p:extLst>
          </p:nvPr>
        </p:nvGraphicFramePr>
        <p:xfrm>
          <a:off x="2108539" y="4038600"/>
          <a:ext cx="13827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5" name="Equation" r:id="rId7" imgW="812800" imgH="457200" progId="Equation.3">
                  <p:embed/>
                </p:oleObj>
              </mc:Choice>
              <mc:Fallback>
                <p:oleObj name="Equation" r:id="rId7" imgW="812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8539" y="4038600"/>
                        <a:ext cx="1382712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352800" y="3352800"/>
            <a:ext cx="0" cy="83820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8743" y="3546616"/>
            <a:ext cx="186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Base case proved!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0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676400"/>
            <a:ext cx="3980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3.    Assume it’s true for some k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244928"/>
              </p:ext>
            </p:extLst>
          </p:nvPr>
        </p:nvGraphicFramePr>
        <p:xfrm>
          <a:off x="5486400" y="304800"/>
          <a:ext cx="1492138" cy="7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04800"/>
                        <a:ext cx="1492138" cy="7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0" y="4572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47995"/>
              </p:ext>
            </p:extLst>
          </p:nvPr>
        </p:nvGraphicFramePr>
        <p:xfrm>
          <a:off x="6127862" y="1749113"/>
          <a:ext cx="1492138" cy="7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5" name="Equation" r:id="rId5" imgW="876300" imgH="457200" progId="Equation.3">
                  <p:embed/>
                </p:oleObj>
              </mc:Choice>
              <mc:Fallback>
                <p:oleObj name="Equation" r:id="rId5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7862" y="1749113"/>
                        <a:ext cx="1492138" cy="7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2743200"/>
            <a:ext cx="83850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3400" y="3124200"/>
            <a:ext cx="4002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   Prove that it’s true for k+1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914400" y="3733800"/>
            <a:ext cx="490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a.    State what you’re trying to prove: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7868"/>
              </p:ext>
            </p:extLst>
          </p:nvPr>
        </p:nvGraphicFramePr>
        <p:xfrm>
          <a:off x="1905000" y="4419600"/>
          <a:ext cx="15144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" name="Equation" r:id="rId7" imgW="889000" imgH="457200" progId="Equation.3">
                  <p:embed/>
                </p:oleObj>
              </mc:Choice>
              <mc:Fallback>
                <p:oleObj name="Equation" r:id="rId7" imgW="88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4419600"/>
                        <a:ext cx="151447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48118" y="2069068"/>
            <a:ext cx="20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inductive hypothesis)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5834" y="1912471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Assume: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7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 it!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050781"/>
              </p:ext>
            </p:extLst>
          </p:nvPr>
        </p:nvGraphicFramePr>
        <p:xfrm>
          <a:off x="1905000" y="1600200"/>
          <a:ext cx="1492138" cy="7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600200"/>
                        <a:ext cx="1492138" cy="7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45605"/>
              </p:ext>
            </p:extLst>
          </p:nvPr>
        </p:nvGraphicFramePr>
        <p:xfrm>
          <a:off x="5280551" y="1600200"/>
          <a:ext cx="15144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" name="Equation" r:id="rId5" imgW="889000" imgH="457200" progId="Equation.3">
                  <p:embed/>
                </p:oleObj>
              </mc:Choice>
              <mc:Fallback>
                <p:oleObj name="Equation" r:id="rId5" imgW="88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0551" y="1600200"/>
                        <a:ext cx="151447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103" y="1809901"/>
            <a:ext cx="116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Assuming: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752600"/>
            <a:ext cx="813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Prove: 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2743200"/>
            <a:ext cx="83850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12329" y="4114800"/>
            <a:ext cx="96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Ideas?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34809"/>
              </p:ext>
            </p:extLst>
          </p:nvPr>
        </p:nvGraphicFramePr>
        <p:xfrm>
          <a:off x="762000" y="2895600"/>
          <a:ext cx="2921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9" name="Equation" r:id="rId7" imgW="1714500" imgH="457200" progId="Equation.3">
                  <p:embed/>
                </p:oleObj>
              </mc:Choice>
              <mc:Fallback>
                <p:oleObj name="Equation" r:id="rId7" imgW="1714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2895600"/>
                        <a:ext cx="29210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 it!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76743"/>
              </p:ext>
            </p:extLst>
          </p:nvPr>
        </p:nvGraphicFramePr>
        <p:xfrm>
          <a:off x="1905000" y="1600200"/>
          <a:ext cx="1492138" cy="7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600200"/>
                        <a:ext cx="1492138" cy="7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66185"/>
              </p:ext>
            </p:extLst>
          </p:nvPr>
        </p:nvGraphicFramePr>
        <p:xfrm>
          <a:off x="5280551" y="1600200"/>
          <a:ext cx="15144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5" imgW="889000" imgH="457200" progId="Equation.3">
                  <p:embed/>
                </p:oleObj>
              </mc:Choice>
              <mc:Fallback>
                <p:oleObj name="Equation" r:id="rId5" imgW="88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0551" y="1600200"/>
                        <a:ext cx="151447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103" y="1809901"/>
            <a:ext cx="116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Assuming: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752600"/>
            <a:ext cx="813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Prove: 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2743200"/>
            <a:ext cx="83850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691027"/>
              </p:ext>
            </p:extLst>
          </p:nvPr>
        </p:nvGraphicFramePr>
        <p:xfrm>
          <a:off x="762000" y="2895600"/>
          <a:ext cx="2921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7" imgW="1714500" imgH="457200" progId="Equation.3">
                  <p:embed/>
                </p:oleObj>
              </mc:Choice>
              <mc:Fallback>
                <p:oleObj name="Equation" r:id="rId7" imgW="1714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2895600"/>
                        <a:ext cx="29210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23096"/>
              </p:ext>
            </p:extLst>
          </p:nvPr>
        </p:nvGraphicFramePr>
        <p:xfrm>
          <a:off x="1351943" y="3855482"/>
          <a:ext cx="15144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9" imgW="889000" imgH="190500" progId="Equation.3">
                  <p:embed/>
                </p:oleObj>
              </mc:Choice>
              <mc:Fallback>
                <p:oleObj name="Equation" r:id="rId9" imgW="889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1943" y="3855482"/>
                        <a:ext cx="15144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77788" y="3810000"/>
            <a:ext cx="261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the inductive hypothesis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29219"/>
              </p:ext>
            </p:extLst>
          </p:nvPr>
        </p:nvGraphicFramePr>
        <p:xfrm>
          <a:off x="1342418" y="4560332"/>
          <a:ext cx="12779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11" imgW="749300" imgH="190500" progId="Equation.3">
                  <p:embed/>
                </p:oleObj>
              </mc:Choice>
              <mc:Fallback>
                <p:oleObj name="Equation" r:id="rId11" imgW="749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42418" y="4560332"/>
                        <a:ext cx="1277937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574563"/>
              </p:ext>
            </p:extLst>
          </p:nvPr>
        </p:nvGraphicFramePr>
        <p:xfrm>
          <a:off x="1358293" y="5398532"/>
          <a:ext cx="974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13" imgW="571500" imgH="190500" progId="Equation.3">
                  <p:embed/>
                </p:oleObj>
              </mc:Choice>
              <mc:Fallback>
                <p:oleObj name="Equation" r:id="rId13" imgW="571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58293" y="5398532"/>
                        <a:ext cx="97472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60369" y="5943600"/>
            <a:ext cx="7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Done!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2152710"/>
            <a:ext cx="3962400" cy="325749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ket 10"/>
          <p:cNvSpPr/>
          <p:nvPr/>
        </p:nvSpPr>
        <p:spPr>
          <a:xfrm rot="16200000">
            <a:off x="2178315" y="2635511"/>
            <a:ext cx="139173" cy="1600201"/>
          </a:xfrm>
          <a:prstGeom prst="lef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4104" y="4495800"/>
            <a:ext cx="3045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math (combine the two 2</a:t>
            </a:r>
            <a:r>
              <a:rPr lang="en-US" baseline="30000" dirty="0" smtClean="0"/>
              <a:t>k+1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5334000"/>
            <a:ext cx="9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Proof like I’d like to see it on paper (part 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29654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Prove: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Base case: n = 0</a:t>
            </a:r>
          </a:p>
          <a:p>
            <a:pPr marL="320040" lvl="1" indent="0">
              <a:buNone/>
            </a:pPr>
            <a:r>
              <a:rPr lang="en-US" dirty="0"/>
              <a:t>	</a:t>
            </a:r>
            <a:r>
              <a:rPr lang="en-US" dirty="0" smtClean="0"/>
              <a:t>Prove:</a:t>
            </a:r>
          </a:p>
          <a:p>
            <a:pPr marL="834390" lvl="1" indent="-514350">
              <a:buAutoNum type="arabicPeriod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785865"/>
              </p:ext>
            </p:extLst>
          </p:nvPr>
        </p:nvGraphicFramePr>
        <p:xfrm>
          <a:off x="2324100" y="1600200"/>
          <a:ext cx="1752600" cy="91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100" y="1600200"/>
                        <a:ext cx="1752600" cy="913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06305"/>
              </p:ext>
            </p:extLst>
          </p:nvPr>
        </p:nvGraphicFramePr>
        <p:xfrm>
          <a:off x="2389188" y="5043488"/>
          <a:ext cx="13827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5" imgW="812800" imgH="457200" progId="Equation.3">
                  <p:embed/>
                </p:oleObj>
              </mc:Choice>
              <mc:Fallback>
                <p:oleObj name="Equation" r:id="rId5" imgW="812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9188" y="5043488"/>
                        <a:ext cx="1382712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191479"/>
              </p:ext>
            </p:extLst>
          </p:nvPr>
        </p:nvGraphicFramePr>
        <p:xfrm>
          <a:off x="2362200" y="5943600"/>
          <a:ext cx="1771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7" imgW="1041400" imgH="190500" progId="Equation.3">
                  <p:embed/>
                </p:oleObj>
              </mc:Choice>
              <mc:Fallback>
                <p:oleObj name="Equation" r:id="rId7" imgW="1041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2200" y="5943600"/>
                        <a:ext cx="17716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21632"/>
              </p:ext>
            </p:extLst>
          </p:nvPr>
        </p:nvGraphicFramePr>
        <p:xfrm>
          <a:off x="2205038" y="3651250"/>
          <a:ext cx="175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9" imgW="876300" imgH="457200" progId="Equation.3">
                  <p:embed/>
                </p:oleObj>
              </mc:Choice>
              <mc:Fallback>
                <p:oleObj name="Equation" r:id="rId9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5038" y="3651250"/>
                        <a:ext cx="1752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56985" y="5969129"/>
            <a:ext cx="9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math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7092" y="5838641"/>
            <a:ext cx="74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RHS: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00244" y="5249863"/>
            <a:ext cx="710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LHS: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562600"/>
            <a:ext cx="151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LHS = RHS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6700" y="5249863"/>
            <a:ext cx="9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math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9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Proof like I’d like to see it on paper (part </a:t>
            </a:r>
            <a:r>
              <a:rPr lang="en-US" sz="3200" dirty="0" smtClean="0"/>
              <a:t>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Assuming it’s true for n = k, i.e.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Show that it holds for k+1, i.e.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95299"/>
              </p:ext>
            </p:extLst>
          </p:nvPr>
        </p:nvGraphicFramePr>
        <p:xfrm>
          <a:off x="1752600" y="2209800"/>
          <a:ext cx="1752600" cy="91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209800"/>
                        <a:ext cx="1752600" cy="913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28894"/>
              </p:ext>
            </p:extLst>
          </p:nvPr>
        </p:nvGraphicFramePr>
        <p:xfrm>
          <a:off x="1752600" y="3886200"/>
          <a:ext cx="177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5" imgW="889000" imgH="457200" progId="Equation.3">
                  <p:embed/>
                </p:oleObj>
              </mc:Choice>
              <mc:Fallback>
                <p:oleObj name="Equation" r:id="rId5" imgW="88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3886200"/>
                        <a:ext cx="1778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72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Proof like I’d like to see it on paper (part 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697176"/>
              </p:ext>
            </p:extLst>
          </p:nvPr>
        </p:nvGraphicFramePr>
        <p:xfrm>
          <a:off x="1007604" y="2013878"/>
          <a:ext cx="2921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3" imgW="1714500" imgH="457200" progId="Equation.3">
                  <p:embed/>
                </p:oleObj>
              </mc:Choice>
              <mc:Fallback>
                <p:oleObj name="Equation" r:id="rId3" imgW="1714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7604" y="2013878"/>
                        <a:ext cx="29210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80460"/>
              </p:ext>
            </p:extLst>
          </p:nvPr>
        </p:nvGraphicFramePr>
        <p:xfrm>
          <a:off x="1597547" y="2973760"/>
          <a:ext cx="15144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5" imgW="889000" imgH="190500" progId="Equation.3">
                  <p:embed/>
                </p:oleObj>
              </mc:Choice>
              <mc:Fallback>
                <p:oleObj name="Equation" r:id="rId5" imgW="889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7547" y="2973760"/>
                        <a:ext cx="15144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23392" y="2928278"/>
            <a:ext cx="261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the inductive hypothesis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14181"/>
              </p:ext>
            </p:extLst>
          </p:nvPr>
        </p:nvGraphicFramePr>
        <p:xfrm>
          <a:off x="1588022" y="3678610"/>
          <a:ext cx="12779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7" imgW="749300" imgH="190500" progId="Equation.3">
                  <p:embed/>
                </p:oleObj>
              </mc:Choice>
              <mc:Fallback>
                <p:oleObj name="Equation" r:id="rId7" imgW="749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022" y="3678610"/>
                        <a:ext cx="1277937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340"/>
              </p:ext>
            </p:extLst>
          </p:nvPr>
        </p:nvGraphicFramePr>
        <p:xfrm>
          <a:off x="1603897" y="4516810"/>
          <a:ext cx="974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9" imgW="571500" imgH="190500" progId="Equation.3">
                  <p:embed/>
                </p:oleObj>
              </mc:Choice>
              <mc:Fallback>
                <p:oleObj name="Equation" r:id="rId9" imgW="571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3897" y="4516810"/>
                        <a:ext cx="97472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05973" y="5061878"/>
            <a:ext cx="7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Done!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9708" y="3614078"/>
            <a:ext cx="3045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math (combine the two 2</a:t>
            </a:r>
            <a:r>
              <a:rPr lang="en-US" baseline="30000" dirty="0" smtClean="0">
                <a:solidFill>
                  <a:srgbClr val="FF6600"/>
                </a:solidFill>
              </a:rPr>
              <a:t>k+1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4419600"/>
            <a:ext cx="9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by math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38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k (or k-1)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k+1 (or k)</a:t>
            </a:r>
          </a:p>
          <a:p>
            <a:pPr marL="777240" lvl="1" indent="-45720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33600" y="4976163"/>
            <a:ext cx="394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does this prove anything?</a:t>
            </a:r>
          </a:p>
        </p:txBody>
      </p:sp>
    </p:spTree>
    <p:extLst>
      <p:ext uri="{BB962C8B-B14F-4D97-AF65-F5344CB8AC3E}">
        <p14:creationId xmlns:p14="http://schemas.microsoft.com/office/powerpoint/2010/main" val="10736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408" y="1976678"/>
            <a:ext cx="4007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proved the base case is true, e.g. 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47627"/>
              </p:ext>
            </p:extLst>
          </p:nvPr>
        </p:nvGraphicFramePr>
        <p:xfrm>
          <a:off x="6029325" y="1771650"/>
          <a:ext cx="13414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7" name="Equation" r:id="rId3" imgW="787400" imgH="457200" progId="Equation.3">
                  <p:embed/>
                </p:oleObj>
              </mc:Choice>
              <mc:Fallback>
                <p:oleObj name="Equation" r:id="rId3" imgW="787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9325" y="1771650"/>
                        <a:ext cx="1341438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5015" y="3048000"/>
            <a:ext cx="508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k = 0 is true (the base case) then k = 1 is true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64001"/>
              </p:ext>
            </p:extLst>
          </p:nvPr>
        </p:nvGraphicFramePr>
        <p:xfrm>
          <a:off x="5867400" y="2803525"/>
          <a:ext cx="13620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8" name="Equation" r:id="rId5" imgW="800100" imgH="457200" progId="Equation.3">
                  <p:embed/>
                </p:oleObj>
              </mc:Choice>
              <mc:Fallback>
                <p:oleObj name="Equation" r:id="rId5" imgW="800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7400" y="2803525"/>
                        <a:ext cx="136207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4114800"/>
            <a:ext cx="346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k = 1 is true then k = 2 is true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081741"/>
              </p:ext>
            </p:extLst>
          </p:nvPr>
        </p:nvGraphicFramePr>
        <p:xfrm>
          <a:off x="5891985" y="3870325"/>
          <a:ext cx="13620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9" name="Equation" r:id="rId7" imgW="800100" imgH="457200" progId="Equation.3">
                  <p:embed/>
                </p:oleObj>
              </mc:Choice>
              <mc:Fallback>
                <p:oleObj name="Equation" r:id="rId7" imgW="800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1985" y="3870325"/>
                        <a:ext cx="136207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0692" y="5959475"/>
            <a:ext cx="2787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n-1 is true then n is true</a:t>
            </a:r>
            <a:endParaRPr lang="en-US" sz="2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57374"/>
              </p:ext>
            </p:extLst>
          </p:nvPr>
        </p:nvGraphicFramePr>
        <p:xfrm>
          <a:off x="5893077" y="5715000"/>
          <a:ext cx="13620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0" name="Equation" r:id="rId9" imgW="800100" imgH="457200" progId="Equation.3">
                  <p:embed/>
                </p:oleObj>
              </mc:Choice>
              <mc:Fallback>
                <p:oleObj name="Equation" r:id="rId9" imgW="800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93077" y="5715000"/>
                        <a:ext cx="136207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95600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571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2-to-1 multiplexer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57453" y="1676400"/>
            <a:ext cx="7848347" cy="2948464"/>
            <a:chOff x="304800" y="2602468"/>
            <a:chExt cx="7848347" cy="29484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3822700"/>
              <a:ext cx="1104900" cy="673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0200" y="3886200"/>
              <a:ext cx="1193800" cy="78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4095750"/>
              <a:ext cx="838200" cy="6477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1219200" y="54483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905000" y="4419600"/>
              <a:ext cx="0" cy="101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05000" y="44196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19400" y="4419600"/>
              <a:ext cx="14478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2174" y="5181600"/>
              <a:ext cx="79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343400"/>
              <a:ext cx="1550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control_negate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9200" y="3821668"/>
              <a:ext cx="106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and_out1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3962400"/>
              <a:ext cx="754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r>
                <a:rPr lang="en-US" dirty="0"/>
                <a:t>0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232042" y="4191000"/>
              <a:ext cx="303515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2667000"/>
              <a:ext cx="1193800" cy="787400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600200" y="3200400"/>
              <a:ext cx="0" cy="22479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524000" y="5410200"/>
              <a:ext cx="76200" cy="8786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600200" y="3203250"/>
              <a:ext cx="2667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52174" y="2743200"/>
              <a:ext cx="754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r>
                <a:rPr lang="en-US" dirty="0"/>
                <a:t>1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295400" y="2971800"/>
              <a:ext cx="303515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602468"/>
              <a:ext cx="106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and_out2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029200" y="3048000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172200" y="3048000"/>
              <a:ext cx="0" cy="990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05400" y="4251130"/>
              <a:ext cx="150478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200" y="4038600"/>
              <a:ext cx="43798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391400" y="385393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491603"/>
            <a:ext cx="3810253" cy="2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4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useful identity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9158" y="1828800"/>
            <a:ext cx="6471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sum of the numbers from 1 to n?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432739"/>
              </p:ext>
            </p:extLst>
          </p:nvPr>
        </p:nvGraphicFramePr>
        <p:xfrm>
          <a:off x="1219200" y="3200400"/>
          <a:ext cx="325966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3" imgW="1397000" imgH="457200" progId="Equation.3">
                  <p:embed/>
                </p:oleObj>
              </mc:Choice>
              <mc:Fallback>
                <p:oleObj name="Equation" r:id="rId3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200400"/>
                        <a:ext cx="325966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3276600"/>
            <a:ext cx="4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89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 identity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9158" y="1828800"/>
            <a:ext cx="556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sum of the numbers from 1 to n is: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64075"/>
              </p:ext>
            </p:extLst>
          </p:nvPr>
        </p:nvGraphicFramePr>
        <p:xfrm>
          <a:off x="1376362" y="2971800"/>
          <a:ext cx="44148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Equation" r:id="rId3" imgW="1892300" imgH="457200" progId="Equation.3">
                  <p:embed/>
                </p:oleObj>
              </mc:Choice>
              <mc:Fallback>
                <p:oleObj name="Equation" r:id="rId3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362" y="2971800"/>
                        <a:ext cx="441483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2316" y="4440808"/>
            <a:ext cx="7110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example, what is sum from 1 to 5? 1 to 100?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109229"/>
            <a:ext cx="44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+ 2 + 3 + 4 + 5 = 15 = 5*6/2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2825" y="5867400"/>
            <a:ext cx="763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+ 2 + 3 + … + 100 = 100 * 101/2 = 10100/2 = 5050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9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 it!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641043"/>
              </p:ext>
            </p:extLst>
          </p:nvPr>
        </p:nvGraphicFramePr>
        <p:xfrm>
          <a:off x="5105400" y="228824"/>
          <a:ext cx="17033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Equation" r:id="rId3" imgW="863600" imgH="457200" progId="Equation.3">
                  <p:embed/>
                </p:oleObj>
              </mc:Choice>
              <mc:Fallback>
                <p:oleObj name="Equation" r:id="rId3" imgW="863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228824"/>
                        <a:ext cx="170338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What is the smallest possible case you need to consider?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Should be fairly easy to </a:t>
            </a:r>
            <a:r>
              <a:rPr lang="en-US" dirty="0" smtClean="0"/>
              <a:t>prove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k (or k-1).  Write out specifically what this assumption is (called </a:t>
            </a:r>
            <a:r>
              <a:rPr lang="en-US" dirty="0"/>
              <a:t>the </a:t>
            </a:r>
            <a:r>
              <a:rPr lang="en-US" i="1" dirty="0"/>
              <a:t>inductive hypothesis)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Prove that it holds for k+1 (or k)</a:t>
            </a:r>
          </a:p>
          <a:p>
            <a:pPr marL="834390" lvl="1" indent="-514350">
              <a:buAutoNum type="alphaLcPeriod"/>
            </a:pPr>
            <a:r>
              <a:rPr lang="en-US" dirty="0" smtClean="0"/>
              <a:t>State what you’re trying to prove (should be a variation on step 1)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dirty="0"/>
              <a:t>Prove it. </a:t>
            </a:r>
            <a:r>
              <a:rPr lang="en-US" dirty="0" smtClean="0"/>
              <a:t> You will need to use the inductive hypothesis.</a:t>
            </a:r>
            <a:endParaRPr lang="en-US" dirty="0"/>
          </a:p>
          <a:p>
            <a:pPr marL="834390" lvl="1" indent="-514350">
              <a:buAutoNum type="alphaL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777240" lvl="1" indent="-4572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598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 identity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623" y="2001985"/>
            <a:ext cx="7775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sum of the powers of 2 from from </a:t>
            </a:r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to n?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60570"/>
              </p:ext>
            </p:extLst>
          </p:nvPr>
        </p:nvGraphicFramePr>
        <p:xfrm>
          <a:off x="1114425" y="3200400"/>
          <a:ext cx="34686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Equation" r:id="rId3" imgW="1485900" imgH="457200" progId="Equation.3">
                  <p:embed/>
                </p:oleObj>
              </mc:Choice>
              <mc:Fallback>
                <p:oleObj name="Equation" r:id="rId3" imgW="1485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425" y="3200400"/>
                        <a:ext cx="346868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92111" y="3308684"/>
            <a:ext cx="4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20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 identity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2316" y="4440808"/>
            <a:ext cx="3210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example, what is: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825" y="5181600"/>
            <a:ext cx="43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+ 2 + 4 + 8 + 16 = 31 = 2</a:t>
            </a:r>
            <a:r>
              <a:rPr lang="en-US" sz="2400" baseline="30000" dirty="0">
                <a:solidFill>
                  <a:srgbClr val="0000FF"/>
                </a:solidFill>
              </a:rPr>
              <a:t>5</a:t>
            </a:r>
            <a:r>
              <a:rPr lang="en-US" sz="2400" dirty="0" smtClean="0">
                <a:solidFill>
                  <a:srgbClr val="0000FF"/>
                </a:solidFill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2825" y="5867400"/>
            <a:ext cx="5343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+ 2 + 4 + 8 + … + 2</a:t>
            </a:r>
            <a:r>
              <a:rPr lang="en-US" sz="2400" baseline="30000" dirty="0" smtClean="0">
                <a:solidFill>
                  <a:srgbClr val="0000FF"/>
                </a:solidFill>
              </a:rPr>
              <a:t>9</a:t>
            </a:r>
            <a:r>
              <a:rPr lang="en-US" sz="2400" dirty="0" smtClean="0">
                <a:solidFill>
                  <a:srgbClr val="0000FF"/>
                </a:solidFill>
              </a:rPr>
              <a:t> = 2</a:t>
            </a:r>
            <a:r>
              <a:rPr lang="en-US" sz="2400" baseline="30000" dirty="0" smtClean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-1=1023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844432"/>
              </p:ext>
            </p:extLst>
          </p:nvPr>
        </p:nvGraphicFramePr>
        <p:xfrm>
          <a:off x="914400" y="2819400"/>
          <a:ext cx="4476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819400"/>
                        <a:ext cx="44767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709248"/>
              </p:ext>
            </p:extLst>
          </p:nvPr>
        </p:nvGraphicFramePr>
        <p:xfrm>
          <a:off x="4191000" y="4270375"/>
          <a:ext cx="60390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2" name="Equation" r:id="rId5" imgW="330200" imgH="457200" progId="Equation.3">
                  <p:embed/>
                </p:oleObj>
              </mc:Choice>
              <mc:Fallback>
                <p:oleObj name="Equation" r:id="rId5" imgW="33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4270375"/>
                        <a:ext cx="603902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13001"/>
              </p:ext>
            </p:extLst>
          </p:nvPr>
        </p:nvGraphicFramePr>
        <p:xfrm>
          <a:off x="5419224" y="4274204"/>
          <a:ext cx="60390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3" name="Equation" r:id="rId7" imgW="330200" imgH="457200" progId="Equation.3">
                  <p:embed/>
                </p:oleObj>
              </mc:Choice>
              <mc:Fallback>
                <p:oleObj name="Equation" r:id="rId7" imgW="33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9224" y="4274204"/>
                        <a:ext cx="603902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24400" y="43434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43434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623" y="2001985"/>
            <a:ext cx="6864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sum of the powers of 2 from from </a:t>
            </a:r>
            <a:r>
              <a:rPr lang="en-US" sz="2800" dirty="0"/>
              <a:t>0</a:t>
            </a:r>
            <a:r>
              <a:rPr lang="en-US" sz="2800" dirty="0" smtClean="0"/>
              <a:t> to n is: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4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 identity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623" y="2001985"/>
            <a:ext cx="6864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sum of the powers of 2 from from </a:t>
            </a:r>
            <a:r>
              <a:rPr lang="en-US" sz="2800" dirty="0"/>
              <a:t>0</a:t>
            </a:r>
            <a:r>
              <a:rPr lang="en-US" sz="2800" dirty="0" smtClean="0"/>
              <a:t> to n is: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388186"/>
              </p:ext>
            </p:extLst>
          </p:nvPr>
        </p:nvGraphicFramePr>
        <p:xfrm>
          <a:off x="914400" y="2819400"/>
          <a:ext cx="4476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819400"/>
                        <a:ext cx="44767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6800" y="4495800"/>
            <a:ext cx="45344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would you </a:t>
            </a:r>
            <a:r>
              <a:rPr lang="en-US" sz="3200" b="1" dirty="0" smtClean="0">
                <a:solidFill>
                  <a:srgbClr val="FF0000"/>
                </a:solidFill>
              </a:rPr>
              <a:t>prove</a:t>
            </a:r>
            <a:r>
              <a:rPr lang="en-US" sz="3200" dirty="0" smtClean="0">
                <a:solidFill>
                  <a:srgbClr val="FF0000"/>
                </a:solidFill>
              </a:rPr>
              <a:t> this?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What is the smallest possible case you need to consider?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Should be fairly easy to </a:t>
            </a:r>
            <a:r>
              <a:rPr lang="en-US" dirty="0" smtClean="0"/>
              <a:t>prove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k (or k-1).  Write out specifically what this assumption is (called the </a:t>
            </a:r>
            <a:r>
              <a:rPr lang="en-US" i="1" dirty="0" smtClean="0"/>
              <a:t>inductive hypothesis)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Prove that it then holds for k+1 (or k)</a:t>
            </a:r>
          </a:p>
          <a:p>
            <a:pPr marL="834390" lvl="1" indent="-514350">
              <a:buAutoNum type="alphaLcPeriod"/>
            </a:pPr>
            <a:r>
              <a:rPr lang="en-US" dirty="0" smtClean="0"/>
              <a:t>State what you’re trying to prove (should be a variation on step 1)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dirty="0"/>
              <a:t>Prove it.  </a:t>
            </a:r>
            <a:r>
              <a:rPr lang="en-US" dirty="0" smtClean="0"/>
              <a:t>You will need to use inductive hypothesis.</a:t>
            </a:r>
            <a:endParaRPr lang="en-US" dirty="0"/>
          </a:p>
          <a:p>
            <a:pPr marL="834390" lvl="1" indent="-514350">
              <a:buAutoNum type="alphaL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777240" lvl="1" indent="-4572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15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609071"/>
              </p:ext>
            </p:extLst>
          </p:nvPr>
        </p:nvGraphicFramePr>
        <p:xfrm>
          <a:off x="1447800" y="2514600"/>
          <a:ext cx="1752600" cy="91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14600"/>
                        <a:ext cx="1752600" cy="913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1828800"/>
            <a:ext cx="481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State what you’re trying to prove!</a:t>
            </a:r>
          </a:p>
        </p:txBody>
      </p:sp>
    </p:spTree>
    <p:extLst>
      <p:ext uri="{BB962C8B-B14F-4D97-AF65-F5344CB8AC3E}">
        <p14:creationId xmlns:p14="http://schemas.microsoft.com/office/powerpoint/2010/main" val="138747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676400"/>
            <a:ext cx="203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2.    Base case: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994324"/>
              </p:ext>
            </p:extLst>
          </p:nvPr>
        </p:nvGraphicFramePr>
        <p:xfrm>
          <a:off x="5486400" y="304800"/>
          <a:ext cx="1492138" cy="7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04800"/>
                        <a:ext cx="1492138" cy="7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0" y="4572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470666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/>
            <a:r>
              <a:rPr lang="en-US" sz="2400" dirty="0">
                <a:solidFill>
                  <a:srgbClr val="FF0000"/>
                </a:solidFill>
              </a:rPr>
              <a:t>What is the smallest possible case you need to consider?</a:t>
            </a:r>
          </a:p>
        </p:txBody>
      </p:sp>
    </p:spTree>
    <p:extLst>
      <p:ext uri="{BB962C8B-B14F-4D97-AF65-F5344CB8AC3E}">
        <p14:creationId xmlns:p14="http://schemas.microsoft.com/office/powerpoint/2010/main" val="230736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676400"/>
            <a:ext cx="203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2.    Base case: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27550"/>
              </p:ext>
            </p:extLst>
          </p:nvPr>
        </p:nvGraphicFramePr>
        <p:xfrm>
          <a:off x="5486400" y="304800"/>
          <a:ext cx="1492138" cy="7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6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04800"/>
                        <a:ext cx="1492138" cy="7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0" y="4572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0"/>
            <a:ext cx="69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886164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/>
            <a:r>
              <a:rPr lang="en-US" sz="2400" dirty="0">
                <a:solidFill>
                  <a:srgbClr val="FF0000"/>
                </a:solidFill>
              </a:rPr>
              <a:t>What </a:t>
            </a:r>
            <a:r>
              <a:rPr lang="en-US" sz="2400" dirty="0" smtClean="0">
                <a:solidFill>
                  <a:srgbClr val="FF0000"/>
                </a:solidFill>
              </a:rPr>
              <a:t>does the identity say the answer should be?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3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7098</TotalTime>
  <Words>752</Words>
  <Application>Microsoft Macintosh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Median</vt:lpstr>
      <vt:lpstr>Equation</vt:lpstr>
      <vt:lpstr>Microsoft Equation</vt:lpstr>
      <vt:lpstr>Induction</vt:lpstr>
      <vt:lpstr>2-to-1 multiplexer</vt:lpstr>
      <vt:lpstr>A useful identity</vt:lpstr>
      <vt:lpstr>A useful identity</vt:lpstr>
      <vt:lpstr>A useful identity</vt:lpstr>
      <vt:lpstr>Proof by induction</vt:lpstr>
      <vt:lpstr>An example</vt:lpstr>
      <vt:lpstr>An example</vt:lpstr>
      <vt:lpstr>An example</vt:lpstr>
      <vt:lpstr>An example</vt:lpstr>
      <vt:lpstr>An example</vt:lpstr>
      <vt:lpstr>An example</vt:lpstr>
      <vt:lpstr>Prove it!</vt:lpstr>
      <vt:lpstr>Prove it!</vt:lpstr>
      <vt:lpstr>Proof like I’d like to see it on paper (part 1)</vt:lpstr>
      <vt:lpstr>Proof like I’d like to see it on paper (part 2)</vt:lpstr>
      <vt:lpstr>Proof like I’d like to see it on paper (part 3)</vt:lpstr>
      <vt:lpstr>Proof by induction</vt:lpstr>
      <vt:lpstr>Proof by induction</vt:lpstr>
      <vt:lpstr>Another useful identity</vt:lpstr>
      <vt:lpstr>A useful identity</vt:lpstr>
      <vt:lpstr>Prove it!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782</cp:revision>
  <dcterms:created xsi:type="dcterms:W3CDTF">2011-02-02T19:47:14Z</dcterms:created>
  <dcterms:modified xsi:type="dcterms:W3CDTF">2016-03-04T00:23:11Z</dcterms:modified>
</cp:coreProperties>
</file>