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654" r:id="rId3"/>
    <p:sldId id="655" r:id="rId4"/>
    <p:sldId id="656" r:id="rId5"/>
    <p:sldId id="658" r:id="rId6"/>
    <p:sldId id="657" r:id="rId7"/>
    <p:sldId id="660" r:id="rId8"/>
    <p:sldId id="661" r:id="rId9"/>
    <p:sldId id="659" r:id="rId10"/>
    <p:sldId id="662" r:id="rId11"/>
    <p:sldId id="663" r:id="rId12"/>
    <p:sldId id="664" r:id="rId13"/>
    <p:sldId id="665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79" r:id="rId27"/>
    <p:sldId id="680" r:id="rId28"/>
    <p:sldId id="681" r:id="rId29"/>
    <p:sldId id="682" r:id="rId30"/>
    <p:sldId id="683" r:id="rId31"/>
    <p:sldId id="685" r:id="rId32"/>
    <p:sldId id="686" r:id="rId33"/>
    <p:sldId id="687" r:id="rId34"/>
    <p:sldId id="688" r:id="rId35"/>
    <p:sldId id="689" r:id="rId36"/>
    <p:sldId id="690" r:id="rId37"/>
    <p:sldId id="691" r:id="rId38"/>
    <p:sldId id="693" r:id="rId39"/>
    <p:sldId id="692" r:id="rId40"/>
    <p:sldId id="694" r:id="rId41"/>
    <p:sldId id="695" r:id="rId42"/>
    <p:sldId id="696" r:id="rId43"/>
    <p:sldId id="703" r:id="rId44"/>
    <p:sldId id="704" r:id="rId45"/>
    <p:sldId id="705" r:id="rId46"/>
    <p:sldId id="706" r:id="rId47"/>
    <p:sldId id="707" r:id="rId48"/>
    <p:sldId id="708" r:id="rId49"/>
    <p:sldId id="709" r:id="rId50"/>
    <p:sldId id="710" r:id="rId51"/>
    <p:sldId id="711" r:id="rId52"/>
    <p:sldId id="712" r:id="rId53"/>
    <p:sldId id="713" r:id="rId54"/>
    <p:sldId id="718" r:id="rId55"/>
    <p:sldId id="719" r:id="rId56"/>
    <p:sldId id="720" r:id="rId57"/>
    <p:sldId id="721" r:id="rId58"/>
    <p:sldId id="722" r:id="rId59"/>
    <p:sldId id="723" r:id="rId60"/>
    <p:sldId id="724" r:id="rId61"/>
    <p:sldId id="72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86677" autoAdjust="0"/>
  </p:normalViewPr>
  <p:slideViewPr>
    <p:cSldViewPr snapToObjects="1">
      <p:cViewPr varScale="1">
        <p:scale>
          <a:sx n="119" d="100"/>
          <a:sy n="119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2.xml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tags" Target="../tags/tag19.xml"/><Relationship Id="rId9" Type="http://schemas.openxmlformats.org/officeDocument/2006/relationships/tags" Target="../tags/tag20.xml"/><Relationship Id="rId10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CS30 – Spring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you figure it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Three choices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now?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Pick one!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Still three options!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would you explore/pick?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Most people go down a single path until they realize that it’s wrong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Keep exploring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Keep exploring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7</a:t>
            </a:r>
            <a:r>
              <a:rPr lang="en-US" dirty="0"/>
              <a:t> </a:t>
            </a:r>
            <a:r>
              <a:rPr lang="en-US" dirty="0" smtClean="0"/>
              <a:t>due tomorrow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8 out soon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Talk today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4:15 in Rose Hills Theatre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now?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Are we stuck?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No.  Red positions are just possible options we haven’t explored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we know not to go left?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Have to be careful and keep track of where we’ve been if we can loop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what?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what?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what?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information </a:t>
            </a:r>
            <a:r>
              <a:rPr lang="en-US" sz="3600" dirty="0" smtClean="0">
                <a:solidFill>
                  <a:srgbClr val="FF0000"/>
                </a:solidFill>
              </a:rPr>
              <a:t>do we need </a:t>
            </a:r>
            <a:r>
              <a:rPr lang="en-US" sz="3600" dirty="0" smtClean="0">
                <a:solidFill>
                  <a:srgbClr val="FF0000"/>
                </a:solidFill>
              </a:rPr>
              <a:t>to know to </a:t>
            </a:r>
            <a:r>
              <a:rPr lang="en-US" sz="3600" dirty="0" smtClean="0">
                <a:solidFill>
                  <a:srgbClr val="FF0000"/>
                </a:solidFill>
              </a:rPr>
              <a:t>figure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out a solution?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the “world” (in this case a maze) looks like</a:t>
            </a:r>
          </a:p>
          <a:p>
            <a:pPr lvl="1"/>
            <a:r>
              <a:rPr lang="en-US" dirty="0" smtClean="0"/>
              <a:t>We’ll define the world as a collection of discrete states</a:t>
            </a:r>
          </a:p>
          <a:p>
            <a:pPr lvl="1"/>
            <a:r>
              <a:rPr lang="en-US" dirty="0" smtClean="0"/>
              <a:t>States are connected if we can get from one state to another by taking a particular action</a:t>
            </a:r>
          </a:p>
          <a:p>
            <a:pPr lvl="1"/>
            <a:r>
              <a:rPr lang="en-US" dirty="0" smtClean="0"/>
              <a:t>This is called the “state space”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last things about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rectangle3.py code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Taking objects of the same type as parameters (e.g. equals)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Calling methods inside the class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Instance variables do NOT have to be the same thing as the parameters for the constructor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86784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0" y="4151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44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1104900" y="3468033"/>
            <a:ext cx="10668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9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74649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9889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3248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3089390" y="3468033"/>
            <a:ext cx="98731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a given problem, still could have different state-spaces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68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192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71600" y="41391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71600" y="43677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2004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34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4252434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04834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538428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06344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06344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58744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9530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>
            <a:off x="4076700" y="3468033"/>
            <a:ext cx="518634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many more states are there?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953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5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588" y="5733959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83458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91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06410" y="4089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68788" y="5638800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7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1110" y="273041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6200" y="4083697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876233" y="269138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406410" y="408948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44988" y="5029200"/>
            <a:ext cx="15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what?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862911" y="4055728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53" y="573376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7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Think about how you want to use the objects (i.e. your program) and let that motivate the class design, i.e. the methods, etc.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Class names should be capitalized</a:t>
            </a:r>
          </a:p>
          <a:p>
            <a:pPr lvl="1"/>
            <a:r>
              <a:rPr lang="en-US" sz="2000" dirty="0" err="1" smtClean="0"/>
              <a:t>CamelCase</a:t>
            </a:r>
            <a:r>
              <a:rPr lang="en-US" sz="2000" dirty="0" smtClean="0"/>
              <a:t> class names that are multiple words</a:t>
            </a:r>
          </a:p>
          <a:p>
            <a:pPr lvl="2"/>
            <a:r>
              <a:rPr lang="en-US" sz="1800" dirty="0" smtClean="0"/>
              <a:t>class </a:t>
            </a:r>
            <a:r>
              <a:rPr lang="en-US" sz="1800" dirty="0" err="1" smtClean="0"/>
              <a:t>PomonaStudent</a:t>
            </a:r>
            <a:endParaRPr lang="en-US" sz="1800" dirty="0" smtClean="0"/>
          </a:p>
          <a:p>
            <a:pPr lvl="2"/>
            <a:r>
              <a:rPr lang="en-US" sz="1800" dirty="0" smtClean="0"/>
              <a:t>class </a:t>
            </a:r>
            <a:r>
              <a:rPr lang="en-US" sz="1800" dirty="0" err="1" smtClean="0"/>
              <a:t>WalkieTalkie</a:t>
            </a:r>
            <a:endParaRPr lang="en-US" sz="1800" dirty="0" smtClean="0"/>
          </a:p>
          <a:p>
            <a:pPr lvl="2"/>
            <a:r>
              <a:rPr lang="en-US" sz="1800" dirty="0" smtClean="0"/>
              <a:t>class </a:t>
            </a:r>
            <a:r>
              <a:rPr lang="en-US" sz="1800" dirty="0" err="1" smtClean="0"/>
              <a:t>StarWarsCreature</a:t>
            </a:r>
            <a:endParaRPr lang="en-US" sz="1800" dirty="0" smtClean="0"/>
          </a:p>
          <a:p>
            <a:pPr marL="685800" lvl="2" indent="0">
              <a:buNone/>
            </a:pPr>
            <a:endParaRPr lang="en-US" sz="1800" dirty="0"/>
          </a:p>
          <a:p>
            <a:pPr marL="91440" indent="0">
              <a:buNone/>
            </a:pPr>
            <a:r>
              <a:rPr lang="en-US" sz="2400" dirty="0" smtClean="0"/>
              <a:t>“pass”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19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maze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43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80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4864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4859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3909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3909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048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42799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647700" y="3468033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76400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09994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1866900" y="3468033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657600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010400" y="3938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0400" y="4074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29300" y="3445070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04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96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4400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14400" y="4495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77910" y="4343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79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13031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651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50792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971800" y="43312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42921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57794" y="4406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425710" y="43306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4257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78110" y="45592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72366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314700" y="3468033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62800" y="4166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381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381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81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95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4724400" y="3445070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558298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7848600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848600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8486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001000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001000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24400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553200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5532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705600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4200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0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34584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3733800" y="5715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733800" y="58513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33800" y="59430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848100" y="6019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0005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48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191000" y="6019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1148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410200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4876800" y="5690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876800" y="5826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76800" y="59186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91100" y="5994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1435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2578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334000" y="5995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386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886200" y="5943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5791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076700" y="4877391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4724400" y="4877391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353300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6896100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13031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72366" y="4267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891784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239000" y="6172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39000" y="63085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390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391400" y="640020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391400" y="6261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620000" y="64501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43800" y="6373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696200" y="650138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980767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5943600" y="6261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943600" y="63975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9436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096000" y="64891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96000" y="63504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324600" y="6539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48400" y="64629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2865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1341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981700" y="6629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286500" y="5462016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6896100" y="5462016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724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54838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Could we have found it any other way?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Keep track of a list of states that we </a:t>
            </a:r>
            <a:r>
              <a:rPr lang="en-US" i="1" dirty="0" smtClean="0"/>
              <a:t>could</a:t>
            </a:r>
            <a:r>
              <a:rPr lang="en-US" dirty="0" smtClean="0"/>
              <a:t> visit, we’ll call it “</a:t>
            </a:r>
            <a:r>
              <a:rPr lang="en-US" dirty="0" err="1" smtClean="0"/>
              <a:t>to_visit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General idea:</a:t>
            </a:r>
          </a:p>
          <a:p>
            <a:pPr lvl="1"/>
            <a:r>
              <a:rPr lang="en-US" dirty="0" smtClean="0"/>
              <a:t>take a state off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/>
              <a:t>if it’s the goal state</a:t>
            </a:r>
          </a:p>
          <a:p>
            <a:pPr lvl="2"/>
            <a:r>
              <a:rPr lang="en-US" dirty="0" smtClean="0"/>
              <a:t>we’re done!</a:t>
            </a:r>
          </a:p>
          <a:p>
            <a:pPr lvl="1"/>
            <a:r>
              <a:rPr lang="en-US" dirty="0" smtClean="0"/>
              <a:t>if it’s not the goal state</a:t>
            </a:r>
          </a:p>
          <a:p>
            <a:pPr lvl="2"/>
            <a:r>
              <a:rPr lang="en-US" dirty="0" smtClean="0"/>
              <a:t>Add all of the successive states to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2"/>
            <a:r>
              <a:rPr lang="en-US" dirty="0" smtClean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start?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 start not to </a:t>
            </a:r>
            <a:r>
              <a:rPr lang="en-US" dirty="0" err="1" smtClean="0">
                <a:solidFill>
                  <a:srgbClr val="0000FF"/>
                </a:solidFill>
              </a:rPr>
              <a:t>to_visit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9922" y="4876800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256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Add start not to </a:t>
            </a:r>
            <a:r>
              <a:rPr lang="en-US" dirty="0" err="1" smtClean="0">
                <a:solidFill>
                  <a:srgbClr val="0000FF"/>
                </a:solidFill>
              </a:rPr>
              <a:t>to_visit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609" y="4593688"/>
            <a:ext cx="3063191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a goal state?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609" y="4880191"/>
            <a:ext cx="3063191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748" y="5724369"/>
            <a:ext cx="3511552" cy="44783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018" y="4479730"/>
            <a:ext cx="3069982" cy="39707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5331934"/>
            <a:ext cx="138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one?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4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018" y="4784530"/>
            <a:ext cx="3069982" cy="39707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363664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should we add them in the list?</a:t>
            </a:r>
          </a:p>
        </p:txBody>
      </p:sp>
    </p:spTree>
    <p:extLst>
      <p:ext uri="{BB962C8B-B14F-4D97-AF65-F5344CB8AC3E}">
        <p14:creationId xmlns:p14="http://schemas.microsoft.com/office/powerpoint/2010/main" val="35518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7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your program requires a file to work (i.e. to read data from):</a:t>
            </a:r>
          </a:p>
          <a:p>
            <a:pPr lvl="1"/>
            <a:r>
              <a:rPr lang="en-US" dirty="0" smtClean="0"/>
              <a:t>create a folder: first-last-assign7</a:t>
            </a:r>
          </a:p>
          <a:p>
            <a:pPr lvl="1"/>
            <a:r>
              <a:rPr lang="en-US" dirty="0" smtClean="0"/>
              <a:t>put </a:t>
            </a:r>
            <a:r>
              <a:rPr lang="en-US" i="1" dirty="0" smtClean="0"/>
              <a:t>both</a:t>
            </a:r>
            <a:r>
              <a:rPr lang="en-US" dirty="0" smtClean="0"/>
              <a:t> the .</a:t>
            </a:r>
            <a:r>
              <a:rPr lang="en-US" dirty="0" err="1" smtClean="0"/>
              <a:t>py</a:t>
            </a:r>
            <a:r>
              <a:rPr lang="en-US" dirty="0" smtClean="0"/>
              <a:t> file and the .txt file in there</a:t>
            </a:r>
          </a:p>
          <a:p>
            <a:pPr lvl="1"/>
            <a:r>
              <a:rPr lang="en-US" dirty="0" smtClean="0"/>
              <a:t>zip of the folder and submit that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Be careful about filenames!</a:t>
            </a:r>
          </a:p>
          <a:p>
            <a:pPr lvl="1"/>
            <a:r>
              <a:rPr lang="en-US" dirty="0" smtClean="0"/>
              <a:t>files have extensions (that are sometimes hidden by the OS).  On mac, you can do </a:t>
            </a:r>
            <a:r>
              <a:rPr lang="en-US" dirty="0" err="1" smtClean="0"/>
              <a:t>CMD+i</a:t>
            </a:r>
            <a:r>
              <a:rPr lang="en-US" dirty="0" smtClean="0"/>
              <a:t> to get information about the file, including the full filename</a:t>
            </a:r>
          </a:p>
          <a:p>
            <a:pPr lvl="1"/>
            <a:r>
              <a:rPr lang="en-US" dirty="0" smtClean="0"/>
              <a:t>We’re only reading .txt file (other files have formatting information!)</a:t>
            </a:r>
          </a:p>
          <a:p>
            <a:pPr lvl="2"/>
            <a:r>
              <a:rPr lang="en-US" dirty="0" smtClean="0"/>
              <a:t>Wing saves files just as text files automatically (though you’ll need to make sure to include the .txt extension)</a:t>
            </a:r>
          </a:p>
          <a:p>
            <a:pPr lvl="2"/>
            <a:r>
              <a:rPr lang="en-US" dirty="0" err="1" smtClean="0"/>
              <a:t>TextEdit</a:t>
            </a:r>
            <a:r>
              <a:rPr lang="en-US" dirty="0" smtClean="0"/>
              <a:t>: Format -&gt; Make Plain Text</a:t>
            </a:r>
          </a:p>
          <a:p>
            <a:pPr lvl="2"/>
            <a:r>
              <a:rPr lang="en-US" dirty="0" smtClean="0"/>
              <a:t>Windows: Use notepad (or in Word, “Save as…” and select 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Let’s add them to the front</a:t>
            </a:r>
          </a:p>
        </p:txBody>
      </p:sp>
    </p:spTree>
    <p:extLst>
      <p:ext uri="{BB962C8B-B14F-4D97-AF65-F5344CB8AC3E}">
        <p14:creationId xmlns:p14="http://schemas.microsoft.com/office/powerpoint/2010/main" val="306890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167" y="4526099"/>
            <a:ext cx="3099833" cy="350702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4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877" y="5624778"/>
            <a:ext cx="3697532" cy="623622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00800" y="5315272"/>
            <a:ext cx="262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we do here?</a:t>
            </a:r>
          </a:p>
        </p:txBody>
      </p:sp>
    </p:spTree>
    <p:extLst>
      <p:ext uri="{BB962C8B-B14F-4D97-AF65-F5344CB8AC3E}">
        <p14:creationId xmlns:p14="http://schemas.microsoft.com/office/powerpoint/2010/main" val="256663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426" y="4536971"/>
            <a:ext cx="3018374" cy="33982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324600" y="5181600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list keeps track of where to go next (and 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416193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72" y="5638800"/>
            <a:ext cx="3515227" cy="5334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90072" y="5638800"/>
            <a:ext cx="3515227" cy="5334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  <a:p>
            <a:r>
              <a:rPr lang="en-US" dirty="0"/>
              <a:t>7</a:t>
            </a:r>
            <a:endParaRPr lang="en-US" dirty="0" smtClean="0"/>
          </a:p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87" y="4564606"/>
            <a:ext cx="2976814" cy="312194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72785" y="259911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87" y="4850568"/>
            <a:ext cx="2976814" cy="55963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81000" y="265245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153457" y="125660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672785" y="259911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124200" y="25799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200400" y="76200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5946" y="5638438"/>
            <a:ext cx="3571253" cy="533761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4876800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3</a:t>
            </a:r>
          </a:p>
          <a:p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150" name="Rectangle 149"/>
          <p:cNvSpPr/>
          <p:nvPr/>
        </p:nvSpPr>
        <p:spPr>
          <a:xfrm>
            <a:off x="1219200" y="127098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305660" y="4992106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type of structure/list is the </a:t>
            </a:r>
            <a:r>
              <a:rPr lang="en-US" dirty="0" err="1" smtClean="0">
                <a:solidFill>
                  <a:srgbClr val="FF0000"/>
                </a:solidFill>
              </a:rPr>
              <a:t>to_visit</a:t>
            </a:r>
            <a:r>
              <a:rPr lang="en-US" dirty="0" smtClean="0">
                <a:solidFill>
                  <a:srgbClr val="FF0000"/>
                </a:solidFill>
              </a:rPr>
              <a:t> list?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8247" y="6018449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 stack!!! (LIFO)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6200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356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58233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58233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52800" y="15386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43600" y="966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1423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1499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1102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1790700" y="813816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3695700" y="813816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V="1">
            <a:off x="3695700" y="685800"/>
            <a:ext cx="2590800" cy="1280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2616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09600" y="29230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077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952500" y="1995849"/>
            <a:ext cx="838200" cy="646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139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287180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28327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14794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10" idx="2"/>
            <a:endCxn id="30" idx="0"/>
          </p:cNvCxnSpPr>
          <p:nvPr/>
        </p:nvCxnSpPr>
        <p:spPr>
          <a:xfrm flipH="1">
            <a:off x="2171700" y="1995849"/>
            <a:ext cx="1524000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635946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467600" y="19163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20526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286500" y="1423416"/>
            <a:ext cx="1524000" cy="2125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4676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144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668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9200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19200" y="3023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282710" y="2871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827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35110" y="3099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511310" y="3176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8608"/>
            <a:ext cx="990600" cy="737616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276600" y="28590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429000" y="2819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562594" y="29346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510" y="28584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5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82910" y="30870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7166" y="29474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0" idx="2"/>
            <a:endCxn id="53" idx="0"/>
          </p:cNvCxnSpPr>
          <p:nvPr/>
        </p:nvCxnSpPr>
        <p:spPr>
          <a:xfrm flipH="1">
            <a:off x="3619500" y="1995849"/>
            <a:ext cx="76200" cy="582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20000" y="2144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118121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4838700" y="239853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8700" y="25348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838700" y="2626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530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181600" y="1423416"/>
            <a:ext cx="11049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536644"/>
            <a:ext cx="990600" cy="737616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8305800" y="28170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305800" y="29533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058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58200" y="30450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458200" y="29063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702746"/>
            <a:ext cx="990600" cy="737616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010400" y="29831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010400" y="31194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104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162800" y="3211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62800" y="30724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391400" y="32611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31849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01329"/>
            <a:ext cx="990600" cy="737616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191000" y="36933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191000" y="38296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0" y="39213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5300" y="3997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577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572000" y="39865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648200" y="3998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5720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88546"/>
            <a:ext cx="990600" cy="737616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5334000" y="36689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38052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334000" y="38969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448300" y="397317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007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7150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791200" y="397376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800" y="391034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343400" y="39219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43400" y="3769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63" idx="2"/>
          </p:cNvCxnSpPr>
          <p:nvPr/>
        </p:nvCxnSpPr>
        <p:spPr>
          <a:xfrm flipH="1">
            <a:off x="4533900" y="2855737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63" idx="2"/>
            <a:endCxn id="100" idx="0"/>
          </p:cNvCxnSpPr>
          <p:nvPr/>
        </p:nvCxnSpPr>
        <p:spPr>
          <a:xfrm>
            <a:off x="5181600" y="2855737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36" idx="2"/>
            <a:endCxn id="77" idx="0"/>
          </p:cNvCxnSpPr>
          <p:nvPr/>
        </p:nvCxnSpPr>
        <p:spPr>
          <a:xfrm>
            <a:off x="7810500" y="2373562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6" idx="2"/>
            <a:endCxn id="83" idx="0"/>
          </p:cNvCxnSpPr>
          <p:nvPr/>
        </p:nvCxnSpPr>
        <p:spPr>
          <a:xfrm flipH="1">
            <a:off x="7353300" y="2373562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435110" y="3252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77166" y="27950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70130"/>
            <a:ext cx="990600" cy="737616"/>
          </a:xfrm>
          <a:prstGeom prst="rect">
            <a:avLst/>
          </a:prstGeom>
        </p:spPr>
      </p:pic>
      <p:sp>
        <p:nvSpPr>
          <p:cNvPr id="127" name="Oval 126"/>
          <p:cNvSpPr/>
          <p:nvPr/>
        </p:nvSpPr>
        <p:spPr>
          <a:xfrm>
            <a:off x="7696200" y="4150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96200" y="42868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962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848600" y="43785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848600" y="42398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77200" y="44285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001000" y="43523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153400" y="447973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59113"/>
            <a:ext cx="990600" cy="737616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6400800" y="423952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400800" y="43758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64008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553200" y="446753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553200" y="43288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81800" y="45174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705600" y="444128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37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5913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438900" y="4607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>
            <a:stCxn id="83" idx="2"/>
            <a:endCxn id="135" idx="0"/>
          </p:cNvCxnSpPr>
          <p:nvPr/>
        </p:nvCxnSpPr>
        <p:spPr>
          <a:xfrm flipH="1">
            <a:off x="6743700" y="3440362"/>
            <a:ext cx="609600" cy="5187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83" idx="2"/>
            <a:endCxn id="126" idx="0"/>
          </p:cNvCxnSpPr>
          <p:nvPr/>
        </p:nvCxnSpPr>
        <p:spPr>
          <a:xfrm>
            <a:off x="7353300" y="3440362"/>
            <a:ext cx="685800" cy="4297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5181600" y="27027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6300" y="44412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to_visit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9208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72785" y="151568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58602" y="15125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3070" y="939995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0073" y="2899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34979" y="283277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6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482779" y="28145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97294" y="23270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752788" y="187353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358047" y="3529345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580407" y="3508680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180607" y="2887807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4400" y="2778946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91300" y="416763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14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942607" y="4055509"/>
            <a:ext cx="43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15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2034" y="4817031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1000" y="4363076"/>
            <a:ext cx="5791200" cy="15479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172200" y="4352306"/>
            <a:ext cx="0" cy="24294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89609" y="45047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take </a:t>
            </a:r>
            <a:r>
              <a:rPr lang="en-US" dirty="0"/>
              <a:t>a state </a:t>
            </a:r>
            <a:r>
              <a:rPr lang="en-US" dirty="0" smtClean="0"/>
              <a:t>off </a:t>
            </a:r>
            <a:r>
              <a:rPr lang="en-US" dirty="0"/>
              <a:t>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 smtClean="0"/>
              <a:t>- if </a:t>
            </a:r>
            <a:r>
              <a:rPr lang="en-US" dirty="0"/>
              <a:t>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 smtClean="0"/>
              <a:t>- if </a:t>
            </a:r>
            <a:r>
              <a:rPr lang="en-US" dirty="0"/>
              <a:t>it’s not the goal state</a:t>
            </a:r>
          </a:p>
          <a:p>
            <a:pPr lvl="1"/>
            <a:r>
              <a:rPr lang="en-US" dirty="0"/>
              <a:t>Add all of the successive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repeat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9353" y="5208830"/>
            <a:ext cx="214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happen if it was a queue?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9922" y="4876800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383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of reading from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6763" y="1600200"/>
            <a:ext cx="81534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reader = open(“</a:t>
            </a:r>
            <a:r>
              <a:rPr lang="en-US" sz="2000" dirty="0" err="1" smtClean="0"/>
              <a:t>myfile.txt</a:t>
            </a:r>
            <a:r>
              <a:rPr lang="en-US" sz="2000" dirty="0" smtClean="0"/>
              <a:t>”, “r”)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Read the whole file: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3418" y="4278868"/>
            <a:ext cx="280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next_line</a:t>
            </a:r>
            <a:r>
              <a:rPr lang="en-US" dirty="0" smtClean="0">
                <a:latin typeface="Times"/>
                <a:cs typeface="Times"/>
              </a:rPr>
              <a:t> = </a:t>
            </a:r>
            <a:r>
              <a:rPr lang="en-US" dirty="0" err="1" smtClean="0">
                <a:latin typeface="Times"/>
                <a:cs typeface="Times"/>
              </a:rPr>
              <a:t>reader.readline</a:t>
            </a:r>
            <a:r>
              <a:rPr lang="en-US" dirty="0" smtClean="0">
                <a:latin typeface="Times"/>
                <a:cs typeface="Times"/>
              </a:rPr>
              <a:t>()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337" y="3810000"/>
            <a:ext cx="81534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Read </a:t>
            </a:r>
            <a:r>
              <a:rPr lang="en-US" sz="2000" b="1" dirty="0" smtClean="0"/>
              <a:t>one</a:t>
            </a:r>
            <a:r>
              <a:rPr lang="en-US" sz="2000" dirty="0" smtClean="0"/>
              <a:t> line of the file: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3418" y="2819400"/>
            <a:ext cx="435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for line in reader:</a:t>
            </a:r>
          </a:p>
          <a:p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# do something with each line of the file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8337" y="5486400"/>
            <a:ext cx="81534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/>
              <a:t>Do dictionary example!</a:t>
            </a:r>
          </a:p>
        </p:txBody>
      </p:sp>
    </p:spTree>
    <p:extLst>
      <p:ext uri="{BB962C8B-B14F-4D97-AF65-F5344CB8AC3E}">
        <p14:creationId xmlns:p14="http://schemas.microsoft.com/office/powerpoint/2010/main" val="200247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add the start state to </a:t>
            </a:r>
            <a:r>
              <a:rPr lang="en-US" dirty="0" err="1" smtClean="0"/>
              <a:t>to_visit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Repeat</a:t>
            </a:r>
          </a:p>
          <a:p>
            <a:pPr lvl="1"/>
            <a:r>
              <a:rPr lang="en-US" dirty="0" smtClean="0"/>
              <a:t>take a state off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  <a:p>
            <a:pPr lvl="1"/>
            <a:r>
              <a:rPr lang="en-US" dirty="0" smtClean="0"/>
              <a:t>if it’s the goal state</a:t>
            </a:r>
          </a:p>
          <a:p>
            <a:pPr lvl="2"/>
            <a:r>
              <a:rPr lang="en-US" dirty="0" smtClean="0"/>
              <a:t>we’re done!</a:t>
            </a:r>
          </a:p>
          <a:p>
            <a:pPr lvl="1"/>
            <a:r>
              <a:rPr lang="en-US" dirty="0" smtClean="0"/>
              <a:t>if it’s not the goal state</a:t>
            </a:r>
          </a:p>
          <a:p>
            <a:pPr lvl="2"/>
            <a:r>
              <a:rPr lang="en-US" dirty="0" smtClean="0"/>
              <a:t>Add all of the successive states to the </a:t>
            </a:r>
            <a:r>
              <a:rPr lang="en-US" dirty="0" err="1" smtClean="0"/>
              <a:t>to_visit</a:t>
            </a:r>
            <a:r>
              <a:rPr lang="en-US" dirty="0" smtClean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algorithms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add the start state to </a:t>
            </a:r>
            <a:r>
              <a:rPr lang="en-US" sz="2800" dirty="0" err="1" smtClean="0"/>
              <a:t>to_visit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Repeat</a:t>
            </a:r>
          </a:p>
          <a:p>
            <a:pPr lvl="1"/>
            <a:r>
              <a:rPr lang="en-US" sz="2400" dirty="0" smtClean="0"/>
              <a:t>take a state off the </a:t>
            </a:r>
            <a:r>
              <a:rPr lang="en-US" sz="2400" dirty="0" err="1" smtClean="0"/>
              <a:t>to_visit</a:t>
            </a:r>
            <a:r>
              <a:rPr lang="en-US" sz="2400" dirty="0" smtClean="0"/>
              <a:t> list</a:t>
            </a:r>
          </a:p>
          <a:p>
            <a:pPr lvl="1"/>
            <a:r>
              <a:rPr lang="en-US" sz="2400" dirty="0" smtClean="0"/>
              <a:t>if it’s the goal state</a:t>
            </a:r>
          </a:p>
          <a:p>
            <a:pPr lvl="2"/>
            <a:r>
              <a:rPr lang="en-US" sz="2000" dirty="0" smtClean="0"/>
              <a:t>we’re done!</a:t>
            </a:r>
          </a:p>
          <a:p>
            <a:pPr lvl="1"/>
            <a:r>
              <a:rPr lang="en-US" sz="2400" dirty="0" smtClean="0"/>
              <a:t>if it’s not the goal state</a:t>
            </a:r>
          </a:p>
          <a:p>
            <a:pPr lvl="2"/>
            <a:r>
              <a:rPr lang="en-US" sz="2000" dirty="0" smtClean="0"/>
              <a:t>Add all of the successive states to the </a:t>
            </a:r>
            <a:r>
              <a:rPr lang="en-US" sz="2000" dirty="0" err="1" smtClean="0"/>
              <a:t>to_visit</a:t>
            </a:r>
            <a:r>
              <a:rPr lang="en-US" sz="2000" dirty="0" smtClean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Depth first search (DFS): </a:t>
            </a:r>
            <a:r>
              <a:rPr lang="en-US" sz="2000" dirty="0" err="1" smtClean="0"/>
              <a:t>to_visit</a:t>
            </a:r>
            <a:r>
              <a:rPr lang="en-US" sz="2000" dirty="0" smtClean="0"/>
              <a:t> is a stack</a:t>
            </a:r>
          </a:p>
          <a:p>
            <a:r>
              <a:rPr lang="en-US" sz="2000" dirty="0" smtClean="0"/>
              <a:t>Breadth first search (BFS): </a:t>
            </a:r>
            <a:r>
              <a:rPr lang="en-US" sz="2000" dirty="0" err="1" smtClean="0"/>
              <a:t>to_visit</a:t>
            </a:r>
            <a:r>
              <a:rPr lang="en-US" sz="2000" dirty="0" smtClean="0"/>
              <a:t> is a queue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8746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24400" y="2057400"/>
            <a:ext cx="2590800" cy="39624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17220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Rest of the semester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5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AI?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Next couple of weeks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maze!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6690</TotalTime>
  <Words>1923</Words>
  <Application>Microsoft Macintosh PowerPoint</Application>
  <PresentationFormat>On-screen Show (4:3)</PresentationFormat>
  <Paragraphs>656</Paragraphs>
  <Slides>61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Search</vt:lpstr>
      <vt:lpstr>Admin</vt:lpstr>
      <vt:lpstr>A few last things about classes</vt:lpstr>
      <vt:lpstr>Assignment 7 comments</vt:lpstr>
      <vt:lpstr>Assignment 7 comments</vt:lpstr>
      <vt:lpstr>Other ways of reading from a file</vt:lpstr>
      <vt:lpstr>What is AI?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Solving the maze</vt:lpstr>
      <vt:lpstr>Solving the maze</vt:lpstr>
      <vt:lpstr>Solving the maze</vt:lpstr>
      <vt:lpstr>Solving the maze</vt:lpstr>
      <vt:lpstr>Solving the maze</vt:lpstr>
      <vt:lpstr>Solving the maze</vt:lpstr>
      <vt:lpstr>Solving the maze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</vt:lpstr>
      <vt:lpstr>Search algorithms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634</cp:revision>
  <cp:lastPrinted>2015-03-26T21:51:00Z</cp:lastPrinted>
  <dcterms:created xsi:type="dcterms:W3CDTF">2011-02-09T18:38:39Z</dcterms:created>
  <dcterms:modified xsi:type="dcterms:W3CDTF">2015-03-26T21:51:06Z</dcterms:modified>
</cp:coreProperties>
</file>