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613" r:id="rId3"/>
    <p:sldId id="614" r:id="rId4"/>
    <p:sldId id="615" r:id="rId5"/>
    <p:sldId id="616" r:id="rId6"/>
    <p:sldId id="617" r:id="rId7"/>
    <p:sldId id="618" r:id="rId8"/>
    <p:sldId id="620" r:id="rId9"/>
    <p:sldId id="621" r:id="rId10"/>
    <p:sldId id="623" r:id="rId11"/>
    <p:sldId id="622" r:id="rId12"/>
    <p:sldId id="624" r:id="rId13"/>
    <p:sldId id="625" r:id="rId14"/>
    <p:sldId id="627" r:id="rId15"/>
    <p:sldId id="626" r:id="rId16"/>
    <p:sldId id="628" r:id="rId17"/>
    <p:sldId id="629" r:id="rId18"/>
    <p:sldId id="630" r:id="rId19"/>
    <p:sldId id="631" r:id="rId20"/>
    <p:sldId id="632" r:id="rId21"/>
    <p:sldId id="63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5" autoAdjust="0"/>
    <p:restoredTop sz="86677" autoAdjust="0"/>
  </p:normalViewPr>
  <p:slideViewPr>
    <p:cSldViewPr snapToObjects="1">
      <p:cViewPr varScale="1">
        <p:scale>
          <a:sx n="68" d="100"/>
          <a:sy n="68" d="100"/>
        </p:scale>
        <p:origin x="-1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Noam Chomsky (1956)—linguist—</a:t>
            </a:r>
            <a:r>
              <a:rPr lang="en-US" baseline="0" dirty="0" smtClean="0"/>
              <a:t> and John Backus (1979)—CS—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58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Why is it important</a:t>
            </a:r>
            <a:r>
              <a:rPr lang="en-US" baseline="0" dirty="0" smtClean="0"/>
              <a:t> that NT and T and disjoint?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9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3/3/15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CFG</a:t>
            </a:r>
            <a:r>
              <a:rPr lang="en-US" cap="none" dirty="0" smtClean="0"/>
              <a:t>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CS30 – Spring 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3264188"/>
            <a:ext cx="119504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A B C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733800"/>
            <a:ext cx="19812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2637460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>
                <a:solidFill>
                  <a:srgbClr val="008000"/>
                </a:solidFill>
              </a:rPr>
              <a:t> really </a:t>
            </a:r>
            <a:r>
              <a:rPr lang="en-US" sz="3200" dirty="0" smtClean="0">
                <a:solidFill>
                  <a:srgbClr val="000000"/>
                </a:solidFill>
              </a:rPr>
              <a:t>C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733800"/>
            <a:ext cx="19812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2272663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>
                <a:solidFill>
                  <a:srgbClr val="008000"/>
                </a:solidFill>
              </a:rPr>
              <a:t> really </a:t>
            </a:r>
            <a:r>
              <a:rPr lang="en-US" sz="3200" dirty="0" smtClean="0">
                <a:solidFill>
                  <a:srgbClr val="000000"/>
                </a:solidFill>
              </a:rPr>
              <a:t>C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4700557"/>
            <a:ext cx="21336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162038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really</a:t>
            </a:r>
            <a:r>
              <a:rPr lang="en-US" sz="3200" dirty="0" smtClean="0">
                <a:solidFill>
                  <a:srgbClr val="008000"/>
                </a:solidFill>
              </a:rPr>
              <a:t> like </a:t>
            </a:r>
            <a:r>
              <a:rPr lang="en-US" sz="3200" dirty="0" err="1" smtClean="0">
                <a:solidFill>
                  <a:srgbClr val="008000"/>
                </a:solidFill>
              </a:rPr>
              <a:t>cs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4700557"/>
            <a:ext cx="21336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3290600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really</a:t>
            </a:r>
            <a:r>
              <a:rPr lang="en-US" sz="3200" dirty="0" smtClean="0">
                <a:solidFill>
                  <a:srgbClr val="008000"/>
                </a:solidFill>
              </a:rPr>
              <a:t> like </a:t>
            </a:r>
            <a:r>
              <a:rPr lang="en-US" sz="3200" dirty="0" err="1" smtClean="0">
                <a:solidFill>
                  <a:srgbClr val="008000"/>
                </a:solidFill>
              </a:rPr>
              <a:t>cs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261214"/>
            <a:ext cx="12954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2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I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really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/>
              <a:t>like </a:t>
            </a:r>
            <a:r>
              <a:rPr lang="en-US" sz="3200" dirty="0" err="1" smtClean="0"/>
              <a:t>cs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04800" y="3261214"/>
            <a:ext cx="12954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1278947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I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really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/>
              <a:t>like </a:t>
            </a:r>
            <a:r>
              <a:rPr lang="en-US" sz="3200" dirty="0" err="1" smtClean="0"/>
              <a:t>cs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19111" y="6010161"/>
            <a:ext cx="4626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No more rules apply, so we’re done!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505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I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really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/>
              <a:t>like </a:t>
            </a:r>
            <a:r>
              <a:rPr lang="en-US" sz="3200" dirty="0" err="1" smtClean="0"/>
              <a:t>cs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66747" y="6010161"/>
            <a:ext cx="5247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this the only string that can be derived?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74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3264188"/>
            <a:ext cx="2895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>
                <a:solidFill>
                  <a:srgbClr val="008000"/>
                </a:solidFill>
              </a:rPr>
              <a:t> really, B </a:t>
            </a:r>
            <a:r>
              <a:rPr lang="en-US" sz="3200" dirty="0" smtClean="0">
                <a:solidFill>
                  <a:srgbClr val="000000"/>
                </a:solidFill>
              </a:rPr>
              <a:t>C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4702" y="4191000"/>
            <a:ext cx="2352298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131506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4800" y="3429000"/>
            <a:ext cx="4038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/>
              <a:t>really, </a:t>
            </a:r>
            <a:r>
              <a:rPr lang="en-US" sz="3200" dirty="0" smtClean="0">
                <a:solidFill>
                  <a:srgbClr val="008000"/>
                </a:solidFill>
              </a:rPr>
              <a:t>really, B </a:t>
            </a:r>
            <a:r>
              <a:rPr lang="en-US" sz="3200" dirty="0" smtClean="0">
                <a:solidFill>
                  <a:srgbClr val="000000"/>
                </a:solidFill>
              </a:rPr>
              <a:t>C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4702" y="4191000"/>
            <a:ext cx="2352298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2413546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84540" y="1933108"/>
            <a:ext cx="5949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What is a grammar?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124200"/>
            <a:ext cx="2819400" cy="316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219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629707" y="4114800"/>
            <a:ext cx="465584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</a:t>
            </a:r>
            <a:r>
              <a:rPr lang="en-US" sz="3200" dirty="0" smtClean="0">
                <a:solidFill>
                  <a:srgbClr val="0000FF"/>
                </a:solidFill>
              </a:rPr>
              <a:t> really, really, … like </a:t>
            </a:r>
            <a:r>
              <a:rPr lang="en-US" sz="3200" dirty="0" err="1" smtClean="0">
                <a:solidFill>
                  <a:srgbClr val="0000FF"/>
                </a:solidFill>
              </a:rPr>
              <a:t>cs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799" y="2029574"/>
            <a:ext cx="528936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Grammars describe a language, i.e. the strings (aka sentences) that are part of that language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4662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CFGs formally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dirty="0"/>
              <a:t>G =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0000FF"/>
                </a:solidFill>
              </a:rPr>
              <a:t>NT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S</a:t>
            </a:r>
            <a:r>
              <a:rPr lang="en-US" dirty="0"/>
              <a:t>)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b="1" dirty="0" smtClean="0">
                <a:solidFill>
                  <a:srgbClr val="0000FF"/>
                </a:solidFill>
              </a:rPr>
              <a:t>NT</a:t>
            </a:r>
            <a:r>
              <a:rPr lang="en-US" dirty="0" smtClean="0"/>
              <a:t>: </a:t>
            </a:r>
            <a:r>
              <a:rPr lang="en-US" dirty="0"/>
              <a:t>finite set of nonterminal </a:t>
            </a:r>
            <a:r>
              <a:rPr lang="en-US" dirty="0" smtClean="0"/>
              <a:t>symbols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</a:t>
            </a:r>
            <a:r>
              <a:rPr lang="en-US" dirty="0"/>
              <a:t>: finite set of terminal symbols, </a:t>
            </a:r>
            <a:r>
              <a:rPr lang="en-US" b="1" dirty="0" smtClean="0">
                <a:solidFill>
                  <a:srgbClr val="0000FF"/>
                </a:solidFill>
              </a:rPr>
              <a:t>NT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0000FF"/>
                </a:solidFill>
              </a:rPr>
              <a:t>T</a:t>
            </a:r>
            <a:r>
              <a:rPr lang="en-US" dirty="0"/>
              <a:t> are disjoint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b="1" dirty="0" smtClean="0">
                <a:solidFill>
                  <a:srgbClr val="0000FF"/>
                </a:solidFill>
              </a:rPr>
              <a:t>P</a:t>
            </a:r>
            <a:r>
              <a:rPr lang="en-US" dirty="0"/>
              <a:t>: finite set of productions of the form</a:t>
            </a:r>
          </a:p>
          <a:p>
            <a:pPr lvl="1" eaLnBrk="1" hangingPunct="1">
              <a:buFontTx/>
              <a:buNone/>
            </a:pPr>
            <a:r>
              <a:rPr lang="en-US" dirty="0"/>
              <a:t>A </a:t>
            </a:r>
            <a:r>
              <a:rPr lang="en-US" dirty="0">
                <a:sym typeface="Symbol" charset="2"/>
              </a:rPr>
              <a:t> ,  </a:t>
            </a:r>
            <a:r>
              <a:rPr lang="en-US" dirty="0"/>
              <a:t>A</a:t>
            </a:r>
            <a:r>
              <a:rPr lang="en-US" dirty="0">
                <a:sym typeface="Symbol" charset="2"/>
              </a:rPr>
              <a:t>  </a:t>
            </a:r>
            <a:r>
              <a:rPr lang="en-US" dirty="0" smtClean="0">
                <a:sym typeface="Symbol" charset="2"/>
              </a:rPr>
              <a:t>NT </a:t>
            </a:r>
            <a:r>
              <a:rPr lang="en-US" dirty="0">
                <a:sym typeface="Symbol" charset="2"/>
              </a:rPr>
              <a:t>and   (T </a:t>
            </a:r>
            <a:r>
              <a:rPr lang="en-US" dirty="0" smtClean="0">
                <a:sym typeface="Symbol" charset="2"/>
              </a:rPr>
              <a:t> NT)</a:t>
            </a:r>
            <a:r>
              <a:rPr lang="en-US" dirty="0">
                <a:sym typeface="Symbol" charset="2"/>
              </a:rPr>
              <a:t>*</a:t>
            </a:r>
          </a:p>
          <a:p>
            <a:pPr marL="0" indent="0" eaLnBrk="1" hangingPunct="1">
              <a:buNone/>
            </a:pPr>
            <a:endParaRPr lang="en-US" dirty="0" smtClean="0">
              <a:sym typeface="Symbol" charset="2"/>
            </a:endParaRPr>
          </a:p>
          <a:p>
            <a:pPr marL="0" indent="0" eaLnBrk="1" hangingPunct="1">
              <a:buNone/>
            </a:pPr>
            <a:r>
              <a:rPr lang="en-US" b="1" dirty="0" smtClean="0">
                <a:solidFill>
                  <a:srgbClr val="0000FF"/>
                </a:solidFill>
                <a:sym typeface="Symbol" charset="2"/>
              </a:rPr>
              <a:t>S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</a:t>
            </a:r>
            <a:r>
              <a:rPr lang="en-US" dirty="0" smtClean="0">
                <a:sym typeface="Symbol" charset="2"/>
              </a:rPr>
              <a:t> NT: </a:t>
            </a:r>
            <a:r>
              <a:rPr lang="en-US" dirty="0">
                <a:sym typeface="Symbol" charset="2"/>
              </a:rPr>
              <a:t>start symbol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71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Language view: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A grammar is a set of structural rules that govern the composition of sentences, phrases and words.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Computational view: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A grammar (often called a “formal grammar”) is a set of rules that describe what strings are valid in a formal language.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5324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What types of (formal) grammars have you heard of before?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Lots of different kinds of grammars: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regular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context-free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context-sensitive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recursively enumerable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transformation grammars</a:t>
            </a:r>
          </a:p>
        </p:txBody>
      </p:sp>
    </p:spTree>
    <p:extLst>
      <p:ext uri="{BB962C8B-B14F-4D97-AF65-F5344CB8AC3E}">
        <p14:creationId xmlns:p14="http://schemas.microsoft.com/office/powerpoint/2010/main" val="4273208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Free Grammars (CFG)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286000"/>
            <a:ext cx="81534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many people have heard of them?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do you know about them?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Where are they used?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968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production rules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2971800"/>
            <a:ext cx="183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S </a:t>
            </a:r>
            <a:r>
              <a:rPr lang="en-US" sz="2800" dirty="0" err="1" smtClean="0">
                <a:sym typeface="Symbol" charset="2"/>
              </a:rPr>
              <a:t></a:t>
            </a:r>
            <a:r>
              <a:rPr lang="en-US" sz="2800" dirty="0" smtClean="0">
                <a:sym typeface="Symbol" charset="2"/>
              </a:rPr>
              <a:t> NP VP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971800" y="2971800"/>
            <a:ext cx="183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S </a:t>
            </a:r>
            <a:r>
              <a:rPr lang="en-US" sz="2800" dirty="0" err="1" smtClean="0">
                <a:sym typeface="Symbol" charset="2"/>
              </a:rPr>
              <a:t></a:t>
            </a:r>
            <a:r>
              <a:rPr lang="en-US" sz="2800" dirty="0" smtClean="0">
                <a:sym typeface="Symbol" charset="2"/>
              </a:rPr>
              <a:t> NP VP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90"/>
                </a:solidFill>
              </a:rPr>
              <a:t>left hand side</a:t>
            </a:r>
          </a:p>
          <a:p>
            <a:r>
              <a:rPr lang="en-US" sz="2800" dirty="0" smtClean="0">
                <a:solidFill>
                  <a:srgbClr val="000090"/>
                </a:solidFill>
              </a:rPr>
              <a:t>(single symbol)</a:t>
            </a: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90"/>
                </a:solidFill>
              </a:rPr>
              <a:t>right hand side</a:t>
            </a:r>
          </a:p>
          <a:p>
            <a:r>
              <a:rPr lang="en-US" sz="2800" dirty="0" smtClean="0">
                <a:solidFill>
                  <a:srgbClr val="000090"/>
                </a:solidFill>
              </a:rPr>
              <a:t>(one or more symbols)</a:t>
            </a:r>
            <a:endParaRPr lang="en-US" sz="2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411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62955" y="3264188"/>
            <a:ext cx="4572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853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62955" y="3264188"/>
            <a:ext cx="4572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04800" y="2743200"/>
            <a:ext cx="19812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</p:spTree>
    <p:extLst>
      <p:ext uri="{BB962C8B-B14F-4D97-AF65-F5344CB8AC3E}">
        <p14:creationId xmlns:p14="http://schemas.microsoft.com/office/powerpoint/2010/main" val="1146337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667000"/>
            <a:ext cx="29562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 </a:t>
            </a:r>
            <a:r>
              <a:rPr lang="en-US" sz="3200" dirty="0" smtClean="0">
                <a:sym typeface="Symbol" charset="2"/>
              </a:rPr>
              <a:t> A B C</a:t>
            </a:r>
          </a:p>
          <a:p>
            <a:r>
              <a:rPr lang="en-US" sz="3200" dirty="0" smtClean="0">
                <a:sym typeface="Symbol" charset="2"/>
              </a:rPr>
              <a:t>A  I</a:t>
            </a:r>
          </a:p>
          <a:p>
            <a:r>
              <a:rPr lang="en-US" sz="3200" dirty="0" smtClean="0">
                <a:sym typeface="Symbol" charset="2"/>
              </a:rPr>
              <a:t>B  really</a:t>
            </a:r>
          </a:p>
          <a:p>
            <a:r>
              <a:rPr lang="en-US" sz="3200" dirty="0">
                <a:sym typeface="Symbol" charset="2"/>
              </a:rPr>
              <a:t>B </a:t>
            </a:r>
            <a:r>
              <a:rPr lang="en-US" sz="3200" dirty="0" smtClean="0">
                <a:sym typeface="Symbol" charset="2"/>
              </a:rPr>
              <a:t> really, B</a:t>
            </a:r>
          </a:p>
          <a:p>
            <a:r>
              <a:rPr lang="en-US" sz="3200" dirty="0">
                <a:sym typeface="Symbol" charset="2"/>
              </a:rPr>
              <a:t>C </a:t>
            </a:r>
            <a:r>
              <a:rPr lang="en-US" sz="3200" dirty="0" smtClean="0">
                <a:sym typeface="Symbol" charset="2"/>
              </a:rPr>
              <a:t> like </a:t>
            </a:r>
            <a:r>
              <a:rPr lang="en-US" sz="3200" dirty="0" err="1" smtClean="0">
                <a:sym typeface="Symbol" charset="2"/>
              </a:rPr>
              <a:t>cs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951011"/>
            <a:ext cx="526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Grammars “generate” or “derive” strings: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3264188"/>
            <a:ext cx="119504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A B C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7557" y="4867602"/>
            <a:ext cx="5245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apply a rule by substituting the symbol</a:t>
            </a:r>
          </a:p>
          <a:p>
            <a:r>
              <a:rPr lang="en-US" sz="2000" dirty="0" smtClean="0"/>
              <a:t>on the left hand side with the symbols on the right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2743200"/>
            <a:ext cx="1981200" cy="52098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4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6244</TotalTime>
  <Words>997</Words>
  <Application>Microsoft Macintosh PowerPoint</Application>
  <PresentationFormat>On-screen Show (4:3)</PresentationFormat>
  <Paragraphs>185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CFGs</vt:lpstr>
      <vt:lpstr>Grammars</vt:lpstr>
      <vt:lpstr>Grammars</vt:lpstr>
      <vt:lpstr>Grammars</vt:lpstr>
      <vt:lpstr>Context Free Grammars (CFG)</vt:lpstr>
      <vt:lpstr>CFG production rules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 example</vt:lpstr>
      <vt:lpstr>CFGs formally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456</cp:revision>
  <dcterms:created xsi:type="dcterms:W3CDTF">2011-02-09T18:38:39Z</dcterms:created>
  <dcterms:modified xsi:type="dcterms:W3CDTF">2015-03-03T23:46:41Z</dcterms:modified>
</cp:coreProperties>
</file>