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embeddings/oleObject3.bin" ContentType="application/vnd.openxmlformats-officedocument.oleObject"/>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embeddings/oleObject4.bin" ContentType="application/vnd.openxmlformats-officedocument.oleObject"/>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embeddings/oleObject5.bin" ContentType="application/vnd.openxmlformats-officedocument.oleObject"/>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2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23.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tags/tag127.xml" ContentType="application/vnd.openxmlformats-officedocument.presentationml.tags+xml"/>
  <Override PartName="/ppt/tags/tag128.xml" ContentType="application/vnd.openxmlformats-officedocument.presentationml.tags+xml"/>
  <Override PartName="/ppt/notesSlides/notesSlide25.xml" ContentType="application/vnd.openxmlformats-officedocument.presentationml.notesSlide+xml"/>
  <Override PartName="/ppt/tags/tag129.xml" ContentType="application/vnd.openxmlformats-officedocument.presentationml.tags+xml"/>
  <Override PartName="/ppt/notesSlides/notesSlide26.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tags/tag130.xml" ContentType="application/vnd.openxmlformats-officedocument.presentationml.tags+xml"/>
  <Override PartName="/ppt/notesSlides/notesSlide27.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1"/>
  </p:notesMasterIdLst>
  <p:handoutMasterIdLst>
    <p:handoutMasterId r:id="rId52"/>
  </p:handoutMasterIdLst>
  <p:sldIdLst>
    <p:sldId id="469" r:id="rId2"/>
    <p:sldId id="470" r:id="rId3"/>
    <p:sldId id="472" r:id="rId4"/>
    <p:sldId id="473" r:id="rId5"/>
    <p:sldId id="474" r:id="rId6"/>
    <p:sldId id="475" r:id="rId7"/>
    <p:sldId id="476" r:id="rId8"/>
    <p:sldId id="435" r:id="rId9"/>
    <p:sldId id="436" r:id="rId10"/>
    <p:sldId id="425" r:id="rId11"/>
    <p:sldId id="426" r:id="rId12"/>
    <p:sldId id="427" r:id="rId13"/>
    <p:sldId id="428" r:id="rId14"/>
    <p:sldId id="429" r:id="rId15"/>
    <p:sldId id="418" r:id="rId16"/>
    <p:sldId id="408" r:id="rId17"/>
    <p:sldId id="409" r:id="rId18"/>
    <p:sldId id="477" r:id="rId19"/>
    <p:sldId id="478" r:id="rId20"/>
    <p:sldId id="479" r:id="rId21"/>
    <p:sldId id="481" r:id="rId22"/>
    <p:sldId id="483" r:id="rId23"/>
    <p:sldId id="484" r:id="rId24"/>
    <p:sldId id="410" r:id="rId25"/>
    <p:sldId id="411" r:id="rId26"/>
    <p:sldId id="412" r:id="rId27"/>
    <p:sldId id="413" r:id="rId28"/>
    <p:sldId id="486" r:id="rId29"/>
    <p:sldId id="414" r:id="rId30"/>
    <p:sldId id="487" r:id="rId31"/>
    <p:sldId id="415" r:id="rId32"/>
    <p:sldId id="402" r:id="rId33"/>
    <p:sldId id="488" r:id="rId34"/>
    <p:sldId id="403" r:id="rId35"/>
    <p:sldId id="404" r:id="rId36"/>
    <p:sldId id="405" r:id="rId37"/>
    <p:sldId id="406" r:id="rId38"/>
    <p:sldId id="407" r:id="rId39"/>
    <p:sldId id="416" r:id="rId40"/>
    <p:sldId id="417" r:id="rId41"/>
    <p:sldId id="489" r:id="rId42"/>
    <p:sldId id="430" r:id="rId43"/>
    <p:sldId id="437" r:id="rId44"/>
    <p:sldId id="438" r:id="rId45"/>
    <p:sldId id="439" r:id="rId46"/>
    <p:sldId id="490" r:id="rId47"/>
    <p:sldId id="491" r:id="rId48"/>
    <p:sldId id="492" r:id="rId49"/>
    <p:sldId id="493" r:id="rId50"/>
  </p:sldIdLst>
  <p:sldSz cx="9144000" cy="6858000" type="screen4x3"/>
  <p:notesSz cx="6985000" cy="9271000"/>
  <p:custDataLst>
    <p:tags r:id="rId54"/>
  </p:custDataLst>
  <p:defaultTextStyle>
    <a:defPPr>
      <a:defRPr lang="en-US"/>
    </a:defPPr>
    <a:lvl1pPr algn="ctr" rtl="0" fontAlgn="base">
      <a:spcBef>
        <a:spcPct val="0"/>
      </a:spcBef>
      <a:spcAft>
        <a:spcPct val="0"/>
      </a:spcAft>
      <a:defRPr kern="1200">
        <a:solidFill>
          <a:schemeClr val="tx1"/>
        </a:solidFill>
        <a:latin typeface="Arial" charset="0"/>
        <a:ea typeface="Arial" charset="0"/>
        <a:cs typeface="Arial" charset="0"/>
      </a:defRPr>
    </a:lvl1pPr>
    <a:lvl2pPr marL="457200" algn="ctr" rtl="0" fontAlgn="base">
      <a:spcBef>
        <a:spcPct val="0"/>
      </a:spcBef>
      <a:spcAft>
        <a:spcPct val="0"/>
      </a:spcAft>
      <a:defRPr kern="1200">
        <a:solidFill>
          <a:schemeClr val="tx1"/>
        </a:solidFill>
        <a:latin typeface="Arial" charset="0"/>
        <a:ea typeface="Arial" charset="0"/>
        <a:cs typeface="Arial" charset="0"/>
      </a:defRPr>
    </a:lvl2pPr>
    <a:lvl3pPr marL="914400" algn="ctr" rtl="0" fontAlgn="base">
      <a:spcBef>
        <a:spcPct val="0"/>
      </a:spcBef>
      <a:spcAft>
        <a:spcPct val="0"/>
      </a:spcAft>
      <a:defRPr kern="1200">
        <a:solidFill>
          <a:schemeClr val="tx1"/>
        </a:solidFill>
        <a:latin typeface="Arial" charset="0"/>
        <a:ea typeface="Arial" charset="0"/>
        <a:cs typeface="Arial" charset="0"/>
      </a:defRPr>
    </a:lvl3pPr>
    <a:lvl4pPr marL="1371600" algn="ctr" rtl="0" fontAlgn="base">
      <a:spcBef>
        <a:spcPct val="0"/>
      </a:spcBef>
      <a:spcAft>
        <a:spcPct val="0"/>
      </a:spcAft>
      <a:defRPr kern="1200">
        <a:solidFill>
          <a:schemeClr val="tx1"/>
        </a:solidFill>
        <a:latin typeface="Arial" charset="0"/>
        <a:ea typeface="Arial" charset="0"/>
        <a:cs typeface="Arial" charset="0"/>
      </a:defRPr>
    </a:lvl4pPr>
    <a:lvl5pPr marL="1828800" algn="ctr"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7C80"/>
    <a:srgbClr val="996633"/>
    <a:srgbClr val="FF0000"/>
    <a:srgbClr val="33CC33"/>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06" autoAdjust="0"/>
  </p:normalViewPr>
  <p:slideViewPr>
    <p:cSldViewPr>
      <p:cViewPr varScale="1">
        <p:scale>
          <a:sx n="71" d="100"/>
          <a:sy n="71" d="100"/>
        </p:scale>
        <p:origin x="-8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tags" Target="tags/tag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image" Target="../media/image21.emf"/><Relationship Id="rId2"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265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8265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82660"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82661"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812C54-B754-0944-97C5-A5A8108C9111}" type="slidenum">
              <a:rPr lang="en-US"/>
              <a:pPr/>
              <a:t>‹#›</a:t>
            </a:fld>
            <a:endParaRPr lang="en-US"/>
          </a:p>
        </p:txBody>
      </p:sp>
    </p:spTree>
    <p:extLst>
      <p:ext uri="{BB962C8B-B14F-4D97-AF65-F5344CB8AC3E}">
        <p14:creationId xmlns:p14="http://schemas.microsoft.com/office/powerpoint/2010/main" val="388623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a:lvl1pPr>
          </a:lstStyle>
          <a:p>
            <a:endParaRPr lang="en-US"/>
          </a:p>
        </p:txBody>
      </p:sp>
      <p:sp>
        <p:nvSpPr>
          <p:cNvPr id="43011"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1434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4"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a:lvl1pPr>
          </a:lstStyle>
          <a:p>
            <a:endParaRPr lang="en-US"/>
          </a:p>
        </p:txBody>
      </p:sp>
      <p:sp>
        <p:nvSpPr>
          <p:cNvPr id="43015"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785D8DAB-610F-7C41-A9E0-6C28E79E7C58}" type="slidenum">
              <a:rPr lang="en-US"/>
              <a:pPr/>
              <a:t>‹#›</a:t>
            </a:fld>
            <a:endParaRPr lang="en-US"/>
          </a:p>
        </p:txBody>
      </p:sp>
    </p:spTree>
    <p:extLst>
      <p:ext uri="{BB962C8B-B14F-4D97-AF65-F5344CB8AC3E}">
        <p14:creationId xmlns:p14="http://schemas.microsoft.com/office/powerpoint/2010/main" val="79649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1pPr>
    <a:lvl2pPr marL="4572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2pPr>
    <a:lvl3pPr marL="9144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3pPr>
    <a:lvl4pPr marL="13716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4pPr>
    <a:lvl5pPr marL="18288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Rot="1" noChangeAspect="1" noChangeArrowheads="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124931" name="Rectangle 1027"/>
          <p:cNvSpPr>
            <a:spLocks noGrp="1" noChangeArrowheads="1"/>
          </p:cNvSpPr>
          <p:nvPr>
            <p:ph type="body" idx="1"/>
          </p:nvPr>
        </p:nvSpPr>
        <p:spPr bwMode="auto">
          <a:xfrm>
            <a:off x="930729" y="4404033"/>
            <a:ext cx="5123546" cy="4171030"/>
          </a:xfrm>
          <a:prstGeom prst="rect">
            <a:avLst/>
          </a:prstGeom>
          <a:solidFill>
            <a:srgbClr val="FFFFFF"/>
          </a:solidFill>
          <a:ln>
            <a:solidFill>
              <a:srgbClr val="000000"/>
            </a:solidFill>
            <a:miter lim="800000"/>
            <a:headEnd/>
            <a:tailEnd/>
          </a:ln>
        </p:spPr>
        <p:txBody>
          <a:bodyPr lIns="91445" tIns="45722" rIns="91445" bIns="45722">
            <a:prstTxWarp prst="textNoShape">
              <a:avLst/>
            </a:prstTxWarp>
          </a:bodyPr>
          <a:lstStyle/>
          <a:p>
            <a:endParaRPr lang="en-US">
              <a:latin typeface="Arial" pitchFamily="-111" charset="0"/>
              <a:ea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297482-2AA1-8442-9195-0D5585E1B12F}" type="slidenum">
              <a:rPr lang="en-US"/>
              <a:pPr/>
              <a:t>11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1863" y="4403725"/>
            <a:ext cx="5121275" cy="4171950"/>
          </a:xfrm>
          <a:noFill/>
          <a:ln/>
        </p:spPr>
        <p:txBody>
          <a:bodyPr/>
          <a:lstStyle/>
          <a:p>
            <a:pPr eaLnBrk="1" hangingPunct="1"/>
            <a:r>
              <a:rPr lang="en-US" dirty="0" err="1">
                <a:latin typeface="Arial" charset="0"/>
                <a:ea typeface="Arial" charset="0"/>
                <a:cs typeface="Arial" charset="0"/>
              </a:rPr>
              <a:t>P(cancer</a:t>
            </a:r>
            <a:r>
              <a:rPr lang="en-US" dirty="0">
                <a:latin typeface="Arial" charset="0"/>
                <a:ea typeface="Arial" charset="0"/>
                <a:cs typeface="Arial" charset="0"/>
              </a:rPr>
              <a:t>) = 0.8</a:t>
            </a:r>
          </a:p>
          <a:p>
            <a:pPr eaLnBrk="1" hangingPunct="1"/>
            <a:r>
              <a:rPr lang="en-US" dirty="0" err="1">
                <a:latin typeface="Arial" charset="0"/>
                <a:ea typeface="Arial" charset="0"/>
                <a:cs typeface="Arial" charset="0"/>
              </a:rPr>
              <a:t>P(falsenegative</a:t>
            </a:r>
            <a:r>
              <a:rPr lang="en-US" dirty="0">
                <a:latin typeface="Arial" charset="0"/>
                <a:ea typeface="Arial" charset="0"/>
                <a:cs typeface="Arial" charset="0"/>
              </a:rPr>
              <a:t>) = 0.02</a:t>
            </a:r>
          </a:p>
          <a:p>
            <a:pPr eaLnBrk="1" hangingPunct="1"/>
            <a:r>
              <a:rPr lang="en-US" dirty="0" err="1">
                <a:latin typeface="Arial" charset="0"/>
                <a:ea typeface="Arial" charset="0"/>
                <a:cs typeface="Arial" charset="0"/>
              </a:rPr>
              <a:t>P(falsepositive</a:t>
            </a:r>
            <a:r>
              <a:rPr lang="en-US" dirty="0">
                <a:latin typeface="Arial" charset="0"/>
                <a:ea typeface="Arial" charset="0"/>
                <a:cs typeface="Arial" charset="0"/>
              </a:rPr>
              <a:t>) = 0.03</a:t>
            </a:r>
          </a:p>
          <a:p>
            <a:pPr eaLnBrk="1" hangingPunct="1"/>
            <a:r>
              <a:rPr lang="en-US" dirty="0" err="1">
                <a:latin typeface="Arial" charset="0"/>
                <a:ea typeface="Arial" charset="0"/>
                <a:cs typeface="Arial" charset="0"/>
              </a:rPr>
              <a:t>P(cancer|testpostive</a:t>
            </a:r>
            <a:r>
              <a:rPr lang="en-US" dirty="0">
                <a:latin typeface="Arial" charset="0"/>
                <a:ea typeface="Arial" charset="0"/>
                <a:cs typeface="Arial" charset="0"/>
              </a:rPr>
              <a:t>) =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testpositive</a:t>
            </a:r>
            <a:r>
              <a:rPr lang="en-US" dirty="0">
                <a:latin typeface="Arial" charset="0"/>
                <a:ea typeface="Arial" charset="0"/>
                <a:cs typeface="Arial" charset="0"/>
              </a:rPr>
              <a:t>) / </a:t>
            </a:r>
            <a:r>
              <a:rPr lang="en-US" dirty="0" err="1">
                <a:latin typeface="Arial" charset="0"/>
                <a:ea typeface="Arial" charset="0"/>
                <a:cs typeface="Arial" charset="0"/>
              </a:rPr>
              <a:t>P(testpositive</a:t>
            </a:r>
            <a:r>
              <a:rPr lang="en-US" dirty="0">
                <a:latin typeface="Arial" charset="0"/>
                <a:ea typeface="Arial" charset="0"/>
                <a:cs typeface="Arial" charset="0"/>
              </a:rPr>
              <a: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Assume that there is a test for cancer which is 98 percent accurate; i.e. if someone has cancer, the test will be positive 98 percent of the time, and if one doesn't have it, the test will be negative 98 percent of the time. Assume further that .5 percent - one out of two hundred people - actually have cancer.</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Now imagine that 10,000 tests for cancer are administered. Of these, how many are positive? On the average, 50 of these 10,000 people (.5 percent of 10,000) will have cancer, and so, since 98 percent of them will test positive, we will have 49 positive tests. Of the 9,950 </a:t>
            </a:r>
            <a:r>
              <a:rPr lang="en-US" dirty="0" err="1">
                <a:latin typeface="Arial" charset="0"/>
                <a:ea typeface="Arial" charset="0"/>
                <a:cs typeface="Arial" charset="0"/>
              </a:rPr>
              <a:t>cancerless</a:t>
            </a:r>
            <a:r>
              <a:rPr lang="en-US" dirty="0">
                <a:latin typeface="Arial" charset="0"/>
                <a:ea typeface="Arial" charset="0"/>
                <a:cs typeface="Arial" charset="0"/>
              </a:rPr>
              <a:t> people, 2 percent of them will test positive, for a total of 199 positive tests (.02 </a:t>
            </a:r>
            <a:r>
              <a:rPr lang="en-US" dirty="0" err="1">
                <a:latin typeface="Arial" charset="0"/>
                <a:ea typeface="Arial" charset="0"/>
                <a:cs typeface="Arial" charset="0"/>
              </a:rPr>
              <a:t>x</a:t>
            </a:r>
            <a:r>
              <a:rPr lang="en-US" dirty="0">
                <a:latin typeface="Arial" charset="0"/>
                <a:ea typeface="Arial" charset="0"/>
                <a:cs typeface="Arial" charset="0"/>
              </a:rPr>
              <a:t> 9,950 = 199). Thus, of the total 248 positive tests (199 + 49 = 248), most (199) are false positives, and so the conditional probability of having cancer given that one tests positive is only 49/248, or about 20 percent! (This relatively low percentage is to be contrasted with the conditional probability that one tests positive, given that one has cancer, which by assumption is 98 percent.)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We don’t have values for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testpostive</a:t>
            </a:r>
            <a:r>
              <a:rPr lang="en-US" dirty="0">
                <a:latin typeface="Arial" charset="0"/>
                <a:ea typeface="Arial" charset="0"/>
                <a:cs typeface="Arial" charset="0"/>
              </a:rPr>
              <a:t>) or for </a:t>
            </a:r>
            <a:r>
              <a:rPr lang="en-US" dirty="0" err="1">
                <a:latin typeface="Arial" charset="0"/>
                <a:ea typeface="Arial" charset="0"/>
                <a:cs typeface="Arial" charset="0"/>
              </a:rPr>
              <a:t>P(testpositive</a:t>
            </a:r>
            <a:r>
              <a:rPr lang="en-US" dirty="0">
                <a:latin typeface="Arial" charset="0"/>
                <a:ea typeface="Arial" charset="0"/>
                <a:cs typeface="Arial" charset="0"/>
              </a:rPr>
              <a:t>) so this is impossible to calculate thus far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297482-2AA1-8442-9195-0D5585E1B12F}" type="slidenum">
              <a:rPr lang="en-US"/>
              <a:pPr/>
              <a:t>12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1863" y="4403725"/>
            <a:ext cx="5121275" cy="4171950"/>
          </a:xfrm>
          <a:noFill/>
          <a:ln/>
        </p:spPr>
        <p:txBody>
          <a:bodyPr/>
          <a:lstStyle/>
          <a:p>
            <a:pPr eaLnBrk="1" hangingPunct="1"/>
            <a:r>
              <a:rPr lang="en-US" dirty="0" err="1">
                <a:latin typeface="Arial" charset="0"/>
                <a:ea typeface="Arial" charset="0"/>
                <a:cs typeface="Arial" charset="0"/>
              </a:rPr>
              <a:t>P(cancer</a:t>
            </a:r>
            <a:r>
              <a:rPr lang="en-US" dirty="0">
                <a:latin typeface="Arial" charset="0"/>
                <a:ea typeface="Arial" charset="0"/>
                <a:cs typeface="Arial" charset="0"/>
              </a:rPr>
              <a:t>) = 0.8</a:t>
            </a:r>
          </a:p>
          <a:p>
            <a:pPr eaLnBrk="1" hangingPunct="1"/>
            <a:r>
              <a:rPr lang="en-US" dirty="0" err="1">
                <a:latin typeface="Arial" charset="0"/>
                <a:ea typeface="Arial" charset="0"/>
                <a:cs typeface="Arial" charset="0"/>
              </a:rPr>
              <a:t>P(falsenegative</a:t>
            </a:r>
            <a:r>
              <a:rPr lang="en-US" dirty="0">
                <a:latin typeface="Arial" charset="0"/>
                <a:ea typeface="Arial" charset="0"/>
                <a:cs typeface="Arial" charset="0"/>
              </a:rPr>
              <a:t>) = 0.02</a:t>
            </a:r>
          </a:p>
          <a:p>
            <a:pPr eaLnBrk="1" hangingPunct="1"/>
            <a:r>
              <a:rPr lang="en-US" dirty="0" err="1">
                <a:latin typeface="Arial" charset="0"/>
                <a:ea typeface="Arial" charset="0"/>
                <a:cs typeface="Arial" charset="0"/>
              </a:rPr>
              <a:t>P(falsepositive</a:t>
            </a:r>
            <a:r>
              <a:rPr lang="en-US" dirty="0">
                <a:latin typeface="Arial" charset="0"/>
                <a:ea typeface="Arial" charset="0"/>
                <a:cs typeface="Arial" charset="0"/>
              </a:rPr>
              <a:t>) = 0.03</a:t>
            </a:r>
          </a:p>
          <a:p>
            <a:pPr eaLnBrk="1" hangingPunct="1"/>
            <a:r>
              <a:rPr lang="en-US" dirty="0" err="1">
                <a:latin typeface="Arial" charset="0"/>
                <a:ea typeface="Arial" charset="0"/>
                <a:cs typeface="Arial" charset="0"/>
              </a:rPr>
              <a:t>P(cancer|testpostive</a:t>
            </a:r>
            <a:r>
              <a:rPr lang="en-US" dirty="0">
                <a:latin typeface="Arial" charset="0"/>
                <a:ea typeface="Arial" charset="0"/>
                <a:cs typeface="Arial" charset="0"/>
              </a:rPr>
              <a:t>) =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testpositive</a:t>
            </a:r>
            <a:r>
              <a:rPr lang="en-US" dirty="0">
                <a:latin typeface="Arial" charset="0"/>
                <a:ea typeface="Arial" charset="0"/>
                <a:cs typeface="Arial" charset="0"/>
              </a:rPr>
              <a:t>) / </a:t>
            </a:r>
            <a:r>
              <a:rPr lang="en-US" dirty="0" err="1">
                <a:latin typeface="Arial" charset="0"/>
                <a:ea typeface="Arial" charset="0"/>
                <a:cs typeface="Arial" charset="0"/>
              </a:rPr>
              <a:t>P(testpositive</a:t>
            </a:r>
            <a:r>
              <a:rPr lang="en-US" dirty="0">
                <a:latin typeface="Arial" charset="0"/>
                <a:ea typeface="Arial" charset="0"/>
                <a:cs typeface="Arial" charset="0"/>
              </a:rPr>
              <a: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Assume that there is a test for cancer which is 98 percent accurate; i.e. if someone has cancer, the test will be positive 98 percent of the time, and if one doesn't have it, the test will be negative 98 percent of the time. Assume further that .5 percent - one out of two hundred people - actually have cancer.</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Now imagine that 10,000 tests for cancer are administered. Of these, how many are positive? On the average, 50 of these 10,000 people (.5 percent of 10,000) will have cancer, and so, since 98 percent of them will test positive, we will have 49 positive tests. Of the 9,950 </a:t>
            </a:r>
            <a:r>
              <a:rPr lang="en-US" dirty="0" err="1">
                <a:latin typeface="Arial" charset="0"/>
                <a:ea typeface="Arial" charset="0"/>
                <a:cs typeface="Arial" charset="0"/>
              </a:rPr>
              <a:t>cancerless</a:t>
            </a:r>
            <a:r>
              <a:rPr lang="en-US" dirty="0">
                <a:latin typeface="Arial" charset="0"/>
                <a:ea typeface="Arial" charset="0"/>
                <a:cs typeface="Arial" charset="0"/>
              </a:rPr>
              <a:t> people, 2 percent of them will test positive, for a total of 199 positive tests (.02 </a:t>
            </a:r>
            <a:r>
              <a:rPr lang="en-US" dirty="0" err="1">
                <a:latin typeface="Arial" charset="0"/>
                <a:ea typeface="Arial" charset="0"/>
                <a:cs typeface="Arial" charset="0"/>
              </a:rPr>
              <a:t>x</a:t>
            </a:r>
            <a:r>
              <a:rPr lang="en-US" dirty="0">
                <a:latin typeface="Arial" charset="0"/>
                <a:ea typeface="Arial" charset="0"/>
                <a:cs typeface="Arial" charset="0"/>
              </a:rPr>
              <a:t> 9,950 = 199). Thus, of the total 248 positive tests (199 + 49 = 248), most (199) are false positives, and so the conditional probability of having cancer given that one tests positive is only 49/248, or about 20 percent! (This relatively low percentage is to be contrasted with the conditional probability that one tests positive, given that one has cancer, which by assumption is 98 percent.)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We don’t have values for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testpostive</a:t>
            </a:r>
            <a:r>
              <a:rPr lang="en-US" dirty="0">
                <a:latin typeface="Arial" charset="0"/>
                <a:ea typeface="Arial" charset="0"/>
                <a:cs typeface="Arial" charset="0"/>
              </a:rPr>
              <a:t>) or for </a:t>
            </a:r>
            <a:r>
              <a:rPr lang="en-US" dirty="0" err="1">
                <a:latin typeface="Arial" charset="0"/>
                <a:ea typeface="Arial" charset="0"/>
                <a:cs typeface="Arial" charset="0"/>
              </a:rPr>
              <a:t>P(testpositive</a:t>
            </a:r>
            <a:r>
              <a:rPr lang="en-US" dirty="0">
                <a:latin typeface="Arial" charset="0"/>
                <a:ea typeface="Arial" charset="0"/>
                <a:cs typeface="Arial" charset="0"/>
              </a:rPr>
              <a:t>) so this is impossible to calculate thus far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297482-2AA1-8442-9195-0D5585E1B12F}" type="slidenum">
              <a:rPr lang="en-US"/>
              <a:pPr/>
              <a:t>13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1863" y="4403725"/>
            <a:ext cx="5121275" cy="4171950"/>
          </a:xfrm>
          <a:noFill/>
          <a:ln/>
        </p:spPr>
        <p:txBody>
          <a:bodyPr/>
          <a:lstStyle/>
          <a:p>
            <a:pPr eaLnBrk="1" hangingPunct="1"/>
            <a:r>
              <a:rPr lang="en-US" dirty="0" err="1">
                <a:latin typeface="Arial" charset="0"/>
                <a:ea typeface="Arial" charset="0"/>
                <a:cs typeface="Arial" charset="0"/>
              </a:rPr>
              <a:t>P(cancer</a:t>
            </a:r>
            <a:r>
              <a:rPr lang="en-US" dirty="0">
                <a:latin typeface="Arial" charset="0"/>
                <a:ea typeface="Arial" charset="0"/>
                <a:cs typeface="Arial" charset="0"/>
              </a:rPr>
              <a:t>) = 0.8</a:t>
            </a:r>
          </a:p>
          <a:p>
            <a:pPr eaLnBrk="1" hangingPunct="1"/>
            <a:r>
              <a:rPr lang="en-US" dirty="0" err="1">
                <a:latin typeface="Arial" charset="0"/>
                <a:ea typeface="Arial" charset="0"/>
                <a:cs typeface="Arial" charset="0"/>
              </a:rPr>
              <a:t>P(falsenegative</a:t>
            </a:r>
            <a:r>
              <a:rPr lang="en-US" dirty="0">
                <a:latin typeface="Arial" charset="0"/>
                <a:ea typeface="Arial" charset="0"/>
                <a:cs typeface="Arial" charset="0"/>
              </a:rPr>
              <a:t>) = 0.02</a:t>
            </a:r>
          </a:p>
          <a:p>
            <a:pPr eaLnBrk="1" hangingPunct="1"/>
            <a:r>
              <a:rPr lang="en-US" dirty="0" err="1">
                <a:latin typeface="Arial" charset="0"/>
                <a:ea typeface="Arial" charset="0"/>
                <a:cs typeface="Arial" charset="0"/>
              </a:rPr>
              <a:t>P(falsepositive</a:t>
            </a:r>
            <a:r>
              <a:rPr lang="en-US" dirty="0">
                <a:latin typeface="Arial" charset="0"/>
                <a:ea typeface="Arial" charset="0"/>
                <a:cs typeface="Arial" charset="0"/>
              </a:rPr>
              <a:t>) = 0.03</a:t>
            </a:r>
          </a:p>
          <a:p>
            <a:pPr eaLnBrk="1" hangingPunct="1"/>
            <a:r>
              <a:rPr lang="en-US" dirty="0" err="1">
                <a:latin typeface="Arial" charset="0"/>
                <a:ea typeface="Arial" charset="0"/>
                <a:cs typeface="Arial" charset="0"/>
              </a:rPr>
              <a:t>P(cancer|testpostive</a:t>
            </a:r>
            <a:r>
              <a:rPr lang="en-US" dirty="0">
                <a:latin typeface="Arial" charset="0"/>
                <a:ea typeface="Arial" charset="0"/>
                <a:cs typeface="Arial" charset="0"/>
              </a:rPr>
              <a:t>) =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testpositive</a:t>
            </a:r>
            <a:r>
              <a:rPr lang="en-US" dirty="0">
                <a:latin typeface="Arial" charset="0"/>
                <a:ea typeface="Arial" charset="0"/>
                <a:cs typeface="Arial" charset="0"/>
              </a:rPr>
              <a:t>) / </a:t>
            </a:r>
            <a:r>
              <a:rPr lang="en-US" dirty="0" err="1">
                <a:latin typeface="Arial" charset="0"/>
                <a:ea typeface="Arial" charset="0"/>
                <a:cs typeface="Arial" charset="0"/>
              </a:rPr>
              <a:t>P(testpositive</a:t>
            </a:r>
            <a:r>
              <a:rPr lang="en-US" dirty="0">
                <a:latin typeface="Arial" charset="0"/>
                <a:ea typeface="Arial" charset="0"/>
                <a:cs typeface="Arial" charset="0"/>
              </a:rPr>
              <a: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Assume that there is a test for cancer which is 98 percent accurate; i.e. if someone has cancer, the test will be positive 98 percent of the time, and if one doesn't have it, the test will be negative 98 percent of the time. Assume further that .5 percent - one out of two hundred people - actually have cancer.</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Now imagine that 10,000 tests for cancer are administered. Of these, how many are positive? On the average, 50 of these 10,000 people (.5 percent of 10,000) will have cancer, and so, since 98 percent of them will test positive, we will have 49 positive tests. Of the 9,950 </a:t>
            </a:r>
            <a:r>
              <a:rPr lang="en-US" dirty="0" err="1">
                <a:latin typeface="Arial" charset="0"/>
                <a:ea typeface="Arial" charset="0"/>
                <a:cs typeface="Arial" charset="0"/>
              </a:rPr>
              <a:t>cancerless</a:t>
            </a:r>
            <a:r>
              <a:rPr lang="en-US" dirty="0">
                <a:latin typeface="Arial" charset="0"/>
                <a:ea typeface="Arial" charset="0"/>
                <a:cs typeface="Arial" charset="0"/>
              </a:rPr>
              <a:t> people, 2 percent of them will test positive, for a total of 199 positive tests (.02 </a:t>
            </a:r>
            <a:r>
              <a:rPr lang="en-US" dirty="0" err="1">
                <a:latin typeface="Arial" charset="0"/>
                <a:ea typeface="Arial" charset="0"/>
                <a:cs typeface="Arial" charset="0"/>
              </a:rPr>
              <a:t>x</a:t>
            </a:r>
            <a:r>
              <a:rPr lang="en-US" dirty="0">
                <a:latin typeface="Arial" charset="0"/>
                <a:ea typeface="Arial" charset="0"/>
                <a:cs typeface="Arial" charset="0"/>
              </a:rPr>
              <a:t> 9,950 = 199). Thus, of the total 248 positive tests (199 + 49 = 248), most (199) are false positives, and so the conditional probability of having cancer given that one tests positive is only 49/248, or about 20 percent! (This relatively low percentage is to be contrasted with the conditional probability that one tests positive, given that one has cancer, which by assumption is 98 percent.)</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We don’t have values for </a:t>
            </a:r>
            <a:r>
              <a:rPr lang="en-US" dirty="0" err="1">
                <a:latin typeface="Arial" charset="0"/>
                <a:ea typeface="Arial" charset="0"/>
                <a:cs typeface="Arial" charset="0"/>
              </a:rPr>
              <a:t>P(cancer</a:t>
            </a:r>
            <a:r>
              <a:rPr lang="en-US" dirty="0">
                <a:latin typeface="Arial" charset="0"/>
                <a:ea typeface="Arial" charset="0"/>
                <a:cs typeface="Arial" charset="0"/>
              </a:rPr>
              <a:t> </a:t>
            </a:r>
            <a:r>
              <a:rPr lang="en-US" dirty="0" err="1">
                <a:latin typeface="Arial" charset="0"/>
                <a:ea typeface="Arial" charset="0"/>
                <a:cs typeface="Arial" charset="0"/>
              </a:rPr>
              <a:t>n</a:t>
            </a:r>
            <a:r>
              <a:rPr lang="en-US" dirty="0">
                <a:latin typeface="Arial" charset="0"/>
                <a:ea typeface="Arial" charset="0"/>
                <a:cs typeface="Arial" charset="0"/>
              </a:rPr>
              <a:t> </a:t>
            </a:r>
            <a:r>
              <a:rPr lang="en-US" dirty="0" err="1">
                <a:latin typeface="Arial" charset="0"/>
                <a:ea typeface="Arial" charset="0"/>
                <a:cs typeface="Arial" charset="0"/>
              </a:rPr>
              <a:t>testpostive</a:t>
            </a:r>
            <a:r>
              <a:rPr lang="en-US" dirty="0">
                <a:latin typeface="Arial" charset="0"/>
                <a:ea typeface="Arial" charset="0"/>
                <a:cs typeface="Arial" charset="0"/>
              </a:rPr>
              <a:t>) or for </a:t>
            </a:r>
            <a:r>
              <a:rPr lang="en-US" dirty="0" err="1">
                <a:latin typeface="Arial" charset="0"/>
                <a:ea typeface="Arial" charset="0"/>
                <a:cs typeface="Arial" charset="0"/>
              </a:rPr>
              <a:t>P(testpositive</a:t>
            </a:r>
            <a:r>
              <a:rPr lang="en-US" dirty="0">
                <a:latin typeface="Arial" charset="0"/>
                <a:ea typeface="Arial" charset="0"/>
                <a:cs typeface="Arial" charset="0"/>
              </a:rPr>
              <a:t>) so this is impossible to calculate thus far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297482-2AA1-8442-9195-0D5585E1B12F}" type="slidenum">
              <a:rPr lang="en-US"/>
              <a:pPr/>
              <a:t>14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4948439-3E75-2C43-8CBA-308B86917F4C}" type="slidenum">
              <a:rPr lang="en-US"/>
              <a:pPr/>
              <a:t>15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4948439-3E75-2C43-8CBA-308B86917F4C}" type="slidenum">
              <a:rPr lang="en-US"/>
              <a:pPr/>
              <a:t>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D1E4780-5491-7349-90BB-23384EAD9BDD}"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67CD664-4BA8-9642-AD71-84F8B9549152}" type="slidenum">
              <a:rPr lang="en-US"/>
              <a:pPr/>
              <a:t>24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1863" y="4403725"/>
            <a:ext cx="5121275" cy="4171950"/>
          </a:xfrm>
          <a:noFill/>
          <a:ln/>
        </p:spPr>
        <p:txBody>
          <a:bodyPr/>
          <a:lstStyle/>
          <a:p>
            <a:pPr eaLnBrk="1" hangingPunct="1">
              <a:buFontTx/>
              <a:buChar char="o"/>
            </a:pPr>
            <a:r>
              <a:rPr lang="en-US" dirty="0">
                <a:latin typeface="Arial" charset="0"/>
                <a:ea typeface="Arial" charset="0"/>
                <a:cs typeface="Arial" charset="0"/>
              </a:rPr>
              <a:t>We also have the law of large numbers</a:t>
            </a:r>
          </a:p>
          <a:p>
            <a:pPr eaLnBrk="1" hangingPunct="1">
              <a:buFontTx/>
              <a:buChar char="o"/>
            </a:pPr>
            <a:r>
              <a:rPr lang="en-US" dirty="0">
                <a:latin typeface="Arial" charset="0"/>
                <a:ea typeface="Arial" charset="0"/>
                <a:cs typeface="Arial" charset="0"/>
              </a:rPr>
              <a:t>As the number of experiments increases, the relative frequency of an event more closely approximates the theoretical probability of the event</a:t>
            </a:r>
          </a:p>
          <a:p>
            <a:pPr eaLnBrk="1" hangingPunct="1">
              <a:buFontTx/>
              <a:buChar char="o"/>
            </a:pPr>
            <a:r>
              <a:rPr lang="en-US" dirty="0">
                <a:latin typeface="Arial" charset="0"/>
                <a:ea typeface="Arial" charset="0"/>
                <a:cs typeface="Arial" charset="0"/>
              </a:rPr>
              <a:t>This is like the notion of a limit from calculus</a:t>
            </a:r>
          </a:p>
          <a:p>
            <a:pPr eaLnBrk="1" hangingPunct="1">
              <a:buFontTx/>
              <a:buChar char="o"/>
            </a:pPr>
            <a:r>
              <a:rPr lang="en-US" dirty="0">
                <a:latin typeface="Arial" charset="0"/>
                <a:ea typeface="Arial" charset="0"/>
                <a:cs typeface="Arial" charset="0"/>
              </a:rPr>
              <a:t>The law of large numbers (LLN) is a theorem in probability that describes the long-term stability of a random variable. Given a sample of independent and identically distributed random variables with a finite population mean and variance, the average of these observations will eventually approach and stay close to the population mean.</a:t>
            </a:r>
          </a:p>
          <a:p>
            <a:pPr eaLnBrk="1" hangingPunct="1">
              <a:buFontTx/>
              <a:buChar char="o"/>
            </a:pPr>
            <a:endParaRPr lang="en-US" dirty="0">
              <a:latin typeface="Arial" charset="0"/>
              <a:ea typeface="Arial" charset="0"/>
              <a:cs typeface="Arial" charset="0"/>
            </a:endParaRPr>
          </a:p>
          <a:p>
            <a:pPr eaLnBrk="1" hangingPunct="1">
              <a:buFontTx/>
              <a:buChar char="o"/>
            </a:pPr>
            <a:r>
              <a:rPr lang="en-US" dirty="0">
                <a:latin typeface="Arial" charset="0"/>
                <a:ea typeface="Arial" charset="0"/>
                <a:cs typeface="Arial" charset="0"/>
              </a:rPr>
              <a:t>Does anyone know Buffon’s Needle for Computing Pi?</a:t>
            </a:r>
          </a:p>
          <a:p>
            <a:pPr eaLnBrk="1" hangingPunct="1">
              <a:buFontTx/>
              <a:buChar char="o"/>
            </a:pPr>
            <a:r>
              <a:rPr lang="en-US" dirty="0">
                <a:latin typeface="Arial" charset="0"/>
                <a:ea typeface="Arial" charset="0"/>
                <a:cs typeface="Arial" charset="0"/>
              </a:rPr>
              <a:t>Georges-Louis </a:t>
            </a:r>
            <a:r>
              <a:rPr lang="en-US" dirty="0" err="1">
                <a:latin typeface="Arial" charset="0"/>
                <a:ea typeface="Arial" charset="0"/>
                <a:cs typeface="Arial" charset="0"/>
              </a:rPr>
              <a:t>Leclerc</a:t>
            </a:r>
            <a:r>
              <a:rPr lang="en-US" dirty="0">
                <a:latin typeface="Arial" charset="0"/>
                <a:ea typeface="Arial" charset="0"/>
                <a:cs typeface="Arial" charset="0"/>
              </a:rPr>
              <a:t>, </a:t>
            </a:r>
            <a:r>
              <a:rPr lang="en-US" dirty="0" err="1">
                <a:latin typeface="Arial" charset="0"/>
                <a:ea typeface="Arial" charset="0"/>
                <a:cs typeface="Arial" charset="0"/>
              </a:rPr>
              <a:t>Compte</a:t>
            </a:r>
            <a:r>
              <a:rPr lang="en-US" dirty="0">
                <a:latin typeface="Arial" charset="0"/>
                <a:ea typeface="Arial" charset="0"/>
                <a:cs typeface="Arial" charset="0"/>
              </a:rPr>
              <a:t> de Buffon - 1707-1788 in France</a:t>
            </a:r>
          </a:p>
          <a:p>
            <a:pPr eaLnBrk="1" hangingPunct="1">
              <a:buFontTx/>
              <a:buChar char="o"/>
            </a:pPr>
            <a:r>
              <a:rPr lang="en-US" dirty="0">
                <a:latin typeface="Arial" charset="0"/>
                <a:ea typeface="Arial" charset="0"/>
                <a:cs typeface="Arial" charset="0"/>
              </a:rPr>
              <a:t>Buffon's greatest scientific work was Histoire </a:t>
            </a:r>
            <a:r>
              <a:rPr lang="en-US" dirty="0" err="1">
                <a:latin typeface="Arial" charset="0"/>
                <a:ea typeface="Arial" charset="0"/>
                <a:cs typeface="Arial" charset="0"/>
              </a:rPr>
              <a:t>Naturelle</a:t>
            </a:r>
            <a:r>
              <a:rPr lang="en-US" dirty="0">
                <a:latin typeface="Arial" charset="0"/>
                <a:ea typeface="Arial" charset="0"/>
                <a:cs typeface="Arial" charset="0"/>
              </a:rPr>
              <a:t>, (Natural History), published in 36 volumes between 1749 and 1789. This work is one the first scientific treatments of natural history, giving analyses of geology, zoology, and botany without reference to the Bible.</a:t>
            </a:r>
          </a:p>
          <a:p>
            <a:pPr eaLnBrk="1" hangingPunct="1">
              <a:buFontTx/>
              <a:buChar char="o"/>
            </a:pPr>
            <a:r>
              <a:rPr lang="en-US" dirty="0">
                <a:latin typeface="Arial" charset="0"/>
                <a:ea typeface="Arial" charset="0"/>
                <a:cs typeface="Arial" charset="0"/>
              </a:rPr>
              <a:t>Very old experiments - are considered to be among the first problems in geometric probability.</a:t>
            </a:r>
          </a:p>
          <a:p>
            <a:pPr eaLnBrk="1" hangingPunct="1">
              <a:buFontTx/>
              <a:buChar char="o"/>
            </a:pPr>
            <a:r>
              <a:rPr lang="en-US" dirty="0">
                <a:latin typeface="Arial" charset="0"/>
                <a:ea typeface="Arial" charset="0"/>
                <a:cs typeface="Arial" charset="0"/>
              </a:rPr>
              <a:t>Buffon’s Needle for computing Pi</a:t>
            </a:r>
          </a:p>
          <a:p>
            <a:pPr lvl="1" eaLnBrk="1" hangingPunct="1">
              <a:buFontTx/>
              <a:buChar char="o"/>
            </a:pPr>
            <a:r>
              <a:rPr lang="en-US" dirty="0">
                <a:latin typeface="Arial" charset="0"/>
                <a:ea typeface="Arial" charset="0"/>
                <a:cs typeface="Arial" charset="0"/>
              </a:rPr>
              <a:t>suppose we have a floor made of parallel strips of wood, each the same width, and we drop a needle onto the floor. </a:t>
            </a:r>
          </a:p>
          <a:p>
            <a:pPr lvl="1" eaLnBrk="1" hangingPunct="1">
              <a:buFontTx/>
              <a:buChar char="o"/>
            </a:pPr>
            <a:r>
              <a:rPr lang="en-US" dirty="0">
                <a:latin typeface="Arial" charset="0"/>
                <a:ea typeface="Arial" charset="0"/>
                <a:cs typeface="Arial" charset="0"/>
              </a:rPr>
              <a:t>What is the probability that the needle will lie across a line between two strips?</a:t>
            </a:r>
          </a:p>
          <a:p>
            <a:pPr lvl="1" eaLnBrk="1" hangingPunct="1">
              <a:buFontTx/>
              <a:buChar char="o"/>
            </a:pPr>
            <a:r>
              <a:rPr lang="en-US" dirty="0">
                <a:latin typeface="Arial" charset="0"/>
                <a:ea typeface="Arial" charset="0"/>
                <a:cs typeface="Arial" charset="0"/>
              </a:rPr>
              <a:t>Using integral geometry, the problem can be solved to get a Monte Carlo method to approximate </a:t>
            </a:r>
            <a:r>
              <a:rPr lang="en-US" dirty="0" err="1">
                <a:latin typeface="Arial" charset="0"/>
                <a:ea typeface="Arial" charset="0"/>
                <a:cs typeface="Arial" charset="0"/>
              </a:rPr>
              <a:t>π</a:t>
            </a:r>
            <a:r>
              <a:rPr lang="en-US" dirty="0">
                <a:latin typeface="Arial" charset="0"/>
                <a:ea typeface="Arial" charset="0"/>
                <a:cs typeface="Arial" charset="0"/>
              </a:rPr>
              <a:t>.</a:t>
            </a:r>
          </a:p>
          <a:p>
            <a:pPr lvl="1" eaLnBrk="1" hangingPunct="1">
              <a:buFontTx/>
              <a:buChar char="o"/>
            </a:pPr>
            <a:r>
              <a:rPr lang="en-US" dirty="0">
                <a:latin typeface="Arial" charset="0"/>
                <a:ea typeface="Arial" charset="0"/>
                <a:cs typeface="Arial" charset="0"/>
              </a:rPr>
              <a:t>Using the LLN, the average angle of incidence can be used to approximate Pi</a:t>
            </a:r>
          </a:p>
          <a:p>
            <a:pPr eaLnBrk="1" hangingPunct="1">
              <a:buFontTx/>
              <a:buChar char="o"/>
            </a:pPr>
            <a:endParaRPr lang="en-US" dirty="0">
              <a:latin typeface="Arial" charset="0"/>
              <a:ea typeface="Arial" charset="0"/>
              <a:cs typeface="Arial" charset="0"/>
            </a:endParaRPr>
          </a:p>
          <a:p>
            <a:pPr eaLnBrk="1" hangingPunct="1">
              <a:buFontTx/>
              <a:buChar char="o"/>
            </a:pPr>
            <a:endParaRPr lang="en-US" dirty="0">
              <a:latin typeface="Arial" charset="0"/>
              <a:ea typeface="Arial" charset="0"/>
              <a:cs typeface="Arial" charset="0"/>
            </a:endParaRPr>
          </a:p>
          <a:p>
            <a:pPr eaLnBrk="1" hangingPunct="1"/>
            <a:endParaRPr lang="en-US" dirty="0">
              <a:latin typeface="Arial" charset="0"/>
              <a:ea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E6DBFC2-522B-3B49-866F-2B1D985C9663}" type="slidenum">
              <a:rPr lang="en-US"/>
              <a:pPr/>
              <a:t>25</a:t>
            </a:fld>
            <a:endParaRPr lang="en-US"/>
          </a:p>
        </p:txBody>
      </p:sp>
      <p:sp>
        <p:nvSpPr>
          <p:cNvPr id="49155" name="Rectangle 2"/>
          <p:cNvSpPr>
            <a:spLocks noGrp="1" noRot="1" noChangeAspect="1" noChangeArrowheads="1"/>
          </p:cNvSpPr>
          <p:nvPr>
            <p:ph type="sldImg"/>
          </p:nvPr>
        </p:nvSpPr>
        <p:spPr>
          <a:xfrm>
            <a:off x="269875" y="152400"/>
            <a:ext cx="2933700" cy="2200275"/>
          </a:xfrm>
          <a:solidFill>
            <a:srgbClr val="FFFFFF"/>
          </a:solidFill>
          <a:ln/>
        </p:spPr>
      </p:sp>
      <p:sp>
        <p:nvSpPr>
          <p:cNvPr id="49156" name="Rectangle 3"/>
          <p:cNvSpPr>
            <a:spLocks noGrp="1" noChangeArrowheads="1"/>
          </p:cNvSpPr>
          <p:nvPr>
            <p:ph type="body" idx="1"/>
          </p:nvPr>
        </p:nvSpPr>
        <p:spPr>
          <a:xfrm>
            <a:off x="228600" y="2438400"/>
            <a:ext cx="6553200" cy="6832600"/>
          </a:xfrm>
          <a:solidFill>
            <a:srgbClr val="FFFFFF"/>
          </a:solidFill>
          <a:ln>
            <a:solidFill>
              <a:srgbClr val="000000"/>
            </a:solidFill>
          </a:ln>
        </p:spPr>
        <p:txBody>
          <a:bodyPr/>
          <a:lstStyle/>
          <a:p>
            <a:pPr eaLnBrk="1" hangingPunct="1">
              <a:buFontTx/>
              <a:buChar char="o"/>
            </a:pPr>
            <a:endParaRPr lang="en-US" dirty="0">
              <a:latin typeface="Arial" charset="0"/>
              <a:ea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84B54C-020E-9A47-B04F-6DA92105A84D}" type="slidenum">
              <a:rPr lang="en-US"/>
              <a:pPr/>
              <a:t>26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1863" y="4403725"/>
            <a:ext cx="5121275" cy="4171950"/>
          </a:xfrm>
          <a:noFill/>
          <a:ln/>
        </p:spPr>
        <p:txBody>
          <a:bodyPr/>
          <a:lstStyle/>
          <a:p>
            <a:pPr eaLnBrk="1" hangingPunct="1"/>
            <a:r>
              <a:rPr lang="en-US">
                <a:latin typeface="Arial" charset="0"/>
                <a:ea typeface="Arial" charset="0"/>
                <a:cs typeface="Arial" charset="0"/>
              </a:rPr>
              <a:t>1/6 = 0.16666667</a:t>
            </a:r>
          </a:p>
          <a:p>
            <a:pPr eaLnBrk="1" hangingPunct="1"/>
            <a:endParaRPr lang="en-US">
              <a:latin typeface="Arial" charset="0"/>
              <a:ea typeface="Arial" charset="0"/>
              <a:cs typeface="Arial" charset="0"/>
            </a:endParaRPr>
          </a:p>
          <a:p>
            <a:pPr eaLnBrk="1" hangingPunct="1"/>
            <a:r>
              <a:rPr lang="en-US">
                <a:latin typeface="Arial" charset="0"/>
                <a:ea typeface="Arial" charset="0"/>
                <a:cs typeface="Arial" charset="0"/>
              </a:rPr>
              <a:t>Favors 5 and 6 more over a large number of throws</a:t>
            </a:r>
          </a:p>
          <a:p>
            <a:pPr eaLnBrk="1" hangingPunct="1"/>
            <a:r>
              <a:rPr lang="en-US">
                <a:latin typeface="Arial" charset="0"/>
                <a:ea typeface="Arial" charset="0"/>
                <a:cs typeface="Arial" charset="0"/>
              </a:rPr>
              <a:t>Ideas why?</a:t>
            </a:r>
          </a:p>
          <a:p>
            <a:pPr eaLnBrk="1" hangingPunct="1"/>
            <a:endParaRPr lang="en-US">
              <a:latin typeface="Arial" charset="0"/>
              <a:ea typeface="Arial" charset="0"/>
              <a:cs typeface="Arial" charset="0"/>
            </a:endParaRPr>
          </a:p>
          <a:p>
            <a:pPr eaLnBrk="1" hangingPunct="1"/>
            <a:r>
              <a:rPr lang="en-US">
                <a:latin typeface="Arial" charset="0"/>
                <a:ea typeface="Arial" charset="0"/>
                <a:cs typeface="Arial" charset="0"/>
              </a:rPr>
              <a:t>1 side is heavier - less holes - then 6 side</a:t>
            </a:r>
          </a:p>
          <a:p>
            <a:pPr eaLnBrk="1" hangingPunct="1"/>
            <a:r>
              <a:rPr lang="en-US">
                <a:latin typeface="Arial" charset="0"/>
                <a:ea typeface="Arial" charset="0"/>
                <a:cs typeface="Arial" charset="0"/>
              </a:rPr>
              <a:t>More likely to land down</a:t>
            </a:r>
          </a:p>
          <a:p>
            <a:pPr eaLnBrk="1" hangingPunct="1"/>
            <a:endParaRPr lang="en-US">
              <a:latin typeface="Arial" charset="0"/>
              <a:ea typeface="Arial" charset="0"/>
              <a:cs typeface="Arial" charset="0"/>
            </a:endParaRPr>
          </a:p>
          <a:p>
            <a:pPr eaLnBrk="1" hangingPunct="1"/>
            <a:r>
              <a:rPr lang="en-US">
                <a:latin typeface="Arial" charset="0"/>
                <a:ea typeface="Arial" charset="0"/>
                <a:cs typeface="Arial" charset="0"/>
              </a:rPr>
              <a:t>There are ‘fair’ dice in which the holes are filled with a material to make it even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60FA4C-E4CF-6144-9425-9BC8112285C6}" type="slidenum">
              <a:rPr lang="en-US"/>
              <a:pPr/>
              <a:t>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FontTx/>
              <a:buChar char="o"/>
            </a:pPr>
            <a:endParaRPr lang="en-US" dirty="0">
              <a:latin typeface="Arial" charset="0"/>
              <a:ea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3CC8016-FED2-B249-ABF5-9DDFA1D592F9}" type="slidenum">
              <a:rPr lang="en-US"/>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3CC8016-FED2-B249-ABF5-9DDFA1D592F9}"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5B6CED2-0C18-AB4A-AF8F-62368D42B8DF}" type="slidenum">
              <a:rPr lang="en-US"/>
              <a:pPr/>
              <a:t>29</a:t>
            </a:fld>
            <a:endParaRPr lang="en-US"/>
          </a:p>
        </p:txBody>
      </p:sp>
      <p:sp>
        <p:nvSpPr>
          <p:cNvPr id="75779" name="Rectangle 2"/>
          <p:cNvSpPr>
            <a:spLocks noGrp="1" noRot="1" noChangeAspect="1" noChangeArrowheads="1" noTextEdit="1"/>
          </p:cNvSpPr>
          <p:nvPr>
            <p:ph type="sldImg"/>
          </p:nvPr>
        </p:nvSpPr>
        <p:spPr>
          <a:xfrm>
            <a:off x="-2336800" y="1854200"/>
            <a:ext cx="8609013" cy="6456363"/>
          </a:xfrm>
          <a:ln w="12700" cap="flat">
            <a:solidFill>
              <a:schemeClr val="tx1"/>
            </a:solidFill>
          </a:ln>
        </p:spPr>
      </p:sp>
      <p:sp>
        <p:nvSpPr>
          <p:cNvPr id="75780"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3CC8016-FED2-B249-ABF5-9DDFA1D592F9}" type="slidenum">
              <a:rPr lang="en-US"/>
              <a:pPr/>
              <a:t>30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1863" y="4403725"/>
            <a:ext cx="5121275" cy="4171950"/>
          </a:xfrm>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CC28D71-2CC6-2945-B827-00FFA72CD80F}" type="slidenum">
              <a:rPr lang="en-US"/>
              <a:pPr/>
              <a:t>31</a:t>
            </a:fld>
            <a:endParaRPr lang="en-US"/>
          </a:p>
        </p:txBody>
      </p:sp>
      <p:sp>
        <p:nvSpPr>
          <p:cNvPr id="77827" name="Rectangle 2"/>
          <p:cNvSpPr>
            <a:spLocks noGrp="1" noRot="1" noChangeAspect="1" noChangeArrowheads="1" noTextEdit="1"/>
          </p:cNvSpPr>
          <p:nvPr>
            <p:ph type="sldImg"/>
          </p:nvPr>
        </p:nvSpPr>
        <p:spPr>
          <a:xfrm>
            <a:off x="-2336800" y="1854200"/>
            <a:ext cx="8609013" cy="6456363"/>
          </a:xfrm>
          <a:ln w="12700" cap="flat">
            <a:solidFill>
              <a:schemeClr val="tx1"/>
            </a:solidFill>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C39C17-6D9F-274D-8212-05AC5572871B}" type="slidenum">
              <a:rPr lang="en-US"/>
              <a:pPr/>
              <a:t>43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latin typeface="Arial" charset="0"/>
                <a:ea typeface="Arial" charset="0"/>
                <a:cs typeface="Arial" charset="0"/>
              </a:rPr>
              <a:t>P(rain|predicted) = P(predicted|rain)*P(rain) / P(predicted)</a:t>
            </a:r>
          </a:p>
          <a:p>
            <a:pPr eaLnBrk="1" hangingPunct="1"/>
            <a:r>
              <a:rPr lang="en-US">
                <a:latin typeface="Arial" charset="0"/>
                <a:ea typeface="Arial" charset="0"/>
                <a:cs typeface="Arial" charset="0"/>
              </a:rPr>
              <a:t>			   = .9 * 5/365 / </a:t>
            </a:r>
          </a:p>
          <a:p>
            <a:pPr eaLnBrk="1" hangingPunct="1"/>
            <a:r>
              <a:rPr lang="en-US">
                <a:latin typeface="Arial" charset="0"/>
                <a:ea typeface="Arial" charset="0"/>
                <a:cs typeface="Arial" charset="0"/>
              </a:rPr>
              <a:t>			  </a:t>
            </a:r>
          </a:p>
          <a:p>
            <a:pPr eaLnBrk="1" hangingPunct="1"/>
            <a:endParaRPr lang="en-US">
              <a:latin typeface="Arial" charset="0"/>
              <a:ea typeface="Arial" charset="0"/>
              <a:cs typeface="Arial" charset="0"/>
            </a:endParaRPr>
          </a:p>
          <a:p>
            <a:pPr eaLnBrk="1" hangingPunct="1"/>
            <a:r>
              <a:rPr lang="en-US">
                <a:latin typeface="Arial" charset="0"/>
                <a:ea typeface="Arial" charset="0"/>
                <a:cs typeface="Arial" charset="0"/>
              </a:rPr>
              <a:t>365 days</a:t>
            </a:r>
          </a:p>
          <a:p>
            <a:pPr eaLnBrk="1" hangingPunct="1"/>
            <a:r>
              <a:rPr lang="en-US">
                <a:latin typeface="Arial" charset="0"/>
                <a:ea typeface="Arial" charset="0"/>
                <a:cs typeface="Arial" charset="0"/>
              </a:rPr>
              <a:t>5 days rain</a:t>
            </a:r>
          </a:p>
          <a:p>
            <a:pPr eaLnBrk="1" hangingPunct="1"/>
            <a:endParaRPr lang="en-US">
              <a:latin typeface="Arial" charset="0"/>
              <a:ea typeface="Arial" charset="0"/>
              <a:cs typeface="Arial" charset="0"/>
            </a:endParaRPr>
          </a:p>
          <a:p>
            <a:pPr eaLnBrk="1" hangingPunct="1"/>
            <a:r>
              <a:rPr lang="en-US">
                <a:latin typeface="Arial" charset="0"/>
                <a:ea typeface="Arial" charset="0"/>
                <a:cs typeface="Arial" charset="0"/>
              </a:rPr>
              <a:t>P(rain) = 5/365</a:t>
            </a:r>
          </a:p>
          <a:p>
            <a:pPr eaLnBrk="1" hangingPunct="1"/>
            <a:r>
              <a:rPr lang="en-US">
                <a:latin typeface="Arial" charset="0"/>
                <a:ea typeface="Arial" charset="0"/>
                <a:cs typeface="Arial" charset="0"/>
              </a:rPr>
              <a:t>P(predicted|rain) = .9</a:t>
            </a:r>
          </a:p>
          <a:p>
            <a:pPr eaLnBrk="1" hangingPunct="1"/>
            <a:r>
              <a:rPr lang="en-US">
                <a:latin typeface="Arial" charset="0"/>
                <a:ea typeface="Arial" charset="0"/>
                <a:cs typeface="Arial" charset="0"/>
              </a:rPr>
              <a:t>P(predicted|not rain) = .05</a:t>
            </a:r>
          </a:p>
          <a:p>
            <a:pPr eaLnBrk="1" hangingPunct="1"/>
            <a:endParaRPr lang="en-US">
              <a:latin typeface="Arial" charset="0"/>
              <a:ea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C39C17-6D9F-274D-8212-05AC5572871B}" type="slidenum">
              <a:rPr lang="en-US"/>
              <a:pPr/>
              <a:t>44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err="1">
                <a:latin typeface="Arial" charset="0"/>
                <a:ea typeface="Arial" charset="0"/>
                <a:cs typeface="Arial" charset="0"/>
              </a:rPr>
              <a:t>P(rain|predicted</a:t>
            </a:r>
            <a:r>
              <a:rPr lang="en-US" dirty="0">
                <a:latin typeface="Arial" charset="0"/>
                <a:ea typeface="Arial" charset="0"/>
                <a:cs typeface="Arial" charset="0"/>
              </a:rPr>
              <a:t>) = </a:t>
            </a:r>
            <a:r>
              <a:rPr lang="en-US" dirty="0" err="1">
                <a:latin typeface="Arial" charset="0"/>
                <a:ea typeface="Arial" charset="0"/>
                <a:cs typeface="Arial" charset="0"/>
              </a:rPr>
              <a:t>P(predicted|rain</a:t>
            </a:r>
            <a:r>
              <a:rPr lang="en-US" dirty="0">
                <a:latin typeface="Arial" charset="0"/>
                <a:ea typeface="Arial" charset="0"/>
                <a:cs typeface="Arial" charset="0"/>
              </a:rPr>
              <a:t>)*</a:t>
            </a:r>
            <a:r>
              <a:rPr lang="en-US" dirty="0" err="1">
                <a:latin typeface="Arial" charset="0"/>
                <a:ea typeface="Arial" charset="0"/>
                <a:cs typeface="Arial" charset="0"/>
              </a:rPr>
              <a:t>P(rain</a:t>
            </a:r>
            <a:r>
              <a:rPr lang="en-US" dirty="0">
                <a:latin typeface="Arial" charset="0"/>
                <a:ea typeface="Arial" charset="0"/>
                <a:cs typeface="Arial" charset="0"/>
              </a:rPr>
              <a:t>) / </a:t>
            </a:r>
            <a:r>
              <a:rPr lang="en-US" dirty="0" err="1">
                <a:latin typeface="Arial" charset="0"/>
                <a:ea typeface="Arial" charset="0"/>
                <a:cs typeface="Arial" charset="0"/>
              </a:rPr>
              <a:t>P(predicted</a:t>
            </a:r>
            <a:r>
              <a:rPr lang="en-US" dirty="0">
                <a:latin typeface="Arial" charset="0"/>
                <a:ea typeface="Arial" charset="0"/>
                <a:cs typeface="Arial" charset="0"/>
              </a:rPr>
              <a:t>)</a:t>
            </a:r>
          </a:p>
          <a:p>
            <a:pPr eaLnBrk="1" hangingPunct="1"/>
            <a:r>
              <a:rPr lang="en-US" dirty="0">
                <a:latin typeface="Arial" charset="0"/>
                <a:ea typeface="Arial" charset="0"/>
                <a:cs typeface="Arial" charset="0"/>
              </a:rPr>
              <a:t>			   = .9 * 5/365 / </a:t>
            </a:r>
          </a:p>
          <a:p>
            <a:pPr eaLnBrk="1" hangingPunct="1"/>
            <a:r>
              <a:rPr lang="en-US" dirty="0">
                <a:latin typeface="Arial" charset="0"/>
                <a:ea typeface="Arial" charset="0"/>
                <a:cs typeface="Arial" charset="0"/>
              </a:rPr>
              <a:t>			  </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365 days</a:t>
            </a:r>
          </a:p>
          <a:p>
            <a:pPr eaLnBrk="1" hangingPunct="1"/>
            <a:r>
              <a:rPr lang="en-US" dirty="0">
                <a:latin typeface="Arial" charset="0"/>
                <a:ea typeface="Arial" charset="0"/>
                <a:cs typeface="Arial" charset="0"/>
              </a:rPr>
              <a:t>5 days rain</a:t>
            </a:r>
          </a:p>
          <a:p>
            <a:pPr eaLnBrk="1" hangingPunct="1"/>
            <a:endParaRPr lang="en-US" dirty="0">
              <a:latin typeface="Arial" charset="0"/>
              <a:ea typeface="Arial" charset="0"/>
              <a:cs typeface="Arial" charset="0"/>
            </a:endParaRPr>
          </a:p>
          <a:p>
            <a:pPr eaLnBrk="1" hangingPunct="1"/>
            <a:r>
              <a:rPr lang="en-US" dirty="0" err="1">
                <a:latin typeface="Arial" charset="0"/>
                <a:ea typeface="Arial" charset="0"/>
                <a:cs typeface="Arial" charset="0"/>
              </a:rPr>
              <a:t>P(rain</a:t>
            </a:r>
            <a:r>
              <a:rPr lang="en-US" dirty="0">
                <a:latin typeface="Arial" charset="0"/>
                <a:ea typeface="Arial" charset="0"/>
                <a:cs typeface="Arial" charset="0"/>
              </a:rPr>
              <a:t>) = 5/365</a:t>
            </a:r>
          </a:p>
          <a:p>
            <a:pPr eaLnBrk="1" hangingPunct="1"/>
            <a:r>
              <a:rPr lang="en-US" dirty="0" err="1">
                <a:latin typeface="Arial" charset="0"/>
                <a:ea typeface="Arial" charset="0"/>
                <a:cs typeface="Arial" charset="0"/>
              </a:rPr>
              <a:t>P(predicted|rain</a:t>
            </a:r>
            <a:r>
              <a:rPr lang="en-US" dirty="0">
                <a:latin typeface="Arial" charset="0"/>
                <a:ea typeface="Arial" charset="0"/>
                <a:cs typeface="Arial" charset="0"/>
              </a:rPr>
              <a:t>) = .9</a:t>
            </a:r>
          </a:p>
          <a:p>
            <a:pPr eaLnBrk="1" hangingPunct="1"/>
            <a:r>
              <a:rPr lang="en-US" dirty="0" err="1">
                <a:latin typeface="Arial" charset="0"/>
                <a:ea typeface="Arial" charset="0"/>
                <a:cs typeface="Arial" charset="0"/>
              </a:rPr>
              <a:t>P(predicted|not</a:t>
            </a:r>
            <a:r>
              <a:rPr lang="en-US" dirty="0">
                <a:latin typeface="Arial" charset="0"/>
                <a:ea typeface="Arial" charset="0"/>
                <a:cs typeface="Arial" charset="0"/>
              </a:rPr>
              <a:t> rain) = .05</a:t>
            </a:r>
          </a:p>
          <a:p>
            <a:pPr eaLnBrk="1" hangingPunct="1"/>
            <a:endParaRPr lang="en-US" dirty="0">
              <a:latin typeface="Arial" charset="0"/>
              <a:ea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C39C17-6D9F-274D-8212-05AC5572871B}" type="slidenum">
              <a:rPr lang="en-US"/>
              <a:pPr/>
              <a:t>45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err="1">
                <a:latin typeface="Arial" charset="0"/>
                <a:ea typeface="Arial" charset="0"/>
                <a:cs typeface="Arial" charset="0"/>
              </a:rPr>
              <a:t>P(rain|predicted</a:t>
            </a:r>
            <a:r>
              <a:rPr lang="en-US" dirty="0">
                <a:latin typeface="Arial" charset="0"/>
                <a:ea typeface="Arial" charset="0"/>
                <a:cs typeface="Arial" charset="0"/>
              </a:rPr>
              <a:t>) = </a:t>
            </a:r>
            <a:r>
              <a:rPr lang="en-US" dirty="0" err="1">
                <a:latin typeface="Arial" charset="0"/>
                <a:ea typeface="Arial" charset="0"/>
                <a:cs typeface="Arial" charset="0"/>
              </a:rPr>
              <a:t>P(predicted|rain</a:t>
            </a:r>
            <a:r>
              <a:rPr lang="en-US" dirty="0">
                <a:latin typeface="Arial" charset="0"/>
                <a:ea typeface="Arial" charset="0"/>
                <a:cs typeface="Arial" charset="0"/>
              </a:rPr>
              <a:t>)*</a:t>
            </a:r>
            <a:r>
              <a:rPr lang="en-US" dirty="0" err="1">
                <a:latin typeface="Arial" charset="0"/>
                <a:ea typeface="Arial" charset="0"/>
                <a:cs typeface="Arial" charset="0"/>
              </a:rPr>
              <a:t>P(rain</a:t>
            </a:r>
            <a:r>
              <a:rPr lang="en-US" dirty="0">
                <a:latin typeface="Arial" charset="0"/>
                <a:ea typeface="Arial" charset="0"/>
                <a:cs typeface="Arial" charset="0"/>
              </a:rPr>
              <a:t>) / </a:t>
            </a:r>
            <a:r>
              <a:rPr lang="en-US" dirty="0" err="1">
                <a:latin typeface="Arial" charset="0"/>
                <a:ea typeface="Arial" charset="0"/>
                <a:cs typeface="Arial" charset="0"/>
              </a:rPr>
              <a:t>P(predicted</a:t>
            </a:r>
            <a:r>
              <a:rPr lang="en-US">
                <a:latin typeface="Arial" charset="0"/>
                <a:ea typeface="Arial" charset="0"/>
                <a:cs typeface="Arial" charset="0"/>
              </a:rPr>
              <a:t>)</a:t>
            </a:r>
          </a:p>
          <a:p>
            <a:pPr eaLnBrk="1" hangingPunct="1"/>
            <a:r>
              <a:rPr lang="en-US" dirty="0">
                <a:latin typeface="Arial" charset="0"/>
                <a:ea typeface="Arial" charset="0"/>
                <a:cs typeface="Arial" charset="0"/>
              </a:rPr>
              <a:t>			   = .9 * 5/365 / </a:t>
            </a:r>
          </a:p>
          <a:p>
            <a:pPr eaLnBrk="1" hangingPunct="1"/>
            <a:r>
              <a:rPr lang="en-US" dirty="0">
                <a:latin typeface="Arial" charset="0"/>
                <a:ea typeface="Arial" charset="0"/>
                <a:cs typeface="Arial" charset="0"/>
              </a:rPr>
              <a:t>			  </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365 days</a:t>
            </a:r>
          </a:p>
          <a:p>
            <a:pPr eaLnBrk="1" hangingPunct="1"/>
            <a:r>
              <a:rPr lang="en-US" dirty="0">
                <a:latin typeface="Arial" charset="0"/>
                <a:ea typeface="Arial" charset="0"/>
                <a:cs typeface="Arial" charset="0"/>
              </a:rPr>
              <a:t>5 days rain</a:t>
            </a:r>
          </a:p>
          <a:p>
            <a:pPr eaLnBrk="1" hangingPunct="1"/>
            <a:endParaRPr lang="en-US" dirty="0">
              <a:latin typeface="Arial" charset="0"/>
              <a:ea typeface="Arial" charset="0"/>
              <a:cs typeface="Arial" charset="0"/>
            </a:endParaRPr>
          </a:p>
          <a:p>
            <a:pPr eaLnBrk="1" hangingPunct="1"/>
            <a:r>
              <a:rPr lang="en-US" dirty="0" err="1">
                <a:latin typeface="Arial" charset="0"/>
                <a:ea typeface="Arial" charset="0"/>
                <a:cs typeface="Arial" charset="0"/>
              </a:rPr>
              <a:t>P(rain</a:t>
            </a:r>
            <a:r>
              <a:rPr lang="en-US" dirty="0">
                <a:latin typeface="Arial" charset="0"/>
                <a:ea typeface="Arial" charset="0"/>
                <a:cs typeface="Arial" charset="0"/>
              </a:rPr>
              <a:t>) = 5/365</a:t>
            </a:r>
          </a:p>
          <a:p>
            <a:pPr eaLnBrk="1" hangingPunct="1"/>
            <a:r>
              <a:rPr lang="en-US" dirty="0" err="1">
                <a:latin typeface="Arial" charset="0"/>
                <a:ea typeface="Arial" charset="0"/>
                <a:cs typeface="Arial" charset="0"/>
              </a:rPr>
              <a:t>P(predicted|rain</a:t>
            </a:r>
            <a:r>
              <a:rPr lang="en-US" dirty="0">
                <a:latin typeface="Arial" charset="0"/>
                <a:ea typeface="Arial" charset="0"/>
                <a:cs typeface="Arial" charset="0"/>
              </a:rPr>
              <a:t>) = .9</a:t>
            </a:r>
          </a:p>
          <a:p>
            <a:pPr eaLnBrk="1" hangingPunct="1"/>
            <a:r>
              <a:rPr lang="en-US" dirty="0" err="1">
                <a:latin typeface="Arial" charset="0"/>
                <a:ea typeface="Arial" charset="0"/>
                <a:cs typeface="Arial" charset="0"/>
              </a:rPr>
              <a:t>P(predicted|not</a:t>
            </a:r>
            <a:r>
              <a:rPr lang="en-US" dirty="0">
                <a:latin typeface="Arial" charset="0"/>
                <a:ea typeface="Arial" charset="0"/>
                <a:cs typeface="Arial" charset="0"/>
              </a:rPr>
              <a:t> rain) = .05</a:t>
            </a:r>
          </a:p>
          <a:p>
            <a:pPr eaLnBrk="1" hangingPunct="1"/>
            <a:endParaRPr lang="en-US" dirty="0">
              <a:latin typeface="Arial"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050974F-6569-A24F-9C88-04B625A6C804}" type="slidenum">
              <a:rPr lang="en-US"/>
              <a:pPr/>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buFontTx/>
              <a:buChar char="o"/>
            </a:pPr>
            <a:r>
              <a:rPr lang="en-US">
                <a:latin typeface="Arial" charset="0"/>
                <a:ea typeface="Arial" charset="0"/>
                <a:cs typeface="Arial" charset="0"/>
              </a:rPr>
              <a:t>So the probability of a toothache is the sum of all of these atomic events (we called them models in logic) in which toothache is true</a:t>
            </a:r>
          </a:p>
          <a:p>
            <a:pPr eaLnBrk="1" hangingPunct="1">
              <a:buFontTx/>
              <a:buChar char="o"/>
            </a:pPr>
            <a:endParaRPr lang="en-US">
              <a:latin typeface="Arial" charset="0"/>
              <a:ea typeface="Arial" charset="0"/>
              <a:cs typeface="Arial" charset="0"/>
            </a:endParaRPr>
          </a:p>
          <a:p>
            <a:pPr eaLnBrk="1" hangingPunct="1"/>
            <a:endParaRPr lang="en-US">
              <a:latin typeface="Arial"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60FA4C-E4CF-6144-9425-9BC8112285C6}" type="slidenum">
              <a:rPr lang="en-US"/>
              <a:pPr/>
              <a:t>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FontTx/>
              <a:buChar char="o"/>
            </a:pPr>
            <a:endParaRPr lang="en-US" dirty="0">
              <a:latin typeface="Arial"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253C0D-B149-1244-B775-7B6BF391C8E5}" type="slidenum">
              <a:rPr lang="en-US"/>
              <a:pPr/>
              <a:t>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C5FC4CF-8083-6149-944B-02436F34BD5E}" type="slidenum">
              <a:rPr lang="en-US"/>
              <a:pPr/>
              <a:t>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o"/>
            </a:pPr>
            <a:r>
              <a:rPr lang="en-US">
                <a:latin typeface="Arial" charset="0"/>
                <a:ea typeface="Arial" charset="0"/>
                <a:cs typeface="Arial" charset="0"/>
              </a:rPr>
              <a:t>On the last slide, we were computing the conditional probability that I don’t’ have a cavity, given that I have a toothache </a:t>
            </a:r>
            <a:r>
              <a:rPr lang="en-US" sz="1000">
                <a:latin typeface="Arial" charset="0"/>
                <a:ea typeface="Arial" charset="0"/>
                <a:cs typeface="Arial" charset="0"/>
              </a:rPr>
              <a:t>P(</a:t>
            </a:r>
            <a:r>
              <a:rPr lang="en-US" sz="1000">
                <a:latin typeface="Arial" charset="0"/>
                <a:ea typeface="Arial" charset="0"/>
                <a:cs typeface="Arial" charset="0"/>
                <a:sym typeface="Symbol" charset="2"/>
              </a:rPr>
              <a:t></a:t>
            </a:r>
            <a:r>
              <a:rPr lang="en-US" sz="1000" i="1">
                <a:latin typeface="Arial" charset="0"/>
                <a:ea typeface="Arial" charset="0"/>
                <a:cs typeface="Arial" charset="0"/>
              </a:rPr>
              <a:t>cavity</a:t>
            </a:r>
            <a:r>
              <a:rPr lang="en-US" sz="1000">
                <a:latin typeface="Arial" charset="0"/>
                <a:ea typeface="Arial" charset="0"/>
                <a:cs typeface="Arial" charset="0"/>
              </a:rPr>
              <a:t> | </a:t>
            </a:r>
            <a:r>
              <a:rPr lang="en-US" sz="1000" i="1">
                <a:latin typeface="Arial" charset="0"/>
                <a:ea typeface="Arial" charset="0"/>
                <a:cs typeface="Arial" charset="0"/>
              </a:rPr>
              <a:t>toothache</a:t>
            </a:r>
            <a:r>
              <a:rPr lang="en-US" sz="1000">
                <a:latin typeface="Arial" charset="0"/>
                <a:ea typeface="Arial" charset="0"/>
                <a:cs typeface="Arial" charset="0"/>
              </a:rPr>
              <a:t>) </a:t>
            </a:r>
          </a:p>
          <a:p>
            <a:pPr eaLnBrk="1" hangingPunct="1">
              <a:buFontTx/>
              <a:buChar char="o"/>
            </a:pPr>
            <a:r>
              <a:rPr lang="en-US" sz="1000">
                <a:latin typeface="Arial" charset="0"/>
                <a:ea typeface="Arial" charset="0"/>
                <a:cs typeface="Arial" charset="0"/>
              </a:rPr>
              <a:t>If we try the inverse of that P(cavity|toothache), we end up dividing by the same denominator P(toothache)</a:t>
            </a:r>
          </a:p>
          <a:p>
            <a:pPr lvl="1" eaLnBrk="1" hangingPunct="1">
              <a:buFontTx/>
              <a:buChar char="o"/>
            </a:pPr>
            <a:r>
              <a:rPr lang="en-US" sz="1000">
                <a:latin typeface="Arial" charset="0"/>
                <a:ea typeface="Arial" charset="0"/>
                <a:cs typeface="Arial" charset="0"/>
              </a:rPr>
              <a:t>P(cavity|toothache) = P(cavity n toothache) / P(toothache)</a:t>
            </a:r>
          </a:p>
          <a:p>
            <a:pPr eaLnBrk="1" hangingPunct="1">
              <a:buFontTx/>
              <a:buChar char="o"/>
            </a:pPr>
            <a:r>
              <a:rPr lang="en-US" sz="1000">
                <a:latin typeface="Arial" charset="0"/>
                <a:ea typeface="Arial" charset="0"/>
                <a:cs typeface="Arial" charset="0"/>
              </a:rPr>
              <a:t>So, we can view the denominator as a normalization constant alpha for the distribution P(Cavity|toothache)</a:t>
            </a:r>
          </a:p>
          <a:p>
            <a:pPr lvl="1" eaLnBrk="1" hangingPunct="1">
              <a:buFontTx/>
              <a:buChar char="o"/>
            </a:pPr>
            <a:r>
              <a:rPr lang="en-US" sz="1000">
                <a:latin typeface="Arial" charset="0"/>
                <a:ea typeface="Arial" charset="0"/>
                <a:cs typeface="Arial" charset="0"/>
              </a:rPr>
              <a:t>Notice that Cavity is capitalized here, that is because I’m talking about all possible values for the variable Cavity (true or false), whereas I’m saying that toothache is true</a:t>
            </a:r>
          </a:p>
          <a:p>
            <a:pPr eaLnBrk="1" hangingPunct="1">
              <a:buFontTx/>
              <a:buChar char="o"/>
            </a:pPr>
            <a:r>
              <a:rPr lang="en-US" sz="1000">
                <a:latin typeface="Arial" charset="0"/>
                <a:ea typeface="Arial" charset="0"/>
                <a:cs typeface="Arial" charset="0"/>
              </a:rPr>
              <a:t>Using this constant, we can merge these two calculations into 1 (instead of calculating P(toothache) twice, or doing these extra steps), where the probabilities obviously still add up to 1</a:t>
            </a:r>
          </a:p>
          <a:p>
            <a:pPr eaLnBrk="1" hangingPunct="1">
              <a:buFontTx/>
              <a:buChar char="o"/>
            </a:pPr>
            <a:r>
              <a:rPr lang="en-US" sz="1000">
                <a:latin typeface="Arial" charset="0"/>
                <a:ea typeface="Arial" charset="0"/>
                <a:cs typeface="Arial" charset="0"/>
              </a:rPr>
              <a:t>This gives us a shortcut here, we can calculate both the Probability of cavity and not cavity (given toothache) in one calculation</a:t>
            </a:r>
          </a:p>
          <a:p>
            <a:pPr eaLnBrk="1" hangingPunct="1">
              <a:buFontTx/>
              <a:buChar char="o"/>
            </a:pPr>
            <a:r>
              <a:rPr lang="en-US" sz="1000">
                <a:latin typeface="Arial" charset="0"/>
                <a:ea typeface="Arial" charset="0"/>
                <a:cs typeface="Arial" charset="0"/>
              </a:rPr>
              <a:t>We have the set of probabilities for which toothache and catch are true and the set of values for which toothache and not catch are true</a:t>
            </a:r>
          </a:p>
          <a:p>
            <a:pPr eaLnBrk="1" hangingPunct="1">
              <a:buFontTx/>
              <a:buChar char="o"/>
            </a:pPr>
            <a:r>
              <a:rPr lang="en-US" sz="1000">
                <a:latin typeface="Arial" charset="0"/>
                <a:ea typeface="Arial" charset="0"/>
                <a:cs typeface="Arial" charset="0"/>
              </a:rPr>
              <a:t>Doing vector addition here, we get &lt;0.12, 0.08&gt; which we then multiply by the constant alpha (which in this case was 1/P(toothache) = 1/0.2)</a:t>
            </a:r>
          </a:p>
          <a:p>
            <a:pPr lvl="1" eaLnBrk="1" hangingPunct="1">
              <a:buFontTx/>
              <a:buChar char="o"/>
            </a:pPr>
            <a:r>
              <a:rPr lang="en-US" sz="1000">
                <a:latin typeface="Arial" charset="0"/>
                <a:ea typeface="Arial" charset="0"/>
                <a:cs typeface="Arial" charset="0"/>
              </a:rPr>
              <a:t>CALCULATE ALPHA - ADD TWO PROBS - DIVIDE EACH BY THIS SUM</a:t>
            </a:r>
          </a:p>
          <a:p>
            <a:pPr eaLnBrk="1" hangingPunct="1">
              <a:buFontTx/>
              <a:buChar char="o"/>
            </a:pPr>
            <a:r>
              <a:rPr lang="en-US" sz="1000">
                <a:latin typeface="Arial" charset="0"/>
                <a:ea typeface="Arial" charset="0"/>
                <a:cs typeface="Arial" charset="0"/>
              </a:rPr>
              <a:t>We get the set of two probabilities which correspond to the probability of cavity and the probability of not cavity given toothache</a:t>
            </a:r>
          </a:p>
          <a:p>
            <a:pPr eaLnBrk="1" hangingPunct="1"/>
            <a:endParaRPr lang="en-US">
              <a:latin typeface="Arial" charset="0"/>
              <a:ea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2B6043-93D9-134B-A346-3BE0AD349516}" type="slidenum">
              <a:rPr lang="en-US"/>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03944DD-6FDA-EF43-8C4A-6497626079D6}"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latin typeface="Arial" charset="0"/>
                <a:ea typeface="Arial" charset="0"/>
                <a:cs typeface="Arial" charset="0"/>
              </a:rPr>
              <a:t>P(passSecond|passFirst) = P(passSecond n passFirst) / P(passFirst)</a:t>
            </a:r>
          </a:p>
          <a:p>
            <a:pPr eaLnBrk="1" hangingPunct="1"/>
            <a:r>
              <a:rPr lang="en-US">
                <a:latin typeface="Arial" charset="0"/>
                <a:ea typeface="Arial" charset="0"/>
                <a:cs typeface="Arial" charset="0"/>
              </a:rPr>
              <a:t>					= .25 / .42</a:t>
            </a:r>
          </a:p>
          <a:p>
            <a:pPr eaLnBrk="1" hangingPunct="1"/>
            <a:r>
              <a:rPr lang="en-US">
                <a:latin typeface="Arial" charset="0"/>
                <a:ea typeface="Arial" charset="0"/>
                <a:cs typeface="Arial" charset="0"/>
              </a:rPr>
              <a:t>					= 25/42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297482-2AA1-8442-9195-0D5585E1B12F}" type="slidenum">
              <a:rPr lang="en-US"/>
              <a:pPr/>
              <a:t>10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1863" y="4403725"/>
            <a:ext cx="5121275" cy="4171950"/>
          </a:xfrm>
          <a:noFill/>
          <a:ln/>
        </p:spPr>
        <p:txBody>
          <a:bodyPr/>
          <a:lstStyle/>
          <a:p>
            <a:pPr eaLnBrk="1" hangingPunct="1"/>
            <a:r>
              <a:rPr lang="en-US" dirty="0" smtClean="0">
                <a:latin typeface="Arial" charset="0"/>
                <a:ea typeface="Arial" charset="0"/>
                <a:cs typeface="Arial" charset="0"/>
              </a:rPr>
              <a:t>Assume that there is a test for cancer which is 98 percent accurate; i.e. if someone has cancer, the test will be positive 98 percent of the time, and if one doesn't have it, the test will be negative 98 percent of the time. Assume further that .5 percent - one out of two hundred people - actually have cancer.</a:t>
            </a:r>
          </a:p>
          <a:p>
            <a:pPr eaLnBrk="1" hangingPunct="1"/>
            <a:endParaRPr lang="en-US" dirty="0" smtClean="0">
              <a:latin typeface="Arial" charset="0"/>
              <a:ea typeface="Arial" charset="0"/>
              <a:cs typeface="Arial" charset="0"/>
            </a:endParaRPr>
          </a:p>
          <a:p>
            <a:pPr eaLnBrk="1" hangingPunct="1"/>
            <a:r>
              <a:rPr lang="en-US" dirty="0" smtClean="0">
                <a:latin typeface="Arial" charset="0"/>
                <a:ea typeface="Arial" charset="0"/>
                <a:cs typeface="Arial" charset="0"/>
              </a:rPr>
              <a:t>Now imagine that 10,000 tests for cancer are administered. Of these, how many are positive? On the average, 50 of these 10,000 people (.5 percent of 10,000) will have cancer, and so, since 98 percent of them will test positive, we will have 49 positive tests. Of the 9,950 </a:t>
            </a:r>
            <a:r>
              <a:rPr lang="en-US" dirty="0" err="1" smtClean="0">
                <a:latin typeface="Arial" charset="0"/>
                <a:ea typeface="Arial" charset="0"/>
                <a:cs typeface="Arial" charset="0"/>
              </a:rPr>
              <a:t>cancerless</a:t>
            </a:r>
            <a:r>
              <a:rPr lang="en-US" dirty="0" smtClean="0">
                <a:latin typeface="Arial" charset="0"/>
                <a:ea typeface="Arial" charset="0"/>
                <a:cs typeface="Arial" charset="0"/>
              </a:rPr>
              <a:t> people, 2 percent of them will test positive, for a total of 199 positive tests (.02 </a:t>
            </a:r>
            <a:r>
              <a:rPr lang="en-US" dirty="0" err="1" smtClean="0">
                <a:latin typeface="Arial" charset="0"/>
                <a:ea typeface="Arial" charset="0"/>
                <a:cs typeface="Arial" charset="0"/>
              </a:rPr>
              <a:t>x</a:t>
            </a:r>
            <a:r>
              <a:rPr lang="en-US" dirty="0" smtClean="0">
                <a:latin typeface="Arial" charset="0"/>
                <a:ea typeface="Arial" charset="0"/>
                <a:cs typeface="Arial" charset="0"/>
              </a:rPr>
              <a:t> 9,950 = 199). Thus, of the total 248 positive tests (199 + 49 = 248), most (199) are false positives, and so the conditional probability of having cancer given that one tests positive is only 49/248, or about 20 percent! (This relatively low percentage is to be contrasted with the conditional probability that one tests positive, given that one has cancer, which by assumption is 98 percent.)</a:t>
            </a:r>
          </a:p>
          <a:p>
            <a:pPr eaLnBrk="1" hangingPunct="1"/>
            <a:endParaRPr lang="en-US" dirty="0" smtClean="0">
              <a:latin typeface="Arial" charset="0"/>
              <a:ea typeface="Arial" charset="0"/>
              <a:cs typeface="Arial" charset="0"/>
            </a:endParaRPr>
          </a:p>
          <a:p>
            <a:pPr eaLnBrk="1" hangingPunct="1"/>
            <a:r>
              <a:rPr lang="en-US" dirty="0" smtClean="0">
                <a:latin typeface="Arial" charset="0"/>
                <a:ea typeface="Arial" charset="0"/>
                <a:cs typeface="Arial" charset="0"/>
              </a:rPr>
              <a:t>We don’t have values for </a:t>
            </a:r>
            <a:r>
              <a:rPr lang="en-US" dirty="0" err="1" smtClean="0">
                <a:latin typeface="Arial" charset="0"/>
                <a:ea typeface="Arial" charset="0"/>
                <a:cs typeface="Arial" charset="0"/>
              </a:rPr>
              <a:t>P(cancer</a:t>
            </a:r>
            <a:r>
              <a:rPr lang="en-US" dirty="0" smtClean="0">
                <a:latin typeface="Arial" charset="0"/>
                <a:ea typeface="Arial" charset="0"/>
                <a:cs typeface="Arial" charset="0"/>
              </a:rPr>
              <a:t> </a:t>
            </a:r>
            <a:r>
              <a:rPr lang="en-US" dirty="0" err="1" smtClean="0">
                <a:latin typeface="Arial" charset="0"/>
                <a:ea typeface="Arial" charset="0"/>
                <a:cs typeface="Arial" charset="0"/>
              </a:rPr>
              <a:t>n</a:t>
            </a:r>
            <a:r>
              <a:rPr lang="en-US" dirty="0" smtClean="0">
                <a:latin typeface="Arial" charset="0"/>
                <a:ea typeface="Arial" charset="0"/>
                <a:cs typeface="Arial" charset="0"/>
              </a:rPr>
              <a:t> </a:t>
            </a:r>
            <a:r>
              <a:rPr lang="en-US" dirty="0" err="1" smtClean="0">
                <a:latin typeface="Arial" charset="0"/>
                <a:ea typeface="Arial" charset="0"/>
                <a:cs typeface="Arial" charset="0"/>
              </a:rPr>
              <a:t>testpostive</a:t>
            </a:r>
            <a:r>
              <a:rPr lang="en-US" dirty="0" smtClean="0">
                <a:latin typeface="Arial" charset="0"/>
                <a:ea typeface="Arial" charset="0"/>
                <a:cs typeface="Arial" charset="0"/>
              </a:rPr>
              <a:t>) or for </a:t>
            </a:r>
            <a:r>
              <a:rPr lang="en-US" dirty="0" err="1" smtClean="0">
                <a:latin typeface="Arial" charset="0"/>
                <a:ea typeface="Arial" charset="0"/>
                <a:cs typeface="Arial" charset="0"/>
              </a:rPr>
              <a:t>P(testpositive</a:t>
            </a:r>
            <a:r>
              <a:rPr lang="en-US" dirty="0" smtClean="0">
                <a:latin typeface="Arial" charset="0"/>
                <a:ea typeface="Arial" charset="0"/>
                <a:cs typeface="Arial" charset="0"/>
              </a:rPr>
              <a:t>) so this is impossible to calculate thus far</a:t>
            </a:r>
            <a:endParaRPr lang="en-US" dirty="0">
              <a:latin typeface="Arial" charset="0"/>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Master" Target="../slideMasters/slideMaster1.xml"/><Relationship Id="rId1" Type="http://schemas.openxmlformats.org/officeDocument/2006/relationships/tags" Target="../tags/tag6.xml"/><Relationship Id="rId2"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userDrawn="1">
            <p:custDataLst>
              <p:tags r:id="rId1"/>
            </p:custDataLst>
          </p:nvPr>
        </p:nvSpPr>
        <p:spPr bwMode="auto">
          <a:xfrm rot="5400000">
            <a:off x="3314700" y="723900"/>
            <a:ext cx="228600" cy="5486400"/>
          </a:xfrm>
          <a:prstGeom prst="triangle">
            <a:avLst>
              <a:gd name="adj" fmla="val 100000"/>
            </a:avLst>
          </a:prstGeom>
          <a:solidFill>
            <a:srgbClr val="CC3300"/>
          </a:solidFill>
          <a:ln w="25400">
            <a:solidFill>
              <a:srgbClr val="CC3300"/>
            </a:solidFill>
            <a:miter lim="800000"/>
            <a:headEnd/>
            <a:tailEnd/>
          </a:ln>
          <a:effectLst/>
        </p:spPr>
        <p:txBody>
          <a:bodyPr wrap="none" anchor="ctr">
            <a:prstTxWarp prst="textNoShape">
              <a:avLst/>
            </a:prstTxWarp>
          </a:bodyPr>
          <a:lstStyle/>
          <a:p>
            <a:endParaRPr lang="en-US"/>
          </a:p>
        </p:txBody>
      </p:sp>
      <p:sp>
        <p:nvSpPr>
          <p:cNvPr id="5" name="AutoShape 9"/>
          <p:cNvSpPr>
            <a:spLocks noChangeArrowheads="1"/>
          </p:cNvSpPr>
          <p:nvPr userDrawn="1">
            <p:custDataLst>
              <p:tags r:id="rId2"/>
            </p:custDataLst>
          </p:nvPr>
        </p:nvSpPr>
        <p:spPr bwMode="auto">
          <a:xfrm rot="16200000" flipH="1">
            <a:off x="5829300" y="952500"/>
            <a:ext cx="228600" cy="5029200"/>
          </a:xfrm>
          <a:prstGeom prst="triangle">
            <a:avLst>
              <a:gd name="adj" fmla="val 100000"/>
            </a:avLst>
          </a:prstGeom>
          <a:solidFill>
            <a:srgbClr val="CC3300"/>
          </a:solidFill>
          <a:ln w="25400">
            <a:solidFill>
              <a:srgbClr val="CC3300"/>
            </a:solidFill>
            <a:miter lim="800000"/>
            <a:headEnd/>
            <a:tailEnd/>
          </a:ln>
          <a:effectLst/>
        </p:spPr>
        <p:txBody>
          <a:bodyPr wrap="none" anchor="ctr">
            <a:prstTxWarp prst="textNoShape">
              <a:avLst/>
            </a:prstTxWarp>
          </a:bodyPr>
          <a:lstStyle/>
          <a:p>
            <a:endParaRPr lang="en-US"/>
          </a:p>
        </p:txBody>
      </p:sp>
      <p:sp>
        <p:nvSpPr>
          <p:cNvPr id="6" name="Line 8"/>
          <p:cNvSpPr>
            <a:spLocks noChangeShapeType="1"/>
          </p:cNvSpPr>
          <p:nvPr userDrawn="1">
            <p:custDataLst>
              <p:tags r:id="rId3"/>
            </p:custDataLst>
          </p:nvPr>
        </p:nvSpPr>
        <p:spPr bwMode="auto">
          <a:xfrm>
            <a:off x="685800" y="3581400"/>
            <a:ext cx="7772400" cy="0"/>
          </a:xfrm>
          <a:prstGeom prst="line">
            <a:avLst/>
          </a:prstGeom>
          <a:noFill/>
          <a:ln w="25400">
            <a:solidFill>
              <a:schemeClr val="tx1"/>
            </a:solidFill>
            <a:round/>
            <a:headEnd/>
            <a:tailEnd/>
          </a:ln>
          <a:effectLst/>
        </p:spPr>
        <p:txBody>
          <a:bodyPr>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78850"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788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A89760B3-974D-DE42-9D8A-32F1294F9B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7FF46B0-341A-F94D-8D9E-41B6AA66D5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854B0B4-F8C1-9447-AFC2-619B68C3C7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8B5E184-3545-E648-A65B-4BC3013ECF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CFE23D6-838F-1142-AE58-DC14299530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EAA0D5-D0C0-8D48-BCE2-AFF3EC6470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00C1B44-0B54-C443-9508-F450D8D884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90F079A-79A2-BB4C-8A7B-49CB7EA9A1C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F5A4B11-987B-774A-A4F4-E4D9EBEFA2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FDB601-A72C-7648-B51C-B2B9A14A45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2F31E0E-61C7-6C43-8D94-CCD458CF1C7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2.xml"/><Relationship Id="rId14" Type="http://schemas.openxmlformats.org/officeDocument/2006/relationships/tags" Target="../tags/tag3.xml"/><Relationship Id="rId15" Type="http://schemas.openxmlformats.org/officeDocument/2006/relationships/tags" Target="../tags/tag4.xml"/><Relationship Id="rId16" Type="http://schemas.openxmlformats.org/officeDocument/2006/relationships/tags" Target="../tags/tag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457200" y="152400"/>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ADF83D-28F7-B84A-AE04-0852A69F2FCB}" type="slidenum">
              <a:rPr lang="en-US"/>
              <a:pPr/>
              <a:t>‹#›</a:t>
            </a:fld>
            <a:endParaRPr lang="en-US"/>
          </a:p>
        </p:txBody>
      </p:sp>
      <p:sp>
        <p:nvSpPr>
          <p:cNvPr id="75783" name="Line 7"/>
          <p:cNvSpPr>
            <a:spLocks noChangeShapeType="1"/>
          </p:cNvSpPr>
          <p:nvPr userDrawn="1">
            <p:custDataLst>
              <p:tags r:id="rId15"/>
            </p:custDataLst>
          </p:nvPr>
        </p:nvSpPr>
        <p:spPr bwMode="auto">
          <a:xfrm>
            <a:off x="473075" y="881063"/>
            <a:ext cx="8229600" cy="0"/>
          </a:xfrm>
          <a:prstGeom prst="line">
            <a:avLst/>
          </a:prstGeom>
          <a:noFill/>
          <a:ln w="25400">
            <a:solidFill>
              <a:schemeClr val="tx1"/>
            </a:solidFill>
            <a:round/>
            <a:headEnd/>
            <a:tailEnd/>
          </a:ln>
          <a:effectLst/>
        </p:spPr>
        <p:txBody>
          <a:bodyPr>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75785" name="AutoShape 9"/>
          <p:cNvSpPr>
            <a:spLocks noChangeArrowheads="1"/>
          </p:cNvSpPr>
          <p:nvPr userDrawn="1">
            <p:custDataLst>
              <p:tags r:id="rId16"/>
            </p:custDataLst>
          </p:nvPr>
        </p:nvSpPr>
        <p:spPr bwMode="auto">
          <a:xfrm rot="5400000">
            <a:off x="3216275" y="-1893887"/>
            <a:ext cx="76200" cy="5562600"/>
          </a:xfrm>
          <a:prstGeom prst="triangle">
            <a:avLst>
              <a:gd name="adj" fmla="val 41667"/>
            </a:avLst>
          </a:prstGeom>
          <a:solidFill>
            <a:srgbClr val="CC3300"/>
          </a:solidFill>
          <a:ln w="25400">
            <a:solidFill>
              <a:srgbClr val="CC3300"/>
            </a:solidFill>
            <a:miter lim="800000"/>
            <a:headEnd/>
            <a:tailEnd/>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pitchFamily="-111"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pitchFamily="-111"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pitchFamily="-111"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pitchFamily="-111"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pitchFamily="-111" charset="0"/>
        </a:defRPr>
      </a:lvl6pPr>
      <a:lvl7pPr marL="914400" algn="l" rtl="0" fontAlgn="base">
        <a:spcBef>
          <a:spcPct val="0"/>
        </a:spcBef>
        <a:spcAft>
          <a:spcPct val="0"/>
        </a:spcAft>
        <a:defRPr sz="3600">
          <a:solidFill>
            <a:schemeClr val="tx2"/>
          </a:solidFill>
          <a:latin typeface="Arial" pitchFamily="-111" charset="0"/>
        </a:defRPr>
      </a:lvl7pPr>
      <a:lvl8pPr marL="1371600" algn="l" rtl="0" fontAlgn="base">
        <a:spcBef>
          <a:spcPct val="0"/>
        </a:spcBef>
        <a:spcAft>
          <a:spcPct val="0"/>
        </a:spcAft>
        <a:defRPr sz="3600">
          <a:solidFill>
            <a:schemeClr val="tx2"/>
          </a:solidFill>
          <a:latin typeface="Arial" pitchFamily="-111" charset="0"/>
        </a:defRPr>
      </a:lvl8pPr>
      <a:lvl9pPr marL="1828800" algn="l" rtl="0" fontAlgn="base">
        <a:spcBef>
          <a:spcPct val="0"/>
        </a:spcBef>
        <a:spcAft>
          <a:spcPct val="0"/>
        </a:spcAft>
        <a:defRPr sz="36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6.xml"/><Relationship Id="rId6" Type="http://schemas.openxmlformats.org/officeDocument/2006/relationships/notesSlide" Target="../notesSlides/notesSlide9.xml"/><Relationship Id="rId1" Type="http://schemas.openxmlformats.org/officeDocument/2006/relationships/tags" Target="../tags/tag30.xml"/><Relationship Id="rId2"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6.xml"/><Relationship Id="rId6" Type="http://schemas.openxmlformats.org/officeDocument/2006/relationships/notesSlide" Target="../notesSlides/notesSlide10.xml"/><Relationship Id="rId1" Type="http://schemas.openxmlformats.org/officeDocument/2006/relationships/tags" Target="../tags/tag34.xml"/><Relationship Id="rId2"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slideLayout" Target="../slideLayouts/slideLayout6.xml"/><Relationship Id="rId6" Type="http://schemas.openxmlformats.org/officeDocument/2006/relationships/notesSlide" Target="../notesSlides/notesSlide11.xml"/><Relationship Id="rId7" Type="http://schemas.openxmlformats.org/officeDocument/2006/relationships/oleObject" Target="../embeddings/oleObject3.bin"/><Relationship Id="rId8"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tags" Target="../tags/tag43.xml"/><Relationship Id="rId5" Type="http://schemas.openxmlformats.org/officeDocument/2006/relationships/slideLayout" Target="../slideLayouts/slideLayout6.xml"/><Relationship Id="rId6" Type="http://schemas.openxmlformats.org/officeDocument/2006/relationships/notesSlide" Target="../notesSlides/notesSlide12.xml"/><Relationship Id="rId7" Type="http://schemas.openxmlformats.org/officeDocument/2006/relationships/oleObject" Target="../embeddings/oleObject4.bin"/><Relationship Id="rId8"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Layout" Target="../slideLayouts/slideLayout6.xml"/><Relationship Id="rId6" Type="http://schemas.openxmlformats.org/officeDocument/2006/relationships/notesSlide" Target="../notesSlides/notesSlide13.xml"/><Relationship Id="rId7" Type="http://schemas.openxmlformats.org/officeDocument/2006/relationships/oleObject" Target="../embeddings/oleObject5.bin"/><Relationship Id="rId8"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tags" Target="../tags/tag44.xml"/></Relationships>
</file>

<file path=ppt/slides/_rels/slide15.xml.rels><?xml version="1.0" encoding="UTF-8" standalone="yes"?>
<Relationships xmlns="http://schemas.openxmlformats.org/package/2006/relationships"><Relationship Id="rId9" Type="http://schemas.openxmlformats.org/officeDocument/2006/relationships/tags" Target="../tags/tag55.xml"/><Relationship Id="rId20" Type="http://schemas.openxmlformats.org/officeDocument/2006/relationships/tags" Target="../tags/tag66.xml"/><Relationship Id="rId21" Type="http://schemas.openxmlformats.org/officeDocument/2006/relationships/tags" Target="../tags/tag67.xml"/><Relationship Id="rId22" Type="http://schemas.openxmlformats.org/officeDocument/2006/relationships/slideLayout" Target="../slideLayouts/slideLayout2.xml"/><Relationship Id="rId23" Type="http://schemas.openxmlformats.org/officeDocument/2006/relationships/notesSlide" Target="../notesSlides/notesSlide14.xml"/><Relationship Id="rId24" Type="http://schemas.openxmlformats.org/officeDocument/2006/relationships/image" Target="../media/image10.png"/><Relationship Id="rId25" Type="http://schemas.openxmlformats.org/officeDocument/2006/relationships/image" Target="../media/image11.png"/><Relationship Id="rId10" Type="http://schemas.openxmlformats.org/officeDocument/2006/relationships/tags" Target="../tags/tag56.xml"/><Relationship Id="rId11" Type="http://schemas.openxmlformats.org/officeDocument/2006/relationships/tags" Target="../tags/tag57.xml"/><Relationship Id="rId12" Type="http://schemas.openxmlformats.org/officeDocument/2006/relationships/tags" Target="../tags/tag58.xml"/><Relationship Id="rId13" Type="http://schemas.openxmlformats.org/officeDocument/2006/relationships/tags" Target="../tags/tag59.xml"/><Relationship Id="rId14" Type="http://schemas.openxmlformats.org/officeDocument/2006/relationships/tags" Target="../tags/tag60.xml"/><Relationship Id="rId15" Type="http://schemas.openxmlformats.org/officeDocument/2006/relationships/tags" Target="../tags/tag61.xml"/><Relationship Id="rId16" Type="http://schemas.openxmlformats.org/officeDocument/2006/relationships/tags" Target="../tags/tag62.xml"/><Relationship Id="rId17" Type="http://schemas.openxmlformats.org/officeDocument/2006/relationships/tags" Target="../tags/tag63.xml"/><Relationship Id="rId18" Type="http://schemas.openxmlformats.org/officeDocument/2006/relationships/tags" Target="../tags/tag64.xml"/><Relationship Id="rId19" Type="http://schemas.openxmlformats.org/officeDocument/2006/relationships/tags" Target="../tags/tag65.xml"/><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tags" Target="../tags/tag49.xml"/><Relationship Id="rId4" Type="http://schemas.openxmlformats.org/officeDocument/2006/relationships/tags" Target="../tags/tag50.xml"/><Relationship Id="rId5" Type="http://schemas.openxmlformats.org/officeDocument/2006/relationships/tags" Target="../tags/tag51.xml"/><Relationship Id="rId6" Type="http://schemas.openxmlformats.org/officeDocument/2006/relationships/tags" Target="../tags/tag52.xml"/><Relationship Id="rId7" Type="http://schemas.openxmlformats.org/officeDocument/2006/relationships/tags" Target="../tags/tag53.xml"/><Relationship Id="rId8" Type="http://schemas.openxmlformats.org/officeDocument/2006/relationships/tags" Target="../tags/tag54.xml"/></Relationships>
</file>

<file path=ppt/slides/_rels/slide16.xml.rels><?xml version="1.0" encoding="UTF-8" standalone="yes"?>
<Relationships xmlns="http://schemas.openxmlformats.org/package/2006/relationships"><Relationship Id="rId9" Type="http://schemas.openxmlformats.org/officeDocument/2006/relationships/tags" Target="../tags/tag76.xml"/><Relationship Id="rId20" Type="http://schemas.openxmlformats.org/officeDocument/2006/relationships/tags" Target="../tags/tag87.xml"/><Relationship Id="rId21" Type="http://schemas.openxmlformats.org/officeDocument/2006/relationships/tags" Target="../tags/tag88.xml"/><Relationship Id="rId22" Type="http://schemas.openxmlformats.org/officeDocument/2006/relationships/tags" Target="../tags/tag89.xml"/><Relationship Id="rId23" Type="http://schemas.openxmlformats.org/officeDocument/2006/relationships/tags" Target="../tags/tag90.xml"/><Relationship Id="rId24" Type="http://schemas.openxmlformats.org/officeDocument/2006/relationships/tags" Target="../tags/tag91.xml"/><Relationship Id="rId25" Type="http://schemas.openxmlformats.org/officeDocument/2006/relationships/slideLayout" Target="../slideLayouts/slideLayout2.xml"/><Relationship Id="rId26" Type="http://schemas.openxmlformats.org/officeDocument/2006/relationships/notesSlide" Target="../notesSlides/notesSlide15.xml"/><Relationship Id="rId27" Type="http://schemas.openxmlformats.org/officeDocument/2006/relationships/image" Target="../media/image10.png"/><Relationship Id="rId28" Type="http://schemas.openxmlformats.org/officeDocument/2006/relationships/image" Target="../media/image11.png"/><Relationship Id="rId10" Type="http://schemas.openxmlformats.org/officeDocument/2006/relationships/tags" Target="../tags/tag77.xml"/><Relationship Id="rId11" Type="http://schemas.openxmlformats.org/officeDocument/2006/relationships/tags" Target="../tags/tag78.xml"/><Relationship Id="rId12" Type="http://schemas.openxmlformats.org/officeDocument/2006/relationships/tags" Target="../tags/tag79.xml"/><Relationship Id="rId13" Type="http://schemas.openxmlformats.org/officeDocument/2006/relationships/tags" Target="../tags/tag80.xml"/><Relationship Id="rId14" Type="http://schemas.openxmlformats.org/officeDocument/2006/relationships/tags" Target="../tags/tag81.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8" Type="http://schemas.openxmlformats.org/officeDocument/2006/relationships/tags" Target="../tags/tag85.xml"/><Relationship Id="rId19" Type="http://schemas.openxmlformats.org/officeDocument/2006/relationships/tags" Target="../tags/tag86.xml"/><Relationship Id="rId1" Type="http://schemas.openxmlformats.org/officeDocument/2006/relationships/tags" Target="../tags/tag68.xml"/><Relationship Id="rId2" Type="http://schemas.openxmlformats.org/officeDocument/2006/relationships/tags" Target="../tags/tag69.xml"/><Relationship Id="rId3" Type="http://schemas.openxmlformats.org/officeDocument/2006/relationships/tags" Target="../tags/tag70.xml"/><Relationship Id="rId4" Type="http://schemas.openxmlformats.org/officeDocument/2006/relationships/tags" Target="../tags/tag71.xml"/><Relationship Id="rId5" Type="http://schemas.openxmlformats.org/officeDocument/2006/relationships/tags" Target="../tags/tag72.xml"/><Relationship Id="rId6" Type="http://schemas.openxmlformats.org/officeDocument/2006/relationships/tags" Target="../tags/tag73.xml"/><Relationship Id="rId7" Type="http://schemas.openxmlformats.org/officeDocument/2006/relationships/tags" Target="../tags/tag74.xml"/><Relationship Id="rId8"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1" Type="http://schemas.openxmlformats.org/officeDocument/2006/relationships/tags" Target="../tags/tag92.xml"/><Relationship Id="rId2" Type="http://schemas.openxmlformats.org/officeDocument/2006/relationships/tags" Target="../tags/tag9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9" Type="http://schemas.openxmlformats.org/officeDocument/2006/relationships/tags" Target="../tags/tag102.xml"/><Relationship Id="rId20" Type="http://schemas.openxmlformats.org/officeDocument/2006/relationships/tags" Target="../tags/tag113.xml"/><Relationship Id="rId21" Type="http://schemas.openxmlformats.org/officeDocument/2006/relationships/tags" Target="../tags/tag114.xml"/><Relationship Id="rId22" Type="http://schemas.openxmlformats.org/officeDocument/2006/relationships/slideLayout" Target="../slideLayouts/slideLayout2.xml"/><Relationship Id="rId23" Type="http://schemas.openxmlformats.org/officeDocument/2006/relationships/notesSlide" Target="../notesSlides/notesSlide17.xml"/><Relationship Id="rId24" Type="http://schemas.openxmlformats.org/officeDocument/2006/relationships/image" Target="../media/image15.png"/><Relationship Id="rId10" Type="http://schemas.openxmlformats.org/officeDocument/2006/relationships/tags" Target="../tags/tag103.xml"/><Relationship Id="rId11" Type="http://schemas.openxmlformats.org/officeDocument/2006/relationships/tags" Target="../tags/tag104.xml"/><Relationship Id="rId12" Type="http://schemas.openxmlformats.org/officeDocument/2006/relationships/tags" Target="../tags/tag105.xml"/><Relationship Id="rId13" Type="http://schemas.openxmlformats.org/officeDocument/2006/relationships/tags" Target="../tags/tag106.xml"/><Relationship Id="rId14" Type="http://schemas.openxmlformats.org/officeDocument/2006/relationships/tags" Target="../tags/tag107.xml"/><Relationship Id="rId15" Type="http://schemas.openxmlformats.org/officeDocument/2006/relationships/tags" Target="../tags/tag108.xml"/><Relationship Id="rId16" Type="http://schemas.openxmlformats.org/officeDocument/2006/relationships/tags" Target="../tags/tag109.xml"/><Relationship Id="rId17" Type="http://schemas.openxmlformats.org/officeDocument/2006/relationships/tags" Target="../tags/tag110.xml"/><Relationship Id="rId18" Type="http://schemas.openxmlformats.org/officeDocument/2006/relationships/tags" Target="../tags/tag111.xml"/><Relationship Id="rId19" Type="http://schemas.openxmlformats.org/officeDocument/2006/relationships/tags" Target="../tags/tag112.xml"/><Relationship Id="rId1" Type="http://schemas.openxmlformats.org/officeDocument/2006/relationships/tags" Target="../tags/tag94.xml"/><Relationship Id="rId2" Type="http://schemas.openxmlformats.org/officeDocument/2006/relationships/tags" Target="../tags/tag95.xml"/><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tags" Target="../tags/tag98.xml"/><Relationship Id="rId6" Type="http://schemas.openxmlformats.org/officeDocument/2006/relationships/tags" Target="../tags/tag99.xml"/><Relationship Id="rId7" Type="http://schemas.openxmlformats.org/officeDocument/2006/relationships/tags" Target="../tags/tag100.xml"/><Relationship Id="rId8" Type="http://schemas.openxmlformats.org/officeDocument/2006/relationships/tags" Target="../tags/tag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1" Type="http://schemas.openxmlformats.org/officeDocument/2006/relationships/tags" Target="../tags/tag115.xml"/><Relationship Id="rId2" Type="http://schemas.openxmlformats.org/officeDocument/2006/relationships/tags" Target="../tags/tag1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image" Target="../media/image17.png"/><Relationship Id="rId1" Type="http://schemas.openxmlformats.org/officeDocument/2006/relationships/tags" Target="../tags/tag117.xml"/><Relationship Id="rId2" Type="http://schemas.openxmlformats.org/officeDocument/2006/relationships/tags" Target="../tags/tag1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17.png"/><Relationship Id="rId1" Type="http://schemas.openxmlformats.org/officeDocument/2006/relationships/tags" Target="../tags/tag119.xml"/><Relationship Id="rId2" Type="http://schemas.openxmlformats.org/officeDocument/2006/relationships/tags" Target="../tags/tag1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2.xml"/><Relationship Id="rId1" Type="http://schemas.openxmlformats.org/officeDocument/2006/relationships/tags" Target="../tags/tag121.xml"/><Relationship Id="rId2" Type="http://schemas.openxmlformats.org/officeDocument/2006/relationships/tags" Target="../tags/tag12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1.png"/><Relationship Id="rId1" Type="http://schemas.openxmlformats.org/officeDocument/2006/relationships/tags" Target="../tags/tag9.xml"/><Relationship Id="rId2"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image" Target="../media/image17.png"/><Relationship Id="rId1" Type="http://schemas.openxmlformats.org/officeDocument/2006/relationships/tags" Target="../tags/tag123.xml"/><Relationship Id="rId2" Type="http://schemas.openxmlformats.org/officeDocument/2006/relationships/tags" Target="../tags/tag12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1" Type="http://schemas.openxmlformats.org/officeDocument/2006/relationships/tags" Target="../tags/tag125.xml"/><Relationship Id="rId2" Type="http://schemas.openxmlformats.org/officeDocument/2006/relationships/tags" Target="../tags/tag12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8.emf"/><Relationship Id="rId5" Type="http://schemas.openxmlformats.org/officeDocument/2006/relationships/oleObject" Target="../embeddings/oleObject7.bin"/><Relationship Id="rId6"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8.emf"/><Relationship Id="rId5" Type="http://schemas.openxmlformats.org/officeDocument/2006/relationships/oleObject" Target="../embeddings/oleObject9.bin"/><Relationship Id="rId6"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21.emf"/><Relationship Id="rId5" Type="http://schemas.openxmlformats.org/officeDocument/2006/relationships/oleObject" Target="../embeddings/oleObject11.bin"/><Relationship Id="rId6" Type="http://schemas.openxmlformats.org/officeDocument/2006/relationships/image" Target="../media/image22.emf"/><Relationship Id="rId7" Type="http://schemas.openxmlformats.org/officeDocument/2006/relationships/oleObject" Target="../embeddings/oleObject12.bin"/><Relationship Id="rId8" Type="http://schemas.openxmlformats.org/officeDocument/2006/relationships/image" Target="../media/image23.emf"/><Relationship Id="rId9" Type="http://schemas.openxmlformats.org/officeDocument/2006/relationships/oleObject" Target="../embeddings/oleObject13.bin"/><Relationship Id="rId10" Type="http://schemas.openxmlformats.org/officeDocument/2006/relationships/image" Target="../media/image24.emf"/></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26.emf"/><Relationship Id="rId5" Type="http://schemas.openxmlformats.org/officeDocument/2006/relationships/oleObject" Target="../embeddings/oleObject16.bin"/><Relationship Id="rId6" Type="http://schemas.openxmlformats.org/officeDocument/2006/relationships/image" Target="../media/image27.emf"/><Relationship Id="rId7" Type="http://schemas.openxmlformats.org/officeDocument/2006/relationships/oleObject" Target="../embeddings/oleObject17.bin"/><Relationship Id="rId8" Type="http://schemas.openxmlformats.org/officeDocument/2006/relationships/image" Target="../media/image28.emf"/><Relationship Id="rId9" Type="http://schemas.openxmlformats.org/officeDocument/2006/relationships/oleObject" Target="../embeddings/oleObject18.bin"/><Relationship Id="rId10"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1.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2.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png"/><Relationship Id="rId1" Type="http://schemas.openxmlformats.org/officeDocument/2006/relationships/tags" Target="../tags/tag12.xml"/><Relationship Id="rId2"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4.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5.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1" Type="http://schemas.openxmlformats.org/officeDocument/2006/relationships/tags" Target="../tags/tag127.xml"/><Relationship Id="rId2" Type="http://schemas.openxmlformats.org/officeDocument/2006/relationships/tags" Target="../tags/tag12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oleObject" Target="../embeddings/oleObject26.bin"/><Relationship Id="rId6" Type="http://schemas.openxmlformats.org/officeDocument/2006/relationships/image" Target="../media/image36.emf"/><Relationship Id="rId7" Type="http://schemas.openxmlformats.org/officeDocument/2006/relationships/oleObject" Target="../embeddings/oleObject27.bin"/><Relationship Id="rId8" Type="http://schemas.openxmlformats.org/officeDocument/2006/relationships/image" Target="../media/image37.emf"/><Relationship Id="rId1" Type="http://schemas.openxmlformats.org/officeDocument/2006/relationships/vmlDrawing" Target="../drawings/vmlDrawing15.vml"/><Relationship Id="rId2" Type="http://schemas.openxmlformats.org/officeDocument/2006/relationships/tags" Target="../tags/tag12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oleObject" Target="../embeddings/oleObject28.bin"/><Relationship Id="rId6" Type="http://schemas.openxmlformats.org/officeDocument/2006/relationships/image" Target="../media/image38.emf"/><Relationship Id="rId7" Type="http://schemas.openxmlformats.org/officeDocument/2006/relationships/oleObject" Target="../embeddings/oleObject29.bin"/><Relationship Id="rId8" Type="http://schemas.openxmlformats.org/officeDocument/2006/relationships/image" Target="../media/image39.emf"/><Relationship Id="rId9" Type="http://schemas.openxmlformats.org/officeDocument/2006/relationships/oleObject" Target="../embeddings/oleObject30.bin"/><Relationship Id="rId10" Type="http://schemas.openxmlformats.org/officeDocument/2006/relationships/image" Target="../media/image40.emf"/><Relationship Id="rId1" Type="http://schemas.openxmlformats.org/officeDocument/2006/relationships/vmlDrawing" Target="../drawings/vmlDrawing16.vml"/><Relationship Id="rId2" Type="http://schemas.openxmlformats.org/officeDocument/2006/relationships/tags" Target="../tags/tag130.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1.png"/><Relationship Id="rId1" Type="http://schemas.openxmlformats.org/officeDocument/2006/relationships/tags" Target="../tags/tag15.xml"/><Relationship Id="rId2"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slideLayout" Target="../slideLayouts/slideLayout2.xml"/><Relationship Id="rId7" Type="http://schemas.openxmlformats.org/officeDocument/2006/relationships/notesSlide" Target="../notesSlides/notesSlide5.xml"/><Relationship Id="rId8" Type="http://schemas.openxmlformats.org/officeDocument/2006/relationships/image" Target="../media/image3.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4.png"/><Relationship Id="rId1" Type="http://schemas.openxmlformats.org/officeDocument/2006/relationships/tags" Target="../tags/tag23.xml"/><Relationship Id="rId2"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oleObject" Target="../embeddings/oleObject1.bin"/><Relationship Id="rId7" Type="http://schemas.openxmlformats.org/officeDocument/2006/relationships/image" Target="../media/image5.emf"/><Relationship Id="rId8" Type="http://schemas.openxmlformats.org/officeDocument/2006/relationships/oleObject" Target="../embeddings/oleObject2.bin"/><Relationship Id="rId9"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1" Type="http://schemas.openxmlformats.org/officeDocument/2006/relationships/tags" Target="../tags/tag28.xml"/><Relationship Id="rId2"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idx="4294967295"/>
          </p:nvPr>
        </p:nvSpPr>
        <p:spPr>
          <a:xfrm>
            <a:off x="685800" y="1676400"/>
            <a:ext cx="7772400" cy="1143000"/>
          </a:xfrm>
        </p:spPr>
        <p:txBody>
          <a:bodyPr/>
          <a:lstStyle/>
          <a:p>
            <a:pPr algn="ctr" eaLnBrk="1" hangingPunct="1"/>
            <a:r>
              <a:rPr lang="en-US" sz="3200" dirty="0" smtClean="0">
                <a:latin typeface="Helvetica" pitchFamily="-111" charset="0"/>
                <a:ea typeface="Times New Roman" pitchFamily="-111" charset="0"/>
                <a:cs typeface="Times New Roman" pitchFamily="-111" charset="0"/>
              </a:rPr>
              <a:t>More probability</a:t>
            </a:r>
            <a:endParaRPr lang="en-US" sz="3200" dirty="0">
              <a:latin typeface="Helvetica" pitchFamily="-111" charset="0"/>
              <a:ea typeface="Times New Roman" pitchFamily="-111" charset="0"/>
              <a:cs typeface="Times New Roman" pitchFamily="-111" charset="0"/>
            </a:endParaRPr>
          </a:p>
        </p:txBody>
      </p:sp>
      <p:sp>
        <p:nvSpPr>
          <p:cNvPr id="123908" name="Line 4"/>
          <p:cNvSpPr>
            <a:spLocks noChangeShapeType="1"/>
          </p:cNvSpPr>
          <p:nvPr/>
        </p:nvSpPr>
        <p:spPr bwMode="auto">
          <a:xfrm>
            <a:off x="533400" y="3429000"/>
            <a:ext cx="8077200" cy="0"/>
          </a:xfrm>
          <a:prstGeom prst="line">
            <a:avLst/>
          </a:prstGeom>
          <a:noFill/>
          <a:ln w="76200">
            <a:solidFill>
              <a:schemeClr val="folHlink"/>
            </a:solidFill>
            <a:miter lim="800000"/>
            <a:headEnd/>
            <a:tailEnd/>
          </a:ln>
          <a:effectLst/>
        </p:spPr>
        <p:txBody>
          <a:bodyPr wrap="none" anchor="ctr">
            <a:prstTxWarp prst="textNoShape">
              <a:avLst/>
            </a:prstTxWarp>
            <a:spAutoFit/>
          </a:bodyPr>
          <a:lstStyle/>
          <a:p>
            <a:endParaRPr lang="en-US"/>
          </a:p>
        </p:txBody>
      </p:sp>
      <p:sp>
        <p:nvSpPr>
          <p:cNvPr id="5" name="Subtitle 4"/>
          <p:cNvSpPr txBox="1">
            <a:spLocks/>
          </p:cNvSpPr>
          <p:nvPr/>
        </p:nvSpPr>
        <p:spPr>
          <a:xfrm>
            <a:off x="3810000" y="3581400"/>
            <a:ext cx="4648200" cy="1752600"/>
          </a:xfrm>
          <a:prstGeom prst="rect">
            <a:avLst/>
          </a:prstGeom>
        </p:spPr>
        <p:txBody>
          <a:bodyPr vert="horz">
            <a:norm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2400" b="0" i="0" u="none" strike="noStrike" kern="1200" cap="none" spc="0" normalizeH="0" baseline="0" noProof="0" dirty="0" smtClean="0">
                <a:ln>
                  <a:noFill/>
                </a:ln>
                <a:solidFill>
                  <a:schemeClr val="accent2">
                    <a:lumMod val="50000"/>
                  </a:schemeClr>
                </a:solidFill>
                <a:effectLst/>
                <a:uLnTx/>
                <a:uFillTx/>
                <a:latin typeface="+mj-lt"/>
                <a:ea typeface="+mj-ea"/>
                <a:cs typeface="+mj-cs"/>
              </a:rPr>
              <a:t>CS311</a:t>
            </a:r>
            <a:br>
              <a:rPr kumimoji="0" lang="en-US" sz="2400" b="0" i="0" u="none" strike="noStrike" kern="1200" cap="none" spc="0" normalizeH="0" baseline="0" noProof="0" dirty="0" smtClean="0">
                <a:ln>
                  <a:noFill/>
                </a:ln>
                <a:solidFill>
                  <a:schemeClr val="accent2">
                    <a:lumMod val="50000"/>
                  </a:schemeClr>
                </a:solidFill>
                <a:effectLst/>
                <a:uLnTx/>
                <a:uFillTx/>
                <a:latin typeface="+mj-lt"/>
                <a:ea typeface="+mj-ea"/>
                <a:cs typeface="+mj-cs"/>
              </a:rPr>
            </a:br>
            <a:r>
              <a:rPr kumimoji="0" lang="en-US" sz="2400" b="0" i="0" u="none" strike="noStrike" kern="1200" cap="none" spc="0" normalizeH="0" baseline="0" noProof="0" dirty="0" smtClean="0">
                <a:ln>
                  <a:noFill/>
                </a:ln>
                <a:solidFill>
                  <a:schemeClr val="accent2">
                    <a:lumMod val="50000"/>
                  </a:schemeClr>
                </a:solidFill>
                <a:effectLst/>
                <a:uLnTx/>
                <a:uFillTx/>
                <a:latin typeface="+mj-lt"/>
                <a:ea typeface="+mj-ea"/>
                <a:cs typeface="+mj-cs"/>
              </a:rPr>
              <a:t>David Kauchak</a:t>
            </a:r>
            <a:br>
              <a:rPr kumimoji="0" lang="en-US" sz="2400" b="0" i="0" u="none" strike="noStrike" kern="1200" cap="none" spc="0" normalizeH="0" baseline="0" noProof="0" dirty="0" smtClean="0">
                <a:ln>
                  <a:noFill/>
                </a:ln>
                <a:solidFill>
                  <a:schemeClr val="accent2">
                    <a:lumMod val="50000"/>
                  </a:schemeClr>
                </a:solidFill>
                <a:effectLst/>
                <a:uLnTx/>
                <a:uFillTx/>
                <a:latin typeface="+mj-lt"/>
                <a:ea typeface="+mj-ea"/>
                <a:cs typeface="+mj-cs"/>
              </a:rPr>
            </a:br>
            <a:r>
              <a:rPr lang="en-US" sz="2400" dirty="0" smtClean="0">
                <a:solidFill>
                  <a:schemeClr val="accent2">
                    <a:lumMod val="50000"/>
                  </a:schemeClr>
                </a:solidFill>
                <a:latin typeface="+mj-lt"/>
                <a:ea typeface="+mj-ea"/>
                <a:cs typeface="+mj-cs"/>
              </a:rPr>
              <a:t>Spring 2013</a:t>
            </a:r>
            <a:endParaRPr kumimoji="0" lang="en-US" sz="2400" b="0" i="0" u="none" strike="noStrike" kern="1200" cap="none" spc="0" normalizeH="0" baseline="0" noProof="0" dirty="0" smtClean="0">
              <a:ln>
                <a:noFill/>
              </a:ln>
              <a:solidFill>
                <a:schemeClr val="accent2">
                  <a:lumMod val="50000"/>
                </a:schemeClr>
              </a:solidFill>
              <a:effectLst/>
              <a:uLnTx/>
              <a:uFillTx/>
              <a:latin typeface="+mj-lt"/>
              <a:ea typeface="+mj-ea"/>
              <a:cs typeface="+mj-cs"/>
            </a:endParaRPr>
          </a:p>
        </p:txBody>
      </p:sp>
      <p:sp>
        <p:nvSpPr>
          <p:cNvPr id="6" name="TextBox 4"/>
          <p:cNvSpPr txBox="1">
            <a:spLocks noChangeArrowheads="1"/>
          </p:cNvSpPr>
          <p:nvPr/>
        </p:nvSpPr>
        <p:spPr bwMode="auto">
          <a:xfrm>
            <a:off x="4038600" y="5953780"/>
            <a:ext cx="4572000" cy="523220"/>
          </a:xfrm>
          <a:prstGeom prst="rect">
            <a:avLst/>
          </a:prstGeom>
          <a:noFill/>
          <a:ln w="9525">
            <a:noFill/>
            <a:miter lim="800000"/>
            <a:headEnd/>
            <a:tailEnd/>
          </a:ln>
        </p:spPr>
        <p:txBody>
          <a:bodyPr>
            <a:prstTxWarp prst="textNoShape">
              <a:avLst/>
            </a:prstTxWarp>
            <a:spAutoFit/>
          </a:bodyPr>
          <a:lstStyle/>
          <a:p>
            <a:pPr algn="r"/>
            <a:r>
              <a:rPr lang="en-US" sz="1400" i="1" dirty="0">
                <a:solidFill>
                  <a:srgbClr val="FF6600"/>
                </a:solidFill>
              </a:rPr>
              <a:t>Some material borrowed </a:t>
            </a:r>
            <a:r>
              <a:rPr lang="en-US" sz="1400" i="1" dirty="0" smtClean="0">
                <a:solidFill>
                  <a:srgbClr val="FF6600"/>
                </a:solidFill>
              </a:rPr>
              <a:t>from</a:t>
            </a:r>
            <a:r>
              <a:rPr lang="en-US" sz="1400" dirty="0" smtClean="0"/>
              <a:t>:</a:t>
            </a:r>
            <a:endParaRPr lang="en-US" sz="1400" dirty="0"/>
          </a:p>
          <a:p>
            <a:pPr algn="r"/>
            <a:r>
              <a:rPr lang="en-US" sz="1400" dirty="0"/>
              <a:t>Sara </a:t>
            </a:r>
            <a:r>
              <a:rPr lang="en-US" sz="1400" dirty="0" smtClean="0"/>
              <a:t>Owsley </a:t>
            </a:r>
            <a:r>
              <a:rPr lang="en-US" sz="1400" dirty="0" err="1" smtClean="0"/>
              <a:t>Sood</a:t>
            </a:r>
            <a:r>
              <a:rPr lang="en-US" sz="1400" dirty="0" smtClean="0"/>
              <a:t> and </a:t>
            </a:r>
            <a:r>
              <a:rPr lang="en-US" sz="1400" dirty="0"/>
              <a:t>others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461963" y="0"/>
            <a:ext cx="7772400" cy="1143000"/>
          </a:xfrm>
        </p:spPr>
        <p:txBody>
          <a:bodyPr/>
          <a:lstStyle/>
          <a:p>
            <a:pPr eaLnBrk="1" hangingPunct="1"/>
            <a:r>
              <a:rPr lang="en-GB"/>
              <a:t>Another Example</a:t>
            </a:r>
          </a:p>
        </p:txBody>
      </p:sp>
      <p:sp>
        <p:nvSpPr>
          <p:cNvPr id="89091" name="Text Box 3"/>
          <p:cNvSpPr txBox="1">
            <a:spLocks noChangeArrowheads="1"/>
          </p:cNvSpPr>
          <p:nvPr>
            <p:custDataLst>
              <p:tags r:id="rId2"/>
            </p:custDataLst>
          </p:nvPr>
        </p:nvSpPr>
        <p:spPr bwMode="auto">
          <a:xfrm>
            <a:off x="914400" y="1524000"/>
            <a:ext cx="7467600" cy="3081338"/>
          </a:xfrm>
          <a:prstGeom prst="rect">
            <a:avLst/>
          </a:prstGeom>
          <a:noFill/>
          <a:ln w="9525">
            <a:noFill/>
            <a:miter lim="800000"/>
            <a:headEnd/>
            <a:tailEnd/>
          </a:ln>
        </p:spPr>
        <p:txBody>
          <a:bodyPr>
            <a:prstTxWarp prst="textNoShape">
              <a:avLst/>
            </a:prstTxWarp>
            <a:spAutoFit/>
          </a:bodyPr>
          <a:lstStyle/>
          <a:p>
            <a:pPr algn="l" eaLnBrk="0" hangingPunct="0"/>
            <a:r>
              <a:rPr lang="en-GB" sz="2800" dirty="0">
                <a:latin typeface="Times New Roman" charset="0"/>
              </a:rPr>
              <a:t>A patient takes a lab test and the result comes back positive. The test has a false negative rate of 2% and false positive rate of 2%. Furthermore, 0.5% of the entire population have this cancer.</a:t>
            </a:r>
          </a:p>
          <a:p>
            <a:pPr algn="l" eaLnBrk="0" hangingPunct="0"/>
            <a:endParaRPr lang="en-GB" sz="2800" dirty="0">
              <a:latin typeface="Times New Roman" charset="0"/>
            </a:endParaRPr>
          </a:p>
          <a:p>
            <a:pPr algn="l" eaLnBrk="0" hangingPunct="0"/>
            <a:r>
              <a:rPr lang="en-GB" sz="2800" dirty="0">
                <a:latin typeface="Times New Roman" charset="0"/>
              </a:rPr>
              <a:t>What is the probability of cancer if we know the test result is positive?</a:t>
            </a:r>
          </a:p>
        </p:txBody>
      </p:sp>
      <p:sp>
        <p:nvSpPr>
          <p:cNvPr id="89092" name="Text Box 4" hidden="1"/>
          <p:cNvSpPr txBox="1">
            <a:spLocks noChangeArrowheads="1"/>
          </p:cNvSpPr>
          <p:nvPr>
            <p:custDataLst>
              <p:tags r:id="rId3"/>
            </p:custDataLst>
          </p:nvPr>
        </p:nvSpPr>
        <p:spPr bwMode="auto">
          <a:xfrm>
            <a:off x="323850" y="4811713"/>
            <a:ext cx="3017838" cy="173990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know:</a:t>
            </a:r>
          </a:p>
          <a:p>
            <a:pPr algn="l"/>
            <a:r>
              <a:rPr lang="en-US">
                <a:solidFill>
                  <a:srgbClr val="33CC33"/>
                </a:solidFill>
              </a:rPr>
              <a:t>A: Test=P</a:t>
            </a:r>
          </a:p>
          <a:p>
            <a:pPr algn="l"/>
            <a:r>
              <a:rPr lang="en-US">
                <a:solidFill>
                  <a:srgbClr val="33CC33"/>
                </a:solidFill>
              </a:rPr>
              <a:t>P(Test=P|Cancer=N) = 0.03</a:t>
            </a:r>
          </a:p>
          <a:p>
            <a:pPr algn="l"/>
            <a:r>
              <a:rPr lang="en-US">
                <a:solidFill>
                  <a:srgbClr val="33CC33"/>
                </a:solidFill>
              </a:rPr>
              <a:t>P(Test=N|Cancer=P) = 0.02</a:t>
            </a:r>
          </a:p>
          <a:p>
            <a:pPr algn="l"/>
            <a:r>
              <a:rPr lang="en-US">
                <a:solidFill>
                  <a:srgbClr val="33CC33"/>
                </a:solidFill>
              </a:rPr>
              <a:t>P(Cancer=P) = 0.008</a:t>
            </a:r>
          </a:p>
          <a:p>
            <a:pPr algn="l"/>
            <a:endParaRPr lang="en-US">
              <a:solidFill>
                <a:srgbClr val="33CC33"/>
              </a:solidFill>
            </a:endParaRPr>
          </a:p>
        </p:txBody>
      </p:sp>
      <p:sp>
        <p:nvSpPr>
          <p:cNvPr id="89093" name="Text Box 5" hidden="1"/>
          <p:cNvSpPr txBox="1">
            <a:spLocks noChangeArrowheads="1"/>
          </p:cNvSpPr>
          <p:nvPr>
            <p:custDataLst>
              <p:tags r:id="rId4"/>
            </p:custDataLst>
          </p:nvPr>
        </p:nvSpPr>
        <p:spPr bwMode="auto">
          <a:xfrm>
            <a:off x="4238625" y="4697413"/>
            <a:ext cx="2300288" cy="64135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want:</a:t>
            </a:r>
          </a:p>
          <a:p>
            <a:pPr algn="l"/>
            <a:r>
              <a:rPr lang="en-US">
                <a:solidFill>
                  <a:srgbClr val="33CC33"/>
                </a:solidFill>
              </a:rPr>
              <a:t>P(Cancer=P|Test=P)</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461963" y="0"/>
            <a:ext cx="7772400" cy="1143000"/>
          </a:xfrm>
        </p:spPr>
        <p:txBody>
          <a:bodyPr/>
          <a:lstStyle/>
          <a:p>
            <a:pPr eaLnBrk="1" hangingPunct="1"/>
            <a:r>
              <a:rPr lang="en-GB"/>
              <a:t>Another Example</a:t>
            </a:r>
          </a:p>
        </p:txBody>
      </p:sp>
      <p:sp>
        <p:nvSpPr>
          <p:cNvPr id="89091" name="Text Box 3"/>
          <p:cNvSpPr txBox="1">
            <a:spLocks noChangeArrowheads="1"/>
          </p:cNvSpPr>
          <p:nvPr>
            <p:custDataLst>
              <p:tags r:id="rId2"/>
            </p:custDataLst>
          </p:nvPr>
        </p:nvSpPr>
        <p:spPr bwMode="auto">
          <a:xfrm>
            <a:off x="457200" y="1143000"/>
            <a:ext cx="8305800" cy="3081338"/>
          </a:xfrm>
          <a:prstGeom prst="rect">
            <a:avLst/>
          </a:prstGeom>
          <a:noFill/>
          <a:ln w="9525">
            <a:noFill/>
            <a:miter lim="800000"/>
            <a:headEnd/>
            <a:tailEnd/>
          </a:ln>
        </p:spPr>
        <p:txBody>
          <a:bodyPr wrap="square">
            <a:prstTxWarp prst="textNoShape">
              <a:avLst/>
            </a:prstTxWarp>
            <a:spAutoFit/>
          </a:bodyPr>
          <a:lstStyle/>
          <a:p>
            <a:pPr algn="l" eaLnBrk="0" hangingPunct="0"/>
            <a:r>
              <a:rPr lang="en-GB" sz="2800" dirty="0">
                <a:latin typeface="Times New Roman" charset="0"/>
              </a:rPr>
              <a:t>A patient takes a lab test and the result comes back positive. The test has a false negative rate of 2% and false positive rate of 2%. Furthermore, 0.5% of the entire population have this cancer.</a:t>
            </a:r>
          </a:p>
          <a:p>
            <a:pPr algn="l" eaLnBrk="0" hangingPunct="0"/>
            <a:endParaRPr lang="en-GB" sz="2800" dirty="0">
              <a:latin typeface="Times New Roman" charset="0"/>
            </a:endParaRPr>
          </a:p>
          <a:p>
            <a:pPr algn="l" eaLnBrk="0" hangingPunct="0"/>
            <a:r>
              <a:rPr lang="en-GB" sz="2800" dirty="0">
                <a:latin typeface="Times New Roman" charset="0"/>
              </a:rPr>
              <a:t>What is the probability of cancer if we know the test result is positive?</a:t>
            </a:r>
          </a:p>
        </p:txBody>
      </p:sp>
      <p:sp>
        <p:nvSpPr>
          <p:cNvPr id="89092" name="Text Box 4" hidden="1"/>
          <p:cNvSpPr txBox="1">
            <a:spLocks noChangeArrowheads="1"/>
          </p:cNvSpPr>
          <p:nvPr>
            <p:custDataLst>
              <p:tags r:id="rId3"/>
            </p:custDataLst>
          </p:nvPr>
        </p:nvSpPr>
        <p:spPr bwMode="auto">
          <a:xfrm>
            <a:off x="323850" y="4811713"/>
            <a:ext cx="3017838" cy="173990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know:</a:t>
            </a:r>
          </a:p>
          <a:p>
            <a:pPr algn="l"/>
            <a:r>
              <a:rPr lang="en-US">
                <a:solidFill>
                  <a:srgbClr val="33CC33"/>
                </a:solidFill>
              </a:rPr>
              <a:t>A: Test=P</a:t>
            </a:r>
          </a:p>
          <a:p>
            <a:pPr algn="l"/>
            <a:r>
              <a:rPr lang="en-US">
                <a:solidFill>
                  <a:srgbClr val="33CC33"/>
                </a:solidFill>
              </a:rPr>
              <a:t>P(Test=P|Cancer=N) = 0.03</a:t>
            </a:r>
          </a:p>
          <a:p>
            <a:pPr algn="l"/>
            <a:r>
              <a:rPr lang="en-US">
                <a:solidFill>
                  <a:srgbClr val="33CC33"/>
                </a:solidFill>
              </a:rPr>
              <a:t>P(Test=N|Cancer=P) = 0.02</a:t>
            </a:r>
          </a:p>
          <a:p>
            <a:pPr algn="l"/>
            <a:r>
              <a:rPr lang="en-US">
                <a:solidFill>
                  <a:srgbClr val="33CC33"/>
                </a:solidFill>
              </a:rPr>
              <a:t>P(Cancer=P) = 0.008</a:t>
            </a:r>
          </a:p>
          <a:p>
            <a:pPr algn="l"/>
            <a:endParaRPr lang="en-US">
              <a:solidFill>
                <a:srgbClr val="33CC33"/>
              </a:solidFill>
            </a:endParaRPr>
          </a:p>
        </p:txBody>
      </p:sp>
      <p:sp>
        <p:nvSpPr>
          <p:cNvPr id="89093" name="Text Box 5" hidden="1"/>
          <p:cNvSpPr txBox="1">
            <a:spLocks noChangeArrowheads="1"/>
          </p:cNvSpPr>
          <p:nvPr>
            <p:custDataLst>
              <p:tags r:id="rId4"/>
            </p:custDataLst>
          </p:nvPr>
        </p:nvSpPr>
        <p:spPr bwMode="auto">
          <a:xfrm>
            <a:off x="4238625" y="4697413"/>
            <a:ext cx="2300288" cy="64135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want:</a:t>
            </a:r>
          </a:p>
          <a:p>
            <a:pPr algn="l"/>
            <a:r>
              <a:rPr lang="en-US">
                <a:solidFill>
                  <a:srgbClr val="33CC33"/>
                </a:solidFill>
              </a:rPr>
              <a:t>P(Cancer=P|Test=P)</a:t>
            </a:r>
          </a:p>
        </p:txBody>
      </p:sp>
      <p:sp>
        <p:nvSpPr>
          <p:cNvPr id="6" name="TextBox 5"/>
          <p:cNvSpPr txBox="1"/>
          <p:nvPr/>
        </p:nvSpPr>
        <p:spPr>
          <a:xfrm>
            <a:off x="609600" y="4495800"/>
            <a:ext cx="2895600" cy="1938992"/>
          </a:xfrm>
          <a:prstGeom prst="rect">
            <a:avLst/>
          </a:prstGeom>
          <a:noFill/>
        </p:spPr>
        <p:txBody>
          <a:bodyPr wrap="square" rtlCol="0">
            <a:spAutoFit/>
          </a:bodyPr>
          <a:lstStyle/>
          <a:p>
            <a:pPr algn="l"/>
            <a:r>
              <a:rPr lang="en-US" sz="2400" dirty="0" err="1" smtClean="0"/>
              <a:t>p(cancer</a:t>
            </a:r>
            <a:r>
              <a:rPr lang="en-US" sz="2400" dirty="0" smtClean="0"/>
              <a:t>) = 0.005</a:t>
            </a:r>
          </a:p>
          <a:p>
            <a:pPr algn="l"/>
            <a:r>
              <a:rPr lang="en-US" sz="2400" dirty="0" err="1" smtClean="0"/>
              <a:t>p(false_neg</a:t>
            </a:r>
            <a:r>
              <a:rPr lang="en-US" sz="2400" dirty="0" smtClean="0"/>
              <a:t>) = 0.02</a:t>
            </a:r>
          </a:p>
          <a:p>
            <a:pPr algn="l"/>
            <a:r>
              <a:rPr lang="en-US" sz="2400" dirty="0" err="1" smtClean="0"/>
              <a:t>p(false_pos</a:t>
            </a:r>
            <a:r>
              <a:rPr lang="en-US" sz="2400" dirty="0" smtClean="0"/>
              <a:t>)=0.02</a:t>
            </a:r>
          </a:p>
          <a:p>
            <a:pPr algn="l"/>
            <a:endParaRPr lang="en-US" sz="2400" dirty="0" smtClean="0"/>
          </a:p>
          <a:p>
            <a:pPr algn="l"/>
            <a:r>
              <a:rPr lang="en-US" sz="2400" dirty="0" err="1" smtClean="0"/>
              <a:t>p(cancer</a:t>
            </a:r>
            <a:r>
              <a:rPr lang="en-US" sz="2400" dirty="0" smtClean="0"/>
              <a:t> | pos) = ?</a:t>
            </a:r>
            <a:endParaRPr lang="en-US" sz="2400" dirty="0"/>
          </a:p>
        </p:txBody>
      </p:sp>
      <p:sp>
        <p:nvSpPr>
          <p:cNvPr id="7" name="TextBox 6"/>
          <p:cNvSpPr txBox="1"/>
          <p:nvPr/>
        </p:nvSpPr>
        <p:spPr>
          <a:xfrm>
            <a:off x="4038600" y="4572000"/>
            <a:ext cx="4800600" cy="1631216"/>
          </a:xfrm>
          <a:prstGeom prst="rect">
            <a:avLst/>
          </a:prstGeom>
          <a:noFill/>
        </p:spPr>
        <p:txBody>
          <a:bodyPr wrap="square" rtlCol="0">
            <a:spAutoFit/>
          </a:bodyPr>
          <a:lstStyle/>
          <a:p>
            <a:pPr algn="l"/>
            <a:r>
              <a:rPr lang="en-US" sz="2000" dirty="0" smtClean="0"/>
              <a:t>false negative: negative result even though we have cancer</a:t>
            </a:r>
          </a:p>
          <a:p>
            <a:pPr algn="l"/>
            <a:endParaRPr lang="en-US" sz="2000" dirty="0" smtClean="0"/>
          </a:p>
          <a:p>
            <a:pPr algn="l"/>
            <a:r>
              <a:rPr lang="en-US" sz="2000" dirty="0" smtClean="0"/>
              <a:t>false positive: positive result even though we don’t have cancer</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2"/>
            </p:custDataLst>
          </p:nvPr>
        </p:nvSpPr>
        <p:spPr>
          <a:xfrm>
            <a:off x="461963" y="0"/>
            <a:ext cx="7772400" cy="1143000"/>
          </a:xfrm>
        </p:spPr>
        <p:txBody>
          <a:bodyPr/>
          <a:lstStyle/>
          <a:p>
            <a:pPr eaLnBrk="1" hangingPunct="1"/>
            <a:r>
              <a:rPr lang="en-GB"/>
              <a:t>Another Example</a:t>
            </a:r>
          </a:p>
        </p:txBody>
      </p:sp>
      <p:sp>
        <p:nvSpPr>
          <p:cNvPr id="89092" name="Text Box 4" hidden="1"/>
          <p:cNvSpPr txBox="1">
            <a:spLocks noChangeArrowheads="1"/>
          </p:cNvSpPr>
          <p:nvPr>
            <p:custDataLst>
              <p:tags r:id="rId3"/>
            </p:custDataLst>
          </p:nvPr>
        </p:nvSpPr>
        <p:spPr bwMode="auto">
          <a:xfrm>
            <a:off x="323850" y="4811713"/>
            <a:ext cx="3017838" cy="173990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know:</a:t>
            </a:r>
          </a:p>
          <a:p>
            <a:pPr algn="l"/>
            <a:r>
              <a:rPr lang="en-US">
                <a:solidFill>
                  <a:srgbClr val="33CC33"/>
                </a:solidFill>
              </a:rPr>
              <a:t>A: Test=P</a:t>
            </a:r>
          </a:p>
          <a:p>
            <a:pPr algn="l"/>
            <a:r>
              <a:rPr lang="en-US">
                <a:solidFill>
                  <a:srgbClr val="33CC33"/>
                </a:solidFill>
              </a:rPr>
              <a:t>P(Test=P|Cancer=N) = 0.03</a:t>
            </a:r>
          </a:p>
          <a:p>
            <a:pPr algn="l"/>
            <a:r>
              <a:rPr lang="en-US">
                <a:solidFill>
                  <a:srgbClr val="33CC33"/>
                </a:solidFill>
              </a:rPr>
              <a:t>P(Test=N|Cancer=P) = 0.02</a:t>
            </a:r>
          </a:p>
          <a:p>
            <a:pPr algn="l"/>
            <a:r>
              <a:rPr lang="en-US">
                <a:solidFill>
                  <a:srgbClr val="33CC33"/>
                </a:solidFill>
              </a:rPr>
              <a:t>P(Cancer=P) = 0.008</a:t>
            </a:r>
          </a:p>
          <a:p>
            <a:pPr algn="l"/>
            <a:endParaRPr lang="en-US">
              <a:solidFill>
                <a:srgbClr val="33CC33"/>
              </a:solidFill>
            </a:endParaRPr>
          </a:p>
        </p:txBody>
      </p:sp>
      <p:sp>
        <p:nvSpPr>
          <p:cNvPr id="89093" name="Text Box 5" hidden="1"/>
          <p:cNvSpPr txBox="1">
            <a:spLocks noChangeArrowheads="1"/>
          </p:cNvSpPr>
          <p:nvPr>
            <p:custDataLst>
              <p:tags r:id="rId4"/>
            </p:custDataLst>
          </p:nvPr>
        </p:nvSpPr>
        <p:spPr bwMode="auto">
          <a:xfrm>
            <a:off x="4238625" y="4697413"/>
            <a:ext cx="2300288" cy="64135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want:</a:t>
            </a:r>
          </a:p>
          <a:p>
            <a:pPr algn="l"/>
            <a:r>
              <a:rPr lang="en-US">
                <a:solidFill>
                  <a:srgbClr val="33CC33"/>
                </a:solidFill>
              </a:rPr>
              <a:t>P(Cancer=P|Test=P)</a:t>
            </a:r>
          </a:p>
        </p:txBody>
      </p:sp>
      <p:sp>
        <p:nvSpPr>
          <p:cNvPr id="6" name="TextBox 5"/>
          <p:cNvSpPr txBox="1"/>
          <p:nvPr/>
        </p:nvSpPr>
        <p:spPr>
          <a:xfrm>
            <a:off x="609600" y="1066800"/>
            <a:ext cx="2895600" cy="1938992"/>
          </a:xfrm>
          <a:prstGeom prst="rect">
            <a:avLst/>
          </a:prstGeom>
          <a:noFill/>
        </p:spPr>
        <p:txBody>
          <a:bodyPr wrap="square" rtlCol="0">
            <a:spAutoFit/>
          </a:bodyPr>
          <a:lstStyle/>
          <a:p>
            <a:pPr algn="l"/>
            <a:r>
              <a:rPr lang="en-US" sz="2400" dirty="0" err="1" smtClean="0"/>
              <a:t>p(cancer</a:t>
            </a:r>
            <a:r>
              <a:rPr lang="en-US" sz="2400" dirty="0" smtClean="0"/>
              <a:t>) = 0.005</a:t>
            </a:r>
          </a:p>
          <a:p>
            <a:pPr algn="l"/>
            <a:r>
              <a:rPr lang="en-US" sz="2400" dirty="0" err="1" smtClean="0"/>
              <a:t>p(false_neg</a:t>
            </a:r>
            <a:r>
              <a:rPr lang="en-US" sz="2400" dirty="0" smtClean="0"/>
              <a:t>) = 0.02</a:t>
            </a:r>
          </a:p>
          <a:p>
            <a:pPr algn="l"/>
            <a:r>
              <a:rPr lang="en-US" sz="2400" dirty="0" err="1" smtClean="0"/>
              <a:t>p(false_pos</a:t>
            </a:r>
            <a:r>
              <a:rPr lang="en-US" sz="2400" dirty="0" smtClean="0"/>
              <a:t>)=0.02</a:t>
            </a:r>
          </a:p>
          <a:p>
            <a:pPr algn="l"/>
            <a:endParaRPr lang="en-US" sz="2400" dirty="0" smtClean="0"/>
          </a:p>
          <a:p>
            <a:pPr algn="l"/>
            <a:r>
              <a:rPr lang="en-US" sz="2400" dirty="0" err="1" smtClean="0"/>
              <a:t>p(cancer</a:t>
            </a:r>
            <a:r>
              <a:rPr lang="en-US" sz="2400" dirty="0" smtClean="0"/>
              <a:t> | pos) = ?</a:t>
            </a:r>
            <a:endParaRPr lang="en-US" sz="2400" dirty="0"/>
          </a:p>
        </p:txBody>
      </p:sp>
      <p:sp>
        <p:nvSpPr>
          <p:cNvPr id="7" name="TextBox 6"/>
          <p:cNvSpPr txBox="1"/>
          <p:nvPr/>
        </p:nvSpPr>
        <p:spPr>
          <a:xfrm>
            <a:off x="4038600" y="1143000"/>
            <a:ext cx="4800600" cy="1631216"/>
          </a:xfrm>
          <a:prstGeom prst="rect">
            <a:avLst/>
          </a:prstGeom>
          <a:noFill/>
        </p:spPr>
        <p:txBody>
          <a:bodyPr wrap="square" rtlCol="0">
            <a:spAutoFit/>
          </a:bodyPr>
          <a:lstStyle/>
          <a:p>
            <a:pPr algn="l"/>
            <a:r>
              <a:rPr lang="en-US" sz="2000" dirty="0" smtClean="0"/>
              <a:t>false negative: negative result even though we have cancer</a:t>
            </a:r>
          </a:p>
          <a:p>
            <a:pPr algn="l"/>
            <a:endParaRPr lang="en-US" sz="2000" dirty="0" smtClean="0"/>
          </a:p>
          <a:p>
            <a:pPr algn="l"/>
            <a:r>
              <a:rPr lang="en-US" sz="2000" dirty="0" smtClean="0"/>
              <a:t>false positive: positive result even though we don’t have cancer</a:t>
            </a:r>
            <a:endParaRPr lang="en-US" sz="2000" dirty="0"/>
          </a:p>
        </p:txBody>
      </p:sp>
      <p:graphicFrame>
        <p:nvGraphicFramePr>
          <p:cNvPr id="8" name="Object 7"/>
          <p:cNvGraphicFramePr>
            <a:graphicFrameLocks noChangeAspect="1"/>
          </p:cNvGraphicFramePr>
          <p:nvPr/>
        </p:nvGraphicFramePr>
        <p:xfrm>
          <a:off x="381000" y="3962400"/>
          <a:ext cx="4272116" cy="838200"/>
        </p:xfrm>
        <a:graphic>
          <a:graphicData uri="http://schemas.openxmlformats.org/presentationml/2006/ole">
            <mc:AlternateContent xmlns:mc="http://schemas.openxmlformats.org/markup-compatibility/2006">
              <mc:Choice xmlns:v="urn:schemas-microsoft-com:vml" Requires="v">
                <p:oleObj spid="_x0000_s301099" name="Equation" r:id="rId7" imgW="2006600" imgH="393700" progId="Equation.3">
                  <p:embed/>
                </p:oleObj>
              </mc:Choice>
              <mc:Fallback>
                <p:oleObj name="Equation" r:id="rId7" imgW="2006600" imgH="3937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962400"/>
                        <a:ext cx="427211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2"/>
            </p:custDataLst>
          </p:nvPr>
        </p:nvSpPr>
        <p:spPr>
          <a:xfrm>
            <a:off x="461963" y="0"/>
            <a:ext cx="7772400" cy="1143000"/>
          </a:xfrm>
        </p:spPr>
        <p:txBody>
          <a:bodyPr/>
          <a:lstStyle/>
          <a:p>
            <a:pPr eaLnBrk="1" hangingPunct="1"/>
            <a:r>
              <a:rPr lang="en-GB"/>
              <a:t>Another Example</a:t>
            </a:r>
          </a:p>
        </p:txBody>
      </p:sp>
      <p:sp>
        <p:nvSpPr>
          <p:cNvPr id="89092" name="Text Box 4" hidden="1"/>
          <p:cNvSpPr txBox="1">
            <a:spLocks noChangeArrowheads="1"/>
          </p:cNvSpPr>
          <p:nvPr>
            <p:custDataLst>
              <p:tags r:id="rId3"/>
            </p:custDataLst>
          </p:nvPr>
        </p:nvSpPr>
        <p:spPr bwMode="auto">
          <a:xfrm>
            <a:off x="323850" y="4811713"/>
            <a:ext cx="3017838" cy="173990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know:</a:t>
            </a:r>
          </a:p>
          <a:p>
            <a:pPr algn="l"/>
            <a:r>
              <a:rPr lang="en-US">
                <a:solidFill>
                  <a:srgbClr val="33CC33"/>
                </a:solidFill>
              </a:rPr>
              <a:t>A: Test=P</a:t>
            </a:r>
          </a:p>
          <a:p>
            <a:pPr algn="l"/>
            <a:r>
              <a:rPr lang="en-US">
                <a:solidFill>
                  <a:srgbClr val="33CC33"/>
                </a:solidFill>
              </a:rPr>
              <a:t>P(Test=P|Cancer=N) = 0.03</a:t>
            </a:r>
          </a:p>
          <a:p>
            <a:pPr algn="l"/>
            <a:r>
              <a:rPr lang="en-US">
                <a:solidFill>
                  <a:srgbClr val="33CC33"/>
                </a:solidFill>
              </a:rPr>
              <a:t>P(Test=N|Cancer=P) = 0.02</a:t>
            </a:r>
          </a:p>
          <a:p>
            <a:pPr algn="l"/>
            <a:r>
              <a:rPr lang="en-US">
                <a:solidFill>
                  <a:srgbClr val="33CC33"/>
                </a:solidFill>
              </a:rPr>
              <a:t>P(Cancer=P) = 0.008</a:t>
            </a:r>
          </a:p>
          <a:p>
            <a:pPr algn="l"/>
            <a:endParaRPr lang="en-US">
              <a:solidFill>
                <a:srgbClr val="33CC33"/>
              </a:solidFill>
            </a:endParaRPr>
          </a:p>
        </p:txBody>
      </p:sp>
      <p:sp>
        <p:nvSpPr>
          <p:cNvPr id="89093" name="Text Box 5" hidden="1"/>
          <p:cNvSpPr txBox="1">
            <a:spLocks noChangeArrowheads="1"/>
          </p:cNvSpPr>
          <p:nvPr>
            <p:custDataLst>
              <p:tags r:id="rId4"/>
            </p:custDataLst>
          </p:nvPr>
        </p:nvSpPr>
        <p:spPr bwMode="auto">
          <a:xfrm>
            <a:off x="4238625" y="4697413"/>
            <a:ext cx="2300288" cy="64135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want:</a:t>
            </a:r>
          </a:p>
          <a:p>
            <a:pPr algn="l"/>
            <a:r>
              <a:rPr lang="en-US">
                <a:solidFill>
                  <a:srgbClr val="33CC33"/>
                </a:solidFill>
              </a:rPr>
              <a:t>P(Cancer=P|Test=P)</a:t>
            </a:r>
          </a:p>
        </p:txBody>
      </p:sp>
      <p:sp>
        <p:nvSpPr>
          <p:cNvPr id="6" name="TextBox 5"/>
          <p:cNvSpPr txBox="1"/>
          <p:nvPr/>
        </p:nvSpPr>
        <p:spPr>
          <a:xfrm>
            <a:off x="609600" y="1066800"/>
            <a:ext cx="2895600" cy="1938992"/>
          </a:xfrm>
          <a:prstGeom prst="rect">
            <a:avLst/>
          </a:prstGeom>
          <a:noFill/>
        </p:spPr>
        <p:txBody>
          <a:bodyPr wrap="square" rtlCol="0">
            <a:spAutoFit/>
          </a:bodyPr>
          <a:lstStyle/>
          <a:p>
            <a:pPr algn="l"/>
            <a:r>
              <a:rPr lang="en-US" sz="2400" dirty="0" err="1" smtClean="0"/>
              <a:t>p(cancer</a:t>
            </a:r>
            <a:r>
              <a:rPr lang="en-US" sz="2400" dirty="0" smtClean="0"/>
              <a:t>) = 0.005</a:t>
            </a:r>
          </a:p>
          <a:p>
            <a:pPr algn="l"/>
            <a:r>
              <a:rPr lang="en-US" sz="2400" dirty="0" err="1" smtClean="0"/>
              <a:t>p(false_neg</a:t>
            </a:r>
            <a:r>
              <a:rPr lang="en-US" sz="2400" dirty="0" smtClean="0"/>
              <a:t>) = 0.02</a:t>
            </a:r>
          </a:p>
          <a:p>
            <a:pPr algn="l"/>
            <a:r>
              <a:rPr lang="en-US" sz="2400" dirty="0" err="1" smtClean="0"/>
              <a:t>p(false_pos</a:t>
            </a:r>
            <a:r>
              <a:rPr lang="en-US" sz="2400" dirty="0" smtClean="0"/>
              <a:t>)=0.02</a:t>
            </a:r>
          </a:p>
          <a:p>
            <a:pPr algn="l"/>
            <a:endParaRPr lang="en-US" sz="2400" dirty="0" smtClean="0"/>
          </a:p>
          <a:p>
            <a:pPr algn="l"/>
            <a:r>
              <a:rPr lang="en-US" sz="2400" dirty="0" err="1" smtClean="0"/>
              <a:t>p(cancer</a:t>
            </a:r>
            <a:r>
              <a:rPr lang="en-US" sz="2400" dirty="0" smtClean="0"/>
              <a:t> | pos) = ?</a:t>
            </a:r>
            <a:endParaRPr lang="en-US" sz="2400" dirty="0"/>
          </a:p>
        </p:txBody>
      </p:sp>
      <p:sp>
        <p:nvSpPr>
          <p:cNvPr id="7" name="TextBox 6"/>
          <p:cNvSpPr txBox="1"/>
          <p:nvPr/>
        </p:nvSpPr>
        <p:spPr>
          <a:xfrm>
            <a:off x="4038600" y="1143000"/>
            <a:ext cx="4800600" cy="1631216"/>
          </a:xfrm>
          <a:prstGeom prst="rect">
            <a:avLst/>
          </a:prstGeom>
          <a:noFill/>
        </p:spPr>
        <p:txBody>
          <a:bodyPr wrap="square" rtlCol="0">
            <a:spAutoFit/>
          </a:bodyPr>
          <a:lstStyle/>
          <a:p>
            <a:pPr algn="l"/>
            <a:r>
              <a:rPr lang="en-US" sz="2000" dirty="0" smtClean="0"/>
              <a:t>false negative: negative result even though we have cancer</a:t>
            </a:r>
          </a:p>
          <a:p>
            <a:pPr algn="l"/>
            <a:endParaRPr lang="en-US" sz="2000" dirty="0" smtClean="0"/>
          </a:p>
          <a:p>
            <a:pPr algn="l"/>
            <a:r>
              <a:rPr lang="en-US" sz="2000" dirty="0" smtClean="0"/>
              <a:t>false positive: positive result even though we don’t have cancer</a:t>
            </a:r>
            <a:endParaRPr lang="en-US" sz="2000" dirty="0"/>
          </a:p>
        </p:txBody>
      </p:sp>
      <p:graphicFrame>
        <p:nvGraphicFramePr>
          <p:cNvPr id="8" name="Object 7"/>
          <p:cNvGraphicFramePr>
            <a:graphicFrameLocks noChangeAspect="1"/>
          </p:cNvGraphicFramePr>
          <p:nvPr/>
        </p:nvGraphicFramePr>
        <p:xfrm>
          <a:off x="381000" y="4419600"/>
          <a:ext cx="8589963" cy="739765"/>
        </p:xfrm>
        <a:graphic>
          <a:graphicData uri="http://schemas.openxmlformats.org/presentationml/2006/ole">
            <mc:AlternateContent xmlns:mc="http://schemas.openxmlformats.org/markup-compatibility/2006">
              <mc:Choice xmlns:v="urn:schemas-microsoft-com:vml" Requires="v">
                <p:oleObj spid="_x0000_s303147" name="Equation" r:id="rId7" imgW="4572000" imgH="393700" progId="Equation.3">
                  <p:embed/>
                </p:oleObj>
              </mc:Choice>
              <mc:Fallback>
                <p:oleObj name="Equation" r:id="rId7" imgW="4572000" imgH="3937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419600"/>
                        <a:ext cx="8589963" cy="739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14600" y="5257800"/>
            <a:ext cx="6324600" cy="707886"/>
          </a:xfrm>
          <a:prstGeom prst="rect">
            <a:avLst/>
          </a:prstGeom>
          <a:noFill/>
        </p:spPr>
        <p:txBody>
          <a:bodyPr wrap="square" rtlCol="0">
            <a:spAutoFit/>
          </a:bodyPr>
          <a:lstStyle/>
          <a:p>
            <a:pPr algn="l"/>
            <a:r>
              <a:rPr lang="en-US" sz="2000" dirty="0" smtClean="0">
                <a:solidFill>
                  <a:srgbClr val="0000FF"/>
                </a:solidFill>
              </a:rPr>
              <a:t>two ways to get a positive result: cancer with a correct positive and not cancer with a false positive</a:t>
            </a:r>
            <a:endParaRPr lang="en-US" sz="2000" dirty="0">
              <a:solidFill>
                <a:srgbClr val="0000FF"/>
              </a:solidFill>
            </a:endParaRPr>
          </a:p>
        </p:txBody>
      </p:sp>
      <p:sp>
        <p:nvSpPr>
          <p:cNvPr id="10" name="TextBox 9"/>
          <p:cNvSpPr txBox="1"/>
          <p:nvPr/>
        </p:nvSpPr>
        <p:spPr>
          <a:xfrm>
            <a:off x="2590800" y="3635514"/>
            <a:ext cx="6324600" cy="707886"/>
          </a:xfrm>
          <a:prstGeom prst="rect">
            <a:avLst/>
          </a:prstGeom>
          <a:noFill/>
        </p:spPr>
        <p:txBody>
          <a:bodyPr wrap="square" rtlCol="0">
            <a:spAutoFit/>
          </a:bodyPr>
          <a:lstStyle/>
          <a:p>
            <a:pPr algn="l"/>
            <a:r>
              <a:rPr lang="en-US" sz="2000" dirty="0" smtClean="0">
                <a:solidFill>
                  <a:srgbClr val="0000FF"/>
                </a:solidFill>
              </a:rPr>
              <a:t>1-p(false_neg) gives us the probability of the test correctly identifying us with cancer</a:t>
            </a:r>
            <a:endParaRPr lang="en-US" sz="20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2"/>
            </p:custDataLst>
          </p:nvPr>
        </p:nvSpPr>
        <p:spPr>
          <a:xfrm>
            <a:off x="461963" y="0"/>
            <a:ext cx="7772400" cy="1143000"/>
          </a:xfrm>
        </p:spPr>
        <p:txBody>
          <a:bodyPr/>
          <a:lstStyle/>
          <a:p>
            <a:pPr eaLnBrk="1" hangingPunct="1"/>
            <a:r>
              <a:rPr lang="en-GB"/>
              <a:t>Another Example</a:t>
            </a:r>
          </a:p>
        </p:txBody>
      </p:sp>
      <p:sp>
        <p:nvSpPr>
          <p:cNvPr id="89092" name="Text Box 4" hidden="1"/>
          <p:cNvSpPr txBox="1">
            <a:spLocks noChangeArrowheads="1"/>
          </p:cNvSpPr>
          <p:nvPr>
            <p:custDataLst>
              <p:tags r:id="rId3"/>
            </p:custDataLst>
          </p:nvPr>
        </p:nvSpPr>
        <p:spPr bwMode="auto">
          <a:xfrm>
            <a:off x="323850" y="4811713"/>
            <a:ext cx="3017838" cy="173990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know:</a:t>
            </a:r>
          </a:p>
          <a:p>
            <a:pPr algn="l"/>
            <a:r>
              <a:rPr lang="en-US">
                <a:solidFill>
                  <a:srgbClr val="33CC33"/>
                </a:solidFill>
              </a:rPr>
              <a:t>A: Test=P</a:t>
            </a:r>
          </a:p>
          <a:p>
            <a:pPr algn="l"/>
            <a:r>
              <a:rPr lang="en-US">
                <a:solidFill>
                  <a:srgbClr val="33CC33"/>
                </a:solidFill>
              </a:rPr>
              <a:t>P(Test=P|Cancer=N) = 0.03</a:t>
            </a:r>
          </a:p>
          <a:p>
            <a:pPr algn="l"/>
            <a:r>
              <a:rPr lang="en-US">
                <a:solidFill>
                  <a:srgbClr val="33CC33"/>
                </a:solidFill>
              </a:rPr>
              <a:t>P(Test=N|Cancer=P) = 0.02</a:t>
            </a:r>
          </a:p>
          <a:p>
            <a:pPr algn="l"/>
            <a:r>
              <a:rPr lang="en-US">
                <a:solidFill>
                  <a:srgbClr val="33CC33"/>
                </a:solidFill>
              </a:rPr>
              <a:t>P(Cancer=P) = 0.008</a:t>
            </a:r>
          </a:p>
          <a:p>
            <a:pPr algn="l"/>
            <a:endParaRPr lang="en-US">
              <a:solidFill>
                <a:srgbClr val="33CC33"/>
              </a:solidFill>
            </a:endParaRPr>
          </a:p>
        </p:txBody>
      </p:sp>
      <p:sp>
        <p:nvSpPr>
          <p:cNvPr id="89093" name="Text Box 5" hidden="1"/>
          <p:cNvSpPr txBox="1">
            <a:spLocks noChangeArrowheads="1"/>
          </p:cNvSpPr>
          <p:nvPr>
            <p:custDataLst>
              <p:tags r:id="rId4"/>
            </p:custDataLst>
          </p:nvPr>
        </p:nvSpPr>
        <p:spPr bwMode="auto">
          <a:xfrm>
            <a:off x="4238625" y="4697413"/>
            <a:ext cx="2300288" cy="641350"/>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We want:</a:t>
            </a:r>
          </a:p>
          <a:p>
            <a:pPr algn="l"/>
            <a:r>
              <a:rPr lang="en-US">
                <a:solidFill>
                  <a:srgbClr val="33CC33"/>
                </a:solidFill>
              </a:rPr>
              <a:t>P(Cancer=P|Test=P)</a:t>
            </a:r>
          </a:p>
        </p:txBody>
      </p:sp>
      <p:sp>
        <p:nvSpPr>
          <p:cNvPr id="6" name="TextBox 5"/>
          <p:cNvSpPr txBox="1"/>
          <p:nvPr/>
        </p:nvSpPr>
        <p:spPr>
          <a:xfrm>
            <a:off x="609600" y="1066800"/>
            <a:ext cx="2895600" cy="1938992"/>
          </a:xfrm>
          <a:prstGeom prst="rect">
            <a:avLst/>
          </a:prstGeom>
          <a:noFill/>
        </p:spPr>
        <p:txBody>
          <a:bodyPr wrap="square" rtlCol="0">
            <a:spAutoFit/>
          </a:bodyPr>
          <a:lstStyle/>
          <a:p>
            <a:pPr algn="l"/>
            <a:r>
              <a:rPr lang="en-US" sz="2400" dirty="0" err="1" smtClean="0"/>
              <a:t>p(cancer</a:t>
            </a:r>
            <a:r>
              <a:rPr lang="en-US" sz="2400" dirty="0" smtClean="0"/>
              <a:t>) = 0.005</a:t>
            </a:r>
          </a:p>
          <a:p>
            <a:pPr algn="l"/>
            <a:r>
              <a:rPr lang="en-US" sz="2400" dirty="0" err="1" smtClean="0"/>
              <a:t>p(false_neg</a:t>
            </a:r>
            <a:r>
              <a:rPr lang="en-US" sz="2400" dirty="0" smtClean="0"/>
              <a:t>) = 0.02</a:t>
            </a:r>
          </a:p>
          <a:p>
            <a:pPr algn="l"/>
            <a:r>
              <a:rPr lang="en-US" sz="2400" dirty="0" err="1" smtClean="0"/>
              <a:t>p(false_pos</a:t>
            </a:r>
            <a:r>
              <a:rPr lang="en-US" sz="2400" dirty="0" smtClean="0"/>
              <a:t>)=0.02</a:t>
            </a:r>
          </a:p>
          <a:p>
            <a:pPr algn="l"/>
            <a:endParaRPr lang="en-US" sz="2400" dirty="0" smtClean="0"/>
          </a:p>
          <a:p>
            <a:pPr algn="l"/>
            <a:r>
              <a:rPr lang="en-US" sz="2400" dirty="0" err="1" smtClean="0"/>
              <a:t>p(cancer</a:t>
            </a:r>
            <a:r>
              <a:rPr lang="en-US" sz="2400" dirty="0" smtClean="0"/>
              <a:t> | pos) = ?</a:t>
            </a:r>
            <a:endParaRPr lang="en-US" sz="2400" dirty="0"/>
          </a:p>
        </p:txBody>
      </p:sp>
      <p:sp>
        <p:nvSpPr>
          <p:cNvPr id="7" name="TextBox 6"/>
          <p:cNvSpPr txBox="1"/>
          <p:nvPr/>
        </p:nvSpPr>
        <p:spPr>
          <a:xfrm>
            <a:off x="4038600" y="1143000"/>
            <a:ext cx="4800600" cy="1631216"/>
          </a:xfrm>
          <a:prstGeom prst="rect">
            <a:avLst/>
          </a:prstGeom>
          <a:noFill/>
        </p:spPr>
        <p:txBody>
          <a:bodyPr wrap="square" rtlCol="0">
            <a:spAutoFit/>
          </a:bodyPr>
          <a:lstStyle/>
          <a:p>
            <a:pPr algn="l"/>
            <a:r>
              <a:rPr lang="en-US" sz="2000" dirty="0" smtClean="0"/>
              <a:t>false negative: negative result even though we have cancer</a:t>
            </a:r>
          </a:p>
          <a:p>
            <a:pPr algn="l"/>
            <a:endParaRPr lang="en-US" sz="2000" dirty="0" smtClean="0"/>
          </a:p>
          <a:p>
            <a:pPr algn="l"/>
            <a:r>
              <a:rPr lang="en-US" sz="2000" dirty="0" smtClean="0"/>
              <a:t>false positive: positive result even though we don’t have cancer</a:t>
            </a:r>
            <a:endParaRPr lang="en-US" sz="2000" dirty="0"/>
          </a:p>
        </p:txBody>
      </p:sp>
      <p:graphicFrame>
        <p:nvGraphicFramePr>
          <p:cNvPr id="8" name="Object 7"/>
          <p:cNvGraphicFramePr>
            <a:graphicFrameLocks noChangeAspect="1"/>
          </p:cNvGraphicFramePr>
          <p:nvPr/>
        </p:nvGraphicFramePr>
        <p:xfrm>
          <a:off x="533400" y="3733800"/>
          <a:ext cx="3910107" cy="457200"/>
        </p:xfrm>
        <a:graphic>
          <a:graphicData uri="http://schemas.openxmlformats.org/presentationml/2006/ole">
            <mc:AlternateContent xmlns:mc="http://schemas.openxmlformats.org/markup-compatibility/2006">
              <mc:Choice xmlns:v="urn:schemas-microsoft-com:vml" Requires="v">
                <p:oleObj spid="_x0000_s305195" name="Equation" r:id="rId7" imgW="1524000" imgH="177800" progId="Equation.3">
                  <p:embed/>
                </p:oleObj>
              </mc:Choice>
              <mc:Fallback>
                <p:oleObj name="Equation" r:id="rId7" imgW="1524000" imgH="1778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733800"/>
                        <a:ext cx="391010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57200" y="4734580"/>
            <a:ext cx="6705600" cy="523220"/>
          </a:xfrm>
          <a:prstGeom prst="rect">
            <a:avLst/>
          </a:prstGeom>
          <a:noFill/>
        </p:spPr>
        <p:txBody>
          <a:bodyPr wrap="square" rtlCol="0">
            <a:spAutoFit/>
          </a:bodyPr>
          <a:lstStyle/>
          <a:p>
            <a:r>
              <a:rPr lang="en-US" sz="2800" dirty="0" smtClean="0">
                <a:solidFill>
                  <a:srgbClr val="0000FF"/>
                </a:solidFill>
              </a:rPr>
              <a:t>Contrast this with </a:t>
            </a:r>
            <a:r>
              <a:rPr lang="en-US" sz="2800" dirty="0" err="1" smtClean="0">
                <a:solidFill>
                  <a:srgbClr val="0000FF"/>
                </a:solidFill>
              </a:rPr>
              <a:t>p(pos</a:t>
            </a:r>
            <a:r>
              <a:rPr lang="en-US" sz="2800" dirty="0" smtClean="0">
                <a:solidFill>
                  <a:srgbClr val="0000FF"/>
                </a:solidFill>
              </a:rPr>
              <a:t> | cancer) = 0.98</a:t>
            </a:r>
            <a:endParaRPr lang="en-US" sz="28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p:txBody>
          <a:bodyPr/>
          <a:lstStyle/>
          <a:p>
            <a:r>
              <a:rPr lang="en-US" smtClean="0"/>
              <a:t>Obtaining probabilities</a:t>
            </a:r>
            <a:endParaRPr lang="en-US" dirty="0"/>
          </a:p>
        </p:txBody>
      </p:sp>
      <p:sp>
        <p:nvSpPr>
          <p:cNvPr id="27" name="Content Placeholder 26"/>
          <p:cNvSpPr>
            <a:spLocks noGrp="1"/>
          </p:cNvSpPr>
          <p:nvPr>
            <p:ph idx="1"/>
          </p:nvPr>
        </p:nvSpPr>
        <p:spPr>
          <a:xfrm>
            <a:off x="457200" y="2133600"/>
            <a:ext cx="8229600" cy="3916363"/>
          </a:xfrm>
        </p:spPr>
        <p:txBody>
          <a:bodyPr/>
          <a:lstStyle/>
          <a:p>
            <a:pPr marL="0" indent="0">
              <a:buNone/>
            </a:pPr>
            <a:r>
              <a:rPr lang="en-US" sz="2800" dirty="0" smtClean="0"/>
              <a:t>We’ve talked a lot about probabilities, but not where they come from</a:t>
            </a:r>
          </a:p>
          <a:p>
            <a:pPr lvl="1"/>
            <a:r>
              <a:rPr lang="en-US" sz="2400" dirty="0" smtClean="0"/>
              <a:t>intuition/guess</a:t>
            </a:r>
          </a:p>
          <a:p>
            <a:pPr lvl="2"/>
            <a:r>
              <a:rPr lang="en-US" sz="2000" dirty="0" smtClean="0"/>
              <a:t>this can be very hard</a:t>
            </a:r>
          </a:p>
          <a:p>
            <a:pPr lvl="2"/>
            <a:r>
              <a:rPr lang="en-US" sz="2000" dirty="0" smtClean="0"/>
              <a:t>people are not good at this for anything but the simplest problems</a:t>
            </a:r>
            <a:endParaRPr lang="en-US" dirty="0" smtClean="0"/>
          </a:p>
          <a:p>
            <a:pPr lvl="1"/>
            <a:r>
              <a:rPr lang="en-US" sz="2400" dirty="0" smtClean="0"/>
              <a:t>estimate from data!</a:t>
            </a:r>
          </a:p>
          <a:p>
            <a:pPr lvl="2"/>
            <a:endParaRPr lang="en-US" sz="2000" dirty="0"/>
          </a:p>
        </p:txBody>
      </p:sp>
      <p:pic>
        <p:nvPicPr>
          <p:cNvPr id="41987" name="Picture 7"/>
          <p:cNvPicPr>
            <a:picLocks noChangeAspect="1" noChangeArrowheads="1"/>
          </p:cNvPicPr>
          <p:nvPr>
            <p:custDataLst>
              <p:tags r:id="rId2"/>
            </p:custDataLst>
          </p:nvPr>
        </p:nvPicPr>
        <p:blipFill>
          <a:blip r:embed="rId24"/>
          <a:srcRect/>
          <a:stretch>
            <a:fillRect/>
          </a:stretch>
        </p:blipFill>
        <p:spPr bwMode="auto">
          <a:xfrm>
            <a:off x="7721600" y="1201738"/>
            <a:ext cx="714375" cy="728662"/>
          </a:xfrm>
          <a:prstGeom prst="rect">
            <a:avLst/>
          </a:prstGeom>
          <a:noFill/>
          <a:ln w="25400">
            <a:noFill/>
            <a:miter lim="800000"/>
            <a:headEnd/>
            <a:tailEnd/>
          </a:ln>
        </p:spPr>
      </p:pic>
      <p:pic>
        <p:nvPicPr>
          <p:cNvPr id="41988" name="Picture 8"/>
          <p:cNvPicPr>
            <a:picLocks noChangeAspect="1" noChangeArrowheads="1"/>
          </p:cNvPicPr>
          <p:nvPr>
            <p:custDataLst>
              <p:tags r:id="rId3"/>
            </p:custDataLst>
          </p:nvPr>
        </p:nvPicPr>
        <p:blipFill>
          <a:blip r:embed="rId25"/>
          <a:srcRect/>
          <a:stretch>
            <a:fillRect/>
          </a:stretch>
        </p:blipFill>
        <p:spPr bwMode="auto">
          <a:xfrm>
            <a:off x="692150" y="1239838"/>
            <a:ext cx="693738" cy="728662"/>
          </a:xfrm>
          <a:prstGeom prst="rect">
            <a:avLst/>
          </a:prstGeom>
          <a:noFill/>
          <a:ln w="25400">
            <a:noFill/>
            <a:miter lim="800000"/>
            <a:headEnd/>
            <a:tailEnd/>
          </a:ln>
        </p:spPr>
      </p:pic>
      <p:pic>
        <p:nvPicPr>
          <p:cNvPr id="41989" name="Picture 10"/>
          <p:cNvPicPr>
            <a:picLocks noChangeAspect="1" noChangeArrowheads="1"/>
          </p:cNvPicPr>
          <p:nvPr>
            <p:custDataLst>
              <p:tags r:id="rId4"/>
            </p:custDataLst>
          </p:nvPr>
        </p:nvPicPr>
        <p:blipFill>
          <a:blip r:embed="rId24"/>
          <a:srcRect/>
          <a:stretch>
            <a:fillRect/>
          </a:stretch>
        </p:blipFill>
        <p:spPr bwMode="auto">
          <a:xfrm>
            <a:off x="4610100" y="1201738"/>
            <a:ext cx="714375" cy="728662"/>
          </a:xfrm>
          <a:prstGeom prst="rect">
            <a:avLst/>
          </a:prstGeom>
          <a:noFill/>
          <a:ln w="25400">
            <a:noFill/>
            <a:miter lim="800000"/>
            <a:headEnd/>
            <a:tailEnd/>
          </a:ln>
        </p:spPr>
      </p:pic>
      <p:pic>
        <p:nvPicPr>
          <p:cNvPr id="41990" name="Picture 11"/>
          <p:cNvPicPr>
            <a:picLocks noChangeAspect="1" noChangeArrowheads="1"/>
          </p:cNvPicPr>
          <p:nvPr>
            <p:custDataLst>
              <p:tags r:id="rId5"/>
            </p:custDataLst>
          </p:nvPr>
        </p:nvPicPr>
        <p:blipFill>
          <a:blip r:embed="rId24"/>
          <a:srcRect/>
          <a:stretch>
            <a:fillRect/>
          </a:stretch>
        </p:blipFill>
        <p:spPr bwMode="auto">
          <a:xfrm>
            <a:off x="3035300" y="1239838"/>
            <a:ext cx="714375" cy="728662"/>
          </a:xfrm>
          <a:prstGeom prst="rect">
            <a:avLst/>
          </a:prstGeom>
          <a:noFill/>
          <a:ln w="25400">
            <a:noFill/>
            <a:miter lim="800000"/>
            <a:headEnd/>
            <a:tailEnd/>
          </a:ln>
        </p:spPr>
      </p:pic>
      <p:pic>
        <p:nvPicPr>
          <p:cNvPr id="41991" name="Picture 12"/>
          <p:cNvPicPr>
            <a:picLocks noChangeAspect="1" noChangeArrowheads="1"/>
          </p:cNvPicPr>
          <p:nvPr>
            <p:custDataLst>
              <p:tags r:id="rId6"/>
            </p:custDataLst>
          </p:nvPr>
        </p:nvPicPr>
        <p:blipFill>
          <a:blip r:embed="rId24"/>
          <a:srcRect/>
          <a:stretch>
            <a:fillRect/>
          </a:stretch>
        </p:blipFill>
        <p:spPr bwMode="auto">
          <a:xfrm>
            <a:off x="2266950" y="1239838"/>
            <a:ext cx="714375" cy="728662"/>
          </a:xfrm>
          <a:prstGeom prst="rect">
            <a:avLst/>
          </a:prstGeom>
          <a:noFill/>
          <a:ln w="25400">
            <a:noFill/>
            <a:miter lim="800000"/>
            <a:headEnd/>
            <a:tailEnd/>
          </a:ln>
        </p:spPr>
      </p:pic>
      <p:pic>
        <p:nvPicPr>
          <p:cNvPr id="41992" name="Picture 13"/>
          <p:cNvPicPr>
            <a:picLocks noChangeAspect="1" noChangeArrowheads="1"/>
          </p:cNvPicPr>
          <p:nvPr>
            <p:custDataLst>
              <p:tags r:id="rId7"/>
            </p:custDataLst>
          </p:nvPr>
        </p:nvPicPr>
        <p:blipFill>
          <a:blip r:embed="rId24"/>
          <a:srcRect/>
          <a:stretch>
            <a:fillRect/>
          </a:stretch>
        </p:blipFill>
        <p:spPr bwMode="auto">
          <a:xfrm>
            <a:off x="6953250" y="1201738"/>
            <a:ext cx="714375" cy="728662"/>
          </a:xfrm>
          <a:prstGeom prst="rect">
            <a:avLst/>
          </a:prstGeom>
          <a:noFill/>
          <a:ln w="25400">
            <a:noFill/>
            <a:miter lim="800000"/>
            <a:headEnd/>
            <a:tailEnd/>
          </a:ln>
        </p:spPr>
      </p:pic>
      <p:pic>
        <p:nvPicPr>
          <p:cNvPr id="41993" name="Picture 15"/>
          <p:cNvPicPr>
            <a:picLocks noChangeAspect="1" noChangeArrowheads="1"/>
          </p:cNvPicPr>
          <p:nvPr>
            <p:custDataLst>
              <p:tags r:id="rId8"/>
            </p:custDataLst>
          </p:nvPr>
        </p:nvPicPr>
        <p:blipFill>
          <a:blip r:embed="rId25"/>
          <a:srcRect/>
          <a:stretch>
            <a:fillRect/>
          </a:stretch>
        </p:blipFill>
        <p:spPr bwMode="auto">
          <a:xfrm>
            <a:off x="1460500" y="1279525"/>
            <a:ext cx="693738" cy="728663"/>
          </a:xfrm>
          <a:prstGeom prst="rect">
            <a:avLst/>
          </a:prstGeom>
          <a:noFill/>
          <a:ln w="25400">
            <a:noFill/>
            <a:miter lim="800000"/>
            <a:headEnd/>
            <a:tailEnd/>
          </a:ln>
        </p:spPr>
      </p:pic>
      <p:pic>
        <p:nvPicPr>
          <p:cNvPr id="41994" name="Picture 16"/>
          <p:cNvPicPr>
            <a:picLocks noChangeAspect="1" noChangeArrowheads="1"/>
          </p:cNvPicPr>
          <p:nvPr>
            <p:custDataLst>
              <p:tags r:id="rId9"/>
            </p:custDataLst>
          </p:nvPr>
        </p:nvPicPr>
        <p:blipFill>
          <a:blip r:embed="rId25"/>
          <a:srcRect/>
          <a:stretch>
            <a:fillRect/>
          </a:stretch>
        </p:blipFill>
        <p:spPr bwMode="auto">
          <a:xfrm>
            <a:off x="6146800" y="1163638"/>
            <a:ext cx="693738" cy="728662"/>
          </a:xfrm>
          <a:prstGeom prst="rect">
            <a:avLst/>
          </a:prstGeom>
          <a:noFill/>
          <a:ln w="25400">
            <a:noFill/>
            <a:miter lim="800000"/>
            <a:headEnd/>
            <a:tailEnd/>
          </a:ln>
        </p:spPr>
      </p:pic>
      <p:pic>
        <p:nvPicPr>
          <p:cNvPr id="41995" name="Picture 17"/>
          <p:cNvPicPr>
            <a:picLocks noChangeAspect="1" noChangeArrowheads="1"/>
          </p:cNvPicPr>
          <p:nvPr>
            <p:custDataLst>
              <p:tags r:id="rId10"/>
            </p:custDataLst>
          </p:nvPr>
        </p:nvPicPr>
        <p:blipFill>
          <a:blip r:embed="rId25"/>
          <a:srcRect/>
          <a:stretch>
            <a:fillRect/>
          </a:stretch>
        </p:blipFill>
        <p:spPr bwMode="auto">
          <a:xfrm>
            <a:off x="3803650" y="1201738"/>
            <a:ext cx="693738" cy="728662"/>
          </a:xfrm>
          <a:prstGeom prst="rect">
            <a:avLst/>
          </a:prstGeom>
          <a:noFill/>
          <a:ln w="25400">
            <a:noFill/>
            <a:miter lim="800000"/>
            <a:headEnd/>
            <a:tailEnd/>
          </a:ln>
        </p:spPr>
      </p:pic>
      <p:pic>
        <p:nvPicPr>
          <p:cNvPr id="41996" name="Picture 18"/>
          <p:cNvPicPr>
            <a:picLocks noChangeAspect="1" noChangeArrowheads="1"/>
          </p:cNvPicPr>
          <p:nvPr>
            <p:custDataLst>
              <p:tags r:id="rId11"/>
            </p:custDataLst>
          </p:nvPr>
        </p:nvPicPr>
        <p:blipFill>
          <a:blip r:embed="rId25"/>
          <a:srcRect/>
          <a:stretch>
            <a:fillRect/>
          </a:stretch>
        </p:blipFill>
        <p:spPr bwMode="auto">
          <a:xfrm>
            <a:off x="5416550" y="1201738"/>
            <a:ext cx="693738" cy="728662"/>
          </a:xfrm>
          <a:prstGeom prst="rect">
            <a:avLst/>
          </a:prstGeom>
          <a:noFill/>
          <a:ln w="25400">
            <a:noFill/>
            <a:miter lim="800000"/>
            <a:headEnd/>
            <a:tailEnd/>
          </a:ln>
        </p:spPr>
      </p:pic>
      <p:sp>
        <p:nvSpPr>
          <p:cNvPr id="41997" name="Text Box 19"/>
          <p:cNvSpPr txBox="1">
            <a:spLocks noChangeArrowheads="1"/>
          </p:cNvSpPr>
          <p:nvPr>
            <p:custDataLst>
              <p:tags r:id="rId12"/>
            </p:custDataLst>
          </p:nvPr>
        </p:nvSpPr>
        <p:spPr bwMode="auto">
          <a:xfrm>
            <a:off x="808038" y="13160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1998" name="Text Box 20"/>
          <p:cNvSpPr txBox="1">
            <a:spLocks noChangeArrowheads="1"/>
          </p:cNvSpPr>
          <p:nvPr>
            <p:custDataLst>
              <p:tags r:id="rId13"/>
            </p:custDataLst>
          </p:nvPr>
        </p:nvSpPr>
        <p:spPr bwMode="auto">
          <a:xfrm>
            <a:off x="1576388" y="13160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1999" name="Text Box 21"/>
          <p:cNvSpPr txBox="1">
            <a:spLocks noChangeArrowheads="1"/>
          </p:cNvSpPr>
          <p:nvPr>
            <p:custDataLst>
              <p:tags r:id="rId14"/>
            </p:custDataLst>
          </p:nvPr>
        </p:nvSpPr>
        <p:spPr bwMode="auto">
          <a:xfrm>
            <a:off x="3919538" y="12779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0" name="Text Box 22"/>
          <p:cNvSpPr txBox="1">
            <a:spLocks noChangeArrowheads="1"/>
          </p:cNvSpPr>
          <p:nvPr>
            <p:custDataLst>
              <p:tags r:id="rId15"/>
            </p:custDataLst>
          </p:nvPr>
        </p:nvSpPr>
        <p:spPr bwMode="auto">
          <a:xfrm>
            <a:off x="5532438" y="12779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1" name="Text Box 23"/>
          <p:cNvSpPr txBox="1">
            <a:spLocks noChangeArrowheads="1"/>
          </p:cNvSpPr>
          <p:nvPr>
            <p:custDataLst>
              <p:tags r:id="rId16"/>
            </p:custDataLst>
          </p:nvPr>
        </p:nvSpPr>
        <p:spPr bwMode="auto">
          <a:xfrm>
            <a:off x="6261100" y="12398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2" name="Text Box 24"/>
          <p:cNvSpPr txBox="1">
            <a:spLocks noChangeArrowheads="1"/>
          </p:cNvSpPr>
          <p:nvPr>
            <p:custDataLst>
              <p:tags r:id="rId17"/>
            </p:custDataLst>
          </p:nvPr>
        </p:nvSpPr>
        <p:spPr bwMode="auto">
          <a:xfrm>
            <a:off x="2401888" y="1355725"/>
            <a:ext cx="401637" cy="519113"/>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3" name="Text Box 25"/>
          <p:cNvSpPr txBox="1">
            <a:spLocks noChangeArrowheads="1"/>
          </p:cNvSpPr>
          <p:nvPr>
            <p:custDataLst>
              <p:tags r:id="rId18"/>
            </p:custDataLst>
          </p:nvPr>
        </p:nvSpPr>
        <p:spPr bwMode="auto">
          <a:xfrm>
            <a:off x="3189288" y="13160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4" name="Text Box 26"/>
          <p:cNvSpPr txBox="1">
            <a:spLocks noChangeArrowheads="1"/>
          </p:cNvSpPr>
          <p:nvPr>
            <p:custDataLst>
              <p:tags r:id="rId19"/>
            </p:custDataLst>
          </p:nvPr>
        </p:nvSpPr>
        <p:spPr bwMode="auto">
          <a:xfrm>
            <a:off x="4725988" y="12779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5" name="Text Box 27"/>
          <p:cNvSpPr txBox="1">
            <a:spLocks noChangeArrowheads="1"/>
          </p:cNvSpPr>
          <p:nvPr>
            <p:custDataLst>
              <p:tags r:id="rId20"/>
            </p:custDataLst>
          </p:nvPr>
        </p:nvSpPr>
        <p:spPr bwMode="auto">
          <a:xfrm>
            <a:off x="7107238" y="12779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6" name="Text Box 28"/>
          <p:cNvSpPr txBox="1">
            <a:spLocks noChangeArrowheads="1"/>
          </p:cNvSpPr>
          <p:nvPr>
            <p:custDataLst>
              <p:tags r:id="rId21"/>
            </p:custDataLst>
          </p:nvPr>
        </p:nvSpPr>
        <p:spPr bwMode="auto">
          <a:xfrm>
            <a:off x="7913688" y="12398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p:txBody>
          <a:bodyPr/>
          <a:lstStyle/>
          <a:p>
            <a:pPr eaLnBrk="1" hangingPunct="1"/>
            <a:r>
              <a:rPr lang="en-US" sz="3200" dirty="0" smtClean="0"/>
              <a:t>Estimating probabilities</a:t>
            </a:r>
            <a:endParaRPr lang="en-US" sz="3200" dirty="0"/>
          </a:p>
        </p:txBody>
      </p:sp>
      <p:pic>
        <p:nvPicPr>
          <p:cNvPr id="41987" name="Picture 7"/>
          <p:cNvPicPr>
            <a:picLocks noChangeAspect="1" noChangeArrowheads="1"/>
          </p:cNvPicPr>
          <p:nvPr>
            <p:custDataLst>
              <p:tags r:id="rId2"/>
            </p:custDataLst>
          </p:nvPr>
        </p:nvPicPr>
        <p:blipFill>
          <a:blip r:embed="rId27"/>
          <a:srcRect/>
          <a:stretch>
            <a:fillRect/>
          </a:stretch>
        </p:blipFill>
        <p:spPr bwMode="auto">
          <a:xfrm>
            <a:off x="7721600" y="1201738"/>
            <a:ext cx="714375" cy="728662"/>
          </a:xfrm>
          <a:prstGeom prst="rect">
            <a:avLst/>
          </a:prstGeom>
          <a:noFill/>
          <a:ln w="25400">
            <a:noFill/>
            <a:miter lim="800000"/>
            <a:headEnd/>
            <a:tailEnd/>
          </a:ln>
        </p:spPr>
      </p:pic>
      <p:pic>
        <p:nvPicPr>
          <p:cNvPr id="41988" name="Picture 8"/>
          <p:cNvPicPr>
            <a:picLocks noChangeAspect="1" noChangeArrowheads="1"/>
          </p:cNvPicPr>
          <p:nvPr>
            <p:custDataLst>
              <p:tags r:id="rId3"/>
            </p:custDataLst>
          </p:nvPr>
        </p:nvPicPr>
        <p:blipFill>
          <a:blip r:embed="rId28"/>
          <a:srcRect/>
          <a:stretch>
            <a:fillRect/>
          </a:stretch>
        </p:blipFill>
        <p:spPr bwMode="auto">
          <a:xfrm>
            <a:off x="692150" y="1239838"/>
            <a:ext cx="693738" cy="728662"/>
          </a:xfrm>
          <a:prstGeom prst="rect">
            <a:avLst/>
          </a:prstGeom>
          <a:noFill/>
          <a:ln w="25400">
            <a:noFill/>
            <a:miter lim="800000"/>
            <a:headEnd/>
            <a:tailEnd/>
          </a:ln>
        </p:spPr>
      </p:pic>
      <p:pic>
        <p:nvPicPr>
          <p:cNvPr id="41989" name="Picture 10"/>
          <p:cNvPicPr>
            <a:picLocks noChangeAspect="1" noChangeArrowheads="1"/>
          </p:cNvPicPr>
          <p:nvPr>
            <p:custDataLst>
              <p:tags r:id="rId4"/>
            </p:custDataLst>
          </p:nvPr>
        </p:nvPicPr>
        <p:blipFill>
          <a:blip r:embed="rId27"/>
          <a:srcRect/>
          <a:stretch>
            <a:fillRect/>
          </a:stretch>
        </p:blipFill>
        <p:spPr bwMode="auto">
          <a:xfrm>
            <a:off x="4610100" y="1201738"/>
            <a:ext cx="714375" cy="728662"/>
          </a:xfrm>
          <a:prstGeom prst="rect">
            <a:avLst/>
          </a:prstGeom>
          <a:noFill/>
          <a:ln w="25400">
            <a:noFill/>
            <a:miter lim="800000"/>
            <a:headEnd/>
            <a:tailEnd/>
          </a:ln>
        </p:spPr>
      </p:pic>
      <p:pic>
        <p:nvPicPr>
          <p:cNvPr id="41990" name="Picture 11"/>
          <p:cNvPicPr>
            <a:picLocks noChangeAspect="1" noChangeArrowheads="1"/>
          </p:cNvPicPr>
          <p:nvPr>
            <p:custDataLst>
              <p:tags r:id="rId5"/>
            </p:custDataLst>
          </p:nvPr>
        </p:nvPicPr>
        <p:blipFill>
          <a:blip r:embed="rId27"/>
          <a:srcRect/>
          <a:stretch>
            <a:fillRect/>
          </a:stretch>
        </p:blipFill>
        <p:spPr bwMode="auto">
          <a:xfrm>
            <a:off x="3035300" y="1239838"/>
            <a:ext cx="714375" cy="728662"/>
          </a:xfrm>
          <a:prstGeom prst="rect">
            <a:avLst/>
          </a:prstGeom>
          <a:noFill/>
          <a:ln w="25400">
            <a:noFill/>
            <a:miter lim="800000"/>
            <a:headEnd/>
            <a:tailEnd/>
          </a:ln>
        </p:spPr>
      </p:pic>
      <p:pic>
        <p:nvPicPr>
          <p:cNvPr id="41991" name="Picture 12"/>
          <p:cNvPicPr>
            <a:picLocks noChangeAspect="1" noChangeArrowheads="1"/>
          </p:cNvPicPr>
          <p:nvPr>
            <p:custDataLst>
              <p:tags r:id="rId6"/>
            </p:custDataLst>
          </p:nvPr>
        </p:nvPicPr>
        <p:blipFill>
          <a:blip r:embed="rId27"/>
          <a:srcRect/>
          <a:stretch>
            <a:fillRect/>
          </a:stretch>
        </p:blipFill>
        <p:spPr bwMode="auto">
          <a:xfrm>
            <a:off x="2266950" y="1239838"/>
            <a:ext cx="714375" cy="728662"/>
          </a:xfrm>
          <a:prstGeom prst="rect">
            <a:avLst/>
          </a:prstGeom>
          <a:noFill/>
          <a:ln w="25400">
            <a:noFill/>
            <a:miter lim="800000"/>
            <a:headEnd/>
            <a:tailEnd/>
          </a:ln>
        </p:spPr>
      </p:pic>
      <p:pic>
        <p:nvPicPr>
          <p:cNvPr id="41992" name="Picture 13"/>
          <p:cNvPicPr>
            <a:picLocks noChangeAspect="1" noChangeArrowheads="1"/>
          </p:cNvPicPr>
          <p:nvPr>
            <p:custDataLst>
              <p:tags r:id="rId7"/>
            </p:custDataLst>
          </p:nvPr>
        </p:nvPicPr>
        <p:blipFill>
          <a:blip r:embed="rId27"/>
          <a:srcRect/>
          <a:stretch>
            <a:fillRect/>
          </a:stretch>
        </p:blipFill>
        <p:spPr bwMode="auto">
          <a:xfrm>
            <a:off x="6953250" y="1201738"/>
            <a:ext cx="714375" cy="728662"/>
          </a:xfrm>
          <a:prstGeom prst="rect">
            <a:avLst/>
          </a:prstGeom>
          <a:noFill/>
          <a:ln w="25400">
            <a:noFill/>
            <a:miter lim="800000"/>
            <a:headEnd/>
            <a:tailEnd/>
          </a:ln>
        </p:spPr>
      </p:pic>
      <p:pic>
        <p:nvPicPr>
          <p:cNvPr id="41993" name="Picture 15"/>
          <p:cNvPicPr>
            <a:picLocks noChangeAspect="1" noChangeArrowheads="1"/>
          </p:cNvPicPr>
          <p:nvPr>
            <p:custDataLst>
              <p:tags r:id="rId8"/>
            </p:custDataLst>
          </p:nvPr>
        </p:nvPicPr>
        <p:blipFill>
          <a:blip r:embed="rId28"/>
          <a:srcRect/>
          <a:stretch>
            <a:fillRect/>
          </a:stretch>
        </p:blipFill>
        <p:spPr bwMode="auto">
          <a:xfrm>
            <a:off x="1460500" y="1279525"/>
            <a:ext cx="693738" cy="728663"/>
          </a:xfrm>
          <a:prstGeom prst="rect">
            <a:avLst/>
          </a:prstGeom>
          <a:noFill/>
          <a:ln w="25400">
            <a:noFill/>
            <a:miter lim="800000"/>
            <a:headEnd/>
            <a:tailEnd/>
          </a:ln>
        </p:spPr>
      </p:pic>
      <p:pic>
        <p:nvPicPr>
          <p:cNvPr id="41994" name="Picture 16"/>
          <p:cNvPicPr>
            <a:picLocks noChangeAspect="1" noChangeArrowheads="1"/>
          </p:cNvPicPr>
          <p:nvPr>
            <p:custDataLst>
              <p:tags r:id="rId9"/>
            </p:custDataLst>
          </p:nvPr>
        </p:nvPicPr>
        <p:blipFill>
          <a:blip r:embed="rId28"/>
          <a:srcRect/>
          <a:stretch>
            <a:fillRect/>
          </a:stretch>
        </p:blipFill>
        <p:spPr bwMode="auto">
          <a:xfrm>
            <a:off x="6146800" y="1163638"/>
            <a:ext cx="693738" cy="728662"/>
          </a:xfrm>
          <a:prstGeom prst="rect">
            <a:avLst/>
          </a:prstGeom>
          <a:noFill/>
          <a:ln w="25400">
            <a:noFill/>
            <a:miter lim="800000"/>
            <a:headEnd/>
            <a:tailEnd/>
          </a:ln>
        </p:spPr>
      </p:pic>
      <p:pic>
        <p:nvPicPr>
          <p:cNvPr id="41995" name="Picture 17"/>
          <p:cNvPicPr>
            <a:picLocks noChangeAspect="1" noChangeArrowheads="1"/>
          </p:cNvPicPr>
          <p:nvPr>
            <p:custDataLst>
              <p:tags r:id="rId10"/>
            </p:custDataLst>
          </p:nvPr>
        </p:nvPicPr>
        <p:blipFill>
          <a:blip r:embed="rId28"/>
          <a:srcRect/>
          <a:stretch>
            <a:fillRect/>
          </a:stretch>
        </p:blipFill>
        <p:spPr bwMode="auto">
          <a:xfrm>
            <a:off x="3803650" y="1201738"/>
            <a:ext cx="693738" cy="728662"/>
          </a:xfrm>
          <a:prstGeom prst="rect">
            <a:avLst/>
          </a:prstGeom>
          <a:noFill/>
          <a:ln w="25400">
            <a:noFill/>
            <a:miter lim="800000"/>
            <a:headEnd/>
            <a:tailEnd/>
          </a:ln>
        </p:spPr>
      </p:pic>
      <p:pic>
        <p:nvPicPr>
          <p:cNvPr id="41996" name="Picture 18"/>
          <p:cNvPicPr>
            <a:picLocks noChangeAspect="1" noChangeArrowheads="1"/>
          </p:cNvPicPr>
          <p:nvPr>
            <p:custDataLst>
              <p:tags r:id="rId11"/>
            </p:custDataLst>
          </p:nvPr>
        </p:nvPicPr>
        <p:blipFill>
          <a:blip r:embed="rId28"/>
          <a:srcRect/>
          <a:stretch>
            <a:fillRect/>
          </a:stretch>
        </p:blipFill>
        <p:spPr bwMode="auto">
          <a:xfrm>
            <a:off x="5416550" y="1201738"/>
            <a:ext cx="693738" cy="728662"/>
          </a:xfrm>
          <a:prstGeom prst="rect">
            <a:avLst/>
          </a:prstGeom>
          <a:noFill/>
          <a:ln w="25400">
            <a:noFill/>
            <a:miter lim="800000"/>
            <a:headEnd/>
            <a:tailEnd/>
          </a:ln>
        </p:spPr>
      </p:pic>
      <p:sp>
        <p:nvSpPr>
          <p:cNvPr id="41997" name="Text Box 19"/>
          <p:cNvSpPr txBox="1">
            <a:spLocks noChangeArrowheads="1"/>
          </p:cNvSpPr>
          <p:nvPr>
            <p:custDataLst>
              <p:tags r:id="rId12"/>
            </p:custDataLst>
          </p:nvPr>
        </p:nvSpPr>
        <p:spPr bwMode="auto">
          <a:xfrm>
            <a:off x="808038" y="13160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1998" name="Text Box 20"/>
          <p:cNvSpPr txBox="1">
            <a:spLocks noChangeArrowheads="1"/>
          </p:cNvSpPr>
          <p:nvPr>
            <p:custDataLst>
              <p:tags r:id="rId13"/>
            </p:custDataLst>
          </p:nvPr>
        </p:nvSpPr>
        <p:spPr bwMode="auto">
          <a:xfrm>
            <a:off x="1576388" y="13160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1999" name="Text Box 21"/>
          <p:cNvSpPr txBox="1">
            <a:spLocks noChangeArrowheads="1"/>
          </p:cNvSpPr>
          <p:nvPr>
            <p:custDataLst>
              <p:tags r:id="rId14"/>
            </p:custDataLst>
          </p:nvPr>
        </p:nvSpPr>
        <p:spPr bwMode="auto">
          <a:xfrm>
            <a:off x="3919538" y="12779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0" name="Text Box 22"/>
          <p:cNvSpPr txBox="1">
            <a:spLocks noChangeArrowheads="1"/>
          </p:cNvSpPr>
          <p:nvPr>
            <p:custDataLst>
              <p:tags r:id="rId15"/>
            </p:custDataLst>
          </p:nvPr>
        </p:nvSpPr>
        <p:spPr bwMode="auto">
          <a:xfrm>
            <a:off x="5532438" y="12779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1" name="Text Box 23"/>
          <p:cNvSpPr txBox="1">
            <a:spLocks noChangeArrowheads="1"/>
          </p:cNvSpPr>
          <p:nvPr>
            <p:custDataLst>
              <p:tags r:id="rId16"/>
            </p:custDataLst>
          </p:nvPr>
        </p:nvSpPr>
        <p:spPr bwMode="auto">
          <a:xfrm>
            <a:off x="6261100" y="1239838"/>
            <a:ext cx="441325" cy="519112"/>
          </a:xfrm>
          <a:prstGeom prst="rect">
            <a:avLst/>
          </a:prstGeom>
          <a:noFill/>
          <a:ln w="25400">
            <a:noFill/>
            <a:miter lim="800000"/>
            <a:headEnd/>
            <a:tailEnd/>
          </a:ln>
        </p:spPr>
        <p:txBody>
          <a:bodyPr wrap="none">
            <a:prstTxWarp prst="textNoShape">
              <a:avLst/>
            </a:prstTxWarp>
            <a:spAutoFit/>
          </a:bodyPr>
          <a:lstStyle/>
          <a:p>
            <a:r>
              <a:rPr lang="en-US" sz="2800">
                <a:solidFill>
                  <a:srgbClr val="FF7C80"/>
                </a:solidFill>
              </a:rPr>
              <a:t>H</a:t>
            </a:r>
          </a:p>
        </p:txBody>
      </p:sp>
      <p:sp>
        <p:nvSpPr>
          <p:cNvPr id="42002" name="Text Box 24"/>
          <p:cNvSpPr txBox="1">
            <a:spLocks noChangeArrowheads="1"/>
          </p:cNvSpPr>
          <p:nvPr>
            <p:custDataLst>
              <p:tags r:id="rId17"/>
            </p:custDataLst>
          </p:nvPr>
        </p:nvSpPr>
        <p:spPr bwMode="auto">
          <a:xfrm>
            <a:off x="2401888" y="1355725"/>
            <a:ext cx="401637" cy="519113"/>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3" name="Text Box 25"/>
          <p:cNvSpPr txBox="1">
            <a:spLocks noChangeArrowheads="1"/>
          </p:cNvSpPr>
          <p:nvPr>
            <p:custDataLst>
              <p:tags r:id="rId18"/>
            </p:custDataLst>
          </p:nvPr>
        </p:nvSpPr>
        <p:spPr bwMode="auto">
          <a:xfrm>
            <a:off x="3189288" y="13160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4" name="Text Box 26"/>
          <p:cNvSpPr txBox="1">
            <a:spLocks noChangeArrowheads="1"/>
          </p:cNvSpPr>
          <p:nvPr>
            <p:custDataLst>
              <p:tags r:id="rId19"/>
            </p:custDataLst>
          </p:nvPr>
        </p:nvSpPr>
        <p:spPr bwMode="auto">
          <a:xfrm>
            <a:off x="4725988" y="12779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5" name="Text Box 27"/>
          <p:cNvSpPr txBox="1">
            <a:spLocks noChangeArrowheads="1"/>
          </p:cNvSpPr>
          <p:nvPr>
            <p:custDataLst>
              <p:tags r:id="rId20"/>
            </p:custDataLst>
          </p:nvPr>
        </p:nvSpPr>
        <p:spPr bwMode="auto">
          <a:xfrm>
            <a:off x="7107238" y="12779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6" name="Text Box 28"/>
          <p:cNvSpPr txBox="1">
            <a:spLocks noChangeArrowheads="1"/>
          </p:cNvSpPr>
          <p:nvPr>
            <p:custDataLst>
              <p:tags r:id="rId21"/>
            </p:custDataLst>
          </p:nvPr>
        </p:nvSpPr>
        <p:spPr bwMode="auto">
          <a:xfrm>
            <a:off x="7913688" y="1239838"/>
            <a:ext cx="401637" cy="519112"/>
          </a:xfrm>
          <a:prstGeom prst="rect">
            <a:avLst/>
          </a:prstGeom>
          <a:noFill/>
          <a:ln w="25400">
            <a:noFill/>
            <a:miter lim="800000"/>
            <a:headEnd/>
            <a:tailEnd/>
          </a:ln>
        </p:spPr>
        <p:txBody>
          <a:bodyPr wrap="none">
            <a:prstTxWarp prst="textNoShape">
              <a:avLst/>
            </a:prstTxWarp>
            <a:spAutoFit/>
          </a:bodyPr>
          <a:lstStyle/>
          <a:p>
            <a:r>
              <a:rPr lang="en-US" sz="2800">
                <a:solidFill>
                  <a:srgbClr val="FFFF00"/>
                </a:solidFill>
              </a:rPr>
              <a:t>T</a:t>
            </a:r>
          </a:p>
        </p:txBody>
      </p:sp>
      <p:sp>
        <p:nvSpPr>
          <p:cNvPr id="42007" name="Text Box 29"/>
          <p:cNvSpPr txBox="1">
            <a:spLocks noChangeArrowheads="1"/>
          </p:cNvSpPr>
          <p:nvPr>
            <p:custDataLst>
              <p:tags r:id="rId22"/>
            </p:custDataLst>
          </p:nvPr>
        </p:nvSpPr>
        <p:spPr bwMode="auto">
          <a:xfrm>
            <a:off x="3457575" y="2276475"/>
            <a:ext cx="1976438" cy="915988"/>
          </a:xfrm>
          <a:prstGeom prst="rect">
            <a:avLst/>
          </a:prstGeom>
          <a:noFill/>
          <a:ln w="25400">
            <a:noFill/>
            <a:miter lim="800000"/>
            <a:headEnd/>
            <a:tailEnd/>
          </a:ln>
        </p:spPr>
        <p:txBody>
          <a:bodyPr wrap="none">
            <a:prstTxWarp prst="textNoShape">
              <a:avLst/>
            </a:prstTxWarp>
            <a:spAutoFit/>
          </a:bodyPr>
          <a:lstStyle/>
          <a:p>
            <a:pPr algn="l"/>
            <a:r>
              <a:rPr lang="en-US"/>
              <a:t>Total Flips: 10</a:t>
            </a:r>
          </a:p>
          <a:p>
            <a:pPr algn="l"/>
            <a:r>
              <a:rPr lang="en-US"/>
              <a:t>Number Heads: 5</a:t>
            </a:r>
          </a:p>
          <a:p>
            <a:pPr algn="l"/>
            <a:r>
              <a:rPr lang="en-US"/>
              <a:t>Number Tails: 5</a:t>
            </a:r>
          </a:p>
        </p:txBody>
      </p:sp>
      <p:sp>
        <p:nvSpPr>
          <p:cNvPr id="42008" name="Text Box 30"/>
          <p:cNvSpPr txBox="1">
            <a:spLocks noChangeArrowheads="1"/>
          </p:cNvSpPr>
          <p:nvPr>
            <p:custDataLst>
              <p:tags r:id="rId23"/>
            </p:custDataLst>
          </p:nvPr>
        </p:nvSpPr>
        <p:spPr bwMode="auto">
          <a:xfrm>
            <a:off x="1652588" y="3313113"/>
            <a:ext cx="6245225" cy="1465262"/>
          </a:xfrm>
          <a:prstGeom prst="rect">
            <a:avLst/>
          </a:prstGeom>
          <a:noFill/>
          <a:ln w="25400">
            <a:noFill/>
            <a:miter lim="800000"/>
            <a:headEnd/>
            <a:tailEnd/>
          </a:ln>
        </p:spPr>
        <p:txBody>
          <a:bodyPr wrap="none">
            <a:prstTxWarp prst="textNoShape">
              <a:avLst/>
            </a:prstTxWarp>
            <a:spAutoFit/>
          </a:bodyPr>
          <a:lstStyle/>
          <a:p>
            <a:pPr algn="l"/>
            <a:r>
              <a:rPr lang="en-US">
                <a:solidFill>
                  <a:srgbClr val="0000FF"/>
                </a:solidFill>
              </a:rPr>
              <a:t>Probability of Heads:</a:t>
            </a:r>
          </a:p>
          <a:p>
            <a:pPr algn="l"/>
            <a:r>
              <a:rPr lang="en-US"/>
              <a:t>Number Heads / Total Flips = 0.5</a:t>
            </a:r>
          </a:p>
          <a:p>
            <a:pPr algn="l"/>
            <a:endParaRPr lang="en-US"/>
          </a:p>
          <a:p>
            <a:pPr algn="l"/>
            <a:r>
              <a:rPr lang="en-US">
                <a:solidFill>
                  <a:srgbClr val="0000FF"/>
                </a:solidFill>
              </a:rPr>
              <a:t>Probability of Tails:</a:t>
            </a:r>
          </a:p>
          <a:p>
            <a:pPr algn="l"/>
            <a:r>
              <a:rPr lang="en-US"/>
              <a:t>Number Tails / Total Flips = 0.5 = 1.0 – Probability of Heads</a:t>
            </a:r>
          </a:p>
        </p:txBody>
      </p:sp>
      <p:sp>
        <p:nvSpPr>
          <p:cNvPr id="42009" name="Rectangle 31"/>
          <p:cNvSpPr>
            <a:spLocks noChangeArrowheads="1"/>
          </p:cNvSpPr>
          <p:nvPr>
            <p:custDataLst>
              <p:tags r:id="rId24"/>
            </p:custDataLst>
          </p:nvPr>
        </p:nvSpPr>
        <p:spPr bwMode="auto">
          <a:xfrm>
            <a:off x="1600200" y="5105400"/>
            <a:ext cx="5389562" cy="1200328"/>
          </a:xfrm>
          <a:prstGeom prst="rect">
            <a:avLst/>
          </a:prstGeom>
          <a:noFill/>
          <a:ln w="25400">
            <a:noFill/>
            <a:miter lim="800000"/>
            <a:headEnd/>
            <a:tailEnd/>
          </a:ln>
        </p:spPr>
        <p:txBody>
          <a:bodyPr wrap="square">
            <a:prstTxWarp prst="textNoShape">
              <a:avLst/>
            </a:prstTxWarp>
            <a:spAutoFit/>
          </a:bodyPr>
          <a:lstStyle/>
          <a:p>
            <a:pPr algn="l"/>
            <a:r>
              <a:rPr lang="en-US" sz="2400" dirty="0">
                <a:solidFill>
                  <a:srgbClr val="CC3300"/>
                </a:solidFill>
              </a:rPr>
              <a:t>The experiments, the sample space and the events must be defined clearly for probability to be meaningful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1"/>
            </p:custDataLst>
          </p:nvPr>
        </p:nvSpPr>
        <p:spPr>
          <a:xfrm>
            <a:off x="423863" y="165100"/>
            <a:ext cx="4648200" cy="600075"/>
          </a:xfrm>
          <a:noFill/>
        </p:spPr>
        <p:txBody>
          <a:bodyPr wrap="none" lIns="63500" tIns="25400" rIns="63500" bIns="25400" anchor="t">
            <a:spAutoFit/>
          </a:bodyPr>
          <a:lstStyle/>
          <a:p>
            <a:pPr eaLnBrk="1" hangingPunct="1"/>
            <a:r>
              <a:rPr lang="en-US"/>
              <a:t>Theoretical Probability</a:t>
            </a:r>
          </a:p>
        </p:txBody>
      </p:sp>
      <p:sp>
        <p:nvSpPr>
          <p:cNvPr id="44035" name="Rectangle 3"/>
          <p:cNvSpPr>
            <a:spLocks noGrp="1" noChangeArrowheads="1"/>
          </p:cNvSpPr>
          <p:nvPr>
            <p:ph type="body" idx="1"/>
            <p:custDataLst>
              <p:tags r:id="rId2"/>
            </p:custDataLst>
          </p:nvPr>
        </p:nvSpPr>
        <p:spPr>
          <a:xfrm>
            <a:off x="304800" y="1371600"/>
            <a:ext cx="8763000" cy="4114800"/>
          </a:xfrm>
          <a:noFill/>
        </p:spPr>
        <p:txBody>
          <a:bodyPr lIns="90488" tIns="44450" rIns="90488" bIns="44450"/>
          <a:lstStyle/>
          <a:p>
            <a:pPr marL="0" indent="0" eaLnBrk="1" hangingPunct="1">
              <a:lnSpc>
                <a:spcPct val="90000"/>
              </a:lnSpc>
              <a:buNone/>
              <a:tabLst>
                <a:tab pos="1143000" algn="l"/>
                <a:tab pos="1828800" algn="l"/>
                <a:tab pos="2514600" algn="l"/>
                <a:tab pos="3200400" algn="l"/>
                <a:tab pos="3886200" algn="l"/>
                <a:tab pos="4572000" algn="l"/>
              </a:tabLst>
            </a:pPr>
            <a:r>
              <a:rPr lang="en-US" sz="2800" b="1" dirty="0" smtClean="0"/>
              <a:t>Maximum entropy principle</a:t>
            </a:r>
            <a:endParaRPr lang="en-US" sz="2400" dirty="0" smtClean="0"/>
          </a:p>
          <a:p>
            <a:pPr marL="685800" lvl="1" eaLnBrk="1" hangingPunct="1">
              <a:lnSpc>
                <a:spcPct val="90000"/>
              </a:lnSpc>
              <a:tabLst>
                <a:tab pos="1143000" algn="l"/>
                <a:tab pos="1828800" algn="l"/>
                <a:tab pos="2514600" algn="l"/>
                <a:tab pos="3200400" algn="l"/>
                <a:tab pos="3886200" algn="l"/>
                <a:tab pos="4572000" algn="l"/>
              </a:tabLst>
            </a:pPr>
            <a:r>
              <a:rPr lang="en-US" sz="2400" dirty="0" smtClean="0"/>
              <a:t>When one has only partial information about the possible outcomes one should choose the probabilities so as to maximize the uncertainty about the missing information</a:t>
            </a:r>
          </a:p>
          <a:p>
            <a:pPr marL="685800" lvl="1" eaLnBrk="1" hangingPunct="1">
              <a:lnSpc>
                <a:spcPct val="90000"/>
              </a:lnSpc>
              <a:tabLst>
                <a:tab pos="1143000" algn="l"/>
                <a:tab pos="1828800" algn="l"/>
                <a:tab pos="2514600" algn="l"/>
                <a:tab pos="3200400" algn="l"/>
                <a:tab pos="3886200" algn="l"/>
                <a:tab pos="4572000" algn="l"/>
              </a:tabLst>
            </a:pPr>
            <a:r>
              <a:rPr lang="en-US" sz="2400" dirty="0" smtClean="0"/>
              <a:t>Alternatives </a:t>
            </a:r>
            <a:r>
              <a:rPr lang="en-US" sz="2400" dirty="0"/>
              <a:t>are always to be judged </a:t>
            </a:r>
            <a:r>
              <a:rPr lang="en-US" sz="2400" dirty="0" smtClean="0"/>
              <a:t>equally probable </a:t>
            </a:r>
            <a:r>
              <a:rPr lang="en-US" sz="2400" dirty="0"/>
              <a:t>if we have no reason to expect or prefer one over the </a:t>
            </a:r>
            <a:r>
              <a:rPr lang="en-US" sz="2400" dirty="0" smtClean="0"/>
              <a:t>other</a:t>
            </a:r>
          </a:p>
          <a:p>
            <a:pPr marL="0" indent="0" eaLnBrk="1" hangingPunct="1">
              <a:lnSpc>
                <a:spcPct val="90000"/>
              </a:lnSpc>
              <a:buNone/>
              <a:tabLst>
                <a:tab pos="1143000" algn="l"/>
                <a:tab pos="1828800" algn="l"/>
                <a:tab pos="2514600" algn="l"/>
                <a:tab pos="3200400" algn="l"/>
                <a:tab pos="3886200" algn="l"/>
                <a:tab pos="4572000" algn="l"/>
              </a:tabLst>
            </a:pPr>
            <a:endParaRPr lang="en-US" sz="2800" b="1" dirty="0" smtClean="0"/>
          </a:p>
          <a:p>
            <a:pPr marL="0" indent="0" eaLnBrk="1" hangingPunct="1">
              <a:lnSpc>
                <a:spcPct val="90000"/>
              </a:lnSpc>
              <a:buNone/>
              <a:tabLst>
                <a:tab pos="1143000" algn="l"/>
                <a:tab pos="1828800" algn="l"/>
                <a:tab pos="2514600" algn="l"/>
                <a:tab pos="3200400" algn="l"/>
                <a:tab pos="3886200" algn="l"/>
                <a:tab pos="4572000" algn="l"/>
              </a:tabLst>
            </a:pPr>
            <a:r>
              <a:rPr lang="en-US" sz="2800" b="1" dirty="0" smtClean="0"/>
              <a:t>Maximum likelihood estimation</a:t>
            </a:r>
          </a:p>
          <a:p>
            <a:pPr marL="685800" lvl="1" eaLnBrk="1" hangingPunct="1">
              <a:lnSpc>
                <a:spcPct val="90000"/>
              </a:lnSpc>
              <a:tabLst>
                <a:tab pos="1143000" algn="l"/>
                <a:tab pos="1828800" algn="l"/>
                <a:tab pos="2514600" algn="l"/>
                <a:tab pos="3200400" algn="l"/>
                <a:tab pos="3886200" algn="l"/>
                <a:tab pos="4572000" algn="l"/>
              </a:tabLst>
            </a:pPr>
            <a:r>
              <a:rPr lang="en-US" sz="2400" dirty="0" smtClean="0"/>
              <a:t>set the probabilities so that we maximize how likely our data is</a:t>
            </a:r>
          </a:p>
          <a:p>
            <a:pPr marL="0" indent="0" eaLnBrk="1" hangingPunct="1">
              <a:lnSpc>
                <a:spcPct val="90000"/>
              </a:lnSpc>
              <a:buNone/>
              <a:tabLst>
                <a:tab pos="1143000" algn="l"/>
                <a:tab pos="1828800" algn="l"/>
                <a:tab pos="2514600" algn="l"/>
                <a:tab pos="3200400" algn="l"/>
                <a:tab pos="3886200" algn="l"/>
                <a:tab pos="4572000" algn="l"/>
              </a:tabLst>
            </a:pPr>
            <a:endParaRPr lang="en-US" sz="2800" dirty="0" smtClean="0"/>
          </a:p>
          <a:p>
            <a:pPr marL="0" indent="0" eaLnBrk="1" hangingPunct="1">
              <a:lnSpc>
                <a:spcPct val="90000"/>
              </a:lnSpc>
              <a:buNone/>
              <a:tabLst>
                <a:tab pos="1143000" algn="l"/>
                <a:tab pos="1828800" algn="l"/>
                <a:tab pos="2514600" algn="l"/>
                <a:tab pos="3200400" algn="l"/>
                <a:tab pos="3886200" algn="l"/>
                <a:tab pos="4572000" algn="l"/>
              </a:tabLst>
            </a:pPr>
            <a:r>
              <a:rPr lang="en-US" sz="2800" dirty="0" smtClean="0">
                <a:solidFill>
                  <a:srgbClr val="008000"/>
                </a:solidFill>
              </a:rPr>
              <a:t>Turns out these approaches do the same thing!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spTree>
    <p:extLst>
      <p:ext uri="{BB962C8B-B14F-4D97-AF65-F5344CB8AC3E}">
        <p14:creationId xmlns:p14="http://schemas.microsoft.com/office/powerpoint/2010/main" val="15214112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sp>
        <p:nvSpPr>
          <p:cNvPr id="3" name="TextBox 2"/>
          <p:cNvSpPr txBox="1"/>
          <p:nvPr/>
        </p:nvSpPr>
        <p:spPr>
          <a:xfrm>
            <a:off x="235533" y="3119735"/>
            <a:ext cx="3041067" cy="461665"/>
          </a:xfrm>
          <a:prstGeom prst="rect">
            <a:avLst/>
          </a:prstGeom>
          <a:noFill/>
        </p:spPr>
        <p:txBody>
          <a:bodyPr wrap="none" rtlCol="0">
            <a:spAutoFit/>
          </a:bodyPr>
          <a:lstStyle/>
          <a:p>
            <a:r>
              <a:rPr lang="en-US" sz="2400" dirty="0" smtClean="0">
                <a:solidFill>
                  <a:srgbClr val="0000FF"/>
                </a:solidFill>
              </a:rPr>
              <a:t>Rock/Paper/Scissors</a:t>
            </a:r>
            <a:endParaRPr lang="en-US" sz="2400" dirty="0">
              <a:solidFill>
                <a:srgbClr val="0000FF"/>
              </a:solidFill>
            </a:endParaRPr>
          </a:p>
        </p:txBody>
      </p:sp>
      <p:sp>
        <p:nvSpPr>
          <p:cNvPr id="4" name="Rectangle 3"/>
          <p:cNvSpPr/>
          <p:nvPr/>
        </p:nvSpPr>
        <p:spPr>
          <a:xfrm>
            <a:off x="457200" y="3821668"/>
            <a:ext cx="8382000" cy="369332"/>
          </a:xfrm>
          <a:prstGeom prst="rect">
            <a:avLst/>
          </a:prstGeom>
        </p:spPr>
        <p:txBody>
          <a:bodyPr wrap="square">
            <a:spAutoFit/>
          </a:bodyPr>
          <a:lstStyle/>
          <a:p>
            <a:r>
              <a:rPr lang="en-US" dirty="0"/>
              <a:t>http://</a:t>
            </a:r>
            <a:r>
              <a:rPr lang="en-US" dirty="0" err="1"/>
              <a:t>www.nytimes.com</a:t>
            </a:r>
            <a:r>
              <a:rPr lang="en-US" dirty="0"/>
              <a:t>/interactive/science/rock-paper-</a:t>
            </a:r>
            <a:r>
              <a:rPr lang="en-US" dirty="0" err="1"/>
              <a:t>scissors.html</a:t>
            </a:r>
            <a:endParaRPr lang="en-US" dirty="0"/>
          </a:p>
        </p:txBody>
      </p:sp>
      <p:sp>
        <p:nvSpPr>
          <p:cNvPr id="5" name="TextBox 4"/>
          <p:cNvSpPr txBox="1"/>
          <p:nvPr/>
        </p:nvSpPr>
        <p:spPr>
          <a:xfrm>
            <a:off x="2218370" y="4953000"/>
            <a:ext cx="2639615" cy="523220"/>
          </a:xfrm>
          <a:prstGeom prst="rect">
            <a:avLst/>
          </a:prstGeom>
          <a:noFill/>
        </p:spPr>
        <p:txBody>
          <a:bodyPr wrap="none" rtlCol="0">
            <a:spAutoFit/>
          </a:bodyPr>
          <a:lstStyle/>
          <a:p>
            <a:r>
              <a:rPr lang="en-US" sz="2800" dirty="0" smtClean="0">
                <a:solidFill>
                  <a:srgbClr val="FF0000"/>
                </a:solidFill>
              </a:rPr>
              <a:t>How is it done?</a:t>
            </a:r>
            <a:endParaRPr lang="en-US" sz="2800" dirty="0">
              <a:solidFill>
                <a:srgbClr val="FF0000"/>
              </a:solidFill>
            </a:endParaRPr>
          </a:p>
        </p:txBody>
      </p:sp>
    </p:spTree>
    <p:extLst>
      <p:ext uri="{BB962C8B-B14F-4D97-AF65-F5344CB8AC3E}">
        <p14:creationId xmlns:p14="http://schemas.microsoft.com/office/powerpoint/2010/main" val="1970080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idx="1"/>
          </p:nvPr>
        </p:nvSpPr>
        <p:spPr/>
        <p:txBody>
          <a:bodyPr/>
          <a:lstStyle/>
          <a:p>
            <a:r>
              <a:rPr lang="en-US" dirty="0" smtClean="0"/>
              <a:t>Assign 3 Tuesday at the beginning of class (in class)</a:t>
            </a:r>
          </a:p>
          <a:p>
            <a:r>
              <a:rPr lang="en-US" dirty="0" smtClean="0"/>
              <a:t>Should have looked at written 2 by now</a:t>
            </a:r>
          </a:p>
          <a:p>
            <a:r>
              <a:rPr lang="en-US" dirty="0" smtClean="0"/>
              <a:t>Written 3 out soon</a:t>
            </a:r>
          </a:p>
          <a:p>
            <a:endParaRPr lang="en-US" dirty="0"/>
          </a:p>
          <a:p>
            <a:r>
              <a:rPr lang="en-US" dirty="0" err="1" smtClean="0"/>
              <a:t>Mancala</a:t>
            </a:r>
            <a:r>
              <a:rPr lang="en-US" dirty="0" smtClean="0"/>
              <a:t> tournament: good news </a:t>
            </a:r>
            <a:r>
              <a:rPr lang="en-US" smtClean="0"/>
              <a:t>and bad news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sp>
        <p:nvSpPr>
          <p:cNvPr id="3" name="TextBox 2"/>
          <p:cNvSpPr txBox="1"/>
          <p:nvPr/>
        </p:nvSpPr>
        <p:spPr>
          <a:xfrm>
            <a:off x="235533" y="3119735"/>
            <a:ext cx="3041067" cy="461665"/>
          </a:xfrm>
          <a:prstGeom prst="rect">
            <a:avLst/>
          </a:prstGeom>
          <a:noFill/>
        </p:spPr>
        <p:txBody>
          <a:bodyPr wrap="none" rtlCol="0">
            <a:spAutoFit/>
          </a:bodyPr>
          <a:lstStyle/>
          <a:p>
            <a:r>
              <a:rPr lang="en-US" sz="2400" dirty="0" smtClean="0">
                <a:solidFill>
                  <a:srgbClr val="0000FF"/>
                </a:solidFill>
              </a:rPr>
              <a:t>Rock/Paper/Scissors</a:t>
            </a:r>
            <a:endParaRPr lang="en-US" sz="2400" dirty="0">
              <a:solidFill>
                <a:srgbClr val="0000FF"/>
              </a:solidFill>
            </a:endParaRPr>
          </a:p>
        </p:txBody>
      </p:sp>
      <p:sp>
        <p:nvSpPr>
          <p:cNvPr id="4" name="Rectangle 3"/>
          <p:cNvSpPr/>
          <p:nvPr/>
        </p:nvSpPr>
        <p:spPr>
          <a:xfrm>
            <a:off x="457200" y="3821668"/>
            <a:ext cx="8382000" cy="369332"/>
          </a:xfrm>
          <a:prstGeom prst="rect">
            <a:avLst/>
          </a:prstGeom>
        </p:spPr>
        <p:txBody>
          <a:bodyPr wrap="square">
            <a:spAutoFit/>
          </a:bodyPr>
          <a:lstStyle/>
          <a:p>
            <a:r>
              <a:rPr lang="en-US" dirty="0"/>
              <a:t>http://</a:t>
            </a:r>
            <a:r>
              <a:rPr lang="en-US" dirty="0" err="1"/>
              <a:t>www.nytimes.com</a:t>
            </a:r>
            <a:r>
              <a:rPr lang="en-US" dirty="0"/>
              <a:t>/interactive/science/rock-paper-</a:t>
            </a:r>
            <a:r>
              <a:rPr lang="en-US" dirty="0" err="1"/>
              <a:t>scissors.html</a:t>
            </a:r>
            <a:endParaRPr lang="en-US" dirty="0"/>
          </a:p>
        </p:txBody>
      </p:sp>
      <p:pic>
        <p:nvPicPr>
          <p:cNvPr id="7" name="Picture 6"/>
          <p:cNvPicPr>
            <a:picLocks noChangeAspect="1"/>
          </p:cNvPicPr>
          <p:nvPr/>
        </p:nvPicPr>
        <p:blipFill>
          <a:blip r:embed="rId2"/>
          <a:stretch>
            <a:fillRect/>
          </a:stretch>
        </p:blipFill>
        <p:spPr>
          <a:xfrm>
            <a:off x="914400" y="4724400"/>
            <a:ext cx="533400" cy="533400"/>
          </a:xfrm>
          <a:prstGeom prst="rect">
            <a:avLst/>
          </a:prstGeom>
        </p:spPr>
      </p:pic>
      <p:pic>
        <p:nvPicPr>
          <p:cNvPr id="10" name="Picture 9"/>
          <p:cNvPicPr>
            <a:picLocks noChangeAspect="1"/>
          </p:cNvPicPr>
          <p:nvPr/>
        </p:nvPicPr>
        <p:blipFill>
          <a:blip r:embed="rId3"/>
          <a:stretch>
            <a:fillRect/>
          </a:stretch>
        </p:blipFill>
        <p:spPr>
          <a:xfrm>
            <a:off x="1371600" y="4724400"/>
            <a:ext cx="653845" cy="533400"/>
          </a:xfrm>
          <a:prstGeom prst="rect">
            <a:avLst/>
          </a:prstGeom>
        </p:spPr>
      </p:pic>
      <p:pic>
        <p:nvPicPr>
          <p:cNvPr id="17" name="Picture 16"/>
          <p:cNvPicPr>
            <a:picLocks noChangeAspect="1"/>
          </p:cNvPicPr>
          <p:nvPr/>
        </p:nvPicPr>
        <p:blipFill>
          <a:blip r:embed="rId4"/>
          <a:stretch>
            <a:fillRect/>
          </a:stretch>
        </p:blipFill>
        <p:spPr>
          <a:xfrm>
            <a:off x="1981200" y="4724400"/>
            <a:ext cx="609600" cy="530942"/>
          </a:xfrm>
          <a:prstGeom prst="rect">
            <a:avLst/>
          </a:prstGeom>
        </p:spPr>
      </p:pic>
      <p:pic>
        <p:nvPicPr>
          <p:cNvPr id="18" name="Picture 17"/>
          <p:cNvPicPr>
            <a:picLocks noChangeAspect="1"/>
          </p:cNvPicPr>
          <p:nvPr/>
        </p:nvPicPr>
        <p:blipFill>
          <a:blip r:embed="rId4"/>
          <a:stretch>
            <a:fillRect/>
          </a:stretch>
        </p:blipFill>
        <p:spPr>
          <a:xfrm>
            <a:off x="2590800" y="4724400"/>
            <a:ext cx="609600" cy="530942"/>
          </a:xfrm>
          <a:prstGeom prst="rect">
            <a:avLst/>
          </a:prstGeom>
        </p:spPr>
      </p:pic>
      <p:pic>
        <p:nvPicPr>
          <p:cNvPr id="19" name="Picture 18"/>
          <p:cNvPicPr>
            <a:picLocks noChangeAspect="1"/>
          </p:cNvPicPr>
          <p:nvPr/>
        </p:nvPicPr>
        <p:blipFill>
          <a:blip r:embed="rId4"/>
          <a:stretch>
            <a:fillRect/>
          </a:stretch>
        </p:blipFill>
        <p:spPr>
          <a:xfrm>
            <a:off x="3200400" y="4724400"/>
            <a:ext cx="609600" cy="530942"/>
          </a:xfrm>
          <a:prstGeom prst="rect">
            <a:avLst/>
          </a:prstGeom>
        </p:spPr>
      </p:pic>
      <p:pic>
        <p:nvPicPr>
          <p:cNvPr id="20" name="Picture 19"/>
          <p:cNvPicPr>
            <a:picLocks noChangeAspect="1"/>
          </p:cNvPicPr>
          <p:nvPr/>
        </p:nvPicPr>
        <p:blipFill>
          <a:blip r:embed="rId2"/>
          <a:stretch>
            <a:fillRect/>
          </a:stretch>
        </p:blipFill>
        <p:spPr>
          <a:xfrm>
            <a:off x="3733800" y="4724400"/>
            <a:ext cx="533400" cy="533400"/>
          </a:xfrm>
          <a:prstGeom prst="rect">
            <a:avLst/>
          </a:prstGeom>
        </p:spPr>
      </p:pic>
      <p:pic>
        <p:nvPicPr>
          <p:cNvPr id="21" name="Picture 20"/>
          <p:cNvPicPr>
            <a:picLocks noChangeAspect="1"/>
          </p:cNvPicPr>
          <p:nvPr/>
        </p:nvPicPr>
        <p:blipFill>
          <a:blip r:embed="rId3"/>
          <a:stretch>
            <a:fillRect/>
          </a:stretch>
        </p:blipFill>
        <p:spPr>
          <a:xfrm>
            <a:off x="4191000" y="4724400"/>
            <a:ext cx="653845" cy="533400"/>
          </a:xfrm>
          <a:prstGeom prst="rect">
            <a:avLst/>
          </a:prstGeom>
        </p:spPr>
      </p:pic>
      <p:pic>
        <p:nvPicPr>
          <p:cNvPr id="22" name="Picture 21"/>
          <p:cNvPicPr>
            <a:picLocks noChangeAspect="1"/>
          </p:cNvPicPr>
          <p:nvPr/>
        </p:nvPicPr>
        <p:blipFill>
          <a:blip r:embed="rId4"/>
          <a:stretch>
            <a:fillRect/>
          </a:stretch>
        </p:blipFill>
        <p:spPr>
          <a:xfrm>
            <a:off x="4800600" y="4724400"/>
            <a:ext cx="609600" cy="530942"/>
          </a:xfrm>
          <a:prstGeom prst="rect">
            <a:avLst/>
          </a:prstGeom>
        </p:spPr>
      </p:pic>
      <p:pic>
        <p:nvPicPr>
          <p:cNvPr id="23" name="Picture 22"/>
          <p:cNvPicPr>
            <a:picLocks noChangeAspect="1"/>
          </p:cNvPicPr>
          <p:nvPr/>
        </p:nvPicPr>
        <p:blipFill>
          <a:blip r:embed="rId2"/>
          <a:stretch>
            <a:fillRect/>
          </a:stretch>
        </p:blipFill>
        <p:spPr>
          <a:xfrm>
            <a:off x="5410200" y="4724400"/>
            <a:ext cx="533400" cy="533400"/>
          </a:xfrm>
          <a:prstGeom prst="rect">
            <a:avLst/>
          </a:prstGeom>
        </p:spPr>
      </p:pic>
      <p:pic>
        <p:nvPicPr>
          <p:cNvPr id="24" name="Picture 23"/>
          <p:cNvPicPr>
            <a:picLocks noChangeAspect="1"/>
          </p:cNvPicPr>
          <p:nvPr/>
        </p:nvPicPr>
        <p:blipFill>
          <a:blip r:embed="rId2"/>
          <a:stretch>
            <a:fillRect/>
          </a:stretch>
        </p:blipFill>
        <p:spPr>
          <a:xfrm>
            <a:off x="5943600" y="4724400"/>
            <a:ext cx="533400" cy="533400"/>
          </a:xfrm>
          <a:prstGeom prst="rect">
            <a:avLst/>
          </a:prstGeom>
        </p:spPr>
      </p:pic>
      <p:sp>
        <p:nvSpPr>
          <p:cNvPr id="25" name="TextBox 24"/>
          <p:cNvSpPr txBox="1"/>
          <p:nvPr/>
        </p:nvSpPr>
        <p:spPr>
          <a:xfrm>
            <a:off x="6339165" y="4648200"/>
            <a:ext cx="595035" cy="584776"/>
          </a:xfrm>
          <a:prstGeom prst="rect">
            <a:avLst/>
          </a:prstGeom>
          <a:noFill/>
        </p:spPr>
        <p:txBody>
          <a:bodyPr wrap="none" rtlCol="0">
            <a:spAutoFit/>
          </a:bodyPr>
          <a:lstStyle/>
          <a:p>
            <a:r>
              <a:rPr lang="en-US" sz="3200" dirty="0" smtClean="0"/>
              <a:t>…</a:t>
            </a:r>
            <a:endParaRPr lang="en-US" sz="3200" dirty="0"/>
          </a:p>
        </p:txBody>
      </p:sp>
      <p:sp>
        <p:nvSpPr>
          <p:cNvPr id="26" name="TextBox 25"/>
          <p:cNvSpPr txBox="1"/>
          <p:nvPr/>
        </p:nvSpPr>
        <p:spPr>
          <a:xfrm>
            <a:off x="842294" y="5410200"/>
            <a:ext cx="5814412" cy="707886"/>
          </a:xfrm>
          <a:prstGeom prst="rect">
            <a:avLst/>
          </a:prstGeom>
          <a:noFill/>
        </p:spPr>
        <p:txBody>
          <a:bodyPr wrap="none" rtlCol="0">
            <a:spAutoFit/>
          </a:bodyPr>
          <a:lstStyle/>
          <a:p>
            <a:pPr marL="342900" indent="-342900" algn="l">
              <a:buFont typeface="Arial"/>
              <a:buChar char="•"/>
            </a:pPr>
            <a:r>
              <a:rPr lang="en-US" sz="2000" dirty="0" smtClean="0"/>
              <a:t>Analyze the prior choices</a:t>
            </a:r>
          </a:p>
          <a:p>
            <a:pPr marL="342900" indent="-342900" algn="l">
              <a:buFont typeface="Arial"/>
              <a:buChar char="•"/>
            </a:pPr>
            <a:r>
              <a:rPr lang="en-US" sz="2000" dirty="0" smtClean="0"/>
              <a:t>Select probability of next choice based on data</a:t>
            </a:r>
          </a:p>
        </p:txBody>
      </p:sp>
      <p:sp>
        <p:nvSpPr>
          <p:cNvPr id="27" name="TextBox 26"/>
          <p:cNvSpPr txBox="1"/>
          <p:nvPr/>
        </p:nvSpPr>
        <p:spPr>
          <a:xfrm>
            <a:off x="2790196" y="6248400"/>
            <a:ext cx="971540" cy="461665"/>
          </a:xfrm>
          <a:prstGeom prst="rect">
            <a:avLst/>
          </a:prstGeom>
          <a:noFill/>
        </p:spPr>
        <p:txBody>
          <a:bodyPr wrap="none" rtlCol="0">
            <a:spAutoFit/>
          </a:bodyPr>
          <a:lstStyle/>
          <a:p>
            <a:r>
              <a:rPr lang="en-US" sz="2400" dirty="0" smtClean="0">
                <a:solidFill>
                  <a:srgbClr val="FF0000"/>
                </a:solidFill>
              </a:rPr>
              <a:t>How?</a:t>
            </a:r>
            <a:endParaRPr lang="en-US" sz="2400" dirty="0">
              <a:solidFill>
                <a:srgbClr val="FF0000"/>
              </a:solidFill>
            </a:endParaRPr>
          </a:p>
        </p:txBody>
      </p:sp>
    </p:spTree>
    <p:extLst>
      <p:ext uri="{BB962C8B-B14F-4D97-AF65-F5344CB8AC3E}">
        <p14:creationId xmlns:p14="http://schemas.microsoft.com/office/powerpoint/2010/main" val="743114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pic>
        <p:nvPicPr>
          <p:cNvPr id="7" name="Picture 6"/>
          <p:cNvPicPr>
            <a:picLocks noChangeAspect="1"/>
          </p:cNvPicPr>
          <p:nvPr/>
        </p:nvPicPr>
        <p:blipFill>
          <a:blip r:embed="rId2"/>
          <a:stretch>
            <a:fillRect/>
          </a:stretch>
        </p:blipFill>
        <p:spPr>
          <a:xfrm>
            <a:off x="685800" y="2819400"/>
            <a:ext cx="533400" cy="533400"/>
          </a:xfrm>
          <a:prstGeom prst="rect">
            <a:avLst/>
          </a:prstGeom>
        </p:spPr>
      </p:pic>
      <p:pic>
        <p:nvPicPr>
          <p:cNvPr id="10" name="Picture 9"/>
          <p:cNvPicPr>
            <a:picLocks noChangeAspect="1"/>
          </p:cNvPicPr>
          <p:nvPr/>
        </p:nvPicPr>
        <p:blipFill>
          <a:blip r:embed="rId3"/>
          <a:stretch>
            <a:fillRect/>
          </a:stretch>
        </p:blipFill>
        <p:spPr>
          <a:xfrm>
            <a:off x="1143000" y="2819400"/>
            <a:ext cx="653845" cy="533400"/>
          </a:xfrm>
          <a:prstGeom prst="rect">
            <a:avLst/>
          </a:prstGeom>
        </p:spPr>
      </p:pic>
      <p:pic>
        <p:nvPicPr>
          <p:cNvPr id="17" name="Picture 16"/>
          <p:cNvPicPr>
            <a:picLocks noChangeAspect="1"/>
          </p:cNvPicPr>
          <p:nvPr/>
        </p:nvPicPr>
        <p:blipFill>
          <a:blip r:embed="rId4"/>
          <a:stretch>
            <a:fillRect/>
          </a:stretch>
        </p:blipFill>
        <p:spPr>
          <a:xfrm>
            <a:off x="1752600" y="2819400"/>
            <a:ext cx="609600" cy="530942"/>
          </a:xfrm>
          <a:prstGeom prst="rect">
            <a:avLst/>
          </a:prstGeom>
        </p:spPr>
      </p:pic>
      <p:pic>
        <p:nvPicPr>
          <p:cNvPr id="18" name="Picture 17"/>
          <p:cNvPicPr>
            <a:picLocks noChangeAspect="1"/>
          </p:cNvPicPr>
          <p:nvPr/>
        </p:nvPicPr>
        <p:blipFill>
          <a:blip r:embed="rId4"/>
          <a:stretch>
            <a:fillRect/>
          </a:stretch>
        </p:blipFill>
        <p:spPr>
          <a:xfrm>
            <a:off x="2362200" y="2819400"/>
            <a:ext cx="609600" cy="530942"/>
          </a:xfrm>
          <a:prstGeom prst="rect">
            <a:avLst/>
          </a:prstGeom>
        </p:spPr>
      </p:pic>
      <p:pic>
        <p:nvPicPr>
          <p:cNvPr id="19" name="Picture 18"/>
          <p:cNvPicPr>
            <a:picLocks noChangeAspect="1"/>
          </p:cNvPicPr>
          <p:nvPr/>
        </p:nvPicPr>
        <p:blipFill>
          <a:blip r:embed="rId4"/>
          <a:stretch>
            <a:fillRect/>
          </a:stretch>
        </p:blipFill>
        <p:spPr>
          <a:xfrm>
            <a:off x="2971800" y="2819400"/>
            <a:ext cx="609600" cy="530942"/>
          </a:xfrm>
          <a:prstGeom prst="rect">
            <a:avLst/>
          </a:prstGeom>
        </p:spPr>
      </p:pic>
      <p:pic>
        <p:nvPicPr>
          <p:cNvPr id="20" name="Picture 19"/>
          <p:cNvPicPr>
            <a:picLocks noChangeAspect="1"/>
          </p:cNvPicPr>
          <p:nvPr/>
        </p:nvPicPr>
        <p:blipFill>
          <a:blip r:embed="rId2"/>
          <a:stretch>
            <a:fillRect/>
          </a:stretch>
        </p:blipFill>
        <p:spPr>
          <a:xfrm>
            <a:off x="3505200" y="2819400"/>
            <a:ext cx="533400" cy="533400"/>
          </a:xfrm>
          <a:prstGeom prst="rect">
            <a:avLst/>
          </a:prstGeom>
        </p:spPr>
      </p:pic>
      <p:pic>
        <p:nvPicPr>
          <p:cNvPr id="21" name="Picture 20"/>
          <p:cNvPicPr>
            <a:picLocks noChangeAspect="1"/>
          </p:cNvPicPr>
          <p:nvPr/>
        </p:nvPicPr>
        <p:blipFill>
          <a:blip r:embed="rId3"/>
          <a:stretch>
            <a:fillRect/>
          </a:stretch>
        </p:blipFill>
        <p:spPr>
          <a:xfrm>
            <a:off x="3962400" y="2819400"/>
            <a:ext cx="653845" cy="533400"/>
          </a:xfrm>
          <a:prstGeom prst="rect">
            <a:avLst/>
          </a:prstGeom>
        </p:spPr>
      </p:pic>
      <p:pic>
        <p:nvPicPr>
          <p:cNvPr id="22" name="Picture 21"/>
          <p:cNvPicPr>
            <a:picLocks noChangeAspect="1"/>
          </p:cNvPicPr>
          <p:nvPr/>
        </p:nvPicPr>
        <p:blipFill>
          <a:blip r:embed="rId4"/>
          <a:stretch>
            <a:fillRect/>
          </a:stretch>
        </p:blipFill>
        <p:spPr>
          <a:xfrm>
            <a:off x="4572000" y="2819400"/>
            <a:ext cx="609600" cy="530942"/>
          </a:xfrm>
          <a:prstGeom prst="rect">
            <a:avLst/>
          </a:prstGeom>
        </p:spPr>
      </p:pic>
      <p:pic>
        <p:nvPicPr>
          <p:cNvPr id="23" name="Picture 22"/>
          <p:cNvPicPr>
            <a:picLocks noChangeAspect="1"/>
          </p:cNvPicPr>
          <p:nvPr/>
        </p:nvPicPr>
        <p:blipFill>
          <a:blip r:embed="rId2"/>
          <a:stretch>
            <a:fillRect/>
          </a:stretch>
        </p:blipFill>
        <p:spPr>
          <a:xfrm>
            <a:off x="5181600" y="2819400"/>
            <a:ext cx="533400" cy="533400"/>
          </a:xfrm>
          <a:prstGeom prst="rect">
            <a:avLst/>
          </a:prstGeom>
        </p:spPr>
      </p:pic>
      <p:pic>
        <p:nvPicPr>
          <p:cNvPr id="24" name="Picture 23"/>
          <p:cNvPicPr>
            <a:picLocks noChangeAspect="1"/>
          </p:cNvPicPr>
          <p:nvPr/>
        </p:nvPicPr>
        <p:blipFill>
          <a:blip r:embed="rId2"/>
          <a:stretch>
            <a:fillRect/>
          </a:stretch>
        </p:blipFill>
        <p:spPr>
          <a:xfrm>
            <a:off x="5715000" y="2819400"/>
            <a:ext cx="533400" cy="533400"/>
          </a:xfrm>
          <a:prstGeom prst="rect">
            <a:avLst/>
          </a:prstGeom>
        </p:spPr>
      </p:pic>
      <p:sp>
        <p:nvSpPr>
          <p:cNvPr id="5" name="TextBox 4"/>
          <p:cNvSpPr txBox="1"/>
          <p:nvPr/>
        </p:nvSpPr>
        <p:spPr>
          <a:xfrm>
            <a:off x="2956473" y="3810000"/>
            <a:ext cx="1441621" cy="461665"/>
          </a:xfrm>
          <a:prstGeom prst="rect">
            <a:avLst/>
          </a:prstGeom>
          <a:noFill/>
        </p:spPr>
        <p:txBody>
          <a:bodyPr wrap="none" rtlCol="0">
            <a:spAutoFit/>
          </a:bodyPr>
          <a:lstStyle/>
          <a:p>
            <a:pPr algn="l"/>
            <a:r>
              <a:rPr lang="en-US" sz="2400" dirty="0" smtClean="0"/>
              <a:t>P(rock) = </a:t>
            </a:r>
            <a:endParaRPr lang="en-US" sz="2400" dirty="0"/>
          </a:p>
        </p:txBody>
      </p:sp>
      <p:sp>
        <p:nvSpPr>
          <p:cNvPr id="28" name="TextBox 27"/>
          <p:cNvSpPr txBox="1"/>
          <p:nvPr/>
        </p:nvSpPr>
        <p:spPr>
          <a:xfrm>
            <a:off x="1676400" y="4572000"/>
            <a:ext cx="2804073" cy="461665"/>
          </a:xfrm>
          <a:prstGeom prst="rect">
            <a:avLst/>
          </a:prstGeom>
          <a:noFill/>
        </p:spPr>
        <p:txBody>
          <a:bodyPr wrap="none" rtlCol="0">
            <a:spAutoFit/>
          </a:bodyPr>
          <a:lstStyle/>
          <a:p>
            <a:pPr algn="l"/>
            <a:r>
              <a:rPr lang="en-US" sz="2400" dirty="0" smtClean="0"/>
              <a:t>P(rock | scissors) = </a:t>
            </a:r>
            <a:endParaRPr lang="en-US" sz="2400" dirty="0"/>
          </a:p>
        </p:txBody>
      </p:sp>
      <p:sp>
        <p:nvSpPr>
          <p:cNvPr id="29" name="TextBox 28"/>
          <p:cNvSpPr txBox="1"/>
          <p:nvPr/>
        </p:nvSpPr>
        <p:spPr>
          <a:xfrm>
            <a:off x="304800" y="5329535"/>
            <a:ext cx="5369078" cy="461665"/>
          </a:xfrm>
          <a:prstGeom prst="rect">
            <a:avLst/>
          </a:prstGeom>
          <a:noFill/>
        </p:spPr>
        <p:txBody>
          <a:bodyPr wrap="none" rtlCol="0">
            <a:spAutoFit/>
          </a:bodyPr>
          <a:lstStyle/>
          <a:p>
            <a:pPr algn="l"/>
            <a:r>
              <a:rPr lang="en-US" sz="2400" dirty="0" smtClean="0"/>
              <a:t>P(rock | scissors, scissors, scissors) = </a:t>
            </a:r>
            <a:endParaRPr lang="en-US" sz="2400" dirty="0"/>
          </a:p>
        </p:txBody>
      </p:sp>
    </p:spTree>
    <p:extLst>
      <p:ext uri="{BB962C8B-B14F-4D97-AF65-F5344CB8AC3E}">
        <p14:creationId xmlns:p14="http://schemas.microsoft.com/office/powerpoint/2010/main" val="39526812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pic>
        <p:nvPicPr>
          <p:cNvPr id="7" name="Picture 6"/>
          <p:cNvPicPr>
            <a:picLocks noChangeAspect="1"/>
          </p:cNvPicPr>
          <p:nvPr/>
        </p:nvPicPr>
        <p:blipFill>
          <a:blip r:embed="rId2"/>
          <a:stretch>
            <a:fillRect/>
          </a:stretch>
        </p:blipFill>
        <p:spPr>
          <a:xfrm>
            <a:off x="685800" y="2819400"/>
            <a:ext cx="533400" cy="533400"/>
          </a:xfrm>
          <a:prstGeom prst="rect">
            <a:avLst/>
          </a:prstGeom>
        </p:spPr>
      </p:pic>
      <p:pic>
        <p:nvPicPr>
          <p:cNvPr id="10" name="Picture 9"/>
          <p:cNvPicPr>
            <a:picLocks noChangeAspect="1"/>
          </p:cNvPicPr>
          <p:nvPr/>
        </p:nvPicPr>
        <p:blipFill>
          <a:blip r:embed="rId3"/>
          <a:stretch>
            <a:fillRect/>
          </a:stretch>
        </p:blipFill>
        <p:spPr>
          <a:xfrm>
            <a:off x="1143000" y="2819400"/>
            <a:ext cx="653845" cy="533400"/>
          </a:xfrm>
          <a:prstGeom prst="rect">
            <a:avLst/>
          </a:prstGeom>
        </p:spPr>
      </p:pic>
      <p:pic>
        <p:nvPicPr>
          <p:cNvPr id="17" name="Picture 16"/>
          <p:cNvPicPr>
            <a:picLocks noChangeAspect="1"/>
          </p:cNvPicPr>
          <p:nvPr/>
        </p:nvPicPr>
        <p:blipFill>
          <a:blip r:embed="rId4"/>
          <a:stretch>
            <a:fillRect/>
          </a:stretch>
        </p:blipFill>
        <p:spPr>
          <a:xfrm>
            <a:off x="1752600" y="2819400"/>
            <a:ext cx="609600" cy="530942"/>
          </a:xfrm>
          <a:prstGeom prst="rect">
            <a:avLst/>
          </a:prstGeom>
        </p:spPr>
      </p:pic>
      <p:pic>
        <p:nvPicPr>
          <p:cNvPr id="18" name="Picture 17"/>
          <p:cNvPicPr>
            <a:picLocks noChangeAspect="1"/>
          </p:cNvPicPr>
          <p:nvPr/>
        </p:nvPicPr>
        <p:blipFill>
          <a:blip r:embed="rId4"/>
          <a:stretch>
            <a:fillRect/>
          </a:stretch>
        </p:blipFill>
        <p:spPr>
          <a:xfrm>
            <a:off x="2362200" y="2819400"/>
            <a:ext cx="609600" cy="530942"/>
          </a:xfrm>
          <a:prstGeom prst="rect">
            <a:avLst/>
          </a:prstGeom>
        </p:spPr>
      </p:pic>
      <p:pic>
        <p:nvPicPr>
          <p:cNvPr id="19" name="Picture 18"/>
          <p:cNvPicPr>
            <a:picLocks noChangeAspect="1"/>
          </p:cNvPicPr>
          <p:nvPr/>
        </p:nvPicPr>
        <p:blipFill>
          <a:blip r:embed="rId4"/>
          <a:stretch>
            <a:fillRect/>
          </a:stretch>
        </p:blipFill>
        <p:spPr>
          <a:xfrm>
            <a:off x="2971800" y="2819400"/>
            <a:ext cx="609600" cy="530942"/>
          </a:xfrm>
          <a:prstGeom prst="rect">
            <a:avLst/>
          </a:prstGeom>
        </p:spPr>
      </p:pic>
      <p:pic>
        <p:nvPicPr>
          <p:cNvPr id="20" name="Picture 19"/>
          <p:cNvPicPr>
            <a:picLocks noChangeAspect="1"/>
          </p:cNvPicPr>
          <p:nvPr/>
        </p:nvPicPr>
        <p:blipFill>
          <a:blip r:embed="rId2"/>
          <a:stretch>
            <a:fillRect/>
          </a:stretch>
        </p:blipFill>
        <p:spPr>
          <a:xfrm>
            <a:off x="3505200" y="2819400"/>
            <a:ext cx="533400" cy="533400"/>
          </a:xfrm>
          <a:prstGeom prst="rect">
            <a:avLst/>
          </a:prstGeom>
        </p:spPr>
      </p:pic>
      <p:pic>
        <p:nvPicPr>
          <p:cNvPr id="21" name="Picture 20"/>
          <p:cNvPicPr>
            <a:picLocks noChangeAspect="1"/>
          </p:cNvPicPr>
          <p:nvPr/>
        </p:nvPicPr>
        <p:blipFill>
          <a:blip r:embed="rId3"/>
          <a:stretch>
            <a:fillRect/>
          </a:stretch>
        </p:blipFill>
        <p:spPr>
          <a:xfrm>
            <a:off x="3962400" y="2819400"/>
            <a:ext cx="653845" cy="533400"/>
          </a:xfrm>
          <a:prstGeom prst="rect">
            <a:avLst/>
          </a:prstGeom>
        </p:spPr>
      </p:pic>
      <p:pic>
        <p:nvPicPr>
          <p:cNvPr id="22" name="Picture 21"/>
          <p:cNvPicPr>
            <a:picLocks noChangeAspect="1"/>
          </p:cNvPicPr>
          <p:nvPr/>
        </p:nvPicPr>
        <p:blipFill>
          <a:blip r:embed="rId4"/>
          <a:stretch>
            <a:fillRect/>
          </a:stretch>
        </p:blipFill>
        <p:spPr>
          <a:xfrm>
            <a:off x="4572000" y="2819400"/>
            <a:ext cx="609600" cy="530942"/>
          </a:xfrm>
          <a:prstGeom prst="rect">
            <a:avLst/>
          </a:prstGeom>
        </p:spPr>
      </p:pic>
      <p:pic>
        <p:nvPicPr>
          <p:cNvPr id="23" name="Picture 22"/>
          <p:cNvPicPr>
            <a:picLocks noChangeAspect="1"/>
          </p:cNvPicPr>
          <p:nvPr/>
        </p:nvPicPr>
        <p:blipFill>
          <a:blip r:embed="rId2"/>
          <a:stretch>
            <a:fillRect/>
          </a:stretch>
        </p:blipFill>
        <p:spPr>
          <a:xfrm>
            <a:off x="5181600" y="2819400"/>
            <a:ext cx="533400" cy="533400"/>
          </a:xfrm>
          <a:prstGeom prst="rect">
            <a:avLst/>
          </a:prstGeom>
        </p:spPr>
      </p:pic>
      <p:pic>
        <p:nvPicPr>
          <p:cNvPr id="24" name="Picture 23"/>
          <p:cNvPicPr>
            <a:picLocks noChangeAspect="1"/>
          </p:cNvPicPr>
          <p:nvPr/>
        </p:nvPicPr>
        <p:blipFill>
          <a:blip r:embed="rId2"/>
          <a:stretch>
            <a:fillRect/>
          </a:stretch>
        </p:blipFill>
        <p:spPr>
          <a:xfrm>
            <a:off x="5715000" y="2819400"/>
            <a:ext cx="533400" cy="533400"/>
          </a:xfrm>
          <a:prstGeom prst="rect">
            <a:avLst/>
          </a:prstGeom>
        </p:spPr>
      </p:pic>
      <p:sp>
        <p:nvSpPr>
          <p:cNvPr id="5" name="TextBox 4"/>
          <p:cNvSpPr txBox="1"/>
          <p:nvPr/>
        </p:nvSpPr>
        <p:spPr>
          <a:xfrm>
            <a:off x="2971800" y="3810000"/>
            <a:ext cx="3048000" cy="461665"/>
          </a:xfrm>
          <a:prstGeom prst="rect">
            <a:avLst/>
          </a:prstGeom>
          <a:noFill/>
        </p:spPr>
        <p:txBody>
          <a:bodyPr wrap="square" rtlCol="0">
            <a:spAutoFit/>
          </a:bodyPr>
          <a:lstStyle/>
          <a:p>
            <a:pPr algn="l"/>
            <a:r>
              <a:rPr lang="en-US" sz="2400" dirty="0" smtClean="0"/>
              <a:t>P(rock) = </a:t>
            </a:r>
            <a:r>
              <a:rPr lang="en-US" sz="2400" dirty="0" smtClean="0">
                <a:solidFill>
                  <a:srgbClr val="0000FF"/>
                </a:solidFill>
              </a:rPr>
              <a:t>4/10 = 0.4</a:t>
            </a:r>
            <a:endParaRPr lang="en-US" sz="2400" dirty="0">
              <a:solidFill>
                <a:srgbClr val="0000FF"/>
              </a:solidFill>
            </a:endParaRPr>
          </a:p>
        </p:txBody>
      </p:sp>
      <p:sp>
        <p:nvSpPr>
          <p:cNvPr id="28" name="TextBox 27"/>
          <p:cNvSpPr txBox="1"/>
          <p:nvPr/>
        </p:nvSpPr>
        <p:spPr>
          <a:xfrm>
            <a:off x="1691727" y="4572000"/>
            <a:ext cx="5166273" cy="461665"/>
          </a:xfrm>
          <a:prstGeom prst="rect">
            <a:avLst/>
          </a:prstGeom>
          <a:noFill/>
        </p:spPr>
        <p:txBody>
          <a:bodyPr wrap="square" rtlCol="0">
            <a:spAutoFit/>
          </a:bodyPr>
          <a:lstStyle/>
          <a:p>
            <a:pPr algn="l"/>
            <a:r>
              <a:rPr lang="en-US" sz="2400" dirty="0" smtClean="0"/>
              <a:t>P(rock | scissors) = </a:t>
            </a:r>
            <a:r>
              <a:rPr lang="en-US" sz="2400" dirty="0" smtClean="0">
                <a:solidFill>
                  <a:srgbClr val="0000FF"/>
                </a:solidFill>
              </a:rPr>
              <a:t>2/4 = 0.5 </a:t>
            </a:r>
            <a:endParaRPr lang="en-US" sz="2400" dirty="0">
              <a:solidFill>
                <a:srgbClr val="0000FF"/>
              </a:solidFill>
            </a:endParaRPr>
          </a:p>
        </p:txBody>
      </p:sp>
      <p:sp>
        <p:nvSpPr>
          <p:cNvPr id="29" name="TextBox 28"/>
          <p:cNvSpPr txBox="1"/>
          <p:nvPr/>
        </p:nvSpPr>
        <p:spPr>
          <a:xfrm>
            <a:off x="304800" y="5329535"/>
            <a:ext cx="6705600" cy="461665"/>
          </a:xfrm>
          <a:prstGeom prst="rect">
            <a:avLst/>
          </a:prstGeom>
          <a:noFill/>
        </p:spPr>
        <p:txBody>
          <a:bodyPr wrap="square" rtlCol="0">
            <a:spAutoFit/>
          </a:bodyPr>
          <a:lstStyle/>
          <a:p>
            <a:pPr algn="l"/>
            <a:r>
              <a:rPr lang="en-US" sz="2400" dirty="0" smtClean="0"/>
              <a:t>P(rock | scissors, scissors, scissors) = </a:t>
            </a:r>
            <a:r>
              <a:rPr lang="en-US" sz="2400" dirty="0" smtClean="0">
                <a:solidFill>
                  <a:srgbClr val="0000FF"/>
                </a:solidFill>
              </a:rPr>
              <a:t>1/1 = 1.0 </a:t>
            </a:r>
            <a:endParaRPr lang="en-US" sz="2400" dirty="0">
              <a:solidFill>
                <a:srgbClr val="0000FF"/>
              </a:solidFill>
            </a:endParaRPr>
          </a:p>
        </p:txBody>
      </p:sp>
    </p:spTree>
    <p:extLst>
      <p:ext uri="{BB962C8B-B14F-4D97-AF65-F5344CB8AC3E}">
        <p14:creationId xmlns:p14="http://schemas.microsoft.com/office/powerpoint/2010/main" val="27972841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 Estimation</a:t>
            </a:r>
            <a:endParaRPr lang="en-US" dirty="0"/>
          </a:p>
        </p:txBody>
      </p:sp>
      <p:sp>
        <p:nvSpPr>
          <p:cNvPr id="6" name="TextBox 5"/>
          <p:cNvSpPr txBox="1"/>
          <p:nvPr/>
        </p:nvSpPr>
        <p:spPr>
          <a:xfrm>
            <a:off x="1905000" y="1295400"/>
            <a:ext cx="5217093" cy="400110"/>
          </a:xfrm>
          <a:prstGeom prst="rect">
            <a:avLst/>
          </a:prstGeom>
          <a:noFill/>
        </p:spPr>
        <p:txBody>
          <a:bodyPr wrap="none" rtlCol="0">
            <a:spAutoFit/>
          </a:bodyPr>
          <a:lstStyle/>
          <a:p>
            <a:r>
              <a:rPr lang="en-US" sz="2000" dirty="0" smtClean="0"/>
              <a:t>Number of times an event occurs in the data</a:t>
            </a:r>
            <a:endParaRPr lang="en-US" sz="2000" dirty="0"/>
          </a:p>
        </p:txBody>
      </p:sp>
      <p:cxnSp>
        <p:nvCxnSpPr>
          <p:cNvPr id="8" name="Straight Connector 7"/>
          <p:cNvCxnSpPr/>
          <p:nvPr/>
        </p:nvCxnSpPr>
        <p:spPr bwMode="auto">
          <a:xfrm>
            <a:off x="1524000" y="1828800"/>
            <a:ext cx="5638800" cy="0"/>
          </a:xfrm>
          <a:prstGeom prst="line">
            <a:avLst/>
          </a:prstGeom>
          <a:noFill/>
          <a:ln w="25400" cap="flat" cmpd="sng" algn="ctr">
            <a:solidFill>
              <a:schemeClr val="tx1"/>
            </a:solidFill>
            <a:prstDash val="solid"/>
            <a:round/>
            <a:headEnd type="none" w="med" len="med"/>
            <a:tailEnd type="none" w="med" len="med"/>
          </a:ln>
          <a:effectLst/>
        </p:spPr>
      </p:cxnSp>
      <p:sp>
        <p:nvSpPr>
          <p:cNvPr id="9" name="TextBox 8"/>
          <p:cNvSpPr txBox="1"/>
          <p:nvPr/>
        </p:nvSpPr>
        <p:spPr>
          <a:xfrm>
            <a:off x="1912165" y="1905000"/>
            <a:ext cx="4945835" cy="707886"/>
          </a:xfrm>
          <a:prstGeom prst="rect">
            <a:avLst/>
          </a:prstGeom>
          <a:noFill/>
        </p:spPr>
        <p:txBody>
          <a:bodyPr wrap="none" rtlCol="0">
            <a:spAutoFit/>
          </a:bodyPr>
          <a:lstStyle/>
          <a:p>
            <a:r>
              <a:rPr lang="en-US" sz="2000" dirty="0" smtClean="0"/>
              <a:t>Total number of times experiment was run</a:t>
            </a:r>
          </a:p>
          <a:p>
            <a:r>
              <a:rPr lang="en-US" sz="2000" dirty="0" smtClean="0"/>
              <a:t>(total number of data collected)</a:t>
            </a:r>
            <a:endParaRPr lang="en-US" sz="2000" dirty="0"/>
          </a:p>
        </p:txBody>
      </p:sp>
      <p:pic>
        <p:nvPicPr>
          <p:cNvPr id="7" name="Picture 6"/>
          <p:cNvPicPr>
            <a:picLocks noChangeAspect="1"/>
          </p:cNvPicPr>
          <p:nvPr/>
        </p:nvPicPr>
        <p:blipFill>
          <a:blip r:embed="rId2"/>
          <a:stretch>
            <a:fillRect/>
          </a:stretch>
        </p:blipFill>
        <p:spPr>
          <a:xfrm>
            <a:off x="685800" y="2819400"/>
            <a:ext cx="533400" cy="533400"/>
          </a:xfrm>
          <a:prstGeom prst="rect">
            <a:avLst/>
          </a:prstGeom>
        </p:spPr>
      </p:pic>
      <p:pic>
        <p:nvPicPr>
          <p:cNvPr id="10" name="Picture 9"/>
          <p:cNvPicPr>
            <a:picLocks noChangeAspect="1"/>
          </p:cNvPicPr>
          <p:nvPr/>
        </p:nvPicPr>
        <p:blipFill>
          <a:blip r:embed="rId3"/>
          <a:stretch>
            <a:fillRect/>
          </a:stretch>
        </p:blipFill>
        <p:spPr>
          <a:xfrm>
            <a:off x="1143000" y="2819400"/>
            <a:ext cx="653845" cy="533400"/>
          </a:xfrm>
          <a:prstGeom prst="rect">
            <a:avLst/>
          </a:prstGeom>
        </p:spPr>
      </p:pic>
      <p:pic>
        <p:nvPicPr>
          <p:cNvPr id="17" name="Picture 16"/>
          <p:cNvPicPr>
            <a:picLocks noChangeAspect="1"/>
          </p:cNvPicPr>
          <p:nvPr/>
        </p:nvPicPr>
        <p:blipFill>
          <a:blip r:embed="rId4"/>
          <a:stretch>
            <a:fillRect/>
          </a:stretch>
        </p:blipFill>
        <p:spPr>
          <a:xfrm>
            <a:off x="1752600" y="2819400"/>
            <a:ext cx="609600" cy="530942"/>
          </a:xfrm>
          <a:prstGeom prst="rect">
            <a:avLst/>
          </a:prstGeom>
        </p:spPr>
      </p:pic>
      <p:pic>
        <p:nvPicPr>
          <p:cNvPr id="18" name="Picture 17"/>
          <p:cNvPicPr>
            <a:picLocks noChangeAspect="1"/>
          </p:cNvPicPr>
          <p:nvPr/>
        </p:nvPicPr>
        <p:blipFill>
          <a:blip r:embed="rId4"/>
          <a:stretch>
            <a:fillRect/>
          </a:stretch>
        </p:blipFill>
        <p:spPr>
          <a:xfrm>
            <a:off x="2362200" y="2819400"/>
            <a:ext cx="609600" cy="530942"/>
          </a:xfrm>
          <a:prstGeom prst="rect">
            <a:avLst/>
          </a:prstGeom>
        </p:spPr>
      </p:pic>
      <p:pic>
        <p:nvPicPr>
          <p:cNvPr id="19" name="Picture 18"/>
          <p:cNvPicPr>
            <a:picLocks noChangeAspect="1"/>
          </p:cNvPicPr>
          <p:nvPr/>
        </p:nvPicPr>
        <p:blipFill>
          <a:blip r:embed="rId4"/>
          <a:stretch>
            <a:fillRect/>
          </a:stretch>
        </p:blipFill>
        <p:spPr>
          <a:xfrm>
            <a:off x="2971800" y="2819400"/>
            <a:ext cx="609600" cy="530942"/>
          </a:xfrm>
          <a:prstGeom prst="rect">
            <a:avLst/>
          </a:prstGeom>
        </p:spPr>
      </p:pic>
      <p:pic>
        <p:nvPicPr>
          <p:cNvPr id="20" name="Picture 19"/>
          <p:cNvPicPr>
            <a:picLocks noChangeAspect="1"/>
          </p:cNvPicPr>
          <p:nvPr/>
        </p:nvPicPr>
        <p:blipFill>
          <a:blip r:embed="rId2"/>
          <a:stretch>
            <a:fillRect/>
          </a:stretch>
        </p:blipFill>
        <p:spPr>
          <a:xfrm>
            <a:off x="3505200" y="2819400"/>
            <a:ext cx="533400" cy="533400"/>
          </a:xfrm>
          <a:prstGeom prst="rect">
            <a:avLst/>
          </a:prstGeom>
        </p:spPr>
      </p:pic>
      <p:pic>
        <p:nvPicPr>
          <p:cNvPr id="21" name="Picture 20"/>
          <p:cNvPicPr>
            <a:picLocks noChangeAspect="1"/>
          </p:cNvPicPr>
          <p:nvPr/>
        </p:nvPicPr>
        <p:blipFill>
          <a:blip r:embed="rId3"/>
          <a:stretch>
            <a:fillRect/>
          </a:stretch>
        </p:blipFill>
        <p:spPr>
          <a:xfrm>
            <a:off x="3962400" y="2819400"/>
            <a:ext cx="653845" cy="533400"/>
          </a:xfrm>
          <a:prstGeom prst="rect">
            <a:avLst/>
          </a:prstGeom>
        </p:spPr>
      </p:pic>
      <p:pic>
        <p:nvPicPr>
          <p:cNvPr id="22" name="Picture 21"/>
          <p:cNvPicPr>
            <a:picLocks noChangeAspect="1"/>
          </p:cNvPicPr>
          <p:nvPr/>
        </p:nvPicPr>
        <p:blipFill>
          <a:blip r:embed="rId4"/>
          <a:stretch>
            <a:fillRect/>
          </a:stretch>
        </p:blipFill>
        <p:spPr>
          <a:xfrm>
            <a:off x="4572000" y="2819400"/>
            <a:ext cx="609600" cy="530942"/>
          </a:xfrm>
          <a:prstGeom prst="rect">
            <a:avLst/>
          </a:prstGeom>
        </p:spPr>
      </p:pic>
      <p:pic>
        <p:nvPicPr>
          <p:cNvPr id="23" name="Picture 22"/>
          <p:cNvPicPr>
            <a:picLocks noChangeAspect="1"/>
          </p:cNvPicPr>
          <p:nvPr/>
        </p:nvPicPr>
        <p:blipFill>
          <a:blip r:embed="rId2"/>
          <a:stretch>
            <a:fillRect/>
          </a:stretch>
        </p:blipFill>
        <p:spPr>
          <a:xfrm>
            <a:off x="5181600" y="2819400"/>
            <a:ext cx="533400" cy="533400"/>
          </a:xfrm>
          <a:prstGeom prst="rect">
            <a:avLst/>
          </a:prstGeom>
        </p:spPr>
      </p:pic>
      <p:pic>
        <p:nvPicPr>
          <p:cNvPr id="24" name="Picture 23"/>
          <p:cNvPicPr>
            <a:picLocks noChangeAspect="1"/>
          </p:cNvPicPr>
          <p:nvPr/>
        </p:nvPicPr>
        <p:blipFill>
          <a:blip r:embed="rId2"/>
          <a:stretch>
            <a:fillRect/>
          </a:stretch>
        </p:blipFill>
        <p:spPr>
          <a:xfrm>
            <a:off x="5715000" y="2819400"/>
            <a:ext cx="533400" cy="533400"/>
          </a:xfrm>
          <a:prstGeom prst="rect">
            <a:avLst/>
          </a:prstGeom>
        </p:spPr>
      </p:pic>
      <p:sp>
        <p:nvSpPr>
          <p:cNvPr id="5" name="TextBox 4"/>
          <p:cNvSpPr txBox="1"/>
          <p:nvPr/>
        </p:nvSpPr>
        <p:spPr>
          <a:xfrm>
            <a:off x="2971800" y="3810000"/>
            <a:ext cx="3048000" cy="461665"/>
          </a:xfrm>
          <a:prstGeom prst="rect">
            <a:avLst/>
          </a:prstGeom>
          <a:noFill/>
        </p:spPr>
        <p:txBody>
          <a:bodyPr wrap="square" rtlCol="0">
            <a:spAutoFit/>
          </a:bodyPr>
          <a:lstStyle/>
          <a:p>
            <a:pPr algn="l"/>
            <a:r>
              <a:rPr lang="en-US" sz="2400" dirty="0" smtClean="0"/>
              <a:t>P(rock) = </a:t>
            </a:r>
            <a:r>
              <a:rPr lang="en-US" sz="2400" dirty="0" smtClean="0">
                <a:solidFill>
                  <a:srgbClr val="0000FF"/>
                </a:solidFill>
              </a:rPr>
              <a:t>4/10 = 0.4</a:t>
            </a:r>
            <a:endParaRPr lang="en-US" sz="2400" dirty="0">
              <a:solidFill>
                <a:srgbClr val="0000FF"/>
              </a:solidFill>
            </a:endParaRPr>
          </a:p>
        </p:txBody>
      </p:sp>
      <p:sp>
        <p:nvSpPr>
          <p:cNvPr id="28" name="TextBox 27"/>
          <p:cNvSpPr txBox="1"/>
          <p:nvPr/>
        </p:nvSpPr>
        <p:spPr>
          <a:xfrm>
            <a:off x="1691727" y="4572000"/>
            <a:ext cx="5166273" cy="461665"/>
          </a:xfrm>
          <a:prstGeom prst="rect">
            <a:avLst/>
          </a:prstGeom>
          <a:noFill/>
        </p:spPr>
        <p:txBody>
          <a:bodyPr wrap="square" rtlCol="0">
            <a:spAutoFit/>
          </a:bodyPr>
          <a:lstStyle/>
          <a:p>
            <a:pPr algn="l"/>
            <a:r>
              <a:rPr lang="en-US" sz="2400" dirty="0" smtClean="0"/>
              <a:t>P(rock | scissors) = </a:t>
            </a:r>
            <a:r>
              <a:rPr lang="en-US" sz="2400" dirty="0" smtClean="0">
                <a:solidFill>
                  <a:srgbClr val="0000FF"/>
                </a:solidFill>
              </a:rPr>
              <a:t>2/4 = 0.5 </a:t>
            </a:r>
            <a:endParaRPr lang="en-US" sz="2400" dirty="0">
              <a:solidFill>
                <a:srgbClr val="0000FF"/>
              </a:solidFill>
            </a:endParaRPr>
          </a:p>
        </p:txBody>
      </p:sp>
      <p:sp>
        <p:nvSpPr>
          <p:cNvPr id="29" name="TextBox 28"/>
          <p:cNvSpPr txBox="1"/>
          <p:nvPr/>
        </p:nvSpPr>
        <p:spPr>
          <a:xfrm>
            <a:off x="304800" y="5329535"/>
            <a:ext cx="6705600" cy="461665"/>
          </a:xfrm>
          <a:prstGeom prst="rect">
            <a:avLst/>
          </a:prstGeom>
          <a:noFill/>
        </p:spPr>
        <p:txBody>
          <a:bodyPr wrap="square" rtlCol="0">
            <a:spAutoFit/>
          </a:bodyPr>
          <a:lstStyle/>
          <a:p>
            <a:pPr algn="l"/>
            <a:r>
              <a:rPr lang="en-US" sz="2400" dirty="0" smtClean="0"/>
              <a:t>P(rock | scissors, scissors, scissors) = </a:t>
            </a:r>
            <a:r>
              <a:rPr lang="en-US" sz="2400" dirty="0" smtClean="0">
                <a:solidFill>
                  <a:srgbClr val="0000FF"/>
                </a:solidFill>
              </a:rPr>
              <a:t>1/1 = 1.0 </a:t>
            </a:r>
            <a:endParaRPr lang="en-US" sz="2400" dirty="0">
              <a:solidFill>
                <a:srgbClr val="0000FF"/>
              </a:solidFill>
            </a:endParaRPr>
          </a:p>
        </p:txBody>
      </p:sp>
      <p:sp>
        <p:nvSpPr>
          <p:cNvPr id="3" name="TextBox 2"/>
          <p:cNvSpPr txBox="1"/>
          <p:nvPr/>
        </p:nvSpPr>
        <p:spPr>
          <a:xfrm>
            <a:off x="967812" y="6096000"/>
            <a:ext cx="6462977" cy="461665"/>
          </a:xfrm>
          <a:prstGeom prst="rect">
            <a:avLst/>
          </a:prstGeom>
          <a:noFill/>
        </p:spPr>
        <p:txBody>
          <a:bodyPr wrap="none" rtlCol="0">
            <a:spAutoFit/>
          </a:bodyPr>
          <a:lstStyle/>
          <a:p>
            <a:r>
              <a:rPr lang="en-US" sz="2400" dirty="0" smtClean="0">
                <a:solidFill>
                  <a:srgbClr val="FF0000"/>
                </a:solidFill>
              </a:rPr>
              <a:t>Which of these do you think is most accurate?</a:t>
            </a:r>
            <a:endParaRPr lang="en-US" sz="2400" dirty="0">
              <a:solidFill>
                <a:srgbClr val="FF0000"/>
              </a:solidFill>
            </a:endParaRPr>
          </a:p>
        </p:txBody>
      </p:sp>
    </p:spTree>
    <p:extLst>
      <p:ext uri="{BB962C8B-B14F-4D97-AF65-F5344CB8AC3E}">
        <p14:creationId xmlns:p14="http://schemas.microsoft.com/office/powerpoint/2010/main" val="10302488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1"/>
            </p:custDataLst>
          </p:nvPr>
        </p:nvSpPr>
        <p:spPr>
          <a:noFill/>
        </p:spPr>
        <p:txBody>
          <a:bodyPr lIns="90488" tIns="44450" rIns="90488" bIns="44450"/>
          <a:lstStyle/>
          <a:p>
            <a:pPr eaLnBrk="1" hangingPunct="1"/>
            <a:r>
              <a:rPr lang="en-US"/>
              <a:t>Law of Large Numbers</a:t>
            </a:r>
          </a:p>
        </p:txBody>
      </p:sp>
      <p:sp>
        <p:nvSpPr>
          <p:cNvPr id="1211395" name="Rectangle 3"/>
          <p:cNvSpPr>
            <a:spLocks noGrp="1" noChangeArrowheads="1"/>
          </p:cNvSpPr>
          <p:nvPr>
            <p:ph type="body" idx="1"/>
            <p:custDataLst>
              <p:tags r:id="rId2"/>
            </p:custDataLst>
          </p:nvPr>
        </p:nvSpPr>
        <p:spPr>
          <a:xfrm>
            <a:off x="769938" y="1123950"/>
            <a:ext cx="7772400" cy="4114800"/>
          </a:xfrm>
          <a:noFill/>
        </p:spPr>
        <p:txBody>
          <a:bodyPr lIns="90488" tIns="44450" rIns="90488" bIns="44450"/>
          <a:lstStyle/>
          <a:p>
            <a:pPr marL="0" indent="0" eaLnBrk="1" hangingPunct="1">
              <a:buNone/>
            </a:pPr>
            <a:r>
              <a:rPr lang="en-US" sz="2400" dirty="0"/>
              <a:t>As the number of experiments increases the relative frequency of an event more closely approximates the</a:t>
            </a:r>
            <a:r>
              <a:rPr lang="en-US" sz="2400" dirty="0" smtClean="0"/>
              <a:t> actual </a:t>
            </a:r>
            <a:r>
              <a:rPr lang="en-US" sz="2400" dirty="0"/>
              <a:t>probability of the event.</a:t>
            </a:r>
          </a:p>
          <a:p>
            <a:pPr lvl="1" eaLnBrk="1" hangingPunct="1"/>
            <a:r>
              <a:rPr lang="en-US" sz="2000" dirty="0">
                <a:ea typeface="ＭＳ Ｐゴシック" charset="-128"/>
              </a:rPr>
              <a:t>if the theoretical assumptions </a:t>
            </a:r>
            <a:r>
              <a:rPr lang="en-US" sz="2000" dirty="0" smtClean="0">
                <a:ea typeface="ＭＳ Ｐゴシック" charset="-128"/>
              </a:rPr>
              <a:t>hold</a:t>
            </a:r>
          </a:p>
          <a:p>
            <a:pPr marL="0" indent="0" eaLnBrk="1" hangingPunct="1">
              <a:buNone/>
            </a:pPr>
            <a:endParaRPr lang="en-US" sz="2400" dirty="0" smtClean="0"/>
          </a:p>
          <a:p>
            <a:pPr marL="0" indent="0" eaLnBrk="1" hangingPunct="1">
              <a:buNone/>
            </a:pPr>
            <a:r>
              <a:rPr lang="en-US" sz="2400" dirty="0" smtClean="0"/>
              <a:t>Buffon’s </a:t>
            </a:r>
            <a:r>
              <a:rPr lang="en-US" sz="2400" dirty="0"/>
              <a:t>Needle for Computing </a:t>
            </a:r>
            <a:r>
              <a:rPr lang="el-GR" sz="2800" dirty="0" smtClean="0">
                <a:latin typeface="Times New Roman" charset="0"/>
                <a:ea typeface="Times New Roman" charset="0"/>
                <a:cs typeface="Times New Roman" charset="0"/>
              </a:rPr>
              <a:t>π</a:t>
            </a:r>
            <a:endParaRPr lang="en-US" sz="2800" dirty="0" smtClean="0">
              <a:latin typeface="Times New Roman" charset="0"/>
              <a:ea typeface="Times New Roman" charset="0"/>
              <a:cs typeface="Times New Roman" charset="0"/>
            </a:endParaRPr>
          </a:p>
          <a:p>
            <a:pPr lvl="1" eaLnBrk="1" hangingPunct="1"/>
            <a:r>
              <a:rPr lang="en-US" sz="2000" dirty="0" smtClean="0"/>
              <a:t>http://</a:t>
            </a:r>
            <a:r>
              <a:rPr lang="en-US" sz="2000" dirty="0" err="1" smtClean="0"/>
              <a:t>mste.illinois.edu/reese/buffon/buffon.html</a:t>
            </a:r>
            <a:endParaRPr lang="en-US" sz="2000" dirty="0"/>
          </a:p>
        </p:txBody>
      </p:sp>
      <p:grpSp>
        <p:nvGrpSpPr>
          <p:cNvPr id="2" name="Group 15"/>
          <p:cNvGrpSpPr>
            <a:grpSpLocks/>
          </p:cNvGrpSpPr>
          <p:nvPr>
            <p:custDataLst>
              <p:tags r:id="rId3"/>
            </p:custDataLst>
          </p:nvPr>
        </p:nvGrpSpPr>
        <p:grpSpPr bwMode="auto">
          <a:xfrm>
            <a:off x="1308100" y="4430713"/>
            <a:ext cx="1190625" cy="2351087"/>
            <a:chOff x="824" y="2087"/>
            <a:chExt cx="459" cy="1001"/>
          </a:xfrm>
        </p:grpSpPr>
        <p:sp>
          <p:nvSpPr>
            <p:cNvPr id="46094" name="Line 5"/>
            <p:cNvSpPr>
              <a:spLocks noChangeShapeType="1"/>
            </p:cNvSpPr>
            <p:nvPr>
              <p:custDataLst>
                <p:tags r:id="rId13"/>
              </p:custDataLst>
            </p:nvPr>
          </p:nvSpPr>
          <p:spPr bwMode="auto">
            <a:xfrm>
              <a:off x="871" y="2087"/>
              <a:ext cx="0" cy="77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6095" name="Line 6"/>
            <p:cNvSpPr>
              <a:spLocks noChangeShapeType="1"/>
            </p:cNvSpPr>
            <p:nvPr>
              <p:custDataLst>
                <p:tags r:id="rId14"/>
              </p:custDataLst>
            </p:nvPr>
          </p:nvSpPr>
          <p:spPr bwMode="auto">
            <a:xfrm>
              <a:off x="1283" y="2087"/>
              <a:ext cx="0" cy="774"/>
            </a:xfrm>
            <a:prstGeom prst="line">
              <a:avLst/>
            </a:prstGeom>
            <a:noFill/>
            <a:ln w="25400">
              <a:solidFill>
                <a:schemeClr val="tx1"/>
              </a:solidFill>
              <a:round/>
              <a:headEnd/>
              <a:tailEnd/>
            </a:ln>
          </p:spPr>
          <p:txBody>
            <a:bodyPr wrap="none" anchor="ctr">
              <a:prstTxWarp prst="textNoShape">
                <a:avLst/>
              </a:prstTxWarp>
            </a:bodyPr>
            <a:lstStyle/>
            <a:p>
              <a:endParaRPr lang="en-US"/>
            </a:p>
          </p:txBody>
        </p:sp>
        <p:pic>
          <p:nvPicPr>
            <p:cNvPr id="46096" name="Picture 7"/>
            <p:cNvPicPr>
              <a:picLocks noChangeAspect="1" noChangeArrowheads="1"/>
            </p:cNvPicPr>
            <p:nvPr>
              <p:custDataLst>
                <p:tags r:id="rId15"/>
              </p:custDataLst>
            </p:nvPr>
          </p:nvPicPr>
          <p:blipFill>
            <a:blip r:embed="rId24"/>
            <a:srcRect/>
            <a:stretch>
              <a:fillRect/>
            </a:stretch>
          </p:blipFill>
          <p:spPr bwMode="auto">
            <a:xfrm>
              <a:off x="896" y="2257"/>
              <a:ext cx="363" cy="210"/>
            </a:xfrm>
            <a:prstGeom prst="rect">
              <a:avLst/>
            </a:prstGeom>
            <a:noFill/>
            <a:ln w="25400">
              <a:noFill/>
              <a:miter lim="800000"/>
              <a:headEnd/>
              <a:tailEnd/>
            </a:ln>
          </p:spPr>
        </p:pic>
        <p:sp>
          <p:nvSpPr>
            <p:cNvPr id="46097" name="Text Box 8" hidden="1"/>
            <p:cNvSpPr txBox="1">
              <a:spLocks noChangeArrowheads="1"/>
            </p:cNvSpPr>
            <p:nvPr>
              <p:custDataLst>
                <p:tags r:id="rId16"/>
              </p:custDataLst>
            </p:nvPr>
          </p:nvSpPr>
          <p:spPr bwMode="auto">
            <a:xfrm>
              <a:off x="1003" y="2958"/>
              <a:ext cx="109" cy="130"/>
            </a:xfrm>
            <a:prstGeom prst="rect">
              <a:avLst/>
            </a:prstGeom>
            <a:noFill/>
            <a:ln w="25400">
              <a:noFill/>
              <a:miter lim="800000"/>
              <a:headEnd/>
              <a:tailEnd/>
            </a:ln>
          </p:spPr>
          <p:txBody>
            <a:bodyPr wrap="none">
              <a:prstTxWarp prst="textNoShape">
                <a:avLst/>
              </a:prstTxWarp>
              <a:spAutoFit/>
            </a:bodyPr>
            <a:lstStyle/>
            <a:p>
              <a:r>
                <a:rPr lang="en-US" sz="1400">
                  <a:solidFill>
                    <a:srgbClr val="FF0000"/>
                  </a:solidFill>
                </a:rPr>
                <a:t>1</a:t>
              </a:r>
            </a:p>
          </p:txBody>
        </p:sp>
        <p:sp>
          <p:nvSpPr>
            <p:cNvPr id="46098" name="Text Box 9" hidden="1"/>
            <p:cNvSpPr txBox="1">
              <a:spLocks noChangeArrowheads="1"/>
            </p:cNvSpPr>
            <p:nvPr>
              <p:custDataLst>
                <p:tags r:id="rId17"/>
              </p:custDataLst>
            </p:nvPr>
          </p:nvSpPr>
          <p:spPr bwMode="auto">
            <a:xfrm>
              <a:off x="954" y="2426"/>
              <a:ext cx="109" cy="130"/>
            </a:xfrm>
            <a:prstGeom prst="rect">
              <a:avLst/>
            </a:prstGeom>
            <a:noFill/>
            <a:ln w="25400">
              <a:noFill/>
              <a:miter lim="800000"/>
              <a:headEnd/>
              <a:tailEnd/>
            </a:ln>
          </p:spPr>
          <p:txBody>
            <a:bodyPr wrap="none">
              <a:prstTxWarp prst="textNoShape">
                <a:avLst/>
              </a:prstTxWarp>
              <a:spAutoFit/>
            </a:bodyPr>
            <a:lstStyle/>
            <a:p>
              <a:r>
                <a:rPr lang="en-US" sz="1400">
                  <a:solidFill>
                    <a:srgbClr val="FF0000"/>
                  </a:solidFill>
                </a:rPr>
                <a:t>1</a:t>
              </a:r>
            </a:p>
          </p:txBody>
        </p:sp>
        <p:sp>
          <p:nvSpPr>
            <p:cNvPr id="46099" name="AutoShape 10" hidden="1"/>
            <p:cNvSpPr>
              <a:spLocks/>
            </p:cNvSpPr>
            <p:nvPr>
              <p:custDataLst>
                <p:tags r:id="rId18"/>
              </p:custDataLst>
            </p:nvPr>
          </p:nvSpPr>
          <p:spPr bwMode="auto">
            <a:xfrm rot="-5400000">
              <a:off x="1030" y="2704"/>
              <a:ext cx="72" cy="435"/>
            </a:xfrm>
            <a:prstGeom prst="leftBrace">
              <a:avLst>
                <a:gd name="adj1" fmla="val 50347"/>
                <a:gd name="adj2" fmla="val 50000"/>
              </a:avLst>
            </a:prstGeom>
            <a:noFill/>
            <a:ln w="25400">
              <a:solidFill>
                <a:srgbClr val="FF0000"/>
              </a:solidFill>
              <a:round/>
              <a:headEnd/>
              <a:tailEnd/>
            </a:ln>
          </p:spPr>
          <p:txBody>
            <a:bodyPr wrap="none" anchor="ctr">
              <a:prstTxWarp prst="textNoShape">
                <a:avLst/>
              </a:prstTxWarp>
            </a:bodyPr>
            <a:lstStyle/>
            <a:p>
              <a:endParaRPr lang="en-US"/>
            </a:p>
          </p:txBody>
        </p:sp>
        <p:sp>
          <p:nvSpPr>
            <p:cNvPr id="46100" name="AutoShape 11" hidden="1"/>
            <p:cNvSpPr>
              <a:spLocks/>
            </p:cNvSpPr>
            <p:nvPr>
              <p:custDataLst>
                <p:tags r:id="rId19"/>
              </p:custDataLst>
            </p:nvPr>
          </p:nvSpPr>
          <p:spPr bwMode="auto">
            <a:xfrm rot="-3540672">
              <a:off x="1006" y="2196"/>
              <a:ext cx="72" cy="435"/>
            </a:xfrm>
            <a:prstGeom prst="leftBrace">
              <a:avLst>
                <a:gd name="adj1" fmla="val 50347"/>
                <a:gd name="adj2" fmla="val 50000"/>
              </a:avLst>
            </a:prstGeom>
            <a:noFill/>
            <a:ln w="25400">
              <a:solidFill>
                <a:srgbClr val="FF0000"/>
              </a:solidFill>
              <a:round/>
              <a:headEnd/>
              <a:tailEnd/>
            </a:ln>
          </p:spPr>
          <p:txBody>
            <a:bodyPr wrap="none" anchor="ctr">
              <a:prstTxWarp prst="textNoShape">
                <a:avLst/>
              </a:prstTxWarp>
            </a:bodyPr>
            <a:lstStyle/>
            <a:p>
              <a:endParaRPr lang="en-US"/>
            </a:p>
          </p:txBody>
        </p:sp>
        <p:sp>
          <p:nvSpPr>
            <p:cNvPr id="46101" name="Line 12"/>
            <p:cNvSpPr>
              <a:spLocks noChangeShapeType="1"/>
            </p:cNvSpPr>
            <p:nvPr>
              <p:custDataLst>
                <p:tags r:id="rId20"/>
              </p:custDataLst>
            </p:nvPr>
          </p:nvSpPr>
          <p:spPr bwMode="auto">
            <a:xfrm>
              <a:off x="920" y="2257"/>
              <a:ext cx="17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02" name="Line 13"/>
            <p:cNvSpPr>
              <a:spLocks noChangeShapeType="1"/>
            </p:cNvSpPr>
            <p:nvPr>
              <p:custDataLst>
                <p:tags r:id="rId21"/>
              </p:custDataLst>
            </p:nvPr>
          </p:nvSpPr>
          <p:spPr bwMode="auto">
            <a:xfrm>
              <a:off x="1090" y="2257"/>
              <a:ext cx="0" cy="121"/>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6085" name="Text Box 14"/>
          <p:cNvSpPr txBox="1">
            <a:spLocks noChangeArrowheads="1"/>
          </p:cNvSpPr>
          <p:nvPr>
            <p:custDataLst>
              <p:tags r:id="rId4"/>
            </p:custDataLst>
          </p:nvPr>
        </p:nvSpPr>
        <p:spPr bwMode="auto">
          <a:xfrm>
            <a:off x="1614488" y="4584700"/>
            <a:ext cx="260350" cy="274638"/>
          </a:xfrm>
          <a:prstGeom prst="rect">
            <a:avLst/>
          </a:prstGeom>
          <a:noFill/>
          <a:ln w="25400">
            <a:noFill/>
            <a:miter lim="800000"/>
            <a:headEnd/>
            <a:tailEnd/>
          </a:ln>
        </p:spPr>
        <p:txBody>
          <a:bodyPr wrap="none">
            <a:prstTxWarp prst="textNoShape">
              <a:avLst/>
            </a:prstTxWarp>
            <a:spAutoFit/>
          </a:bodyPr>
          <a:lstStyle/>
          <a:p>
            <a:r>
              <a:rPr lang="en-US" sz="1200"/>
              <a:t>x</a:t>
            </a:r>
          </a:p>
        </p:txBody>
      </p:sp>
      <p:sp>
        <p:nvSpPr>
          <p:cNvPr id="46086" name="Text Box 17"/>
          <p:cNvSpPr txBox="1">
            <a:spLocks noChangeArrowheads="1"/>
          </p:cNvSpPr>
          <p:nvPr>
            <p:custDataLst>
              <p:tags r:id="rId5"/>
            </p:custDataLst>
          </p:nvPr>
        </p:nvSpPr>
        <p:spPr bwMode="auto">
          <a:xfrm>
            <a:off x="2728913" y="4854575"/>
            <a:ext cx="227012" cy="274638"/>
          </a:xfrm>
          <a:prstGeom prst="rect">
            <a:avLst/>
          </a:prstGeom>
          <a:noFill/>
          <a:ln w="25400">
            <a:noFill/>
            <a:miter lim="800000"/>
            <a:headEnd/>
            <a:tailEnd/>
          </a:ln>
        </p:spPr>
        <p:txBody>
          <a:bodyPr wrap="none">
            <a:prstTxWarp prst="textNoShape">
              <a:avLst/>
            </a:prstTxWarp>
            <a:spAutoFit/>
          </a:bodyPr>
          <a:lstStyle/>
          <a:p>
            <a:r>
              <a:rPr lang="en-US" sz="1200"/>
              <a:t>t</a:t>
            </a:r>
          </a:p>
        </p:txBody>
      </p:sp>
      <p:sp>
        <p:nvSpPr>
          <p:cNvPr id="46087" name="Freeform 18"/>
          <p:cNvSpPr>
            <a:spLocks/>
          </p:cNvSpPr>
          <p:nvPr>
            <p:custDataLst>
              <p:tags r:id="rId6"/>
            </p:custDataLst>
          </p:nvPr>
        </p:nvSpPr>
        <p:spPr bwMode="auto">
          <a:xfrm>
            <a:off x="1884363" y="4956175"/>
            <a:ext cx="114300" cy="90488"/>
          </a:xfrm>
          <a:custGeom>
            <a:avLst/>
            <a:gdLst>
              <a:gd name="T0" fmla="*/ 72 w 72"/>
              <a:gd name="T1" fmla="*/ 8 h 57"/>
              <a:gd name="T2" fmla="*/ 24 w 72"/>
              <a:gd name="T3" fmla="*/ 8 h 57"/>
              <a:gd name="T4" fmla="*/ 0 w 72"/>
              <a:gd name="T5" fmla="*/ 57 h 57"/>
              <a:gd name="T6" fmla="*/ 0 60000 65536"/>
              <a:gd name="T7" fmla="*/ 0 60000 65536"/>
              <a:gd name="T8" fmla="*/ 0 60000 65536"/>
              <a:gd name="T9" fmla="*/ 0 w 72"/>
              <a:gd name="T10" fmla="*/ 0 h 57"/>
              <a:gd name="T11" fmla="*/ 72 w 72"/>
              <a:gd name="T12" fmla="*/ 57 h 57"/>
            </a:gdLst>
            <a:ahLst/>
            <a:cxnLst>
              <a:cxn ang="T6">
                <a:pos x="T0" y="T1"/>
              </a:cxn>
              <a:cxn ang="T7">
                <a:pos x="T2" y="T3"/>
              </a:cxn>
              <a:cxn ang="T8">
                <a:pos x="T4" y="T5"/>
              </a:cxn>
            </a:cxnLst>
            <a:rect l="T9" t="T10" r="T11" b="T12"/>
            <a:pathLst>
              <a:path w="72" h="57">
                <a:moveTo>
                  <a:pt x="72" y="8"/>
                </a:moveTo>
                <a:cubicBezTo>
                  <a:pt x="54" y="4"/>
                  <a:pt x="36" y="0"/>
                  <a:pt x="24" y="8"/>
                </a:cubicBezTo>
                <a:cubicBezTo>
                  <a:pt x="12" y="16"/>
                  <a:pt x="6" y="36"/>
                  <a:pt x="0" y="57"/>
                </a:cubicBezTo>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46088" name="Line 19"/>
          <p:cNvSpPr>
            <a:spLocks noChangeShapeType="1"/>
          </p:cNvSpPr>
          <p:nvPr>
            <p:custDataLst>
              <p:tags r:id="rId7"/>
            </p:custDataLst>
          </p:nvPr>
        </p:nvSpPr>
        <p:spPr bwMode="auto">
          <a:xfrm flipH="1">
            <a:off x="1922463" y="4968875"/>
            <a:ext cx="844550" cy="381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6089" name="Text Box 20" hidden="1"/>
          <p:cNvSpPr txBox="1">
            <a:spLocks noChangeArrowheads="1"/>
          </p:cNvSpPr>
          <p:nvPr>
            <p:custDataLst>
              <p:tags r:id="rId8"/>
            </p:custDataLst>
          </p:nvPr>
        </p:nvSpPr>
        <p:spPr bwMode="auto">
          <a:xfrm>
            <a:off x="2921000" y="3160713"/>
            <a:ext cx="1901825" cy="1187450"/>
          </a:xfrm>
          <a:prstGeom prst="rect">
            <a:avLst/>
          </a:prstGeom>
          <a:noFill/>
          <a:ln w="25400">
            <a:noFill/>
            <a:miter lim="800000"/>
            <a:headEnd/>
            <a:tailEnd/>
          </a:ln>
        </p:spPr>
        <p:txBody>
          <a:bodyPr wrap="none">
            <a:prstTxWarp prst="textNoShape">
              <a:avLst/>
            </a:prstTxWarp>
            <a:spAutoFit/>
          </a:bodyPr>
          <a:lstStyle/>
          <a:p>
            <a:pPr algn="l"/>
            <a:r>
              <a:rPr lang="en-US" sz="2400">
                <a:solidFill>
                  <a:srgbClr val="33CC33"/>
                </a:solidFill>
              </a:rPr>
              <a:t>x = ½ * sin(t)</a:t>
            </a:r>
          </a:p>
          <a:p>
            <a:pPr algn="l"/>
            <a:endParaRPr lang="en-US" sz="2400">
              <a:solidFill>
                <a:srgbClr val="33CC33"/>
              </a:solidFill>
            </a:endParaRPr>
          </a:p>
          <a:p>
            <a:pPr algn="l"/>
            <a:endParaRPr lang="en-US" sz="2400">
              <a:solidFill>
                <a:srgbClr val="33CC33"/>
              </a:solidFill>
            </a:endParaRPr>
          </a:p>
        </p:txBody>
      </p:sp>
      <p:sp>
        <p:nvSpPr>
          <p:cNvPr id="46090" name="Text Box 21" hidden="1"/>
          <p:cNvSpPr txBox="1">
            <a:spLocks noChangeArrowheads="1"/>
          </p:cNvSpPr>
          <p:nvPr>
            <p:custDataLst>
              <p:tags r:id="rId9"/>
            </p:custDataLst>
          </p:nvPr>
        </p:nvSpPr>
        <p:spPr bwMode="auto">
          <a:xfrm>
            <a:off x="6415088" y="2430463"/>
            <a:ext cx="1847850" cy="366712"/>
          </a:xfrm>
          <a:prstGeom prst="rect">
            <a:avLst/>
          </a:prstGeom>
          <a:noFill/>
          <a:ln w="25400">
            <a:noFill/>
            <a:miter lim="800000"/>
            <a:headEnd/>
            <a:tailEnd/>
          </a:ln>
        </p:spPr>
        <p:txBody>
          <a:bodyPr wrap="none">
            <a:prstTxWarp prst="textNoShape">
              <a:avLst/>
            </a:prstTxWarp>
            <a:spAutoFit/>
          </a:bodyPr>
          <a:lstStyle/>
          <a:p>
            <a:r>
              <a:rPr lang="en-US"/>
              <a:t>draw graph here</a:t>
            </a:r>
          </a:p>
        </p:txBody>
      </p:sp>
      <p:sp>
        <p:nvSpPr>
          <p:cNvPr id="46091" name="Text Box 22" hidden="1"/>
          <p:cNvSpPr txBox="1">
            <a:spLocks noChangeArrowheads="1"/>
          </p:cNvSpPr>
          <p:nvPr>
            <p:custDataLst>
              <p:tags r:id="rId10"/>
            </p:custDataLst>
          </p:nvPr>
        </p:nvSpPr>
        <p:spPr bwMode="auto">
          <a:xfrm>
            <a:off x="6416675" y="2662238"/>
            <a:ext cx="2000250" cy="366712"/>
          </a:xfrm>
          <a:prstGeom prst="rect">
            <a:avLst/>
          </a:prstGeom>
          <a:noFill/>
          <a:ln w="25400">
            <a:noFill/>
            <a:miter lim="800000"/>
            <a:headEnd/>
            <a:tailEnd/>
          </a:ln>
        </p:spPr>
        <p:txBody>
          <a:bodyPr wrap="none">
            <a:prstTxWarp prst="textNoShape">
              <a:avLst/>
            </a:prstTxWarp>
            <a:spAutoFit/>
          </a:bodyPr>
          <a:lstStyle/>
          <a:p>
            <a:r>
              <a:rPr lang="en-US"/>
              <a:t>then draw integral</a:t>
            </a:r>
          </a:p>
        </p:txBody>
      </p:sp>
      <p:sp>
        <p:nvSpPr>
          <p:cNvPr id="46092" name="Text Box 23" hidden="1"/>
          <p:cNvSpPr txBox="1">
            <a:spLocks noChangeArrowheads="1"/>
          </p:cNvSpPr>
          <p:nvPr>
            <p:custDataLst>
              <p:tags r:id="rId11"/>
            </p:custDataLst>
          </p:nvPr>
        </p:nvSpPr>
        <p:spPr bwMode="auto">
          <a:xfrm>
            <a:off x="2897188" y="3889375"/>
            <a:ext cx="6002337" cy="2282825"/>
          </a:xfrm>
          <a:prstGeom prst="rect">
            <a:avLst/>
          </a:prstGeom>
          <a:noFill/>
          <a:ln w="25400">
            <a:noFill/>
            <a:miter lim="800000"/>
            <a:headEnd/>
            <a:tailEnd/>
          </a:ln>
        </p:spPr>
        <p:txBody>
          <a:bodyPr wrap="none">
            <a:prstTxWarp prst="textNoShape">
              <a:avLst/>
            </a:prstTxWarp>
            <a:spAutoFit/>
          </a:bodyPr>
          <a:lstStyle/>
          <a:p>
            <a:pPr algn="l"/>
            <a:r>
              <a:rPr lang="en-US" sz="2400">
                <a:solidFill>
                  <a:srgbClr val="33CC33"/>
                </a:solidFill>
              </a:rPr>
              <a:t>P(Crosses) = P(d&lt;x)</a:t>
            </a:r>
          </a:p>
          <a:p>
            <a:pPr algn="l"/>
            <a:r>
              <a:rPr lang="en-US" sz="2400">
                <a:solidFill>
                  <a:srgbClr val="33CC33"/>
                </a:solidFill>
              </a:rPr>
              <a:t>P(Crosses) = area under curve / total area</a:t>
            </a:r>
          </a:p>
          <a:p>
            <a:pPr algn="l"/>
            <a:r>
              <a:rPr lang="en-US" sz="2400">
                <a:solidFill>
                  <a:srgbClr val="33CC33"/>
                </a:solidFill>
              </a:rPr>
              <a:t>= 2/pi</a:t>
            </a:r>
          </a:p>
          <a:p>
            <a:pPr algn="l"/>
            <a:r>
              <a:rPr lang="en-US" sz="2400">
                <a:solidFill>
                  <a:srgbClr val="33CC33"/>
                </a:solidFill>
              </a:rPr>
              <a:t>P(Crosses) = cross outcomes / total throws</a:t>
            </a:r>
          </a:p>
          <a:p>
            <a:pPr algn="l"/>
            <a:endParaRPr lang="en-US" sz="2400">
              <a:solidFill>
                <a:srgbClr val="33CC33"/>
              </a:solidFill>
            </a:endParaRPr>
          </a:p>
          <a:p>
            <a:pPr algn="l"/>
            <a:endParaRPr lang="en-US" sz="2400">
              <a:solidFill>
                <a:srgbClr val="33CC33"/>
              </a:solidFill>
            </a:endParaRPr>
          </a:p>
        </p:txBody>
      </p:sp>
      <p:sp>
        <p:nvSpPr>
          <p:cNvPr id="46093" name="Text Box 24" hidden="1"/>
          <p:cNvSpPr txBox="1">
            <a:spLocks noChangeArrowheads="1"/>
          </p:cNvSpPr>
          <p:nvPr>
            <p:custDataLst>
              <p:tags r:id="rId12"/>
            </p:custDataLst>
          </p:nvPr>
        </p:nvSpPr>
        <p:spPr bwMode="auto">
          <a:xfrm>
            <a:off x="2266950" y="5848350"/>
            <a:ext cx="3949700" cy="366713"/>
          </a:xfrm>
          <a:prstGeom prst="rect">
            <a:avLst/>
          </a:prstGeom>
          <a:noFill/>
          <a:ln w="25400">
            <a:noFill/>
            <a:miter lim="800000"/>
            <a:headEnd/>
            <a:tailEnd/>
          </a:ln>
        </p:spPr>
        <p:txBody>
          <a:bodyPr wrap="none">
            <a:prstTxWarp prst="textNoShape">
              <a:avLst/>
            </a:prstTxWarp>
            <a:spAutoFit/>
          </a:bodyPr>
          <a:lstStyle/>
          <a:p>
            <a:pPr algn="l"/>
            <a:r>
              <a:rPr lang="en-US">
                <a:solidFill>
                  <a:srgbClr val="33CC33"/>
                </a:solidFill>
              </a:rPr>
              <a:t>pi = 2*total throws/number of crosses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0" y="628650"/>
            <a:ext cx="8763000" cy="5238750"/>
          </a:xfrm>
          <a:prstGeom prst="rect">
            <a:avLst/>
          </a:prstGeom>
          <a:noFill/>
          <a:ln w="254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
            </p:custDataLst>
          </p:nvPr>
        </p:nvSpPr>
        <p:spPr/>
        <p:txBody>
          <a:bodyPr/>
          <a:lstStyle/>
          <a:p>
            <a:pPr eaLnBrk="1" hangingPunct="1"/>
            <a:r>
              <a:rPr lang="en-US" sz="2800" dirty="0"/>
              <a:t>Large </a:t>
            </a:r>
            <a:r>
              <a:rPr lang="en-US" sz="2800" dirty="0" smtClean="0"/>
              <a:t>Numbers Reveal Problems in Assumptions</a:t>
            </a:r>
            <a:endParaRPr lang="en-US" sz="2800" dirty="0"/>
          </a:p>
        </p:txBody>
      </p:sp>
      <p:sp>
        <p:nvSpPr>
          <p:cNvPr id="50179" name="Rectangle 3"/>
          <p:cNvSpPr>
            <a:spLocks noGrp="1" noChangeArrowheads="1"/>
          </p:cNvSpPr>
          <p:nvPr>
            <p:ph type="body" idx="1"/>
            <p:custDataLst>
              <p:tags r:id="rId2"/>
            </p:custDataLst>
          </p:nvPr>
        </p:nvSpPr>
        <p:spPr/>
        <p:txBody>
          <a:bodyPr/>
          <a:lstStyle/>
          <a:p>
            <a:pPr algn="ctr" eaLnBrk="1" hangingPunct="1">
              <a:buFontTx/>
              <a:buNone/>
            </a:pPr>
            <a:r>
              <a:rPr lang="en-US"/>
              <a:t>Results of 1,000,000 throws of a die</a:t>
            </a:r>
          </a:p>
          <a:p>
            <a:pPr eaLnBrk="1" hangingPunct="1">
              <a:buFontTx/>
              <a:buNone/>
            </a:pPr>
            <a:r>
              <a:rPr lang="en-US"/>
              <a:t>Number	   1	   2	   3	   4	   5	   6</a:t>
            </a:r>
          </a:p>
          <a:p>
            <a:pPr eaLnBrk="1" hangingPunct="1">
              <a:buFontTx/>
              <a:buNone/>
            </a:pPr>
            <a:r>
              <a:rPr lang="en-US"/>
              <a:t>Fraction	.155	.159	.164	.169	.174	.179</a:t>
            </a:r>
          </a:p>
          <a:p>
            <a:pPr eaLnBrk="1" hangingPunct="1">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1"/>
            </p:custDataLst>
          </p:nvPr>
        </p:nvSpPr>
        <p:spPr/>
        <p:txBody>
          <a:bodyPr/>
          <a:lstStyle/>
          <a:p>
            <a:pPr eaLnBrk="1" hangingPunct="1"/>
            <a:r>
              <a:rPr lang="en-US"/>
              <a:t>Probabilistic Reasoning</a:t>
            </a:r>
          </a:p>
        </p:txBody>
      </p:sp>
      <p:sp>
        <p:nvSpPr>
          <p:cNvPr id="72707" name="Rectangle 3"/>
          <p:cNvSpPr>
            <a:spLocks noGrp="1" noChangeArrowheads="1"/>
          </p:cNvSpPr>
          <p:nvPr>
            <p:ph type="body" idx="1"/>
            <p:custDataLst>
              <p:tags r:id="rId2"/>
            </p:custDataLst>
          </p:nvPr>
        </p:nvSpPr>
        <p:spPr/>
        <p:txBody>
          <a:bodyPr/>
          <a:lstStyle/>
          <a:p>
            <a:pPr marL="0" indent="0" eaLnBrk="1" hangingPunct="1">
              <a:buNone/>
            </a:pPr>
            <a:r>
              <a:rPr lang="en-US" sz="2800" dirty="0"/>
              <a:t>Evidence</a:t>
            </a:r>
          </a:p>
          <a:p>
            <a:pPr lvl="1" eaLnBrk="1" hangingPunct="1"/>
            <a:r>
              <a:rPr lang="en-US" sz="2400" dirty="0">
                <a:ea typeface="ＭＳ Ｐゴシック" charset="-128"/>
              </a:rPr>
              <a:t>What we know about a </a:t>
            </a:r>
            <a:r>
              <a:rPr lang="en-US" sz="2400" dirty="0" smtClean="0">
                <a:ea typeface="ＭＳ Ｐゴシック" charset="-128"/>
              </a:rPr>
              <a:t>situation</a:t>
            </a:r>
          </a:p>
          <a:p>
            <a:pPr lvl="1" eaLnBrk="1" hangingPunct="1"/>
            <a:endParaRPr lang="en-US" sz="2400" dirty="0" smtClean="0">
              <a:ea typeface="ＭＳ Ｐゴシック" charset="-128"/>
            </a:endParaRPr>
          </a:p>
          <a:p>
            <a:pPr marL="0" indent="0" eaLnBrk="1" hangingPunct="1">
              <a:buNone/>
            </a:pPr>
            <a:r>
              <a:rPr lang="en-US" sz="2800" dirty="0"/>
              <a:t>Hypothesis</a:t>
            </a:r>
          </a:p>
          <a:p>
            <a:pPr lvl="1" eaLnBrk="1" hangingPunct="1"/>
            <a:r>
              <a:rPr lang="en-US" sz="2400" dirty="0">
                <a:ea typeface="ＭＳ Ｐゴシック" charset="-128"/>
              </a:rPr>
              <a:t>What we want to </a:t>
            </a:r>
            <a:r>
              <a:rPr lang="en-US" sz="2400" dirty="0" smtClean="0">
                <a:ea typeface="ＭＳ Ｐゴシック" charset="-128"/>
              </a:rPr>
              <a:t>conclude</a:t>
            </a:r>
          </a:p>
          <a:p>
            <a:pPr eaLnBrk="1" hangingPunct="1"/>
            <a:endParaRPr lang="en-US" sz="2800" dirty="0" smtClean="0"/>
          </a:p>
          <a:p>
            <a:pPr marL="0" indent="0" eaLnBrk="1" hangingPunct="1">
              <a:buNone/>
            </a:pPr>
            <a:r>
              <a:rPr lang="en-US" sz="2800" dirty="0" smtClean="0"/>
              <a:t>Compute</a:t>
            </a:r>
            <a:endParaRPr lang="en-US" sz="2800" dirty="0"/>
          </a:p>
          <a:p>
            <a:pPr lvl="1" eaLnBrk="1" hangingPunct="1"/>
            <a:r>
              <a:rPr lang="en-US" sz="2400" dirty="0">
                <a:ea typeface="ＭＳ Ｐゴシック" charset="-128"/>
              </a:rPr>
              <a:t>P( Hypothesis | Evidence )</a:t>
            </a:r>
          </a:p>
        </p:txBody>
      </p:sp>
      <p:pic>
        <p:nvPicPr>
          <p:cNvPr id="4" name="Picture 3"/>
          <p:cNvPicPr>
            <a:picLocks noChangeAspect="1"/>
          </p:cNvPicPr>
          <p:nvPr/>
        </p:nvPicPr>
        <p:blipFill>
          <a:blip r:embed="rId5"/>
          <a:stretch>
            <a:fillRect/>
          </a:stretch>
        </p:blipFill>
        <p:spPr>
          <a:xfrm>
            <a:off x="7670800" y="152400"/>
            <a:ext cx="1244600"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1"/>
            </p:custDataLst>
          </p:nvPr>
        </p:nvSpPr>
        <p:spPr/>
        <p:txBody>
          <a:bodyPr/>
          <a:lstStyle/>
          <a:p>
            <a:pPr eaLnBrk="1" hangingPunct="1"/>
            <a:r>
              <a:rPr lang="en-US"/>
              <a:t>Probabilistic Reasoning</a:t>
            </a:r>
          </a:p>
        </p:txBody>
      </p:sp>
      <p:sp>
        <p:nvSpPr>
          <p:cNvPr id="72707" name="Rectangle 3"/>
          <p:cNvSpPr>
            <a:spLocks noGrp="1" noChangeArrowheads="1"/>
          </p:cNvSpPr>
          <p:nvPr>
            <p:ph type="body" idx="1"/>
            <p:custDataLst>
              <p:tags r:id="rId2"/>
            </p:custDataLst>
          </p:nvPr>
        </p:nvSpPr>
        <p:spPr>
          <a:xfrm>
            <a:off x="457200" y="990601"/>
            <a:ext cx="8229600" cy="3962400"/>
          </a:xfrm>
        </p:spPr>
        <p:txBody>
          <a:bodyPr/>
          <a:lstStyle/>
          <a:p>
            <a:pPr marL="0" indent="0" eaLnBrk="1" hangingPunct="1">
              <a:buNone/>
            </a:pPr>
            <a:r>
              <a:rPr lang="en-US" sz="2800" dirty="0"/>
              <a:t>Evidence</a:t>
            </a:r>
          </a:p>
          <a:p>
            <a:pPr lvl="1" eaLnBrk="1" hangingPunct="1"/>
            <a:r>
              <a:rPr lang="en-US" sz="2400" dirty="0">
                <a:ea typeface="ＭＳ Ｐゴシック" charset="-128"/>
              </a:rPr>
              <a:t>What we know about a </a:t>
            </a:r>
            <a:r>
              <a:rPr lang="en-US" sz="2400" dirty="0" smtClean="0">
                <a:ea typeface="ＭＳ Ｐゴシック" charset="-128"/>
              </a:rPr>
              <a:t>situation</a:t>
            </a:r>
          </a:p>
          <a:p>
            <a:pPr lvl="1" eaLnBrk="1" hangingPunct="1"/>
            <a:endParaRPr lang="en-US" sz="2400" dirty="0" smtClean="0">
              <a:ea typeface="ＭＳ Ｐゴシック" charset="-128"/>
            </a:endParaRPr>
          </a:p>
          <a:p>
            <a:pPr marL="0" indent="0" eaLnBrk="1" hangingPunct="1">
              <a:buNone/>
            </a:pPr>
            <a:r>
              <a:rPr lang="en-US" sz="2800" dirty="0"/>
              <a:t>Hypothesis</a:t>
            </a:r>
          </a:p>
          <a:p>
            <a:pPr lvl="1" eaLnBrk="1" hangingPunct="1"/>
            <a:r>
              <a:rPr lang="en-US" sz="2400" dirty="0">
                <a:ea typeface="ＭＳ Ｐゴシック" charset="-128"/>
              </a:rPr>
              <a:t>What we want to </a:t>
            </a:r>
            <a:r>
              <a:rPr lang="en-US" sz="2400" dirty="0" smtClean="0">
                <a:ea typeface="ＭＳ Ｐゴシック" charset="-128"/>
              </a:rPr>
              <a:t>conclude</a:t>
            </a:r>
          </a:p>
          <a:p>
            <a:pPr eaLnBrk="1" hangingPunct="1"/>
            <a:endParaRPr lang="en-US" sz="2800" dirty="0" smtClean="0"/>
          </a:p>
          <a:p>
            <a:pPr marL="0" indent="0" eaLnBrk="1" hangingPunct="1">
              <a:buNone/>
            </a:pPr>
            <a:r>
              <a:rPr lang="en-US" sz="2800" dirty="0" smtClean="0"/>
              <a:t>Compute</a:t>
            </a:r>
            <a:endParaRPr lang="en-US" sz="2800" dirty="0"/>
          </a:p>
          <a:p>
            <a:pPr lvl="1" eaLnBrk="1" hangingPunct="1"/>
            <a:r>
              <a:rPr lang="en-US" sz="2400" dirty="0">
                <a:ea typeface="ＭＳ Ｐゴシック" charset="-128"/>
              </a:rPr>
              <a:t>P( Hypothesis | Evidence )</a:t>
            </a:r>
          </a:p>
        </p:txBody>
      </p:sp>
      <p:pic>
        <p:nvPicPr>
          <p:cNvPr id="4" name="Picture 3"/>
          <p:cNvPicPr>
            <a:picLocks noChangeAspect="1"/>
          </p:cNvPicPr>
          <p:nvPr/>
        </p:nvPicPr>
        <p:blipFill>
          <a:blip r:embed="rId5"/>
          <a:stretch>
            <a:fillRect/>
          </a:stretch>
        </p:blipFill>
        <p:spPr>
          <a:xfrm>
            <a:off x="7670800" y="152400"/>
            <a:ext cx="1244600" cy="1447800"/>
          </a:xfrm>
          <a:prstGeom prst="rect">
            <a:avLst/>
          </a:prstGeom>
        </p:spPr>
      </p:pic>
      <p:sp>
        <p:nvSpPr>
          <p:cNvPr id="2" name="TextBox 1"/>
          <p:cNvSpPr txBox="1"/>
          <p:nvPr/>
        </p:nvSpPr>
        <p:spPr>
          <a:xfrm>
            <a:off x="2209800" y="5486400"/>
            <a:ext cx="3957033" cy="523220"/>
          </a:xfrm>
          <a:prstGeom prst="rect">
            <a:avLst/>
          </a:prstGeom>
          <a:noFill/>
        </p:spPr>
        <p:txBody>
          <a:bodyPr wrap="none" rtlCol="0">
            <a:spAutoFit/>
          </a:bodyPr>
          <a:lstStyle/>
          <a:p>
            <a:r>
              <a:rPr lang="en-US" sz="2800" dirty="0" smtClean="0">
                <a:solidFill>
                  <a:srgbClr val="FF0000"/>
                </a:solidFill>
              </a:rPr>
              <a:t>Credit card application?</a:t>
            </a:r>
            <a:endParaRPr lang="en-US" sz="2800" dirty="0">
              <a:solidFill>
                <a:srgbClr val="FF0000"/>
              </a:solidFill>
            </a:endParaRPr>
          </a:p>
        </p:txBody>
      </p:sp>
    </p:spTree>
    <p:extLst>
      <p:ext uri="{BB962C8B-B14F-4D97-AF65-F5344CB8AC3E}">
        <p14:creationId xmlns:p14="http://schemas.microsoft.com/office/powerpoint/2010/main" val="3329082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
            </p:custDataLst>
          </p:nvPr>
        </p:nvSpPr>
        <p:spPr>
          <a:xfrm>
            <a:off x="744538" y="327025"/>
            <a:ext cx="4875408" cy="577594"/>
          </a:xfrm>
          <a:noFill/>
        </p:spPr>
        <p:txBody>
          <a:bodyPr wrap="none" lIns="63500" tIns="25400" rIns="63500" bIns="25400" anchor="t">
            <a:spAutoFit/>
          </a:bodyPr>
          <a:lstStyle/>
          <a:p>
            <a:pPr eaLnBrk="1" hangingPunct="1">
              <a:lnSpc>
                <a:spcPct val="94000"/>
              </a:lnSpc>
            </a:pPr>
            <a:r>
              <a:rPr lang="en-US" dirty="0"/>
              <a:t>Credit Card </a:t>
            </a:r>
            <a:r>
              <a:rPr lang="en-US" dirty="0" smtClean="0"/>
              <a:t>Application</a:t>
            </a:r>
            <a:endParaRPr lang="en-US" dirty="0"/>
          </a:p>
        </p:txBody>
      </p:sp>
      <p:sp>
        <p:nvSpPr>
          <p:cNvPr id="74755" name="Rectangle 3"/>
          <p:cNvSpPr>
            <a:spLocks noGrp="1" noChangeArrowheads="1"/>
          </p:cNvSpPr>
          <p:nvPr>
            <p:ph type="body" idx="1"/>
            <p:custDataLst>
              <p:tags r:id="rId2"/>
            </p:custDataLst>
          </p:nvPr>
        </p:nvSpPr>
        <p:spPr>
          <a:xfrm>
            <a:off x="609600" y="1447800"/>
            <a:ext cx="7796212" cy="4566276"/>
          </a:xfrm>
          <a:noFill/>
        </p:spPr>
        <p:txBody>
          <a:bodyPr lIns="63500" tIns="25400" rIns="63500" bIns="25400">
            <a:spAutoFit/>
          </a:bodyPr>
          <a:lstStyle/>
          <a:p>
            <a:pPr marL="0" indent="0" eaLnBrk="1" hangingPunct="1">
              <a:lnSpc>
                <a:spcPct val="95000"/>
              </a:lnSpc>
              <a:spcBef>
                <a:spcPct val="48000"/>
              </a:spcBef>
              <a:buNone/>
            </a:pPr>
            <a:r>
              <a:rPr lang="en-US" sz="2800" dirty="0">
                <a:solidFill>
                  <a:schemeClr val="tx2"/>
                </a:solidFill>
              </a:rPr>
              <a:t>E is the data about the applicant's age, job, education, income, credit history, etc,</a:t>
            </a:r>
            <a:r>
              <a:rPr lang="en-US" sz="2800" dirty="0" smtClean="0">
                <a:solidFill>
                  <a:schemeClr val="tx2"/>
                </a:solidFill>
              </a:rPr>
              <a:t> </a:t>
            </a:r>
          </a:p>
          <a:p>
            <a:pPr eaLnBrk="1" hangingPunct="1">
              <a:lnSpc>
                <a:spcPct val="95000"/>
              </a:lnSpc>
              <a:spcBef>
                <a:spcPct val="48000"/>
              </a:spcBef>
            </a:pPr>
            <a:endParaRPr lang="en-US" sz="2800" dirty="0" smtClean="0">
              <a:solidFill>
                <a:schemeClr val="tx2"/>
              </a:solidFill>
            </a:endParaRPr>
          </a:p>
          <a:p>
            <a:pPr marL="0" indent="0" eaLnBrk="1" hangingPunct="1">
              <a:lnSpc>
                <a:spcPct val="95000"/>
              </a:lnSpc>
              <a:spcBef>
                <a:spcPct val="48000"/>
              </a:spcBef>
              <a:buNone/>
            </a:pPr>
            <a:r>
              <a:rPr lang="en-US" sz="2800" dirty="0">
                <a:solidFill>
                  <a:schemeClr val="tx2"/>
                </a:solidFill>
              </a:rPr>
              <a:t>H is the hypothesis that the credit card will provide positive return. </a:t>
            </a:r>
            <a:endParaRPr lang="en-US" sz="2800" dirty="0" smtClean="0">
              <a:solidFill>
                <a:schemeClr val="tx2"/>
              </a:solidFill>
            </a:endParaRPr>
          </a:p>
          <a:p>
            <a:pPr eaLnBrk="1" hangingPunct="1">
              <a:lnSpc>
                <a:spcPct val="95000"/>
              </a:lnSpc>
              <a:spcBef>
                <a:spcPct val="48000"/>
              </a:spcBef>
            </a:pPr>
            <a:endParaRPr lang="en-US" sz="2800" dirty="0" smtClean="0">
              <a:solidFill>
                <a:schemeClr val="tx2"/>
              </a:solidFill>
            </a:endParaRPr>
          </a:p>
          <a:p>
            <a:pPr marL="0" indent="0" eaLnBrk="1" hangingPunct="1">
              <a:lnSpc>
                <a:spcPct val="95000"/>
              </a:lnSpc>
              <a:spcBef>
                <a:spcPct val="48000"/>
              </a:spcBef>
              <a:buNone/>
            </a:pPr>
            <a:r>
              <a:rPr lang="en-US" sz="2800" dirty="0" smtClean="0">
                <a:solidFill>
                  <a:schemeClr val="tx2"/>
                </a:solidFill>
              </a:rPr>
              <a:t>The </a:t>
            </a:r>
            <a:r>
              <a:rPr lang="en-US" sz="2800" dirty="0">
                <a:solidFill>
                  <a:schemeClr val="tx2"/>
                </a:solidFill>
              </a:rPr>
              <a:t>decision of whether to issue the credit card to the applicant is based on the probability P(H|E).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pPr eaLnBrk="1" hangingPunct="1"/>
            <a:r>
              <a:rPr lang="en-US" dirty="0" smtClean="0"/>
              <a:t>Another example</a:t>
            </a:r>
            <a:endParaRPr lang="en-US" dirty="0"/>
          </a:p>
        </p:txBody>
      </p:sp>
      <p:sp>
        <p:nvSpPr>
          <p:cNvPr id="64515" name="Rectangle 3"/>
          <p:cNvSpPr>
            <a:spLocks noGrp="1" noChangeArrowheads="1"/>
          </p:cNvSpPr>
          <p:nvPr>
            <p:ph type="body" idx="1"/>
            <p:custDataLst>
              <p:tags r:id="rId2"/>
            </p:custDataLst>
          </p:nvPr>
        </p:nvSpPr>
        <p:spPr/>
        <p:txBody>
          <a:bodyPr/>
          <a:lstStyle/>
          <a:p>
            <a:pPr marL="0" indent="0" eaLnBrk="1" hangingPunct="1">
              <a:lnSpc>
                <a:spcPct val="90000"/>
              </a:lnSpc>
              <a:buNone/>
            </a:pPr>
            <a:r>
              <a:rPr lang="en-US" sz="2400" dirty="0"/>
              <a:t>Start with the joint probability distribution:</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buFontTx/>
              <a:buNone/>
            </a:pPr>
            <a:endParaRPr lang="en-US" sz="2400" dirty="0" smtClean="0"/>
          </a:p>
          <a:p>
            <a:pPr marL="0" indent="0" eaLnBrk="1" hangingPunct="1">
              <a:lnSpc>
                <a:spcPct val="90000"/>
              </a:lnSpc>
              <a:buNone/>
            </a:pPr>
            <a:r>
              <a:rPr lang="en-US" sz="2400" dirty="0" err="1" smtClean="0">
                <a:solidFill>
                  <a:srgbClr val="FF0000"/>
                </a:solidFill>
              </a:rPr>
              <a:t>P(</a:t>
            </a:r>
            <a:r>
              <a:rPr lang="en-US" sz="2400" i="1" dirty="0" err="1" smtClean="0">
                <a:solidFill>
                  <a:srgbClr val="FF0000"/>
                </a:solidFill>
              </a:rPr>
              <a:t>toothache</a:t>
            </a:r>
            <a:r>
              <a:rPr lang="en-US" sz="2400" dirty="0" smtClean="0">
                <a:solidFill>
                  <a:srgbClr val="FF0000"/>
                </a:solidFill>
              </a:rPr>
              <a:t>) = ?</a:t>
            </a:r>
            <a:endParaRPr lang="en-US" sz="2400" dirty="0">
              <a:solidFill>
                <a:srgbClr val="FF0000"/>
              </a:solidFill>
            </a:endParaRPr>
          </a:p>
        </p:txBody>
      </p:sp>
      <p:pic>
        <p:nvPicPr>
          <p:cNvPr id="64516" name="Picture 4" descr="dentist-joint"/>
          <p:cNvPicPr>
            <a:picLocks noChangeAspect="1" noChangeArrowheads="1"/>
          </p:cNvPicPr>
          <p:nvPr>
            <p:custDataLst>
              <p:tags r:id="rId3"/>
            </p:custDataLst>
          </p:nvPr>
        </p:nvPicPr>
        <p:blipFill>
          <a:blip r:embed="rId6"/>
          <a:srcRect/>
          <a:stretch>
            <a:fillRect/>
          </a:stretch>
        </p:blipFill>
        <p:spPr bwMode="auto">
          <a:xfrm>
            <a:off x="2498725" y="1508125"/>
            <a:ext cx="3657600" cy="1450975"/>
          </a:xfrm>
          <a:prstGeom prst="rect">
            <a:avLst/>
          </a:prstGeom>
          <a:noFill/>
          <a:ln w="9525">
            <a:noFill/>
            <a:miter lim="800000"/>
            <a:headEnd/>
            <a:tailEnd/>
          </a:ln>
        </p:spPr>
      </p:pic>
    </p:spTree>
    <p:extLst>
      <p:ext uri="{BB962C8B-B14F-4D97-AF65-F5344CB8AC3E}">
        <p14:creationId xmlns:p14="http://schemas.microsoft.com/office/powerpoint/2010/main" val="21465335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1"/>
            </p:custDataLst>
          </p:nvPr>
        </p:nvSpPr>
        <p:spPr/>
        <p:txBody>
          <a:bodyPr/>
          <a:lstStyle/>
          <a:p>
            <a:pPr eaLnBrk="1" hangingPunct="1"/>
            <a:r>
              <a:rPr lang="en-US"/>
              <a:t>Probabilistic Reasoning</a:t>
            </a:r>
          </a:p>
        </p:txBody>
      </p:sp>
      <p:sp>
        <p:nvSpPr>
          <p:cNvPr id="72707" name="Rectangle 3"/>
          <p:cNvSpPr>
            <a:spLocks noGrp="1" noChangeArrowheads="1"/>
          </p:cNvSpPr>
          <p:nvPr>
            <p:ph type="body" idx="1"/>
            <p:custDataLst>
              <p:tags r:id="rId2"/>
            </p:custDataLst>
          </p:nvPr>
        </p:nvSpPr>
        <p:spPr>
          <a:xfrm>
            <a:off x="457200" y="990601"/>
            <a:ext cx="8229600" cy="3962400"/>
          </a:xfrm>
        </p:spPr>
        <p:txBody>
          <a:bodyPr/>
          <a:lstStyle/>
          <a:p>
            <a:pPr marL="0" indent="0" eaLnBrk="1" hangingPunct="1">
              <a:buNone/>
            </a:pPr>
            <a:r>
              <a:rPr lang="en-US" sz="2800" dirty="0"/>
              <a:t>Evidence</a:t>
            </a:r>
          </a:p>
          <a:p>
            <a:pPr lvl="1" eaLnBrk="1" hangingPunct="1"/>
            <a:r>
              <a:rPr lang="en-US" sz="2400" dirty="0">
                <a:ea typeface="ＭＳ Ｐゴシック" charset="-128"/>
              </a:rPr>
              <a:t>What we know about a </a:t>
            </a:r>
            <a:r>
              <a:rPr lang="en-US" sz="2400" dirty="0" smtClean="0">
                <a:ea typeface="ＭＳ Ｐゴシック" charset="-128"/>
              </a:rPr>
              <a:t>situation</a:t>
            </a:r>
          </a:p>
          <a:p>
            <a:pPr lvl="1" eaLnBrk="1" hangingPunct="1"/>
            <a:endParaRPr lang="en-US" sz="2400" dirty="0" smtClean="0">
              <a:ea typeface="ＭＳ Ｐゴシック" charset="-128"/>
            </a:endParaRPr>
          </a:p>
          <a:p>
            <a:pPr marL="0" indent="0" eaLnBrk="1" hangingPunct="1">
              <a:buNone/>
            </a:pPr>
            <a:r>
              <a:rPr lang="en-US" sz="2800" dirty="0"/>
              <a:t>Hypothesis</a:t>
            </a:r>
          </a:p>
          <a:p>
            <a:pPr lvl="1" eaLnBrk="1" hangingPunct="1"/>
            <a:r>
              <a:rPr lang="en-US" sz="2400" dirty="0">
                <a:ea typeface="ＭＳ Ｐゴシック" charset="-128"/>
              </a:rPr>
              <a:t>What we want to </a:t>
            </a:r>
            <a:r>
              <a:rPr lang="en-US" sz="2400" dirty="0" smtClean="0">
                <a:ea typeface="ＭＳ Ｐゴシック" charset="-128"/>
              </a:rPr>
              <a:t>conclude</a:t>
            </a:r>
          </a:p>
          <a:p>
            <a:pPr eaLnBrk="1" hangingPunct="1"/>
            <a:endParaRPr lang="en-US" sz="2800" dirty="0" smtClean="0"/>
          </a:p>
          <a:p>
            <a:pPr marL="0" indent="0" eaLnBrk="1" hangingPunct="1">
              <a:buNone/>
            </a:pPr>
            <a:r>
              <a:rPr lang="en-US" sz="2800" dirty="0" smtClean="0"/>
              <a:t>Compute</a:t>
            </a:r>
            <a:endParaRPr lang="en-US" sz="2800" dirty="0"/>
          </a:p>
          <a:p>
            <a:pPr lvl="1" eaLnBrk="1" hangingPunct="1"/>
            <a:r>
              <a:rPr lang="en-US" sz="2400" dirty="0">
                <a:ea typeface="ＭＳ Ｐゴシック" charset="-128"/>
              </a:rPr>
              <a:t>P( Hypothesis | Evidence )</a:t>
            </a:r>
          </a:p>
        </p:txBody>
      </p:sp>
      <p:pic>
        <p:nvPicPr>
          <p:cNvPr id="4" name="Picture 3"/>
          <p:cNvPicPr>
            <a:picLocks noChangeAspect="1"/>
          </p:cNvPicPr>
          <p:nvPr/>
        </p:nvPicPr>
        <p:blipFill>
          <a:blip r:embed="rId5"/>
          <a:stretch>
            <a:fillRect/>
          </a:stretch>
        </p:blipFill>
        <p:spPr>
          <a:xfrm>
            <a:off x="7670800" y="152400"/>
            <a:ext cx="1244600" cy="1447800"/>
          </a:xfrm>
          <a:prstGeom prst="rect">
            <a:avLst/>
          </a:prstGeom>
        </p:spPr>
      </p:pic>
      <p:sp>
        <p:nvSpPr>
          <p:cNvPr id="2" name="TextBox 1"/>
          <p:cNvSpPr txBox="1"/>
          <p:nvPr/>
        </p:nvSpPr>
        <p:spPr>
          <a:xfrm>
            <a:off x="2569054" y="5486400"/>
            <a:ext cx="3238537" cy="523220"/>
          </a:xfrm>
          <a:prstGeom prst="rect">
            <a:avLst/>
          </a:prstGeom>
          <a:noFill/>
        </p:spPr>
        <p:txBody>
          <a:bodyPr wrap="none" rtlCol="0">
            <a:spAutoFit/>
          </a:bodyPr>
          <a:lstStyle/>
          <a:p>
            <a:r>
              <a:rPr lang="en-US" sz="2800" dirty="0" smtClean="0">
                <a:solidFill>
                  <a:srgbClr val="FF0000"/>
                </a:solidFill>
              </a:rPr>
              <a:t>Medical diagnosis?</a:t>
            </a:r>
            <a:endParaRPr lang="en-US" sz="2800" dirty="0">
              <a:solidFill>
                <a:srgbClr val="FF0000"/>
              </a:solidFill>
            </a:endParaRPr>
          </a:p>
        </p:txBody>
      </p:sp>
    </p:spTree>
    <p:extLst>
      <p:ext uri="{BB962C8B-B14F-4D97-AF65-F5344CB8AC3E}">
        <p14:creationId xmlns:p14="http://schemas.microsoft.com/office/powerpoint/2010/main" val="22417101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
            </p:custDataLst>
          </p:nvPr>
        </p:nvSpPr>
        <p:spPr>
          <a:xfrm>
            <a:off x="461963" y="241300"/>
            <a:ext cx="3835400" cy="566738"/>
          </a:xfrm>
          <a:noFill/>
        </p:spPr>
        <p:txBody>
          <a:bodyPr wrap="none" lIns="63500" tIns="25400" rIns="63500" bIns="25400" anchor="t">
            <a:spAutoFit/>
          </a:bodyPr>
          <a:lstStyle/>
          <a:p>
            <a:pPr eaLnBrk="1" hangingPunct="1">
              <a:lnSpc>
                <a:spcPct val="94000"/>
              </a:lnSpc>
            </a:pPr>
            <a:r>
              <a:rPr lang="en-US"/>
              <a:t>Medical Diagnosis</a:t>
            </a:r>
          </a:p>
        </p:txBody>
      </p:sp>
      <p:sp>
        <p:nvSpPr>
          <p:cNvPr id="76803" name="Rectangle 3"/>
          <p:cNvSpPr>
            <a:spLocks noGrp="1" noChangeArrowheads="1"/>
          </p:cNvSpPr>
          <p:nvPr>
            <p:ph type="body" idx="1"/>
            <p:custDataLst>
              <p:tags r:id="rId2"/>
            </p:custDataLst>
          </p:nvPr>
        </p:nvSpPr>
        <p:spPr>
          <a:xfrm>
            <a:off x="609600" y="1600200"/>
            <a:ext cx="8281988" cy="4156933"/>
          </a:xfrm>
          <a:noFill/>
        </p:spPr>
        <p:txBody>
          <a:bodyPr lIns="63500" tIns="25400" rIns="63500" bIns="25400">
            <a:spAutoFit/>
          </a:bodyPr>
          <a:lstStyle/>
          <a:p>
            <a:pPr marL="0" indent="0" eaLnBrk="1" hangingPunct="1">
              <a:lnSpc>
                <a:spcPct val="95000"/>
              </a:lnSpc>
              <a:spcBef>
                <a:spcPct val="48000"/>
              </a:spcBef>
              <a:buNone/>
            </a:pPr>
            <a:r>
              <a:rPr lang="en-US" sz="2800" dirty="0">
                <a:solidFill>
                  <a:schemeClr val="tx2"/>
                </a:solidFill>
              </a:rPr>
              <a:t>E is a set of symptoms, such as, coughing, sneezing, headache, ..</a:t>
            </a:r>
            <a:r>
              <a:rPr lang="en-US" sz="2800" dirty="0" smtClean="0">
                <a:solidFill>
                  <a:schemeClr val="tx2"/>
                </a:solidFill>
              </a:rPr>
              <a:t>.</a:t>
            </a:r>
          </a:p>
          <a:p>
            <a:pPr eaLnBrk="1" hangingPunct="1">
              <a:lnSpc>
                <a:spcPct val="95000"/>
              </a:lnSpc>
              <a:spcBef>
                <a:spcPct val="48000"/>
              </a:spcBef>
            </a:pPr>
            <a:endParaRPr lang="en-US" sz="2800" dirty="0" smtClean="0">
              <a:solidFill>
                <a:schemeClr val="tx2"/>
              </a:solidFill>
            </a:endParaRPr>
          </a:p>
          <a:p>
            <a:pPr marL="0" indent="0" eaLnBrk="1" hangingPunct="1">
              <a:lnSpc>
                <a:spcPct val="95000"/>
              </a:lnSpc>
              <a:spcBef>
                <a:spcPct val="48000"/>
              </a:spcBef>
              <a:buNone/>
            </a:pPr>
            <a:r>
              <a:rPr lang="en-US" sz="2800" dirty="0">
                <a:solidFill>
                  <a:schemeClr val="tx2"/>
                </a:solidFill>
              </a:rPr>
              <a:t>H is a disorder, e.g., common cold, SARS, swine flu</a:t>
            </a:r>
            <a:r>
              <a:rPr lang="en-US" sz="2800" dirty="0" smtClean="0">
                <a:solidFill>
                  <a:schemeClr val="tx2"/>
                </a:solidFill>
              </a:rPr>
              <a:t>.</a:t>
            </a:r>
          </a:p>
          <a:p>
            <a:pPr eaLnBrk="1" hangingPunct="1">
              <a:lnSpc>
                <a:spcPct val="95000"/>
              </a:lnSpc>
              <a:spcBef>
                <a:spcPct val="48000"/>
              </a:spcBef>
            </a:pPr>
            <a:endParaRPr lang="en-US" sz="2800" dirty="0" smtClean="0">
              <a:solidFill>
                <a:schemeClr val="tx2"/>
              </a:solidFill>
            </a:endParaRPr>
          </a:p>
          <a:p>
            <a:pPr marL="0" indent="0" eaLnBrk="1" hangingPunct="1">
              <a:lnSpc>
                <a:spcPct val="95000"/>
              </a:lnSpc>
              <a:spcBef>
                <a:spcPct val="48000"/>
              </a:spcBef>
              <a:buNone/>
            </a:pPr>
            <a:r>
              <a:rPr lang="en-US" sz="2800" dirty="0">
                <a:solidFill>
                  <a:schemeClr val="tx2"/>
                </a:solidFill>
              </a:rPr>
              <a:t>The diagnosis problem is to find an H (disorder) such that P(H|E) is maximum.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rule (aka product rule)</a:t>
            </a:r>
            <a:endParaRPr lang="en-US" dirty="0"/>
          </a:p>
        </p:txBody>
      </p:sp>
      <p:graphicFrame>
        <p:nvGraphicFramePr>
          <p:cNvPr id="177154" name="Content Placeholder 3"/>
          <p:cNvGraphicFramePr>
            <a:graphicFrameLocks noChangeAspect="1"/>
          </p:cNvGraphicFramePr>
          <p:nvPr/>
        </p:nvGraphicFramePr>
        <p:xfrm>
          <a:off x="796925" y="1524000"/>
          <a:ext cx="2441575" cy="804863"/>
        </p:xfrm>
        <a:graphic>
          <a:graphicData uri="http://schemas.openxmlformats.org/presentationml/2006/ole">
            <mc:AlternateContent xmlns:mc="http://schemas.openxmlformats.org/markup-compatibility/2006">
              <mc:Choice xmlns:v="urn:schemas-microsoft-com:vml" Requires="v">
                <p:oleObj spid="_x0000_s246866" name="Equation" r:id="rId3" imgW="1193800" imgH="393700" progId="Equation.3">
                  <p:embed/>
                </p:oleObj>
              </mc:Choice>
              <mc:Fallback>
                <p:oleObj name="Equation" r:id="rId3" imgW="11938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1524000"/>
                        <a:ext cx="24415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55" name="Content Placeholder 3"/>
          <p:cNvGraphicFramePr>
            <a:graphicFrameLocks noChangeAspect="1"/>
          </p:cNvGraphicFramePr>
          <p:nvPr/>
        </p:nvGraphicFramePr>
        <p:xfrm>
          <a:off x="5064125" y="1600200"/>
          <a:ext cx="3013075" cy="363538"/>
        </p:xfrm>
        <a:graphic>
          <a:graphicData uri="http://schemas.openxmlformats.org/presentationml/2006/ole">
            <mc:AlternateContent xmlns:mc="http://schemas.openxmlformats.org/markup-compatibility/2006">
              <mc:Choice xmlns:v="urn:schemas-microsoft-com:vml" Requires="v">
                <p:oleObj spid="_x0000_s246867" name="Equation" r:id="rId5" imgW="1473200" imgH="177800" progId="Equation.3">
                  <p:embed/>
                </p:oleObj>
              </mc:Choice>
              <mc:Fallback>
                <p:oleObj name="Equation" r:id="rId5" imgW="1473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1600200"/>
                        <a:ext cx="301307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bwMode="auto">
          <a:xfrm>
            <a:off x="3692525" y="1600200"/>
            <a:ext cx="1066800" cy="533400"/>
          </a:xfrm>
          <a:prstGeom prst="rightArrow">
            <a:avLst/>
          </a:prstGeom>
          <a:noFill/>
          <a:ln w="25400" cap="flat" cmpd="sng" algn="ctr">
            <a:solidFill>
              <a:srgbClr val="0000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7" name="TextBox 6"/>
          <p:cNvSpPr txBox="1"/>
          <p:nvPr/>
        </p:nvSpPr>
        <p:spPr>
          <a:xfrm>
            <a:off x="1600200" y="2743200"/>
            <a:ext cx="6553200" cy="2308324"/>
          </a:xfrm>
          <a:prstGeom prst="rect">
            <a:avLst/>
          </a:prstGeom>
          <a:noFill/>
        </p:spPr>
        <p:txBody>
          <a:bodyPr wrap="square" rtlCol="0">
            <a:spAutoFit/>
          </a:bodyPr>
          <a:lstStyle/>
          <a:p>
            <a:pPr algn="l"/>
            <a:r>
              <a:rPr lang="en-US" sz="2400" dirty="0" smtClean="0"/>
              <a:t>We can view calculating the probability of X </a:t>
            </a:r>
            <a:r>
              <a:rPr lang="en-US" sz="2400" i="1" dirty="0" smtClean="0"/>
              <a:t>AND</a:t>
            </a:r>
            <a:r>
              <a:rPr lang="en-US" sz="2400" dirty="0" smtClean="0"/>
              <a:t> Y occurring as two steps:</a:t>
            </a:r>
          </a:p>
          <a:p>
            <a:pPr algn="l"/>
            <a:endParaRPr lang="en-US" sz="2400" dirty="0" smtClean="0"/>
          </a:p>
          <a:p>
            <a:pPr marL="342900" indent="-342900" algn="l">
              <a:buFont typeface="+mj-lt"/>
              <a:buAutoNum type="arabicPeriod"/>
            </a:pPr>
            <a:r>
              <a:rPr lang="en-US" sz="2400" dirty="0" smtClean="0"/>
              <a:t>Y occurs with some probability P(Y)</a:t>
            </a:r>
          </a:p>
          <a:p>
            <a:pPr marL="342900" indent="-342900" algn="l">
              <a:buFont typeface="+mj-lt"/>
              <a:buAutoNum type="arabicPeriod"/>
            </a:pPr>
            <a:r>
              <a:rPr lang="en-US" sz="2400" dirty="0" smtClean="0"/>
              <a:t>Then, X occurs, given that Y has occurred</a:t>
            </a:r>
          </a:p>
          <a:p>
            <a:pPr algn="l"/>
            <a:r>
              <a:rPr lang="en-US" sz="2400" dirty="0" smtClean="0"/>
              <a:t> </a:t>
            </a:r>
            <a:endParaRPr lang="en-US" sz="2400" dirty="0"/>
          </a:p>
        </p:txBody>
      </p:sp>
      <p:sp>
        <p:nvSpPr>
          <p:cNvPr id="8" name="TextBox 7"/>
          <p:cNvSpPr txBox="1"/>
          <p:nvPr/>
        </p:nvSpPr>
        <p:spPr>
          <a:xfrm>
            <a:off x="1676400" y="5715000"/>
            <a:ext cx="5410200" cy="461665"/>
          </a:xfrm>
          <a:prstGeom prst="rect">
            <a:avLst/>
          </a:prstGeom>
          <a:noFill/>
        </p:spPr>
        <p:txBody>
          <a:bodyPr wrap="square" rtlCol="0">
            <a:spAutoFit/>
          </a:bodyPr>
          <a:lstStyle/>
          <a:p>
            <a:r>
              <a:rPr lang="en-US" sz="2400" dirty="0" smtClean="0">
                <a:solidFill>
                  <a:srgbClr val="0000FF"/>
                </a:solidFill>
              </a:rPr>
              <a:t>or you can just trust the math… </a:t>
            </a:r>
            <a:r>
              <a:rPr lang="en-US" sz="2400" dirty="0" err="1" smtClean="0">
                <a:solidFill>
                  <a:srgbClr val="0000FF"/>
                </a:solidFill>
                <a:sym typeface="Wingdings"/>
              </a:rPr>
              <a:t></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rule (aka product rule)</a:t>
            </a:r>
            <a:endParaRPr lang="en-US" dirty="0"/>
          </a:p>
        </p:txBody>
      </p:sp>
      <p:graphicFrame>
        <p:nvGraphicFramePr>
          <p:cNvPr id="177154" name="Content Placeholder 3"/>
          <p:cNvGraphicFramePr>
            <a:graphicFrameLocks noChangeAspect="1"/>
          </p:cNvGraphicFramePr>
          <p:nvPr/>
        </p:nvGraphicFramePr>
        <p:xfrm>
          <a:off x="796925" y="1524000"/>
          <a:ext cx="2441575" cy="804863"/>
        </p:xfrm>
        <a:graphic>
          <a:graphicData uri="http://schemas.openxmlformats.org/presentationml/2006/ole">
            <mc:AlternateContent xmlns:mc="http://schemas.openxmlformats.org/markup-compatibility/2006">
              <mc:Choice xmlns:v="urn:schemas-microsoft-com:vml" Requires="v">
                <p:oleObj spid="_x0000_s1068" name="Equation" r:id="rId3" imgW="1193800" imgH="393700" progId="Equation.3">
                  <p:embed/>
                </p:oleObj>
              </mc:Choice>
              <mc:Fallback>
                <p:oleObj name="Equation" r:id="rId3" imgW="11938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1524000"/>
                        <a:ext cx="24415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55" name="Content Placeholder 3"/>
          <p:cNvGraphicFramePr>
            <a:graphicFrameLocks noChangeAspect="1"/>
          </p:cNvGraphicFramePr>
          <p:nvPr>
            <p:extLst>
              <p:ext uri="{D42A27DB-BD31-4B8C-83A1-F6EECF244321}">
                <p14:modId xmlns:p14="http://schemas.microsoft.com/office/powerpoint/2010/main" val="4294148992"/>
              </p:ext>
            </p:extLst>
          </p:nvPr>
        </p:nvGraphicFramePr>
        <p:xfrm>
          <a:off x="5038725" y="1574800"/>
          <a:ext cx="3065463" cy="415925"/>
        </p:xfrm>
        <a:graphic>
          <a:graphicData uri="http://schemas.openxmlformats.org/presentationml/2006/ole">
            <mc:AlternateContent xmlns:mc="http://schemas.openxmlformats.org/markup-compatibility/2006">
              <mc:Choice xmlns:v="urn:schemas-microsoft-com:vml" Requires="v">
                <p:oleObj spid="_x0000_s1069" name="Equation" r:id="rId5" imgW="1498600" imgH="203200" progId="Equation.3">
                  <p:embed/>
                </p:oleObj>
              </mc:Choice>
              <mc:Fallback>
                <p:oleObj name="Equation" r:id="rId5" imgW="1498600" imgH="203200" progId="Equation.3">
                  <p:embed/>
                  <p:pic>
                    <p:nvPicPr>
                      <p:cNvPr id="0" name=""/>
                      <p:cNvPicPr>
                        <a:picLocks noChangeAspect="1" noChangeArrowheads="1"/>
                      </p:cNvPicPr>
                      <p:nvPr/>
                    </p:nvPicPr>
                    <p:blipFill>
                      <a:blip r:embed="rId6"/>
                      <a:srcRect/>
                      <a:stretch>
                        <a:fillRect/>
                      </a:stretch>
                    </p:blipFill>
                    <p:spPr bwMode="auto">
                      <a:xfrm>
                        <a:off x="5038725" y="1574800"/>
                        <a:ext cx="306546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bwMode="auto">
          <a:xfrm>
            <a:off x="3692525" y="1600200"/>
            <a:ext cx="1066800" cy="533400"/>
          </a:xfrm>
          <a:prstGeom prst="rightArrow">
            <a:avLst/>
          </a:prstGeom>
          <a:noFill/>
          <a:ln w="25400" cap="flat" cmpd="sng" algn="ctr">
            <a:solidFill>
              <a:srgbClr val="0000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7" name="TextBox 6"/>
          <p:cNvSpPr txBox="1"/>
          <p:nvPr/>
        </p:nvSpPr>
        <p:spPr>
          <a:xfrm>
            <a:off x="1600200" y="2743200"/>
            <a:ext cx="6553200" cy="2308324"/>
          </a:xfrm>
          <a:prstGeom prst="rect">
            <a:avLst/>
          </a:prstGeom>
          <a:noFill/>
        </p:spPr>
        <p:txBody>
          <a:bodyPr wrap="square" rtlCol="0">
            <a:spAutoFit/>
          </a:bodyPr>
          <a:lstStyle/>
          <a:p>
            <a:pPr algn="l"/>
            <a:r>
              <a:rPr lang="en-US" sz="2400" dirty="0" smtClean="0"/>
              <a:t>We can view calculating the probability of X </a:t>
            </a:r>
            <a:r>
              <a:rPr lang="en-US" sz="2400" i="1" dirty="0" smtClean="0"/>
              <a:t>AND</a:t>
            </a:r>
            <a:r>
              <a:rPr lang="en-US" sz="2400" dirty="0" smtClean="0"/>
              <a:t> Y occurring as two steps:</a:t>
            </a:r>
          </a:p>
          <a:p>
            <a:pPr algn="l"/>
            <a:endParaRPr lang="en-US" sz="2400" dirty="0" smtClean="0"/>
          </a:p>
          <a:p>
            <a:pPr marL="342900" indent="-342900" algn="l">
              <a:buFont typeface="+mj-lt"/>
              <a:buAutoNum type="arabicPeriod"/>
            </a:pPr>
            <a:r>
              <a:rPr lang="en-US" sz="2400" dirty="0"/>
              <a:t>X</a:t>
            </a:r>
            <a:r>
              <a:rPr lang="en-US" sz="2400" dirty="0" smtClean="0"/>
              <a:t> occurs with some probability P(X)</a:t>
            </a:r>
          </a:p>
          <a:p>
            <a:pPr marL="342900" indent="-342900" algn="l">
              <a:buFont typeface="+mj-lt"/>
              <a:buAutoNum type="arabicPeriod"/>
            </a:pPr>
            <a:r>
              <a:rPr lang="en-US" sz="2400" dirty="0" smtClean="0"/>
              <a:t>Then, Y occurs, given that X has occurred</a:t>
            </a:r>
          </a:p>
          <a:p>
            <a:pPr algn="l"/>
            <a:r>
              <a:rPr lang="en-US" sz="2400" dirty="0" smtClean="0"/>
              <a:t> </a:t>
            </a:r>
            <a:endParaRPr lang="en-US" sz="2400" dirty="0"/>
          </a:p>
        </p:txBody>
      </p:sp>
      <p:sp>
        <p:nvSpPr>
          <p:cNvPr id="8" name="TextBox 7"/>
          <p:cNvSpPr txBox="1"/>
          <p:nvPr/>
        </p:nvSpPr>
        <p:spPr>
          <a:xfrm>
            <a:off x="1676400" y="5715000"/>
            <a:ext cx="5410200" cy="461665"/>
          </a:xfrm>
          <a:prstGeom prst="rect">
            <a:avLst/>
          </a:prstGeom>
          <a:noFill/>
        </p:spPr>
        <p:txBody>
          <a:bodyPr wrap="square" rtlCol="0">
            <a:spAutoFit/>
          </a:bodyPr>
          <a:lstStyle/>
          <a:p>
            <a:r>
              <a:rPr lang="en-US" sz="2400" dirty="0" smtClean="0">
                <a:solidFill>
                  <a:srgbClr val="0000FF"/>
                </a:solidFill>
              </a:rPr>
              <a:t>or you can just trust the math… </a:t>
            </a:r>
            <a:r>
              <a:rPr lang="en-US" sz="2400" dirty="0" err="1" smtClean="0">
                <a:solidFill>
                  <a:srgbClr val="0000FF"/>
                </a:solidFill>
                <a:sym typeface="Wingdings"/>
              </a:rPr>
              <a:t></a:t>
            </a:r>
            <a:endParaRPr lang="en-US" sz="2400" dirty="0">
              <a:solidFill>
                <a:srgbClr val="0000FF"/>
              </a:solidFill>
            </a:endParaRPr>
          </a:p>
        </p:txBody>
      </p:sp>
    </p:spTree>
    <p:extLst>
      <p:ext uri="{BB962C8B-B14F-4D97-AF65-F5344CB8AC3E}">
        <p14:creationId xmlns:p14="http://schemas.microsoft.com/office/powerpoint/2010/main" val="27442770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rule</a:t>
            </a:r>
            <a:endParaRPr lang="en-US" dirty="0"/>
          </a:p>
        </p:txBody>
      </p:sp>
      <p:graphicFrame>
        <p:nvGraphicFramePr>
          <p:cNvPr id="177155" name="Content Placeholder 3"/>
          <p:cNvGraphicFramePr>
            <a:graphicFrameLocks noChangeAspect="1"/>
          </p:cNvGraphicFramePr>
          <p:nvPr/>
        </p:nvGraphicFramePr>
        <p:xfrm>
          <a:off x="639763" y="1371600"/>
          <a:ext cx="3868737" cy="363538"/>
        </p:xfrm>
        <a:graphic>
          <a:graphicData uri="http://schemas.openxmlformats.org/presentationml/2006/ole">
            <mc:AlternateContent xmlns:mc="http://schemas.openxmlformats.org/markup-compatibility/2006">
              <mc:Choice xmlns:v="urn:schemas-microsoft-com:vml" Requires="v">
                <p:oleObj spid="_x0000_s248007" name="Equation" r:id="rId3" imgW="1892300" imgH="177800" progId="Equation.3">
                  <p:embed/>
                </p:oleObj>
              </mc:Choice>
              <mc:Fallback>
                <p:oleObj name="Equation" r:id="rId3" imgW="18923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1371600"/>
                        <a:ext cx="3868737"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4" name="Object 4"/>
          <p:cNvGraphicFramePr>
            <a:graphicFrameLocks noChangeAspect="1"/>
          </p:cNvGraphicFramePr>
          <p:nvPr/>
        </p:nvGraphicFramePr>
        <p:xfrm>
          <a:off x="609600" y="1905000"/>
          <a:ext cx="3609975" cy="363538"/>
        </p:xfrm>
        <a:graphic>
          <a:graphicData uri="http://schemas.openxmlformats.org/presentationml/2006/ole">
            <mc:AlternateContent xmlns:mc="http://schemas.openxmlformats.org/markup-compatibility/2006">
              <mc:Choice xmlns:v="urn:schemas-microsoft-com:vml" Requires="v">
                <p:oleObj spid="_x0000_s248008" name="Equation" r:id="rId5" imgW="1765300" imgH="177800" progId="Equation.3">
                  <p:embed/>
                </p:oleObj>
              </mc:Choice>
              <mc:Fallback>
                <p:oleObj name="Equation" r:id="rId5" imgW="1765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05000"/>
                        <a:ext cx="360997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5" name="Object 5"/>
          <p:cNvGraphicFramePr>
            <a:graphicFrameLocks noChangeAspect="1"/>
          </p:cNvGraphicFramePr>
          <p:nvPr/>
        </p:nvGraphicFramePr>
        <p:xfrm>
          <a:off x="584200" y="2514600"/>
          <a:ext cx="4597400" cy="363537"/>
        </p:xfrm>
        <a:graphic>
          <a:graphicData uri="http://schemas.openxmlformats.org/presentationml/2006/ole">
            <mc:AlternateContent xmlns:mc="http://schemas.openxmlformats.org/markup-compatibility/2006">
              <mc:Choice xmlns:v="urn:schemas-microsoft-com:vml" Requires="v">
                <p:oleObj spid="_x0000_s248009" name="Equation" r:id="rId7" imgW="2247900" imgH="177800" progId="Equation.3">
                  <p:embed/>
                </p:oleObj>
              </mc:Choice>
              <mc:Fallback>
                <p:oleObj name="Equation" r:id="rId7" imgW="22479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 y="2514600"/>
                        <a:ext cx="459740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6" name="Object 6"/>
          <p:cNvGraphicFramePr>
            <a:graphicFrameLocks noChangeAspect="1"/>
          </p:cNvGraphicFramePr>
          <p:nvPr/>
        </p:nvGraphicFramePr>
        <p:xfrm>
          <a:off x="631825" y="3124200"/>
          <a:ext cx="3635375" cy="363537"/>
        </p:xfrm>
        <a:graphic>
          <a:graphicData uri="http://schemas.openxmlformats.org/presentationml/2006/ole">
            <mc:AlternateContent xmlns:mc="http://schemas.openxmlformats.org/markup-compatibility/2006">
              <mc:Choice xmlns:v="urn:schemas-microsoft-com:vml" Requires="v">
                <p:oleObj spid="_x0000_s248010" name="Equation" r:id="rId9" imgW="1778000" imgH="177800" progId="Equation.3">
                  <p:embed/>
                </p:oleObj>
              </mc:Choice>
              <mc:Fallback>
                <p:oleObj name="Equation" r:id="rId9" imgW="17780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25" y="3124200"/>
                        <a:ext cx="363537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7" name="Object 7"/>
          <p:cNvGraphicFramePr>
            <a:graphicFrameLocks noChangeAspect="1"/>
          </p:cNvGraphicFramePr>
          <p:nvPr/>
        </p:nvGraphicFramePr>
        <p:xfrm>
          <a:off x="1676400" y="4724400"/>
          <a:ext cx="5791200" cy="827313"/>
        </p:xfrm>
        <a:graphic>
          <a:graphicData uri="http://schemas.openxmlformats.org/presentationml/2006/ole">
            <mc:AlternateContent xmlns:mc="http://schemas.openxmlformats.org/markup-compatibility/2006">
              <mc:Choice xmlns:v="urn:schemas-microsoft-com:vml" Requires="v">
                <p:oleObj spid="_x0000_s248011" name="Equation" r:id="rId11" imgW="1244600" imgH="177800" progId="Equation.3">
                  <p:embed/>
                </p:oleObj>
              </mc:Choice>
              <mc:Fallback>
                <p:oleObj name="Equation" r:id="rId11" imgW="1244600" imgH="177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4724400"/>
                        <a:ext cx="5791200" cy="82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rule (theorem)</a:t>
            </a:r>
            <a:endParaRPr lang="en-US" dirty="0"/>
          </a:p>
        </p:txBody>
      </p:sp>
      <p:grpSp>
        <p:nvGrpSpPr>
          <p:cNvPr id="3" name="Group 2"/>
          <p:cNvGrpSpPr/>
          <p:nvPr/>
        </p:nvGrpSpPr>
        <p:grpSpPr>
          <a:xfrm>
            <a:off x="762000" y="1371600"/>
            <a:ext cx="7342188" cy="2133600"/>
            <a:chOff x="762000" y="1371600"/>
            <a:chExt cx="7342188" cy="213360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1805891465"/>
                </p:ext>
              </p:extLst>
            </p:nvPr>
          </p:nvGraphicFramePr>
          <p:xfrm>
            <a:off x="762000" y="1371600"/>
            <a:ext cx="2441575" cy="804863"/>
          </p:xfrm>
          <a:graphic>
            <a:graphicData uri="http://schemas.openxmlformats.org/presentationml/2006/ole">
              <mc:AlternateContent xmlns:mc="http://schemas.openxmlformats.org/markup-compatibility/2006">
                <mc:Choice xmlns:v="urn:schemas-microsoft-com:vml" Requires="v">
                  <p:oleObj spid="_x0000_s251079" name="Equation" r:id="rId3" imgW="1193800" imgH="393700" progId="Equation.3">
                    <p:embed/>
                  </p:oleObj>
                </mc:Choice>
                <mc:Fallback>
                  <p:oleObj name="Equation" r:id="rId3" imgW="11938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4415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455152150"/>
                </p:ext>
              </p:extLst>
            </p:nvPr>
          </p:nvGraphicFramePr>
          <p:xfrm>
            <a:off x="5029200" y="1447800"/>
            <a:ext cx="3013075" cy="363538"/>
          </p:xfrm>
          <a:graphic>
            <a:graphicData uri="http://schemas.openxmlformats.org/presentationml/2006/ole">
              <mc:AlternateContent xmlns:mc="http://schemas.openxmlformats.org/markup-compatibility/2006">
                <mc:Choice xmlns:v="urn:schemas-microsoft-com:vml" Requires="v">
                  <p:oleObj spid="_x0000_s251080" name="Equation" r:id="rId5" imgW="1473200" imgH="177800" progId="Equation.3">
                    <p:embed/>
                  </p:oleObj>
                </mc:Choice>
                <mc:Fallback>
                  <p:oleObj name="Equation" r:id="rId5" imgW="1473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447800"/>
                          <a:ext cx="301307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bwMode="auto">
            <a:xfrm>
              <a:off x="3657600" y="1447800"/>
              <a:ext cx="1066800" cy="533400"/>
            </a:xfrm>
            <a:prstGeom prst="rightArrow">
              <a:avLst/>
            </a:prstGeom>
            <a:noFill/>
            <a:ln w="25400" cap="flat" cmpd="sng" algn="ctr">
              <a:solidFill>
                <a:srgbClr val="0000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graphicFrame>
          <p:nvGraphicFramePr>
            <p:cNvPr id="7" name="Content Placeholder 3"/>
            <p:cNvGraphicFramePr>
              <a:graphicFrameLocks noChangeAspect="1"/>
            </p:cNvGraphicFramePr>
            <p:nvPr>
              <p:extLst>
                <p:ext uri="{D42A27DB-BD31-4B8C-83A1-F6EECF244321}">
                  <p14:modId xmlns:p14="http://schemas.microsoft.com/office/powerpoint/2010/main" val="3475831002"/>
                </p:ext>
              </p:extLst>
            </p:nvPr>
          </p:nvGraphicFramePr>
          <p:xfrm>
            <a:off x="796925" y="2700337"/>
            <a:ext cx="2441575" cy="804863"/>
          </p:xfrm>
          <a:graphic>
            <a:graphicData uri="http://schemas.openxmlformats.org/presentationml/2006/ole">
              <mc:AlternateContent xmlns:mc="http://schemas.openxmlformats.org/markup-compatibility/2006">
                <mc:Choice xmlns:v="urn:schemas-microsoft-com:vml" Requires="v">
                  <p:oleObj spid="_x0000_s251081" name="Equation" r:id="rId7" imgW="1193800" imgH="393700" progId="Equation.3">
                    <p:embed/>
                  </p:oleObj>
                </mc:Choice>
                <mc:Fallback>
                  <p:oleObj name="Equation" r:id="rId7" imgW="1193800" imgH="393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925" y="2700337"/>
                          <a:ext cx="24415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ontent Placeholder 3"/>
            <p:cNvGraphicFramePr>
              <a:graphicFrameLocks noChangeAspect="1"/>
            </p:cNvGraphicFramePr>
            <p:nvPr>
              <p:extLst>
                <p:ext uri="{D42A27DB-BD31-4B8C-83A1-F6EECF244321}">
                  <p14:modId xmlns:p14="http://schemas.microsoft.com/office/powerpoint/2010/main" val="1566920535"/>
                </p:ext>
              </p:extLst>
            </p:nvPr>
          </p:nvGraphicFramePr>
          <p:xfrm>
            <a:off x="5038725" y="2776538"/>
            <a:ext cx="3065463" cy="363537"/>
          </p:xfrm>
          <a:graphic>
            <a:graphicData uri="http://schemas.openxmlformats.org/presentationml/2006/ole">
              <mc:AlternateContent xmlns:mc="http://schemas.openxmlformats.org/markup-compatibility/2006">
                <mc:Choice xmlns:v="urn:schemas-microsoft-com:vml" Requires="v">
                  <p:oleObj spid="_x0000_s251082" name="Equation" r:id="rId9" imgW="1498600" imgH="177800" progId="Equation.3">
                    <p:embed/>
                  </p:oleObj>
                </mc:Choice>
                <mc:Fallback>
                  <p:oleObj name="Equation" r:id="rId9" imgW="1498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8725" y="2776538"/>
                          <a:ext cx="3065463"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Arrow 8"/>
            <p:cNvSpPr/>
            <p:nvPr/>
          </p:nvSpPr>
          <p:spPr bwMode="auto">
            <a:xfrm>
              <a:off x="3692525" y="2776537"/>
              <a:ext cx="1066800" cy="533400"/>
            </a:xfrm>
            <a:prstGeom prst="rightArrow">
              <a:avLst/>
            </a:prstGeom>
            <a:noFill/>
            <a:ln w="25400" cap="flat" cmpd="sng" algn="ctr">
              <a:solidFill>
                <a:srgbClr val="0000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grpSp>
      <p:graphicFrame>
        <p:nvGraphicFramePr>
          <p:cNvPr id="250886" name="Content Placeholder 3"/>
          <p:cNvGraphicFramePr>
            <a:graphicFrameLocks noChangeAspect="1"/>
          </p:cNvGraphicFramePr>
          <p:nvPr/>
        </p:nvGraphicFramePr>
        <p:xfrm>
          <a:off x="2133600" y="4343400"/>
          <a:ext cx="4269301" cy="1066800"/>
        </p:xfrm>
        <a:graphic>
          <a:graphicData uri="http://schemas.openxmlformats.org/presentationml/2006/ole">
            <mc:AlternateContent xmlns:mc="http://schemas.openxmlformats.org/markup-compatibility/2006">
              <mc:Choice xmlns:v="urn:schemas-microsoft-com:vml" Requires="v">
                <p:oleObj spid="_x0000_s251083" name="Equation" r:id="rId11" imgW="1574800" imgH="393700" progId="Equation.3">
                  <p:embed/>
                </p:oleObj>
              </mc:Choice>
              <mc:Fallback>
                <p:oleObj name="Equation" r:id="rId11" imgW="1574800" imgH="3937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4343400"/>
                        <a:ext cx="4269301"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rule</a:t>
            </a:r>
            <a:endParaRPr lang="en-US" dirty="0"/>
          </a:p>
        </p:txBody>
      </p:sp>
      <p:sp>
        <p:nvSpPr>
          <p:cNvPr id="3" name="Content Placeholder 2"/>
          <p:cNvSpPr>
            <a:spLocks noGrp="1"/>
          </p:cNvSpPr>
          <p:nvPr>
            <p:ph idx="1"/>
          </p:nvPr>
        </p:nvSpPr>
        <p:spPr>
          <a:xfrm>
            <a:off x="457200" y="990601"/>
            <a:ext cx="8229600" cy="2438400"/>
          </a:xfrm>
        </p:spPr>
        <p:txBody>
          <a:bodyPr/>
          <a:lstStyle/>
          <a:p>
            <a:pPr marL="0" indent="0">
              <a:buNone/>
            </a:pPr>
            <a:r>
              <a:rPr lang="en-US" sz="2800" dirty="0" smtClean="0"/>
              <a:t>Allows us to talk about P(Y|X) rather than P(X|Y)</a:t>
            </a:r>
          </a:p>
          <a:p>
            <a:pPr marL="0" indent="0">
              <a:buNone/>
            </a:pPr>
            <a:endParaRPr lang="en-US" sz="2800" dirty="0" smtClean="0"/>
          </a:p>
          <a:p>
            <a:pPr marL="0" indent="0">
              <a:buNone/>
            </a:pPr>
            <a:r>
              <a:rPr lang="en-US" sz="2800" dirty="0" smtClean="0"/>
              <a:t>Sometimes this can be more intuitive</a:t>
            </a:r>
          </a:p>
          <a:p>
            <a:pPr marL="0" indent="0">
              <a:buNone/>
            </a:pPr>
            <a:endParaRPr lang="en-US" sz="2800" dirty="0" smtClean="0"/>
          </a:p>
          <a:p>
            <a:pPr marL="0" indent="0">
              <a:buNone/>
            </a:pPr>
            <a:r>
              <a:rPr lang="en-US" sz="2800" dirty="0" smtClean="0">
                <a:solidFill>
                  <a:srgbClr val="FF0000"/>
                </a:solidFill>
              </a:rPr>
              <a:t>Why?</a:t>
            </a:r>
            <a:endParaRPr lang="en-US" sz="2800" dirty="0">
              <a:solidFill>
                <a:srgbClr val="FF0000"/>
              </a:solidFill>
            </a:endParaRPr>
          </a:p>
        </p:txBody>
      </p:sp>
      <p:graphicFrame>
        <p:nvGraphicFramePr>
          <p:cNvPr id="251906" name="Content Placeholder 3"/>
          <p:cNvGraphicFramePr>
            <a:graphicFrameLocks noChangeAspect="1"/>
          </p:cNvGraphicFramePr>
          <p:nvPr/>
        </p:nvGraphicFramePr>
        <p:xfrm>
          <a:off x="2133600" y="4343400"/>
          <a:ext cx="4268788" cy="1066800"/>
        </p:xfrm>
        <a:graphic>
          <a:graphicData uri="http://schemas.openxmlformats.org/presentationml/2006/ole">
            <mc:AlternateContent xmlns:mc="http://schemas.openxmlformats.org/markup-compatibility/2006">
              <mc:Choice xmlns:v="urn:schemas-microsoft-com:vml" Requires="v">
                <p:oleObj spid="_x0000_s251947" name="Equation" r:id="rId3" imgW="1574800" imgH="393700" progId="Equation.3">
                  <p:embed/>
                </p:oleObj>
              </mc:Choice>
              <mc:Fallback>
                <p:oleObj name="Equation" r:id="rId3" imgW="15748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43400"/>
                        <a:ext cx="426878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rule</a:t>
            </a:r>
            <a:endParaRPr lang="en-US" dirty="0"/>
          </a:p>
        </p:txBody>
      </p:sp>
      <p:sp>
        <p:nvSpPr>
          <p:cNvPr id="3" name="Content Placeholder 2"/>
          <p:cNvSpPr>
            <a:spLocks noGrp="1"/>
          </p:cNvSpPr>
          <p:nvPr>
            <p:ph idx="1"/>
          </p:nvPr>
        </p:nvSpPr>
        <p:spPr/>
        <p:txBody>
          <a:bodyPr/>
          <a:lstStyle/>
          <a:p>
            <a:pPr marL="0" indent="0">
              <a:buNone/>
            </a:pPr>
            <a:r>
              <a:rPr lang="en-US" sz="2400" dirty="0" err="1" smtClean="0"/>
              <a:t>p(disease</a:t>
            </a:r>
            <a:r>
              <a:rPr lang="en-US" sz="2400" dirty="0" smtClean="0"/>
              <a:t> | symptoms)</a:t>
            </a:r>
          </a:p>
          <a:p>
            <a:pPr lvl="1"/>
            <a:r>
              <a:rPr lang="en-US" sz="2000" dirty="0" smtClean="0"/>
              <a:t>For everyone who had those symptoms, how many had the disease?</a:t>
            </a:r>
          </a:p>
          <a:p>
            <a:pPr lvl="1"/>
            <a:r>
              <a:rPr lang="en-US" sz="2000" dirty="0" err="1" smtClean="0"/>
              <a:t>p(symptoms|disease</a:t>
            </a:r>
            <a:r>
              <a:rPr lang="en-US" sz="2000" dirty="0" smtClean="0"/>
              <a:t>)</a:t>
            </a:r>
          </a:p>
          <a:p>
            <a:pPr lvl="2"/>
            <a:r>
              <a:rPr lang="en-US" sz="1800" dirty="0" smtClean="0"/>
              <a:t>For everyone that had the disease, how many had this symptom?</a:t>
            </a:r>
          </a:p>
          <a:p>
            <a:pPr lvl="2"/>
            <a:endParaRPr lang="en-US" sz="1800" dirty="0" smtClean="0"/>
          </a:p>
          <a:p>
            <a:pPr marL="0" indent="0">
              <a:buNone/>
            </a:pPr>
            <a:r>
              <a:rPr lang="en-US" sz="2400" dirty="0" err="1" smtClean="0"/>
              <a:t>p(good_lendee</a:t>
            </a:r>
            <a:r>
              <a:rPr lang="en-US" sz="2400" dirty="0" smtClean="0"/>
              <a:t> | </a:t>
            </a:r>
            <a:r>
              <a:rPr lang="en-US" sz="2400" dirty="0" err="1" smtClean="0"/>
              <a:t>credit_features</a:t>
            </a:r>
            <a:r>
              <a:rPr lang="en-US" sz="2400" dirty="0" smtClean="0"/>
              <a:t>)</a:t>
            </a:r>
          </a:p>
          <a:p>
            <a:pPr lvl="1"/>
            <a:r>
              <a:rPr lang="en-US" sz="2000" dirty="0" smtClean="0"/>
              <a:t>For everyone who had these credit features, how many were good </a:t>
            </a:r>
            <a:r>
              <a:rPr lang="en-US" sz="2000" dirty="0" err="1" smtClean="0"/>
              <a:t>lendees</a:t>
            </a:r>
            <a:r>
              <a:rPr lang="en-US" sz="2000" dirty="0" smtClean="0"/>
              <a:t>?</a:t>
            </a:r>
          </a:p>
          <a:p>
            <a:pPr lvl="1"/>
            <a:r>
              <a:rPr lang="en-US" sz="2000" dirty="0" err="1" smtClean="0"/>
              <a:t>p(credit_features</a:t>
            </a:r>
            <a:r>
              <a:rPr lang="en-US" sz="2000" dirty="0" smtClean="0"/>
              <a:t> | </a:t>
            </a:r>
            <a:r>
              <a:rPr lang="en-US" sz="2000" dirty="0" err="1" smtClean="0"/>
              <a:t>good_lendee</a:t>
            </a:r>
            <a:r>
              <a:rPr lang="en-US" sz="2000" dirty="0" smtClean="0"/>
              <a:t>)</a:t>
            </a:r>
          </a:p>
          <a:p>
            <a:pPr lvl="2"/>
            <a:r>
              <a:rPr lang="en-US" sz="1800" dirty="0" smtClean="0"/>
              <a:t>For all the good lenders, how many had this feature</a:t>
            </a:r>
          </a:p>
          <a:p>
            <a:endParaRPr lang="en-US" sz="2400" dirty="0" smtClean="0"/>
          </a:p>
          <a:p>
            <a:pPr marL="0" indent="0">
              <a:buNone/>
            </a:pPr>
            <a:r>
              <a:rPr lang="en-US" sz="2400" dirty="0" err="1" smtClean="0"/>
              <a:t>p(cause</a:t>
            </a:r>
            <a:r>
              <a:rPr lang="en-US" sz="2400" dirty="0" smtClean="0"/>
              <a:t> | effect) vs. </a:t>
            </a:r>
            <a:r>
              <a:rPr lang="en-US" sz="2400" dirty="0" err="1" smtClean="0"/>
              <a:t>p(effect</a:t>
            </a:r>
            <a:r>
              <a:rPr lang="en-US" sz="2400" dirty="0" smtClean="0"/>
              <a:t> | cause)</a:t>
            </a:r>
          </a:p>
          <a:p>
            <a:pPr marL="0" indent="0">
              <a:buNone/>
            </a:pPr>
            <a:endParaRPr lang="en-US" sz="2400" dirty="0" smtClean="0"/>
          </a:p>
          <a:p>
            <a:pPr marL="0" indent="0">
              <a:buNone/>
            </a:pPr>
            <a:r>
              <a:rPr lang="en-US" sz="2400" dirty="0" smtClean="0"/>
              <a:t>p(H | E) vs. </a:t>
            </a:r>
            <a:r>
              <a:rPr lang="en-US" sz="2400" dirty="0" err="1" smtClean="0"/>
              <a:t>p(E</a:t>
            </a:r>
            <a:r>
              <a:rPr lang="en-US" sz="2400" dirty="0" smtClean="0"/>
              <a:t> | H)</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rule</a:t>
            </a:r>
            <a:endParaRPr lang="en-US" dirty="0"/>
          </a:p>
        </p:txBody>
      </p:sp>
      <p:sp>
        <p:nvSpPr>
          <p:cNvPr id="3" name="Content Placeholder 2"/>
          <p:cNvSpPr>
            <a:spLocks noGrp="1"/>
          </p:cNvSpPr>
          <p:nvPr>
            <p:ph idx="1"/>
          </p:nvPr>
        </p:nvSpPr>
        <p:spPr>
          <a:xfrm>
            <a:off x="457200" y="2667000"/>
            <a:ext cx="8229600" cy="3459163"/>
          </a:xfrm>
        </p:spPr>
        <p:txBody>
          <a:bodyPr/>
          <a:lstStyle/>
          <a:p>
            <a:pPr marL="0" indent="0">
              <a:buNone/>
            </a:pPr>
            <a:r>
              <a:rPr lang="en-US" sz="2400" dirty="0" smtClean="0"/>
              <a:t>We often already have data on good lenders, so </a:t>
            </a:r>
            <a:r>
              <a:rPr lang="en-US" sz="2400" dirty="0" err="1" smtClean="0"/>
              <a:t>p(features</a:t>
            </a:r>
            <a:r>
              <a:rPr lang="en-US" sz="2400" dirty="0" smtClean="0"/>
              <a:t> | </a:t>
            </a:r>
            <a:r>
              <a:rPr lang="en-US" sz="2400" dirty="0" err="1" smtClean="0"/>
              <a:t>good_lendee</a:t>
            </a:r>
            <a:r>
              <a:rPr lang="en-US" sz="2400" dirty="0" smtClean="0"/>
              <a:t>) is straightforward</a:t>
            </a:r>
          </a:p>
          <a:p>
            <a:pPr marL="0" indent="0">
              <a:buNone/>
            </a:pPr>
            <a:endParaRPr lang="en-US" sz="2400" dirty="0" smtClean="0"/>
          </a:p>
          <a:p>
            <a:pPr marL="0" indent="0">
              <a:buNone/>
            </a:pPr>
            <a:r>
              <a:rPr lang="en-US" sz="2400" dirty="0" smtClean="0"/>
              <a:t>p(features) and p(</a:t>
            </a:r>
            <a:r>
              <a:rPr lang="en-US" sz="2400" dirty="0" err="1" smtClean="0"/>
              <a:t>good_lendee</a:t>
            </a:r>
            <a:r>
              <a:rPr lang="en-US" sz="2400" dirty="0" smtClean="0"/>
              <a:t>) are often easier than p(</a:t>
            </a:r>
            <a:r>
              <a:rPr lang="en-US" sz="2400" dirty="0" err="1" smtClean="0"/>
              <a:t>good_lendee|features</a:t>
            </a:r>
            <a:r>
              <a:rPr lang="en-US" sz="2400" dirty="0" smtClean="0"/>
              <a:t>)</a:t>
            </a:r>
          </a:p>
          <a:p>
            <a:pPr marL="0" indent="0">
              <a:buNone/>
            </a:pPr>
            <a:endParaRPr lang="en-US" sz="2400" dirty="0" smtClean="0"/>
          </a:p>
          <a:p>
            <a:pPr marL="0" indent="0">
              <a:buNone/>
            </a:pPr>
            <a:r>
              <a:rPr lang="en-US" sz="2400" dirty="0" smtClean="0"/>
              <a:t>Allows us to properly handle changes in just the underlying distribution of </a:t>
            </a:r>
            <a:r>
              <a:rPr lang="en-US" sz="2400" dirty="0" err="1" smtClean="0"/>
              <a:t>good_lendees</a:t>
            </a:r>
            <a:r>
              <a:rPr lang="en-US" sz="2400" dirty="0" smtClean="0"/>
              <a:t>, etc.</a:t>
            </a:r>
            <a:endParaRPr lang="en-US" sz="2400" dirty="0"/>
          </a:p>
        </p:txBody>
      </p:sp>
      <p:graphicFrame>
        <p:nvGraphicFramePr>
          <p:cNvPr id="253954" name="Content Placeholder 3"/>
          <p:cNvGraphicFramePr>
            <a:graphicFrameLocks noChangeAspect="1"/>
          </p:cNvGraphicFramePr>
          <p:nvPr/>
        </p:nvGraphicFramePr>
        <p:xfrm>
          <a:off x="79375" y="1371600"/>
          <a:ext cx="8988425" cy="773113"/>
        </p:xfrm>
        <a:graphic>
          <a:graphicData uri="http://schemas.openxmlformats.org/presentationml/2006/ole">
            <mc:AlternateContent xmlns:mc="http://schemas.openxmlformats.org/markup-compatibility/2006">
              <mc:Choice xmlns:v="urn:schemas-microsoft-com:vml" Requires="v">
                <p:oleObj spid="_x0000_s253995" name="Equation" r:id="rId3" imgW="4572000" imgH="393700" progId="Equation.3">
                  <p:embed/>
                </p:oleObj>
              </mc:Choice>
              <mc:Fallback>
                <p:oleObj name="Equation" r:id="rId3" imgW="45720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371600"/>
                        <a:ext cx="898842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sp>
        <p:nvSpPr>
          <p:cNvPr id="3" name="Content Placeholder 2"/>
          <p:cNvSpPr>
            <a:spLocks noGrp="1"/>
          </p:cNvSpPr>
          <p:nvPr>
            <p:ph idx="1"/>
          </p:nvPr>
        </p:nvSpPr>
        <p:spPr/>
        <p:txBody>
          <a:bodyPr/>
          <a:lstStyle/>
          <a:p>
            <a:pPr marL="0" indent="0">
              <a:buNone/>
            </a:pPr>
            <a:r>
              <a:rPr lang="en-US" sz="2800" dirty="0" smtClean="0"/>
              <a:t>Simple lender model:</a:t>
            </a:r>
          </a:p>
          <a:p>
            <a:pPr lvl="1"/>
            <a:r>
              <a:rPr lang="en-US" sz="2400" dirty="0" smtClean="0"/>
              <a:t>score: is credit score &gt; 600</a:t>
            </a:r>
          </a:p>
          <a:p>
            <a:pPr lvl="1"/>
            <a:r>
              <a:rPr lang="en-US" sz="2400" dirty="0" smtClean="0"/>
              <a:t>debt: debt &lt; income</a:t>
            </a:r>
            <a:endParaRPr lang="en-US" sz="2400" dirty="0"/>
          </a:p>
        </p:txBody>
      </p:sp>
      <p:graphicFrame>
        <p:nvGraphicFramePr>
          <p:cNvPr id="331778" name="Content Placeholder 3"/>
          <p:cNvGraphicFramePr>
            <a:graphicFrameLocks noChangeAspect="1"/>
          </p:cNvGraphicFramePr>
          <p:nvPr/>
        </p:nvGraphicFramePr>
        <p:xfrm>
          <a:off x="906463" y="2895600"/>
          <a:ext cx="6965950" cy="773113"/>
        </p:xfrm>
        <a:graphic>
          <a:graphicData uri="http://schemas.openxmlformats.org/presentationml/2006/ole">
            <mc:AlternateContent xmlns:mc="http://schemas.openxmlformats.org/markup-compatibility/2006">
              <mc:Choice xmlns:v="urn:schemas-microsoft-com:vml" Requires="v">
                <p:oleObj spid="_x0000_s331819" name="Equation" r:id="rId3" imgW="3543300" imgH="393700" progId="Equation.3">
                  <p:embed/>
                </p:oleObj>
              </mc:Choice>
              <mc:Fallback>
                <p:oleObj name="Equation" r:id="rId3" imgW="35433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895600"/>
                        <a:ext cx="696595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
            </p:custDataLst>
          </p:nvPr>
        </p:nvSpPr>
        <p:spPr/>
        <p:txBody>
          <a:bodyPr/>
          <a:lstStyle/>
          <a:p>
            <a:pPr eaLnBrk="1" hangingPunct="1"/>
            <a:r>
              <a:rPr lang="en-US" dirty="0" smtClean="0"/>
              <a:t>Another example</a:t>
            </a:r>
            <a:endParaRPr lang="en-US" dirty="0"/>
          </a:p>
        </p:txBody>
      </p:sp>
      <p:sp>
        <p:nvSpPr>
          <p:cNvPr id="66563" name="Rectangle 3"/>
          <p:cNvSpPr>
            <a:spLocks noGrp="1" noChangeArrowheads="1"/>
          </p:cNvSpPr>
          <p:nvPr>
            <p:ph type="body" idx="1"/>
            <p:custDataLst>
              <p:tags r:id="rId2"/>
            </p:custDataLst>
          </p:nvPr>
        </p:nvSpPr>
        <p:spPr/>
        <p:txBody>
          <a:bodyPr/>
          <a:lstStyle/>
          <a:p>
            <a:pPr marL="0" indent="0" eaLnBrk="1" hangingPunct="1">
              <a:lnSpc>
                <a:spcPct val="90000"/>
              </a:lnSpc>
              <a:buNone/>
            </a:pPr>
            <a:r>
              <a:rPr lang="en-US" sz="2400" dirty="0"/>
              <a:t>Start with the joint probability distribution:</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buFontTx/>
              <a:buNone/>
            </a:pPr>
            <a:endParaRPr lang="en-US" sz="2400" dirty="0" smtClean="0"/>
          </a:p>
          <a:p>
            <a:pPr marL="0" indent="0" eaLnBrk="1" hangingPunct="1">
              <a:lnSpc>
                <a:spcPct val="90000"/>
              </a:lnSpc>
              <a:buNone/>
            </a:pPr>
            <a:r>
              <a:rPr lang="en-US" sz="2400" dirty="0" err="1" smtClean="0">
                <a:solidFill>
                  <a:srgbClr val="0000FF"/>
                </a:solidFill>
              </a:rPr>
              <a:t>P</a:t>
            </a:r>
            <a:r>
              <a:rPr lang="en-US" sz="2400" dirty="0" err="1">
                <a:solidFill>
                  <a:srgbClr val="0000FF"/>
                </a:solidFill>
              </a:rPr>
              <a:t>(</a:t>
            </a:r>
            <a:r>
              <a:rPr lang="en-US" sz="2400" i="1" dirty="0" err="1">
                <a:solidFill>
                  <a:srgbClr val="0000FF"/>
                </a:solidFill>
              </a:rPr>
              <a:t>toothache</a:t>
            </a:r>
            <a:r>
              <a:rPr lang="en-US" sz="2400" dirty="0">
                <a:solidFill>
                  <a:srgbClr val="0000FF"/>
                </a:solidFill>
              </a:rPr>
              <a:t>) = 0.108 + 0.012 + 0.016 + 0.064 = 0.2</a:t>
            </a:r>
          </a:p>
          <a:p>
            <a:pPr eaLnBrk="1" hangingPunct="1">
              <a:lnSpc>
                <a:spcPct val="90000"/>
              </a:lnSpc>
            </a:pPr>
            <a:endParaRPr lang="en-US" sz="1800" dirty="0"/>
          </a:p>
        </p:txBody>
      </p:sp>
      <p:pic>
        <p:nvPicPr>
          <p:cNvPr id="66564" name="Picture 4" descr="dentist-joint1"/>
          <p:cNvPicPr>
            <a:picLocks noChangeAspect="1" noChangeArrowheads="1"/>
          </p:cNvPicPr>
          <p:nvPr>
            <p:custDataLst>
              <p:tags r:id="rId3"/>
            </p:custDataLst>
          </p:nvPr>
        </p:nvPicPr>
        <p:blipFill>
          <a:blip r:embed="rId6"/>
          <a:srcRect/>
          <a:stretch>
            <a:fillRect/>
          </a:stretch>
        </p:blipFill>
        <p:spPr bwMode="auto">
          <a:xfrm>
            <a:off x="2382838" y="1431925"/>
            <a:ext cx="3657600" cy="1450975"/>
          </a:xfrm>
          <a:prstGeom prst="rect">
            <a:avLst/>
          </a:prstGeom>
          <a:noFill/>
          <a:ln w="9525">
            <a:noFill/>
            <a:miter lim="800000"/>
            <a:headEnd/>
            <a:tailEnd/>
          </a:ln>
        </p:spPr>
      </p:pic>
    </p:spTree>
    <p:extLst>
      <p:ext uri="{BB962C8B-B14F-4D97-AF65-F5344CB8AC3E}">
        <p14:creationId xmlns:p14="http://schemas.microsoft.com/office/powerpoint/2010/main" val="24075669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graphicFrame>
        <p:nvGraphicFramePr>
          <p:cNvPr id="332802" name="Content Placeholder 3"/>
          <p:cNvGraphicFramePr>
            <a:graphicFrameLocks noChangeAspect="1"/>
          </p:cNvGraphicFramePr>
          <p:nvPr/>
        </p:nvGraphicFramePr>
        <p:xfrm>
          <a:off x="2362200" y="4800600"/>
          <a:ext cx="4347209" cy="533400"/>
        </p:xfrm>
        <a:graphic>
          <a:graphicData uri="http://schemas.openxmlformats.org/presentationml/2006/ole">
            <mc:AlternateContent xmlns:mc="http://schemas.openxmlformats.org/markup-compatibility/2006">
              <mc:Choice xmlns:v="urn:schemas-microsoft-com:vml" Requires="v">
                <p:oleObj spid="_x0000_s332843" name="Equation" r:id="rId3" imgW="1447800" imgH="177800" progId="Equation.3">
                  <p:embed/>
                </p:oleObj>
              </mc:Choice>
              <mc:Fallback>
                <p:oleObj name="Equation" r:id="rId3" imgW="1447800" imgH="1778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00600"/>
                        <a:ext cx="434720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33400" y="1219200"/>
            <a:ext cx="8229600" cy="3108544"/>
          </a:xfrm>
          <a:prstGeom prst="rect">
            <a:avLst/>
          </a:prstGeom>
          <a:noFill/>
        </p:spPr>
        <p:txBody>
          <a:bodyPr wrap="square" rtlCol="0">
            <a:spAutoFit/>
          </a:bodyPr>
          <a:lstStyle/>
          <a:p>
            <a:pPr algn="l"/>
            <a:r>
              <a:rPr lang="en-US" sz="2800" dirty="0" smtClean="0">
                <a:solidFill>
                  <a:srgbClr val="FF6600"/>
                </a:solidFill>
              </a:rPr>
              <a:t>It’s in the 1950s and you train your model “diagnostically” using just </a:t>
            </a:r>
            <a:r>
              <a:rPr lang="en-US" sz="2800" dirty="0" err="1" smtClean="0">
                <a:solidFill>
                  <a:srgbClr val="FF6600"/>
                </a:solidFill>
              </a:rPr>
              <a:t>p(Good</a:t>
            </a:r>
            <a:r>
              <a:rPr lang="en-US" sz="2800" dirty="0" smtClean="0">
                <a:solidFill>
                  <a:srgbClr val="FF6600"/>
                </a:solidFill>
              </a:rPr>
              <a:t> | Credit, Debt).</a:t>
            </a:r>
          </a:p>
          <a:p>
            <a:pPr algn="l"/>
            <a:endParaRPr lang="en-US" sz="2800" dirty="0" smtClean="0">
              <a:solidFill>
                <a:srgbClr val="FF6600"/>
              </a:solidFill>
            </a:endParaRPr>
          </a:p>
          <a:p>
            <a:pPr algn="l"/>
            <a:r>
              <a:rPr lang="en-US" sz="2800" dirty="0" smtClean="0">
                <a:solidFill>
                  <a:srgbClr val="FF6600"/>
                </a:solidFill>
              </a:rPr>
              <a:t>However, in the 1960s and 70s the population of people that are good </a:t>
            </a:r>
            <a:r>
              <a:rPr lang="en-US" sz="2800" dirty="0" err="1" smtClean="0">
                <a:solidFill>
                  <a:srgbClr val="FF6600"/>
                </a:solidFill>
              </a:rPr>
              <a:t>lendees</a:t>
            </a:r>
            <a:r>
              <a:rPr lang="en-US" sz="2800" dirty="0" smtClean="0">
                <a:solidFill>
                  <a:srgbClr val="FF6600"/>
                </a:solidFill>
              </a:rPr>
              <a:t> drastically increases (baby-boomers learned from their depression era parents and are better with their money) </a:t>
            </a:r>
          </a:p>
        </p:txBody>
      </p:sp>
      <p:sp>
        <p:nvSpPr>
          <p:cNvPr id="6" name="TextBox 5"/>
          <p:cNvSpPr txBox="1"/>
          <p:nvPr/>
        </p:nvSpPr>
        <p:spPr>
          <a:xfrm>
            <a:off x="2286000" y="5638800"/>
            <a:ext cx="5105400" cy="461665"/>
          </a:xfrm>
          <a:prstGeom prst="rect">
            <a:avLst/>
          </a:prstGeom>
          <a:noFill/>
        </p:spPr>
        <p:txBody>
          <a:bodyPr wrap="square" rtlCol="0">
            <a:spAutoFit/>
          </a:bodyPr>
          <a:lstStyle/>
          <a:p>
            <a:pPr algn="l"/>
            <a:r>
              <a:rPr lang="en-US" sz="2400" dirty="0" smtClean="0">
                <a:solidFill>
                  <a:srgbClr val="FF0000"/>
                </a:solidFill>
              </a:rPr>
              <a:t>Intuitively what should happen?</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graphicFrame>
        <p:nvGraphicFramePr>
          <p:cNvPr id="332802" name="Content Placeholder 3"/>
          <p:cNvGraphicFramePr>
            <a:graphicFrameLocks noChangeAspect="1"/>
          </p:cNvGraphicFramePr>
          <p:nvPr/>
        </p:nvGraphicFramePr>
        <p:xfrm>
          <a:off x="2362200" y="4800600"/>
          <a:ext cx="4347209" cy="533400"/>
        </p:xfrm>
        <a:graphic>
          <a:graphicData uri="http://schemas.openxmlformats.org/presentationml/2006/ole">
            <mc:AlternateContent xmlns:mc="http://schemas.openxmlformats.org/markup-compatibility/2006">
              <mc:Choice xmlns:v="urn:schemas-microsoft-com:vml" Requires="v">
                <p:oleObj spid="_x0000_s377873" name="Equation" r:id="rId3" imgW="1447800" imgH="177800" progId="Equation.3">
                  <p:embed/>
                </p:oleObj>
              </mc:Choice>
              <mc:Fallback>
                <p:oleObj name="Equation" r:id="rId3" imgW="14478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00600"/>
                        <a:ext cx="434720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33400" y="1219200"/>
            <a:ext cx="8229600" cy="3108544"/>
          </a:xfrm>
          <a:prstGeom prst="rect">
            <a:avLst/>
          </a:prstGeom>
          <a:noFill/>
        </p:spPr>
        <p:txBody>
          <a:bodyPr wrap="square" rtlCol="0">
            <a:spAutoFit/>
          </a:bodyPr>
          <a:lstStyle/>
          <a:p>
            <a:pPr algn="l"/>
            <a:r>
              <a:rPr lang="en-US" sz="2800" dirty="0" smtClean="0">
                <a:solidFill>
                  <a:srgbClr val="FF6600"/>
                </a:solidFill>
              </a:rPr>
              <a:t>It’s in the 1950s and you train your model “diagnostically” using just </a:t>
            </a:r>
            <a:r>
              <a:rPr lang="en-US" sz="2800" dirty="0" err="1" smtClean="0">
                <a:solidFill>
                  <a:srgbClr val="FF6600"/>
                </a:solidFill>
              </a:rPr>
              <a:t>p(Good</a:t>
            </a:r>
            <a:r>
              <a:rPr lang="en-US" sz="2800" dirty="0" smtClean="0">
                <a:solidFill>
                  <a:srgbClr val="FF6600"/>
                </a:solidFill>
              </a:rPr>
              <a:t> | Credit, Debt).</a:t>
            </a:r>
          </a:p>
          <a:p>
            <a:pPr algn="l"/>
            <a:endParaRPr lang="en-US" sz="2800" dirty="0" smtClean="0">
              <a:solidFill>
                <a:srgbClr val="FF6600"/>
              </a:solidFill>
            </a:endParaRPr>
          </a:p>
          <a:p>
            <a:pPr algn="l"/>
            <a:r>
              <a:rPr lang="en-US" sz="2800" dirty="0" smtClean="0">
                <a:solidFill>
                  <a:srgbClr val="FF6600"/>
                </a:solidFill>
              </a:rPr>
              <a:t>However, in the 1960s and 70s the population of people that are good </a:t>
            </a:r>
            <a:r>
              <a:rPr lang="en-US" sz="2800" dirty="0" err="1" smtClean="0">
                <a:solidFill>
                  <a:srgbClr val="FF6600"/>
                </a:solidFill>
              </a:rPr>
              <a:t>lendees</a:t>
            </a:r>
            <a:r>
              <a:rPr lang="en-US" sz="2800" dirty="0" smtClean="0">
                <a:solidFill>
                  <a:srgbClr val="FF6600"/>
                </a:solidFill>
              </a:rPr>
              <a:t> drastically increases (baby-boomers learned from their depression era parents and are better with their money) </a:t>
            </a:r>
          </a:p>
        </p:txBody>
      </p:sp>
      <p:sp>
        <p:nvSpPr>
          <p:cNvPr id="6" name="TextBox 5"/>
          <p:cNvSpPr txBox="1"/>
          <p:nvPr/>
        </p:nvSpPr>
        <p:spPr>
          <a:xfrm>
            <a:off x="1371600" y="5638800"/>
            <a:ext cx="7315200" cy="830997"/>
          </a:xfrm>
          <a:prstGeom prst="rect">
            <a:avLst/>
          </a:prstGeom>
          <a:noFill/>
        </p:spPr>
        <p:txBody>
          <a:bodyPr wrap="square" rtlCol="0">
            <a:spAutoFit/>
          </a:bodyPr>
          <a:lstStyle/>
          <a:p>
            <a:pPr algn="l"/>
            <a:r>
              <a:rPr lang="en-US" sz="2400" dirty="0" smtClean="0">
                <a:solidFill>
                  <a:srgbClr val="0000FF"/>
                </a:solidFill>
              </a:rPr>
              <a:t>Probability of “good” should increase, but that</a:t>
            </a:r>
            <a:r>
              <a:rPr lang="fr-FR" sz="2400" dirty="0" smtClean="0">
                <a:solidFill>
                  <a:srgbClr val="0000FF"/>
                </a:solidFill>
              </a:rPr>
              <a:t>’</a:t>
            </a:r>
            <a:r>
              <a:rPr lang="en-US" sz="2400" dirty="0" smtClean="0">
                <a:solidFill>
                  <a:srgbClr val="0000FF"/>
                </a:solidFill>
              </a:rPr>
              <a:t>s hard to figure out from just this equation</a:t>
            </a:r>
            <a:endParaRPr lang="en-US" sz="2400" dirty="0">
              <a:solidFill>
                <a:srgbClr val="0000FF"/>
              </a:solidFill>
            </a:endParaRPr>
          </a:p>
        </p:txBody>
      </p:sp>
    </p:spTree>
    <p:extLst>
      <p:ext uri="{BB962C8B-B14F-4D97-AF65-F5344CB8AC3E}">
        <p14:creationId xmlns:p14="http://schemas.microsoft.com/office/powerpoint/2010/main" val="21105385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a:t>
            </a:r>
            <a:endParaRPr lang="en-US" dirty="0"/>
          </a:p>
        </p:txBody>
      </p:sp>
      <p:graphicFrame>
        <p:nvGraphicFramePr>
          <p:cNvPr id="331778" name="Content Placeholder 3"/>
          <p:cNvGraphicFramePr>
            <a:graphicFrameLocks noChangeAspect="1"/>
          </p:cNvGraphicFramePr>
          <p:nvPr/>
        </p:nvGraphicFramePr>
        <p:xfrm>
          <a:off x="914400" y="1371600"/>
          <a:ext cx="6965950" cy="773113"/>
        </p:xfrm>
        <a:graphic>
          <a:graphicData uri="http://schemas.openxmlformats.org/presentationml/2006/ole">
            <mc:AlternateContent xmlns:mc="http://schemas.openxmlformats.org/markup-compatibility/2006">
              <mc:Choice xmlns:v="urn:schemas-microsoft-com:vml" Requires="v">
                <p:oleObj spid="_x0000_s351275" name="Equation" r:id="rId3" imgW="3543300" imgH="393700" progId="Equation.3">
                  <p:embed/>
                </p:oleObj>
              </mc:Choice>
              <mc:Fallback>
                <p:oleObj name="Equation" r:id="rId3" imgW="3543300" imgH="3937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696595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447800" y="3352800"/>
            <a:ext cx="5715000" cy="1569660"/>
          </a:xfrm>
          <a:prstGeom prst="rect">
            <a:avLst/>
          </a:prstGeom>
          <a:noFill/>
        </p:spPr>
        <p:txBody>
          <a:bodyPr wrap="square" rtlCol="0">
            <a:spAutoFit/>
          </a:bodyPr>
          <a:lstStyle/>
          <a:p>
            <a:pPr algn="l"/>
            <a:r>
              <a:rPr lang="en-US" sz="2400" dirty="0" smtClean="0">
                <a:solidFill>
                  <a:srgbClr val="0000FF"/>
                </a:solidFill>
              </a:rPr>
              <a:t>Modeled using Bayes’ rule, it’s clear how much the probability should change.  </a:t>
            </a:r>
          </a:p>
          <a:p>
            <a:pPr algn="l"/>
            <a:endParaRPr lang="en-US" sz="2400" dirty="0">
              <a:solidFill>
                <a:srgbClr val="0000FF"/>
              </a:solidFill>
            </a:endParaRPr>
          </a:p>
          <a:p>
            <a:pPr algn="l"/>
            <a:r>
              <a:rPr lang="en-US" sz="2400" dirty="0" smtClean="0">
                <a:solidFill>
                  <a:srgbClr val="0000FF"/>
                </a:solidFill>
              </a:rPr>
              <a:t>Measure what the new P(Good) is.</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lstStyle/>
          <a:p>
            <a:pPr eaLnBrk="1" hangingPunct="1"/>
            <a:r>
              <a:rPr lang="en-US" dirty="0" smtClean="0"/>
              <a:t>When it rains…</a:t>
            </a:r>
            <a:endParaRPr lang="en-US" dirty="0"/>
          </a:p>
        </p:txBody>
      </p:sp>
      <p:sp>
        <p:nvSpPr>
          <p:cNvPr id="25603" name="Rectangle 3"/>
          <p:cNvSpPr>
            <a:spLocks noGrp="1" noChangeArrowheads="1"/>
          </p:cNvSpPr>
          <p:nvPr>
            <p:ph type="body" idx="1"/>
            <p:custDataLst>
              <p:tags r:id="rId2"/>
            </p:custDataLst>
          </p:nvPr>
        </p:nvSpPr>
        <p:spPr>
          <a:xfrm>
            <a:off x="457200" y="990601"/>
            <a:ext cx="8229600" cy="2819400"/>
          </a:xfrm>
        </p:spPr>
        <p:txBody>
          <a:bodyPr/>
          <a:lstStyle/>
          <a:p>
            <a:pPr marL="0" indent="0" eaLnBrk="1" hangingPunct="1">
              <a:lnSpc>
                <a:spcPct val="90000"/>
              </a:lnSpc>
              <a:buNone/>
            </a:pPr>
            <a:r>
              <a:rPr lang="en-US" sz="2400" dirty="0"/>
              <a:t>Marie is getting married </a:t>
            </a:r>
            <a:r>
              <a:rPr lang="en-US" sz="2400" dirty="0" smtClean="0"/>
              <a:t>tomorrow </a:t>
            </a:r>
            <a:r>
              <a:rPr lang="en-US" sz="2400" dirty="0"/>
              <a:t>at an outdoor ceremony in the desert. In recent years, it has rained only 5 days each year. Unfortunately, the weatherman has predicted rain for tomorrow. When it actually rains, the weatherman correctly forecasts rain 90% of the time. When it doesn't rain, he incorrectly forecasts rain 5% of the time. What is the probability that it will rain on the day of Marie's wedding</a:t>
            </a:r>
            <a:r>
              <a:rPr lang="en-US" sz="2400" dirty="0" smtClean="0"/>
              <a:t>?</a:t>
            </a:r>
            <a:endParaRPr lang="en-US" sz="2400" dirty="0"/>
          </a:p>
        </p:txBody>
      </p:sp>
      <p:sp>
        <p:nvSpPr>
          <p:cNvPr id="7" name="TextBox 6"/>
          <p:cNvSpPr txBox="1"/>
          <p:nvPr/>
        </p:nvSpPr>
        <p:spPr>
          <a:xfrm>
            <a:off x="1066800" y="4191000"/>
            <a:ext cx="4191000" cy="1200328"/>
          </a:xfrm>
          <a:prstGeom prst="rect">
            <a:avLst/>
          </a:prstGeom>
          <a:noFill/>
        </p:spPr>
        <p:txBody>
          <a:bodyPr wrap="square" rtlCol="0">
            <a:spAutoFit/>
          </a:bodyPr>
          <a:lstStyle/>
          <a:p>
            <a:pPr algn="l"/>
            <a:r>
              <a:rPr lang="en-US" sz="2400" dirty="0" err="1" smtClean="0">
                <a:solidFill>
                  <a:srgbClr val="0000FF"/>
                </a:solidFill>
              </a:rPr>
              <a:t>p(rain</a:t>
            </a:r>
            <a:r>
              <a:rPr lang="en-US" sz="2400" dirty="0" smtClean="0">
                <a:solidFill>
                  <a:srgbClr val="0000FF"/>
                </a:solidFill>
              </a:rPr>
              <a:t>) = 5/365</a:t>
            </a:r>
          </a:p>
          <a:p>
            <a:pPr algn="l"/>
            <a:r>
              <a:rPr lang="en-US" sz="2400" dirty="0" err="1" smtClean="0">
                <a:solidFill>
                  <a:srgbClr val="0000FF"/>
                </a:solidFill>
              </a:rPr>
              <a:t>p(predicted|rain</a:t>
            </a:r>
            <a:r>
              <a:rPr lang="en-US" sz="2400" dirty="0" smtClean="0">
                <a:solidFill>
                  <a:srgbClr val="0000FF"/>
                </a:solidFill>
              </a:rPr>
              <a:t>) = 0.9</a:t>
            </a:r>
          </a:p>
          <a:p>
            <a:pPr algn="l"/>
            <a:r>
              <a:rPr lang="en-US" sz="2400" dirty="0" err="1" smtClean="0">
                <a:solidFill>
                  <a:srgbClr val="0000FF"/>
                </a:solidFill>
              </a:rPr>
              <a:t>p(predicted|</a:t>
            </a:r>
            <a:r>
              <a:rPr lang="en-US" sz="2400" dirty="0" err="1" smtClean="0">
                <a:solidFill>
                  <a:srgbClr val="0000FF"/>
                </a:solidFill>
                <a:latin typeface="Symbol" charset="2"/>
              </a:rPr>
              <a:t>Ø</a:t>
            </a:r>
            <a:r>
              <a:rPr lang="en-US" sz="2400" dirty="0" err="1" smtClean="0">
                <a:solidFill>
                  <a:srgbClr val="0000FF"/>
                </a:solidFill>
              </a:rPr>
              <a:t>rain</a:t>
            </a:r>
            <a:r>
              <a:rPr lang="en-US" sz="2400" dirty="0" smtClean="0">
                <a:solidFill>
                  <a:srgbClr val="0000FF"/>
                </a:solidFill>
              </a:rPr>
              <a:t>) = 0.05</a:t>
            </a:r>
            <a:endParaRPr lang="en-US" sz="2400" dirty="0">
              <a:solidFill>
                <a:srgbClr val="0000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en-US" dirty="0" smtClean="0"/>
              <a:t>When it rains…</a:t>
            </a:r>
            <a:endParaRPr lang="en-US" dirty="0"/>
          </a:p>
        </p:txBody>
      </p:sp>
      <p:graphicFrame>
        <p:nvGraphicFramePr>
          <p:cNvPr id="5" name="Object 4"/>
          <p:cNvGraphicFramePr>
            <a:graphicFrameLocks noChangeAspect="1"/>
          </p:cNvGraphicFramePr>
          <p:nvPr/>
        </p:nvGraphicFramePr>
        <p:xfrm>
          <a:off x="1143000" y="2971800"/>
          <a:ext cx="5553464" cy="838200"/>
        </p:xfrm>
        <a:graphic>
          <a:graphicData uri="http://schemas.openxmlformats.org/presentationml/2006/ole">
            <mc:AlternateContent xmlns:mc="http://schemas.openxmlformats.org/markup-compatibility/2006">
              <mc:Choice xmlns:v="urn:schemas-microsoft-com:vml" Requires="v">
                <p:oleObj spid="_x0000_s374867" name="Equation" r:id="rId5" imgW="2946400" imgH="393700" progId="Equation.3">
                  <p:embed/>
                </p:oleObj>
              </mc:Choice>
              <mc:Fallback>
                <p:oleObj name="Equation" r:id="rId5" imgW="2946400" imgH="393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971800"/>
                        <a:ext cx="5553464"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85800" y="1143000"/>
            <a:ext cx="4191000" cy="1200328"/>
          </a:xfrm>
          <a:prstGeom prst="rect">
            <a:avLst/>
          </a:prstGeom>
          <a:noFill/>
        </p:spPr>
        <p:txBody>
          <a:bodyPr wrap="square" rtlCol="0">
            <a:spAutoFit/>
          </a:bodyPr>
          <a:lstStyle/>
          <a:p>
            <a:pPr algn="l"/>
            <a:r>
              <a:rPr lang="en-US" sz="2400" dirty="0" err="1" smtClean="0">
                <a:solidFill>
                  <a:srgbClr val="0000FF"/>
                </a:solidFill>
              </a:rPr>
              <a:t>p(rain</a:t>
            </a:r>
            <a:r>
              <a:rPr lang="en-US" sz="2400" dirty="0" smtClean="0">
                <a:solidFill>
                  <a:srgbClr val="0000FF"/>
                </a:solidFill>
              </a:rPr>
              <a:t>) = 5/365</a:t>
            </a:r>
          </a:p>
          <a:p>
            <a:pPr algn="l"/>
            <a:r>
              <a:rPr lang="en-US" sz="2400" dirty="0" err="1" smtClean="0">
                <a:solidFill>
                  <a:srgbClr val="0000FF"/>
                </a:solidFill>
              </a:rPr>
              <a:t>p(predicted|rain</a:t>
            </a:r>
            <a:r>
              <a:rPr lang="en-US" sz="2400" dirty="0" smtClean="0">
                <a:solidFill>
                  <a:srgbClr val="0000FF"/>
                </a:solidFill>
              </a:rPr>
              <a:t>) = 0.9</a:t>
            </a:r>
          </a:p>
          <a:p>
            <a:pPr algn="l"/>
            <a:r>
              <a:rPr lang="en-US" sz="2400" dirty="0" err="1" smtClean="0">
                <a:solidFill>
                  <a:srgbClr val="0000FF"/>
                </a:solidFill>
              </a:rPr>
              <a:t>p(predicted|</a:t>
            </a:r>
            <a:r>
              <a:rPr lang="en-US" sz="2400" dirty="0" err="1" smtClean="0">
                <a:solidFill>
                  <a:srgbClr val="0000FF"/>
                </a:solidFill>
                <a:latin typeface="Symbol" charset="2"/>
              </a:rPr>
              <a:t>Ø</a:t>
            </a:r>
            <a:r>
              <a:rPr lang="en-US" sz="2400" dirty="0" err="1" smtClean="0">
                <a:solidFill>
                  <a:srgbClr val="0000FF"/>
                </a:solidFill>
              </a:rPr>
              <a:t>rain</a:t>
            </a:r>
            <a:r>
              <a:rPr lang="en-US" sz="2400" dirty="0" smtClean="0">
                <a:solidFill>
                  <a:srgbClr val="0000FF"/>
                </a:solidFill>
              </a:rPr>
              <a:t>) = 0.05</a:t>
            </a:r>
            <a:endParaRPr lang="en-US" sz="2400" dirty="0">
              <a:solidFill>
                <a:srgbClr val="0000FF"/>
              </a:solidFill>
            </a:endParaRPr>
          </a:p>
        </p:txBody>
      </p:sp>
      <p:graphicFrame>
        <p:nvGraphicFramePr>
          <p:cNvPr id="374788" name="Object 4"/>
          <p:cNvGraphicFramePr>
            <a:graphicFrameLocks noChangeAspect="1"/>
          </p:cNvGraphicFramePr>
          <p:nvPr/>
        </p:nvGraphicFramePr>
        <p:xfrm>
          <a:off x="3438525" y="4114800"/>
          <a:ext cx="1819275" cy="838200"/>
        </p:xfrm>
        <a:graphic>
          <a:graphicData uri="http://schemas.openxmlformats.org/presentationml/2006/ole">
            <mc:AlternateContent xmlns:mc="http://schemas.openxmlformats.org/markup-compatibility/2006">
              <mc:Choice xmlns:v="urn:schemas-microsoft-com:vml" Requires="v">
                <p:oleObj spid="_x0000_s374868" name="Equation" r:id="rId7" imgW="965200" imgH="393700" progId="Equation.3">
                  <p:embed/>
                </p:oleObj>
              </mc:Choice>
              <mc:Fallback>
                <p:oleObj name="Equation" r:id="rId7" imgW="965200" imgH="393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525" y="4114800"/>
                        <a:ext cx="18192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en-US" dirty="0" smtClean="0"/>
              <a:t>When it rains…</a:t>
            </a:r>
            <a:endParaRPr lang="en-US" dirty="0"/>
          </a:p>
        </p:txBody>
      </p:sp>
      <p:sp>
        <p:nvSpPr>
          <p:cNvPr id="7" name="TextBox 6"/>
          <p:cNvSpPr txBox="1"/>
          <p:nvPr/>
        </p:nvSpPr>
        <p:spPr>
          <a:xfrm>
            <a:off x="685800" y="1143000"/>
            <a:ext cx="4191000" cy="1200328"/>
          </a:xfrm>
          <a:prstGeom prst="rect">
            <a:avLst/>
          </a:prstGeom>
          <a:noFill/>
        </p:spPr>
        <p:txBody>
          <a:bodyPr wrap="square" rtlCol="0">
            <a:spAutoFit/>
          </a:bodyPr>
          <a:lstStyle/>
          <a:p>
            <a:pPr algn="l"/>
            <a:r>
              <a:rPr lang="en-US" sz="2400" dirty="0" err="1" smtClean="0">
                <a:solidFill>
                  <a:srgbClr val="0000FF"/>
                </a:solidFill>
              </a:rPr>
              <a:t>p(rain</a:t>
            </a:r>
            <a:r>
              <a:rPr lang="en-US" sz="2400" dirty="0" smtClean="0">
                <a:solidFill>
                  <a:srgbClr val="0000FF"/>
                </a:solidFill>
              </a:rPr>
              <a:t>) = 5/365</a:t>
            </a:r>
          </a:p>
          <a:p>
            <a:pPr algn="l"/>
            <a:r>
              <a:rPr lang="en-US" sz="2400" dirty="0" err="1" smtClean="0">
                <a:solidFill>
                  <a:srgbClr val="0000FF"/>
                </a:solidFill>
              </a:rPr>
              <a:t>p(predicted|rain</a:t>
            </a:r>
            <a:r>
              <a:rPr lang="en-US" sz="2400" dirty="0" smtClean="0">
                <a:solidFill>
                  <a:srgbClr val="0000FF"/>
                </a:solidFill>
              </a:rPr>
              <a:t>) = 0.9</a:t>
            </a:r>
          </a:p>
          <a:p>
            <a:pPr algn="l"/>
            <a:r>
              <a:rPr lang="en-US" sz="2400" dirty="0" err="1" smtClean="0">
                <a:solidFill>
                  <a:srgbClr val="0000FF"/>
                </a:solidFill>
              </a:rPr>
              <a:t>p(predicted|</a:t>
            </a:r>
            <a:r>
              <a:rPr lang="en-US" sz="2400" dirty="0" err="1" smtClean="0">
                <a:solidFill>
                  <a:srgbClr val="0000FF"/>
                </a:solidFill>
                <a:latin typeface="Symbol" charset="2"/>
              </a:rPr>
              <a:t>Ø</a:t>
            </a:r>
            <a:r>
              <a:rPr lang="en-US" sz="2400" dirty="0" err="1" smtClean="0">
                <a:solidFill>
                  <a:srgbClr val="0000FF"/>
                </a:solidFill>
              </a:rPr>
              <a:t>rain</a:t>
            </a:r>
            <a:r>
              <a:rPr lang="en-US" sz="2400" dirty="0" smtClean="0">
                <a:solidFill>
                  <a:srgbClr val="0000FF"/>
                </a:solidFill>
              </a:rPr>
              <a:t>) = 0.05</a:t>
            </a:r>
            <a:endParaRPr lang="en-US" sz="2400" dirty="0">
              <a:solidFill>
                <a:srgbClr val="0000FF"/>
              </a:solidFill>
            </a:endParaRPr>
          </a:p>
        </p:txBody>
      </p:sp>
      <p:graphicFrame>
        <p:nvGraphicFramePr>
          <p:cNvPr id="376836" name="Object 4"/>
          <p:cNvGraphicFramePr>
            <a:graphicFrameLocks noChangeAspect="1"/>
          </p:cNvGraphicFramePr>
          <p:nvPr/>
        </p:nvGraphicFramePr>
        <p:xfrm>
          <a:off x="441325" y="2667000"/>
          <a:ext cx="8474075" cy="379413"/>
        </p:xfrm>
        <a:graphic>
          <a:graphicData uri="http://schemas.openxmlformats.org/presentationml/2006/ole">
            <mc:AlternateContent xmlns:mc="http://schemas.openxmlformats.org/markup-compatibility/2006">
              <mc:Choice xmlns:v="urn:schemas-microsoft-com:vml" Requires="v">
                <p:oleObj spid="_x0000_s376957" name="Equation" r:id="rId5" imgW="4495800" imgH="177800" progId="Equation.3">
                  <p:embed/>
                </p:oleObj>
              </mc:Choice>
              <mc:Fallback>
                <p:oleObj name="Equation" r:id="rId5" imgW="4495800" imgH="177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5" y="2667000"/>
                        <a:ext cx="84740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1233487" y="3352800"/>
            <a:ext cx="6005513" cy="827087"/>
            <a:chOff x="1233487" y="3352800"/>
            <a:chExt cx="6005513" cy="827087"/>
          </a:xfrm>
        </p:grpSpPr>
        <p:graphicFrame>
          <p:nvGraphicFramePr>
            <p:cNvPr id="376839" name="Object 7"/>
            <p:cNvGraphicFramePr>
              <a:graphicFrameLocks noChangeAspect="1"/>
            </p:cNvGraphicFramePr>
            <p:nvPr/>
          </p:nvGraphicFramePr>
          <p:xfrm>
            <a:off x="1233487" y="3352800"/>
            <a:ext cx="6005513" cy="377825"/>
          </p:xfrm>
          <a:graphic>
            <a:graphicData uri="http://schemas.openxmlformats.org/presentationml/2006/ole">
              <mc:AlternateContent xmlns:mc="http://schemas.openxmlformats.org/markup-compatibility/2006">
                <mc:Choice xmlns:v="urn:schemas-microsoft-com:vml" Requires="v">
                  <p:oleObj spid="_x0000_s376958" name="Equation" r:id="rId7" imgW="3187700" imgH="177800" progId="Equation.3">
                    <p:embed/>
                  </p:oleObj>
                </mc:Choice>
                <mc:Fallback>
                  <p:oleObj name="Equation" r:id="rId7" imgW="3187700" imgH="1778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7" y="3352800"/>
                          <a:ext cx="6005513"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40" name="Object 8"/>
            <p:cNvGraphicFramePr>
              <a:graphicFrameLocks noChangeAspect="1"/>
            </p:cNvGraphicFramePr>
            <p:nvPr/>
          </p:nvGraphicFramePr>
          <p:xfrm>
            <a:off x="3629025" y="3883025"/>
            <a:ext cx="2009775" cy="296862"/>
          </p:xfrm>
          <a:graphic>
            <a:graphicData uri="http://schemas.openxmlformats.org/presentationml/2006/ole">
              <mc:AlternateContent xmlns:mc="http://schemas.openxmlformats.org/markup-compatibility/2006">
                <mc:Choice xmlns:v="urn:schemas-microsoft-com:vml" Requires="v">
                  <p:oleObj spid="_x0000_s376959" name="Equation" r:id="rId9" imgW="1066800" imgH="139700" progId="Equation.3">
                    <p:embed/>
                  </p:oleObj>
                </mc:Choice>
                <mc:Fallback>
                  <p:oleObj name="Equation" r:id="rId9" imgW="1066800" imgH="1397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9025" y="3883025"/>
                          <a:ext cx="2009775"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Monty Hall</a:t>
            </a:r>
            <a:endParaRPr lang="en-US" dirty="0"/>
          </a:p>
        </p:txBody>
      </p:sp>
      <p:sp>
        <p:nvSpPr>
          <p:cNvPr id="9" name="Content Placeholder 8"/>
          <p:cNvSpPr>
            <a:spLocks noGrp="1"/>
          </p:cNvSpPr>
          <p:nvPr>
            <p:ph idx="1"/>
          </p:nvPr>
        </p:nvSpPr>
        <p:spPr>
          <a:xfrm>
            <a:off x="304800" y="1036637"/>
            <a:ext cx="8458200" cy="5135563"/>
          </a:xfrm>
        </p:spPr>
        <p:txBody>
          <a:bodyPr/>
          <a:lstStyle/>
          <a:p>
            <a:r>
              <a:rPr lang="en-US" sz="2400" dirty="0" smtClean="0"/>
              <a:t>3 doors</a:t>
            </a:r>
          </a:p>
          <a:p>
            <a:pPr lvl="1"/>
            <a:r>
              <a:rPr lang="en-US" sz="2000" dirty="0" smtClean="0"/>
              <a:t>behind two, something bad</a:t>
            </a:r>
          </a:p>
          <a:p>
            <a:pPr lvl="1"/>
            <a:r>
              <a:rPr lang="en-US" sz="2000" dirty="0" smtClean="0"/>
              <a:t>behind one, something good</a:t>
            </a:r>
            <a:endParaRPr lang="en-US" sz="2400" dirty="0" smtClean="0"/>
          </a:p>
          <a:p>
            <a:r>
              <a:rPr lang="en-US" sz="2400" dirty="0" smtClean="0"/>
              <a:t>You pick one door, but are not shown</a:t>
            </a:r>
            <a:br>
              <a:rPr lang="en-US" sz="2400" dirty="0" smtClean="0"/>
            </a:br>
            <a:r>
              <a:rPr lang="en-US" sz="2400" dirty="0" smtClean="0"/>
              <a:t>the contents</a:t>
            </a:r>
          </a:p>
          <a:p>
            <a:r>
              <a:rPr lang="en-US" sz="2400" dirty="0" smtClean="0"/>
              <a:t>Host opens one of the other two doors that has the bad thing behind it (he always opens one with the bad thing)</a:t>
            </a:r>
          </a:p>
          <a:p>
            <a:r>
              <a:rPr lang="en-US" sz="2400" dirty="0" smtClean="0"/>
              <a:t>You can now switch your door to the other unopened.  Should you?</a:t>
            </a:r>
          </a:p>
        </p:txBody>
      </p:sp>
      <p:pic>
        <p:nvPicPr>
          <p:cNvPr id="3" name="Picture 2"/>
          <p:cNvPicPr>
            <a:picLocks noChangeAspect="1"/>
          </p:cNvPicPr>
          <p:nvPr/>
        </p:nvPicPr>
        <p:blipFill>
          <a:blip r:embed="rId2"/>
          <a:stretch>
            <a:fillRect/>
          </a:stretch>
        </p:blipFill>
        <p:spPr>
          <a:xfrm>
            <a:off x="6096000" y="1143000"/>
            <a:ext cx="2362200" cy="1701800"/>
          </a:xfrm>
          <a:prstGeom prst="rect">
            <a:avLst/>
          </a:prstGeom>
        </p:spPr>
      </p:pic>
      <p:pic>
        <p:nvPicPr>
          <p:cNvPr id="4" name="Picture 3"/>
          <p:cNvPicPr>
            <a:picLocks noChangeAspect="1"/>
          </p:cNvPicPr>
          <p:nvPr/>
        </p:nvPicPr>
        <p:blipFill>
          <a:blip r:embed="rId3"/>
          <a:stretch>
            <a:fillRect/>
          </a:stretch>
        </p:blipFill>
        <p:spPr>
          <a:xfrm>
            <a:off x="914400" y="4711700"/>
            <a:ext cx="1993900" cy="2070100"/>
          </a:xfrm>
          <a:prstGeom prst="rect">
            <a:avLst/>
          </a:prstGeom>
        </p:spPr>
      </p:pic>
      <p:pic>
        <p:nvPicPr>
          <p:cNvPr id="5" name="Picture 4"/>
          <p:cNvPicPr>
            <a:picLocks noChangeAspect="1"/>
          </p:cNvPicPr>
          <p:nvPr/>
        </p:nvPicPr>
        <p:blipFill>
          <a:blip r:embed="rId3"/>
          <a:stretch>
            <a:fillRect/>
          </a:stretch>
        </p:blipFill>
        <p:spPr>
          <a:xfrm>
            <a:off x="3416300" y="4711700"/>
            <a:ext cx="1993900" cy="2070100"/>
          </a:xfrm>
          <a:prstGeom prst="rect">
            <a:avLst/>
          </a:prstGeom>
        </p:spPr>
      </p:pic>
      <p:pic>
        <p:nvPicPr>
          <p:cNvPr id="7" name="Picture 6"/>
          <p:cNvPicPr>
            <a:picLocks noChangeAspect="1"/>
          </p:cNvPicPr>
          <p:nvPr/>
        </p:nvPicPr>
        <p:blipFill>
          <a:blip r:embed="rId4"/>
          <a:stretch>
            <a:fillRect/>
          </a:stretch>
        </p:blipFill>
        <p:spPr>
          <a:xfrm>
            <a:off x="6096000" y="5092700"/>
            <a:ext cx="2184400" cy="1638300"/>
          </a:xfrm>
          <a:prstGeom prst="rect">
            <a:avLst/>
          </a:prstGeom>
        </p:spPr>
      </p:pic>
    </p:spTree>
    <p:extLst>
      <p:ext uri="{BB962C8B-B14F-4D97-AF65-F5344CB8AC3E}">
        <p14:creationId xmlns:p14="http://schemas.microsoft.com/office/powerpoint/2010/main" val="18086490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Monty Hall</a:t>
            </a:r>
            <a:endParaRPr lang="en-US" dirty="0"/>
          </a:p>
        </p:txBody>
      </p:sp>
      <p:sp>
        <p:nvSpPr>
          <p:cNvPr id="3" name="Content Placeholder 2"/>
          <p:cNvSpPr>
            <a:spLocks noGrp="1"/>
          </p:cNvSpPr>
          <p:nvPr>
            <p:ph idx="1"/>
          </p:nvPr>
        </p:nvSpPr>
        <p:spPr/>
        <p:txBody>
          <a:bodyPr/>
          <a:lstStyle/>
          <a:p>
            <a:pPr marL="0" indent="0">
              <a:buNone/>
            </a:pPr>
            <a:r>
              <a:rPr lang="en-US" sz="2800" dirty="0" err="1" smtClean="0"/>
              <a:t>p(win</a:t>
            </a:r>
            <a:r>
              <a:rPr lang="en-US" sz="2800" dirty="0" smtClean="0"/>
              <a:t>) initially?</a:t>
            </a:r>
          </a:p>
          <a:p>
            <a:pPr lvl="1"/>
            <a:r>
              <a:rPr lang="en-US" dirty="0" smtClean="0"/>
              <a:t>3 doors, 1 with a winner, </a:t>
            </a:r>
            <a:r>
              <a:rPr lang="en-US" dirty="0" err="1" smtClean="0"/>
              <a:t>p(win</a:t>
            </a:r>
            <a:r>
              <a:rPr lang="en-US" dirty="0" smtClean="0"/>
              <a:t>) = 1/3</a:t>
            </a:r>
          </a:p>
          <a:p>
            <a:pPr marL="0" indent="0">
              <a:buNone/>
            </a:pPr>
            <a:endParaRPr lang="en-US" dirty="0" smtClean="0"/>
          </a:p>
          <a:p>
            <a:pPr marL="0" indent="0">
              <a:buNone/>
            </a:pPr>
            <a:r>
              <a:rPr lang="en-US" dirty="0" smtClean="0">
                <a:solidFill>
                  <a:srgbClr val="FF0000"/>
                </a:solidFill>
              </a:rPr>
              <a:t>p(win | </a:t>
            </a:r>
            <a:r>
              <a:rPr lang="en-US" dirty="0" err="1" smtClean="0">
                <a:solidFill>
                  <a:srgbClr val="FF0000"/>
                </a:solidFill>
              </a:rPr>
              <a:t>shown_other_door</a:t>
            </a:r>
            <a:r>
              <a:rPr lang="en-US" dirty="0" smtClean="0">
                <a:solidFill>
                  <a:srgbClr val="FF0000"/>
                </a:solidFill>
              </a:rPr>
              <a:t>)?</a:t>
            </a:r>
          </a:p>
          <a:p>
            <a:pPr lvl="1"/>
            <a:r>
              <a:rPr lang="en-US" dirty="0" smtClean="0"/>
              <a:t>One reasoning:</a:t>
            </a:r>
          </a:p>
          <a:p>
            <a:pPr lvl="2"/>
            <a:r>
              <a:rPr lang="en-US" dirty="0" smtClean="0"/>
              <a:t>once you’re shown one door, there are just two remaining doors</a:t>
            </a:r>
          </a:p>
          <a:p>
            <a:pPr lvl="2"/>
            <a:r>
              <a:rPr lang="en-US" dirty="0" smtClean="0"/>
              <a:t>one of which has the winning prize</a:t>
            </a:r>
          </a:p>
          <a:p>
            <a:pPr lvl="2"/>
            <a:r>
              <a:rPr lang="en-US" dirty="0" smtClean="0"/>
              <a:t>1/2</a:t>
            </a:r>
            <a:endParaRPr lang="en-US" dirty="0"/>
          </a:p>
        </p:txBody>
      </p:sp>
      <p:sp>
        <p:nvSpPr>
          <p:cNvPr id="4" name="TextBox 3"/>
          <p:cNvSpPr txBox="1"/>
          <p:nvPr/>
        </p:nvSpPr>
        <p:spPr>
          <a:xfrm>
            <a:off x="990600" y="5486400"/>
            <a:ext cx="4876800" cy="646331"/>
          </a:xfrm>
          <a:prstGeom prst="rect">
            <a:avLst/>
          </a:prstGeom>
          <a:noFill/>
        </p:spPr>
        <p:txBody>
          <a:bodyPr wrap="square" rtlCol="0">
            <a:spAutoFit/>
          </a:bodyPr>
          <a:lstStyle/>
          <a:p>
            <a:r>
              <a:rPr lang="en-US" sz="3600" dirty="0" smtClean="0">
                <a:solidFill>
                  <a:srgbClr val="FF0000"/>
                </a:solidFill>
              </a:rPr>
              <a:t>This is not correct!</a:t>
            </a:r>
            <a:endParaRPr lang="en-US" sz="3600" dirty="0">
              <a:solidFill>
                <a:srgbClr val="FF0000"/>
              </a:solidFill>
            </a:endParaRPr>
          </a:p>
        </p:txBody>
      </p:sp>
    </p:spTree>
    <p:extLst>
      <p:ext uri="{BB962C8B-B14F-4D97-AF65-F5344CB8AC3E}">
        <p14:creationId xmlns:p14="http://schemas.microsoft.com/office/powerpoint/2010/main" val="2786795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 Player picks door 1</a:t>
            </a:r>
            <a:endParaRPr lang="en-US" dirty="0"/>
          </a:p>
        </p:txBody>
      </p:sp>
      <p:sp>
        <p:nvSpPr>
          <p:cNvPr id="8" name="TextBox 7"/>
          <p:cNvSpPr txBox="1"/>
          <p:nvPr/>
        </p:nvSpPr>
        <p:spPr>
          <a:xfrm>
            <a:off x="1524000" y="1219200"/>
            <a:ext cx="1219200" cy="646331"/>
          </a:xfrm>
          <a:prstGeom prst="rect">
            <a:avLst/>
          </a:prstGeom>
          <a:noFill/>
        </p:spPr>
        <p:txBody>
          <a:bodyPr wrap="square" rtlCol="0">
            <a:spAutoFit/>
          </a:bodyPr>
          <a:lstStyle/>
          <a:p>
            <a:r>
              <a:rPr lang="en-US" dirty="0" smtClean="0"/>
              <a:t>winning location</a:t>
            </a:r>
            <a:endParaRPr lang="en-US" dirty="0"/>
          </a:p>
        </p:txBody>
      </p:sp>
      <p:sp>
        <p:nvSpPr>
          <p:cNvPr id="9" name="TextBox 8"/>
          <p:cNvSpPr txBox="1"/>
          <p:nvPr/>
        </p:nvSpPr>
        <p:spPr>
          <a:xfrm>
            <a:off x="990600" y="2266890"/>
            <a:ext cx="2209800" cy="400110"/>
          </a:xfrm>
          <a:prstGeom prst="rect">
            <a:avLst/>
          </a:prstGeom>
          <a:noFill/>
        </p:spPr>
        <p:txBody>
          <a:bodyPr wrap="square" rtlCol="0">
            <a:spAutoFit/>
          </a:bodyPr>
          <a:lstStyle/>
          <a:p>
            <a:r>
              <a:rPr lang="en-US" sz="2000" dirty="0" smtClean="0">
                <a:solidFill>
                  <a:srgbClr val="0000FF"/>
                </a:solidFill>
              </a:rPr>
              <a:t>Door 1</a:t>
            </a:r>
            <a:endParaRPr lang="en-US" sz="2000" dirty="0">
              <a:solidFill>
                <a:srgbClr val="0000FF"/>
              </a:solidFill>
            </a:endParaRPr>
          </a:p>
        </p:txBody>
      </p:sp>
      <p:sp>
        <p:nvSpPr>
          <p:cNvPr id="10" name="TextBox 9"/>
          <p:cNvSpPr txBox="1"/>
          <p:nvPr/>
        </p:nvSpPr>
        <p:spPr>
          <a:xfrm>
            <a:off x="990600" y="3714690"/>
            <a:ext cx="2209800" cy="400110"/>
          </a:xfrm>
          <a:prstGeom prst="rect">
            <a:avLst/>
          </a:prstGeom>
          <a:noFill/>
        </p:spPr>
        <p:txBody>
          <a:bodyPr wrap="square" rtlCol="0">
            <a:spAutoFit/>
          </a:bodyPr>
          <a:lstStyle/>
          <a:p>
            <a:r>
              <a:rPr lang="en-US" sz="2000" dirty="0" smtClean="0">
                <a:solidFill>
                  <a:srgbClr val="0000FF"/>
                </a:solidFill>
              </a:rPr>
              <a:t>Door 2</a:t>
            </a:r>
            <a:endParaRPr lang="en-US" sz="2000" dirty="0">
              <a:solidFill>
                <a:srgbClr val="0000FF"/>
              </a:solidFill>
            </a:endParaRPr>
          </a:p>
        </p:txBody>
      </p:sp>
      <p:sp>
        <p:nvSpPr>
          <p:cNvPr id="11" name="TextBox 10"/>
          <p:cNvSpPr txBox="1"/>
          <p:nvPr/>
        </p:nvSpPr>
        <p:spPr>
          <a:xfrm>
            <a:off x="1066800" y="5086290"/>
            <a:ext cx="2209800" cy="400110"/>
          </a:xfrm>
          <a:prstGeom prst="rect">
            <a:avLst/>
          </a:prstGeom>
          <a:noFill/>
        </p:spPr>
        <p:txBody>
          <a:bodyPr wrap="square" rtlCol="0">
            <a:spAutoFit/>
          </a:bodyPr>
          <a:lstStyle/>
          <a:p>
            <a:r>
              <a:rPr lang="en-US" sz="2000" dirty="0" smtClean="0">
                <a:solidFill>
                  <a:srgbClr val="0000FF"/>
                </a:solidFill>
              </a:rPr>
              <a:t>Door 3</a:t>
            </a:r>
            <a:endParaRPr lang="en-US" sz="2000" dirty="0">
              <a:solidFill>
                <a:srgbClr val="0000FF"/>
              </a:solidFill>
            </a:endParaRPr>
          </a:p>
        </p:txBody>
      </p:sp>
      <p:sp>
        <p:nvSpPr>
          <p:cNvPr id="12" name="TextBox 11"/>
          <p:cNvSpPr txBox="1"/>
          <p:nvPr/>
        </p:nvSpPr>
        <p:spPr>
          <a:xfrm>
            <a:off x="990600" y="2286000"/>
            <a:ext cx="533400" cy="369332"/>
          </a:xfrm>
          <a:prstGeom prst="rect">
            <a:avLst/>
          </a:prstGeom>
          <a:noFill/>
        </p:spPr>
        <p:txBody>
          <a:bodyPr wrap="square" rtlCol="0">
            <a:spAutoFit/>
          </a:bodyPr>
          <a:lstStyle/>
          <a:p>
            <a:r>
              <a:rPr lang="en-US" dirty="0" smtClean="0"/>
              <a:t>1/3</a:t>
            </a:r>
            <a:endParaRPr lang="en-US" dirty="0"/>
          </a:p>
        </p:txBody>
      </p:sp>
      <p:sp>
        <p:nvSpPr>
          <p:cNvPr id="13" name="TextBox 12"/>
          <p:cNvSpPr txBox="1"/>
          <p:nvPr/>
        </p:nvSpPr>
        <p:spPr>
          <a:xfrm>
            <a:off x="990600" y="3745468"/>
            <a:ext cx="533400" cy="369332"/>
          </a:xfrm>
          <a:prstGeom prst="rect">
            <a:avLst/>
          </a:prstGeom>
          <a:noFill/>
        </p:spPr>
        <p:txBody>
          <a:bodyPr wrap="square" rtlCol="0">
            <a:spAutoFit/>
          </a:bodyPr>
          <a:lstStyle/>
          <a:p>
            <a:r>
              <a:rPr lang="en-US" dirty="0" smtClean="0"/>
              <a:t>1/3</a:t>
            </a:r>
            <a:endParaRPr lang="en-US" dirty="0"/>
          </a:p>
        </p:txBody>
      </p:sp>
      <p:sp>
        <p:nvSpPr>
          <p:cNvPr id="14" name="TextBox 13"/>
          <p:cNvSpPr txBox="1"/>
          <p:nvPr/>
        </p:nvSpPr>
        <p:spPr>
          <a:xfrm>
            <a:off x="990600" y="5117068"/>
            <a:ext cx="533400" cy="369332"/>
          </a:xfrm>
          <a:prstGeom prst="rect">
            <a:avLst/>
          </a:prstGeom>
          <a:noFill/>
        </p:spPr>
        <p:txBody>
          <a:bodyPr wrap="square" rtlCol="0">
            <a:spAutoFit/>
          </a:bodyPr>
          <a:lstStyle/>
          <a:p>
            <a:r>
              <a:rPr lang="en-US" dirty="0" smtClean="0"/>
              <a:t>1/3</a:t>
            </a:r>
            <a:endParaRPr lang="en-US" dirty="0"/>
          </a:p>
        </p:txBody>
      </p:sp>
      <p:sp>
        <p:nvSpPr>
          <p:cNvPr id="15" name="TextBox 14"/>
          <p:cNvSpPr txBox="1"/>
          <p:nvPr/>
        </p:nvSpPr>
        <p:spPr>
          <a:xfrm>
            <a:off x="3429000" y="1219200"/>
            <a:ext cx="1219200" cy="646331"/>
          </a:xfrm>
          <a:prstGeom prst="rect">
            <a:avLst/>
          </a:prstGeom>
          <a:noFill/>
        </p:spPr>
        <p:txBody>
          <a:bodyPr wrap="square" rtlCol="0">
            <a:spAutoFit/>
          </a:bodyPr>
          <a:lstStyle/>
          <a:p>
            <a:r>
              <a:rPr lang="en-US" dirty="0" smtClean="0"/>
              <a:t>host opens</a:t>
            </a:r>
            <a:endParaRPr lang="en-US" dirty="0"/>
          </a:p>
        </p:txBody>
      </p:sp>
      <p:sp>
        <p:nvSpPr>
          <p:cNvPr id="16" name="TextBox 15"/>
          <p:cNvSpPr txBox="1"/>
          <p:nvPr/>
        </p:nvSpPr>
        <p:spPr>
          <a:xfrm>
            <a:off x="2971800" y="1962090"/>
            <a:ext cx="2209800" cy="400110"/>
          </a:xfrm>
          <a:prstGeom prst="rect">
            <a:avLst/>
          </a:prstGeom>
          <a:noFill/>
        </p:spPr>
        <p:txBody>
          <a:bodyPr wrap="square" rtlCol="0">
            <a:spAutoFit/>
          </a:bodyPr>
          <a:lstStyle/>
          <a:p>
            <a:r>
              <a:rPr lang="en-US" sz="2000" dirty="0" smtClean="0">
                <a:solidFill>
                  <a:srgbClr val="0000FF"/>
                </a:solidFill>
              </a:rPr>
              <a:t>Door 2</a:t>
            </a:r>
            <a:endParaRPr lang="en-US" sz="2000" dirty="0">
              <a:solidFill>
                <a:srgbClr val="0000FF"/>
              </a:solidFill>
            </a:endParaRPr>
          </a:p>
        </p:txBody>
      </p:sp>
      <p:sp>
        <p:nvSpPr>
          <p:cNvPr id="17" name="TextBox 16"/>
          <p:cNvSpPr txBox="1"/>
          <p:nvPr/>
        </p:nvSpPr>
        <p:spPr>
          <a:xfrm>
            <a:off x="2971800" y="2495490"/>
            <a:ext cx="2209800" cy="400110"/>
          </a:xfrm>
          <a:prstGeom prst="rect">
            <a:avLst/>
          </a:prstGeom>
          <a:noFill/>
        </p:spPr>
        <p:txBody>
          <a:bodyPr wrap="square" rtlCol="0">
            <a:spAutoFit/>
          </a:bodyPr>
          <a:lstStyle/>
          <a:p>
            <a:r>
              <a:rPr lang="en-US" sz="2000" dirty="0" smtClean="0">
                <a:solidFill>
                  <a:srgbClr val="0000FF"/>
                </a:solidFill>
              </a:rPr>
              <a:t>Door 3</a:t>
            </a:r>
            <a:endParaRPr lang="en-US" sz="2000" dirty="0">
              <a:solidFill>
                <a:srgbClr val="0000FF"/>
              </a:solidFill>
            </a:endParaRPr>
          </a:p>
        </p:txBody>
      </p:sp>
      <p:sp>
        <p:nvSpPr>
          <p:cNvPr id="18" name="TextBox 17"/>
          <p:cNvSpPr txBox="1"/>
          <p:nvPr/>
        </p:nvSpPr>
        <p:spPr>
          <a:xfrm>
            <a:off x="3048000" y="1981200"/>
            <a:ext cx="533400" cy="369332"/>
          </a:xfrm>
          <a:prstGeom prst="rect">
            <a:avLst/>
          </a:prstGeom>
          <a:noFill/>
        </p:spPr>
        <p:txBody>
          <a:bodyPr wrap="square" rtlCol="0">
            <a:spAutoFit/>
          </a:bodyPr>
          <a:lstStyle/>
          <a:p>
            <a:r>
              <a:rPr lang="en-US" dirty="0" smtClean="0"/>
              <a:t>1/2</a:t>
            </a:r>
            <a:endParaRPr lang="en-US" dirty="0"/>
          </a:p>
        </p:txBody>
      </p:sp>
      <p:sp>
        <p:nvSpPr>
          <p:cNvPr id="19" name="TextBox 18"/>
          <p:cNvSpPr txBox="1"/>
          <p:nvPr/>
        </p:nvSpPr>
        <p:spPr>
          <a:xfrm>
            <a:off x="3048000" y="2526268"/>
            <a:ext cx="533400" cy="369332"/>
          </a:xfrm>
          <a:prstGeom prst="rect">
            <a:avLst/>
          </a:prstGeom>
          <a:noFill/>
        </p:spPr>
        <p:txBody>
          <a:bodyPr wrap="square" rtlCol="0">
            <a:spAutoFit/>
          </a:bodyPr>
          <a:lstStyle/>
          <a:p>
            <a:r>
              <a:rPr lang="en-US" dirty="0" smtClean="0"/>
              <a:t>1/2</a:t>
            </a:r>
            <a:endParaRPr lang="en-US" dirty="0"/>
          </a:p>
        </p:txBody>
      </p:sp>
      <p:sp>
        <p:nvSpPr>
          <p:cNvPr id="20" name="TextBox 19"/>
          <p:cNvSpPr txBox="1"/>
          <p:nvPr/>
        </p:nvSpPr>
        <p:spPr>
          <a:xfrm>
            <a:off x="2971800" y="3714690"/>
            <a:ext cx="2209800" cy="400110"/>
          </a:xfrm>
          <a:prstGeom prst="rect">
            <a:avLst/>
          </a:prstGeom>
          <a:noFill/>
        </p:spPr>
        <p:txBody>
          <a:bodyPr wrap="square" rtlCol="0">
            <a:spAutoFit/>
          </a:bodyPr>
          <a:lstStyle/>
          <a:p>
            <a:r>
              <a:rPr lang="en-US" sz="2000" dirty="0" smtClean="0">
                <a:solidFill>
                  <a:srgbClr val="0000FF"/>
                </a:solidFill>
              </a:rPr>
              <a:t>Door 3</a:t>
            </a:r>
            <a:endParaRPr lang="en-US" sz="2000" dirty="0">
              <a:solidFill>
                <a:srgbClr val="0000FF"/>
              </a:solidFill>
            </a:endParaRPr>
          </a:p>
        </p:txBody>
      </p:sp>
      <p:sp>
        <p:nvSpPr>
          <p:cNvPr id="21" name="TextBox 20"/>
          <p:cNvSpPr txBox="1"/>
          <p:nvPr/>
        </p:nvSpPr>
        <p:spPr>
          <a:xfrm>
            <a:off x="3048000" y="3745468"/>
            <a:ext cx="533400" cy="369332"/>
          </a:xfrm>
          <a:prstGeom prst="rect">
            <a:avLst/>
          </a:prstGeom>
          <a:noFill/>
        </p:spPr>
        <p:txBody>
          <a:bodyPr wrap="square" rtlCol="0">
            <a:spAutoFit/>
          </a:bodyPr>
          <a:lstStyle/>
          <a:p>
            <a:r>
              <a:rPr lang="en-US" dirty="0" smtClean="0"/>
              <a:t>1</a:t>
            </a:r>
            <a:endParaRPr lang="en-US" dirty="0"/>
          </a:p>
        </p:txBody>
      </p:sp>
      <p:sp>
        <p:nvSpPr>
          <p:cNvPr id="22" name="TextBox 21"/>
          <p:cNvSpPr txBox="1"/>
          <p:nvPr/>
        </p:nvSpPr>
        <p:spPr>
          <a:xfrm>
            <a:off x="2971800" y="5029200"/>
            <a:ext cx="2209800" cy="400110"/>
          </a:xfrm>
          <a:prstGeom prst="rect">
            <a:avLst/>
          </a:prstGeom>
          <a:noFill/>
        </p:spPr>
        <p:txBody>
          <a:bodyPr wrap="square" rtlCol="0">
            <a:spAutoFit/>
          </a:bodyPr>
          <a:lstStyle/>
          <a:p>
            <a:r>
              <a:rPr lang="en-US" sz="2000" dirty="0" smtClean="0">
                <a:solidFill>
                  <a:srgbClr val="0000FF"/>
                </a:solidFill>
              </a:rPr>
              <a:t>Door 2</a:t>
            </a:r>
            <a:endParaRPr lang="en-US" sz="2000" dirty="0">
              <a:solidFill>
                <a:srgbClr val="0000FF"/>
              </a:solidFill>
            </a:endParaRPr>
          </a:p>
        </p:txBody>
      </p:sp>
      <p:sp>
        <p:nvSpPr>
          <p:cNvPr id="23" name="TextBox 22"/>
          <p:cNvSpPr txBox="1"/>
          <p:nvPr/>
        </p:nvSpPr>
        <p:spPr>
          <a:xfrm>
            <a:off x="3048000" y="5059978"/>
            <a:ext cx="533400" cy="369332"/>
          </a:xfrm>
          <a:prstGeom prst="rect">
            <a:avLst/>
          </a:prstGeom>
          <a:noFill/>
        </p:spPr>
        <p:txBody>
          <a:bodyPr wrap="square" rtlCol="0">
            <a:spAutoFit/>
          </a:bodyPr>
          <a:lstStyle/>
          <a:p>
            <a:r>
              <a:rPr lang="en-US" dirty="0" smtClean="0"/>
              <a:t>1</a:t>
            </a:r>
            <a:endParaRPr lang="en-US" dirty="0"/>
          </a:p>
        </p:txBody>
      </p:sp>
      <p:sp>
        <p:nvSpPr>
          <p:cNvPr id="24" name="TextBox 23"/>
          <p:cNvSpPr txBox="1"/>
          <p:nvPr/>
        </p:nvSpPr>
        <p:spPr>
          <a:xfrm>
            <a:off x="4953000" y="3581400"/>
            <a:ext cx="3810000" cy="2246769"/>
          </a:xfrm>
          <a:prstGeom prst="rect">
            <a:avLst/>
          </a:prstGeom>
          <a:noFill/>
        </p:spPr>
        <p:txBody>
          <a:bodyPr wrap="square" rtlCol="0">
            <a:spAutoFit/>
          </a:bodyPr>
          <a:lstStyle/>
          <a:p>
            <a:pPr algn="l"/>
            <a:r>
              <a:rPr lang="en-US" sz="2800" dirty="0" smtClean="0">
                <a:solidFill>
                  <a:srgbClr val="0000FF"/>
                </a:solidFill>
              </a:rPr>
              <a:t>In these two cases, switching will give you the correct answer.  Key: host knows where it is.</a:t>
            </a:r>
            <a:endParaRPr lang="en-US" sz="2800" dirty="0">
              <a:solidFill>
                <a:srgbClr val="0000FF"/>
              </a:solidFill>
            </a:endParaRPr>
          </a:p>
        </p:txBody>
      </p:sp>
    </p:spTree>
    <p:extLst>
      <p:ext uri="{BB962C8B-B14F-4D97-AF65-F5344CB8AC3E}">
        <p14:creationId xmlns:p14="http://schemas.microsoft.com/office/powerpoint/2010/main" val="14921091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30617" y="5181600"/>
            <a:ext cx="746183" cy="774700"/>
          </a:xfrm>
          <a:prstGeom prst="rect">
            <a:avLst/>
          </a:prstGeom>
        </p:spPr>
      </p:pic>
      <p:sp>
        <p:nvSpPr>
          <p:cNvPr id="2" name="Title 1"/>
          <p:cNvSpPr>
            <a:spLocks noGrp="1"/>
          </p:cNvSpPr>
          <p:nvPr>
            <p:ph type="title"/>
          </p:nvPr>
        </p:nvSpPr>
        <p:spPr/>
        <p:txBody>
          <a:bodyPr/>
          <a:lstStyle/>
          <a:p>
            <a:r>
              <a:rPr lang="en-US" dirty="0" smtClean="0"/>
              <a:t>Another view</a:t>
            </a:r>
            <a:endParaRPr lang="en-US" dirty="0"/>
          </a:p>
        </p:txBody>
      </p:sp>
      <p:sp>
        <p:nvSpPr>
          <p:cNvPr id="4" name="Rectangle 3"/>
          <p:cNvSpPr/>
          <p:nvPr/>
        </p:nvSpPr>
        <p:spPr bwMode="auto">
          <a:xfrm>
            <a:off x="1295400" y="4800600"/>
            <a:ext cx="838200" cy="1600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5" name="Rectangle 4"/>
          <p:cNvSpPr/>
          <p:nvPr/>
        </p:nvSpPr>
        <p:spPr bwMode="auto">
          <a:xfrm>
            <a:off x="2209800" y="4800600"/>
            <a:ext cx="838200" cy="1600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6" name="Rectangle 5"/>
          <p:cNvSpPr/>
          <p:nvPr/>
        </p:nvSpPr>
        <p:spPr bwMode="auto">
          <a:xfrm>
            <a:off x="3124200" y="4800600"/>
            <a:ext cx="762000" cy="1600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7" name="Rectangle 6"/>
          <p:cNvSpPr/>
          <p:nvPr/>
        </p:nvSpPr>
        <p:spPr bwMode="auto">
          <a:xfrm>
            <a:off x="4038600" y="4800600"/>
            <a:ext cx="838200" cy="1600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8" name="Rectangle 7"/>
          <p:cNvSpPr/>
          <p:nvPr/>
        </p:nvSpPr>
        <p:spPr bwMode="auto">
          <a:xfrm>
            <a:off x="6629400" y="4800600"/>
            <a:ext cx="838200" cy="1600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endParaRPr>
          </a:p>
        </p:txBody>
      </p:sp>
      <p:sp>
        <p:nvSpPr>
          <p:cNvPr id="9" name="TextBox 8"/>
          <p:cNvSpPr txBox="1"/>
          <p:nvPr/>
        </p:nvSpPr>
        <p:spPr>
          <a:xfrm>
            <a:off x="5105400" y="5181600"/>
            <a:ext cx="1524000" cy="707886"/>
          </a:xfrm>
          <a:prstGeom prst="rect">
            <a:avLst/>
          </a:prstGeom>
          <a:noFill/>
        </p:spPr>
        <p:txBody>
          <a:bodyPr wrap="square" rtlCol="0">
            <a:spAutoFit/>
          </a:bodyPr>
          <a:lstStyle/>
          <a:p>
            <a:r>
              <a:rPr lang="en-US" sz="4000" dirty="0" smtClean="0"/>
              <a:t>…</a:t>
            </a:r>
            <a:endParaRPr lang="en-US" sz="4000" dirty="0"/>
          </a:p>
        </p:txBody>
      </p:sp>
      <p:pic>
        <p:nvPicPr>
          <p:cNvPr id="10" name="Picture 9"/>
          <p:cNvPicPr>
            <a:picLocks noChangeAspect="1"/>
          </p:cNvPicPr>
          <p:nvPr/>
        </p:nvPicPr>
        <p:blipFill>
          <a:blip r:embed="rId2"/>
          <a:stretch>
            <a:fillRect/>
          </a:stretch>
        </p:blipFill>
        <p:spPr>
          <a:xfrm>
            <a:off x="1311217" y="5168900"/>
            <a:ext cx="746183" cy="774700"/>
          </a:xfrm>
          <a:prstGeom prst="rect">
            <a:avLst/>
          </a:prstGeom>
        </p:spPr>
      </p:pic>
      <p:pic>
        <p:nvPicPr>
          <p:cNvPr id="11" name="Picture 10"/>
          <p:cNvPicPr>
            <a:picLocks noChangeAspect="1"/>
          </p:cNvPicPr>
          <p:nvPr/>
        </p:nvPicPr>
        <p:blipFill>
          <a:blip r:embed="rId2"/>
          <a:stretch>
            <a:fillRect/>
          </a:stretch>
        </p:blipFill>
        <p:spPr>
          <a:xfrm>
            <a:off x="2225617" y="5181600"/>
            <a:ext cx="746183" cy="774700"/>
          </a:xfrm>
          <a:prstGeom prst="rect">
            <a:avLst/>
          </a:prstGeom>
        </p:spPr>
      </p:pic>
      <p:pic>
        <p:nvPicPr>
          <p:cNvPr id="14" name="Picture 13"/>
          <p:cNvPicPr>
            <a:picLocks noChangeAspect="1"/>
          </p:cNvPicPr>
          <p:nvPr/>
        </p:nvPicPr>
        <p:blipFill>
          <a:blip r:embed="rId3"/>
          <a:stretch>
            <a:fillRect/>
          </a:stretch>
        </p:blipFill>
        <p:spPr>
          <a:xfrm>
            <a:off x="3124200" y="5257800"/>
            <a:ext cx="711200" cy="533400"/>
          </a:xfrm>
          <a:prstGeom prst="rect">
            <a:avLst/>
          </a:prstGeom>
        </p:spPr>
      </p:pic>
      <p:pic>
        <p:nvPicPr>
          <p:cNvPr id="13" name="Picture 12"/>
          <p:cNvPicPr>
            <a:picLocks noChangeAspect="1"/>
          </p:cNvPicPr>
          <p:nvPr/>
        </p:nvPicPr>
        <p:blipFill>
          <a:blip r:embed="rId2"/>
          <a:stretch>
            <a:fillRect/>
          </a:stretch>
        </p:blipFill>
        <p:spPr>
          <a:xfrm>
            <a:off x="6721417" y="5181600"/>
            <a:ext cx="746183" cy="774700"/>
          </a:xfrm>
          <a:prstGeom prst="rect">
            <a:avLst/>
          </a:prstGeom>
        </p:spPr>
      </p:pic>
      <p:sp>
        <p:nvSpPr>
          <p:cNvPr id="15" name="Content Placeholder 8"/>
          <p:cNvSpPr>
            <a:spLocks noGrp="1"/>
          </p:cNvSpPr>
          <p:nvPr>
            <p:ph idx="1"/>
          </p:nvPr>
        </p:nvSpPr>
        <p:spPr>
          <a:xfrm>
            <a:off x="304800" y="1036637"/>
            <a:ext cx="8458200" cy="3459163"/>
          </a:xfrm>
        </p:spPr>
        <p:txBody>
          <a:bodyPr/>
          <a:lstStyle/>
          <a:p>
            <a:pPr marL="0" indent="0">
              <a:buNone/>
            </a:pPr>
            <a:r>
              <a:rPr lang="en-US" sz="2000" dirty="0" smtClean="0"/>
              <a:t>1000 doors</a:t>
            </a:r>
          </a:p>
          <a:p>
            <a:pPr lvl="1"/>
            <a:r>
              <a:rPr lang="en-US" sz="1800" dirty="0" smtClean="0"/>
              <a:t>behind 999, something bad</a:t>
            </a:r>
          </a:p>
          <a:p>
            <a:pPr lvl="1"/>
            <a:r>
              <a:rPr lang="en-US" sz="1800" dirty="0" smtClean="0"/>
              <a:t>behind one, something good</a:t>
            </a:r>
            <a:endParaRPr lang="en-US" sz="2000" dirty="0" smtClean="0"/>
          </a:p>
          <a:p>
            <a:pPr marL="0" indent="0">
              <a:buNone/>
            </a:pPr>
            <a:r>
              <a:rPr lang="en-US" sz="2000" dirty="0" smtClean="0"/>
              <a:t>You pick one door, but are not shown the contents</a:t>
            </a:r>
          </a:p>
          <a:p>
            <a:pPr marL="0" indent="0">
              <a:buNone/>
            </a:pPr>
            <a:r>
              <a:rPr lang="en-US" sz="2000" dirty="0" smtClean="0"/>
              <a:t/>
            </a:r>
            <a:br>
              <a:rPr lang="en-US" sz="2000" dirty="0" smtClean="0"/>
            </a:br>
            <a:r>
              <a:rPr lang="en-US" sz="2000" dirty="0" smtClean="0"/>
              <a:t>Host opens 998 of the other 999 doors that have the bad thing behind it (he always opens ones with the bad thing)</a:t>
            </a:r>
          </a:p>
          <a:p>
            <a:endParaRPr lang="en-US" sz="2000" dirty="0" smtClean="0"/>
          </a:p>
          <a:p>
            <a:pPr marL="0" indent="0">
              <a:buNone/>
            </a:pPr>
            <a:r>
              <a:rPr lang="en-US" sz="2000" dirty="0" smtClean="0"/>
              <a:t>In essence, you’re picking between it being behind your one door or behind any one of the other doors (whether that be 2 or 999)</a:t>
            </a:r>
          </a:p>
        </p:txBody>
      </p:sp>
    </p:spTree>
    <p:extLst>
      <p:ext uri="{BB962C8B-B14F-4D97-AF65-F5344CB8AC3E}">
        <p14:creationId xmlns:p14="http://schemas.microsoft.com/office/powerpoint/2010/main" val="559865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pPr eaLnBrk="1" hangingPunct="1"/>
            <a:r>
              <a:rPr lang="en-US" dirty="0" smtClean="0"/>
              <a:t>Another example</a:t>
            </a:r>
            <a:endParaRPr lang="en-US" dirty="0"/>
          </a:p>
        </p:txBody>
      </p:sp>
      <p:sp>
        <p:nvSpPr>
          <p:cNvPr id="64515" name="Rectangle 3"/>
          <p:cNvSpPr>
            <a:spLocks noGrp="1" noChangeArrowheads="1"/>
          </p:cNvSpPr>
          <p:nvPr>
            <p:ph type="body" idx="1"/>
            <p:custDataLst>
              <p:tags r:id="rId2"/>
            </p:custDataLst>
          </p:nvPr>
        </p:nvSpPr>
        <p:spPr/>
        <p:txBody>
          <a:bodyPr/>
          <a:lstStyle/>
          <a:p>
            <a:pPr marL="0" indent="0" eaLnBrk="1" hangingPunct="1">
              <a:lnSpc>
                <a:spcPct val="90000"/>
              </a:lnSpc>
              <a:buNone/>
            </a:pPr>
            <a:r>
              <a:rPr lang="en-US" sz="2400" dirty="0"/>
              <a:t>Start with the joint probability distribution:</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buFontTx/>
              <a:buNone/>
            </a:pPr>
            <a:endParaRPr lang="en-US" sz="2400" dirty="0" smtClean="0"/>
          </a:p>
          <a:p>
            <a:pPr marL="0" indent="0" eaLnBrk="1" hangingPunct="1">
              <a:lnSpc>
                <a:spcPct val="90000"/>
              </a:lnSpc>
              <a:buNone/>
            </a:pPr>
            <a:r>
              <a:rPr lang="en-US" sz="2400" dirty="0" err="1" smtClean="0">
                <a:solidFill>
                  <a:srgbClr val="FF0000"/>
                </a:solidFill>
              </a:rPr>
              <a:t>P(</a:t>
            </a:r>
            <a:r>
              <a:rPr lang="en-US" sz="2400" dirty="0" err="1" smtClean="0">
                <a:solidFill>
                  <a:srgbClr val="FF0000"/>
                </a:solidFill>
                <a:sym typeface="Symbol" charset="2"/>
              </a:rPr>
              <a:t></a:t>
            </a:r>
            <a:r>
              <a:rPr lang="en-US" sz="2400" i="1" dirty="0" err="1" smtClean="0">
                <a:solidFill>
                  <a:srgbClr val="FF0000"/>
                </a:solidFill>
              </a:rPr>
              <a:t>cavity</a:t>
            </a:r>
            <a:r>
              <a:rPr lang="en-US" sz="2400" dirty="0" smtClean="0">
                <a:solidFill>
                  <a:srgbClr val="FF0000"/>
                </a:solidFill>
              </a:rPr>
              <a:t> | </a:t>
            </a:r>
            <a:r>
              <a:rPr lang="en-US" sz="2400" i="1" dirty="0" smtClean="0">
                <a:solidFill>
                  <a:srgbClr val="FF0000"/>
                </a:solidFill>
              </a:rPr>
              <a:t>toothache</a:t>
            </a:r>
            <a:r>
              <a:rPr lang="en-US" sz="2400" dirty="0" smtClean="0">
                <a:solidFill>
                  <a:srgbClr val="FF0000"/>
                </a:solidFill>
              </a:rPr>
              <a:t>) = ?</a:t>
            </a:r>
            <a:endParaRPr lang="en-US" sz="2400" dirty="0">
              <a:solidFill>
                <a:srgbClr val="FF0000"/>
              </a:solidFill>
            </a:endParaRPr>
          </a:p>
        </p:txBody>
      </p:sp>
      <p:pic>
        <p:nvPicPr>
          <p:cNvPr id="64516" name="Picture 4" descr="dentist-joint"/>
          <p:cNvPicPr>
            <a:picLocks noChangeAspect="1" noChangeArrowheads="1"/>
          </p:cNvPicPr>
          <p:nvPr>
            <p:custDataLst>
              <p:tags r:id="rId3"/>
            </p:custDataLst>
          </p:nvPr>
        </p:nvPicPr>
        <p:blipFill>
          <a:blip r:embed="rId6"/>
          <a:srcRect/>
          <a:stretch>
            <a:fillRect/>
          </a:stretch>
        </p:blipFill>
        <p:spPr bwMode="auto">
          <a:xfrm>
            <a:off x="2498725" y="1508125"/>
            <a:ext cx="3657600" cy="1450975"/>
          </a:xfrm>
          <a:prstGeom prst="rect">
            <a:avLst/>
          </a:prstGeom>
          <a:noFill/>
          <a:ln w="9525">
            <a:noFill/>
            <a:miter lim="800000"/>
            <a:headEnd/>
            <a:tailEnd/>
          </a:ln>
        </p:spPr>
      </p:pic>
    </p:spTree>
    <p:extLst>
      <p:ext uri="{BB962C8B-B14F-4D97-AF65-F5344CB8AC3E}">
        <p14:creationId xmlns:p14="http://schemas.microsoft.com/office/powerpoint/2010/main" val="1708200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custDataLst>
              <p:tags r:id="rId1"/>
            </p:custDataLst>
          </p:nvPr>
        </p:nvSpPr>
        <p:spPr/>
        <p:txBody>
          <a:bodyPr/>
          <a:lstStyle/>
          <a:p>
            <a:pPr eaLnBrk="1" hangingPunct="1"/>
            <a:r>
              <a:rPr lang="en-US" dirty="0" smtClean="0"/>
              <a:t>Another example</a:t>
            </a:r>
            <a:endParaRPr lang="en-US" dirty="0"/>
          </a:p>
        </p:txBody>
      </p:sp>
      <p:sp>
        <p:nvSpPr>
          <p:cNvPr id="68611" name="Rectangle 4"/>
          <p:cNvSpPr>
            <a:spLocks noGrp="1" noChangeArrowheads="1"/>
          </p:cNvSpPr>
          <p:nvPr>
            <p:ph type="body" idx="1"/>
            <p:custDataLst>
              <p:tags r:id="rId2"/>
            </p:custDataLst>
          </p:nvPr>
        </p:nvSpPr>
        <p:spPr/>
        <p:txBody>
          <a:bodyPr/>
          <a:lstStyle/>
          <a:p>
            <a:pPr marL="0" indent="0" eaLnBrk="1" hangingPunct="1">
              <a:lnSpc>
                <a:spcPct val="90000"/>
              </a:lnSpc>
              <a:buNone/>
            </a:pPr>
            <a:r>
              <a:rPr lang="en-US" sz="2400" dirty="0"/>
              <a:t>Start with the joint probability </a:t>
            </a:r>
            <a:r>
              <a:rPr lang="en-US" sz="2400" dirty="0" smtClean="0"/>
              <a:t>distribution:</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buNone/>
            </a:pPr>
            <a:endParaRPr lang="en-US" sz="2400" dirty="0" smtClean="0"/>
          </a:p>
          <a:p>
            <a:pPr marL="0" indent="0" eaLnBrk="1" hangingPunct="1">
              <a:lnSpc>
                <a:spcPct val="90000"/>
              </a:lnSpc>
              <a:buNone/>
            </a:pPr>
            <a:r>
              <a:rPr lang="en-US" sz="2400" dirty="0" err="1" smtClean="0"/>
              <a:t>P</a:t>
            </a:r>
            <a:r>
              <a:rPr lang="en-US" sz="2400" dirty="0" err="1"/>
              <a:t>(</a:t>
            </a:r>
            <a:r>
              <a:rPr lang="en-US" sz="2400" dirty="0" err="1">
                <a:sym typeface="Symbol" charset="2"/>
              </a:rPr>
              <a:t></a:t>
            </a:r>
            <a:r>
              <a:rPr lang="en-US" sz="2400" i="1" dirty="0" err="1"/>
              <a:t>cavity</a:t>
            </a:r>
            <a:r>
              <a:rPr lang="en-US" sz="2400" dirty="0"/>
              <a:t> | </a:t>
            </a:r>
            <a:r>
              <a:rPr lang="en-US" sz="2400" i="1" dirty="0"/>
              <a:t>toothache</a:t>
            </a:r>
            <a:r>
              <a:rPr lang="en-US" sz="2400" dirty="0"/>
              <a:t>) 	= </a:t>
            </a:r>
            <a:r>
              <a:rPr lang="en-US" sz="2400" dirty="0" err="1"/>
              <a:t>P(</a:t>
            </a:r>
            <a:r>
              <a:rPr lang="en-US" sz="2400" dirty="0" err="1">
                <a:sym typeface="Symbol" charset="2"/>
              </a:rPr>
              <a:t></a:t>
            </a:r>
            <a:r>
              <a:rPr lang="en-US" sz="2400" i="1" dirty="0" err="1" smtClean="0"/>
              <a:t>cavity</a:t>
            </a:r>
            <a:r>
              <a:rPr lang="en-US" sz="2400" dirty="0" smtClean="0"/>
              <a:t>, </a:t>
            </a:r>
            <a:r>
              <a:rPr lang="en-US" sz="2400" i="1" dirty="0" smtClean="0"/>
              <a:t>toothache</a:t>
            </a:r>
            <a:r>
              <a:rPr lang="en-US" sz="2400" dirty="0"/>
              <a:t>)</a:t>
            </a:r>
          </a:p>
          <a:p>
            <a:pPr eaLnBrk="1" hangingPunct="1">
              <a:lnSpc>
                <a:spcPct val="90000"/>
              </a:lnSpc>
              <a:buFontTx/>
              <a:buNone/>
            </a:pPr>
            <a:r>
              <a:rPr lang="en-US" sz="2400" dirty="0"/>
              <a:t>						</a:t>
            </a:r>
            <a:r>
              <a:rPr lang="en-US" sz="2400" dirty="0" err="1"/>
              <a:t>P(</a:t>
            </a:r>
            <a:r>
              <a:rPr lang="en-US" sz="2400" i="1" dirty="0" err="1"/>
              <a:t>toothache</a:t>
            </a:r>
            <a:r>
              <a:rPr lang="en-US" sz="2400" dirty="0"/>
              <a:t>)</a:t>
            </a:r>
          </a:p>
          <a:p>
            <a:pPr eaLnBrk="1" hangingPunct="1">
              <a:lnSpc>
                <a:spcPct val="90000"/>
              </a:lnSpc>
              <a:buFontTx/>
              <a:buNone/>
            </a:pPr>
            <a:r>
              <a:rPr lang="en-US" sz="2400" dirty="0"/>
              <a:t>					= 	      0.016+0.064</a:t>
            </a:r>
          </a:p>
          <a:p>
            <a:pPr eaLnBrk="1" hangingPunct="1">
              <a:lnSpc>
                <a:spcPct val="90000"/>
              </a:lnSpc>
              <a:buFontTx/>
              <a:buNone/>
            </a:pPr>
            <a:r>
              <a:rPr lang="en-US" sz="2400" dirty="0"/>
              <a:t>					   0.108 + 0.012 + 0.016 + 0.064</a:t>
            </a:r>
          </a:p>
          <a:p>
            <a:pPr eaLnBrk="1" hangingPunct="1">
              <a:lnSpc>
                <a:spcPct val="90000"/>
              </a:lnSpc>
              <a:buFontTx/>
              <a:buNone/>
            </a:pPr>
            <a:r>
              <a:rPr lang="en-US" sz="2400" dirty="0"/>
              <a:t>					= 0.4
</a:t>
            </a:r>
          </a:p>
          <a:p>
            <a:pPr eaLnBrk="1" hangingPunct="1">
              <a:lnSpc>
                <a:spcPct val="90000"/>
              </a:lnSpc>
            </a:pPr>
            <a:endParaRPr lang="en-US" sz="1800" dirty="0"/>
          </a:p>
        </p:txBody>
      </p:sp>
      <p:sp>
        <p:nvSpPr>
          <p:cNvPr id="68612" name="Line 5"/>
          <p:cNvSpPr>
            <a:spLocks noChangeShapeType="1"/>
          </p:cNvSpPr>
          <p:nvPr>
            <p:custDataLst>
              <p:tags r:id="rId3"/>
            </p:custDataLst>
          </p:nvPr>
        </p:nvSpPr>
        <p:spPr bwMode="auto">
          <a:xfrm>
            <a:off x="4495800" y="3429000"/>
            <a:ext cx="3124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13" name="Line 6"/>
          <p:cNvSpPr>
            <a:spLocks noChangeShapeType="1"/>
          </p:cNvSpPr>
          <p:nvPr>
            <p:custDataLst>
              <p:tags r:id="rId4"/>
            </p:custDataLst>
          </p:nvPr>
        </p:nvSpPr>
        <p:spPr bwMode="auto">
          <a:xfrm>
            <a:off x="3886200" y="4191000"/>
            <a:ext cx="403860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68614" name="Picture 2" descr="dentist-joint3"/>
          <p:cNvPicPr>
            <a:picLocks noChangeAspect="1" noChangeArrowheads="1"/>
          </p:cNvPicPr>
          <p:nvPr>
            <p:custDataLst>
              <p:tags r:id="rId5"/>
            </p:custDataLst>
          </p:nvPr>
        </p:nvPicPr>
        <p:blipFill>
          <a:blip r:embed="rId8"/>
          <a:srcRect/>
          <a:stretch>
            <a:fillRect/>
          </a:stretch>
        </p:blipFill>
        <p:spPr bwMode="auto">
          <a:xfrm>
            <a:off x="2306638" y="1508125"/>
            <a:ext cx="3657600" cy="1450975"/>
          </a:xfrm>
          <a:prstGeom prst="rect">
            <a:avLst/>
          </a:prstGeom>
          <a:noFill/>
          <a:ln w="9525">
            <a:noFill/>
            <a:miter lim="800000"/>
            <a:headEnd/>
            <a:tailEnd/>
          </a:ln>
        </p:spPr>
      </p:pic>
    </p:spTree>
    <p:extLst>
      <p:ext uri="{BB962C8B-B14F-4D97-AF65-F5344CB8AC3E}">
        <p14:creationId xmlns:p14="http://schemas.microsoft.com/office/powerpoint/2010/main" val="38110616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dentist-joint4"/>
          <p:cNvPicPr>
            <a:picLocks noChangeAspect="1" noChangeArrowheads="1"/>
          </p:cNvPicPr>
          <p:nvPr>
            <p:custDataLst>
              <p:tags r:id="rId1"/>
            </p:custDataLst>
          </p:nvPr>
        </p:nvPicPr>
        <p:blipFill>
          <a:blip r:embed="rId6"/>
          <a:srcRect/>
          <a:stretch>
            <a:fillRect/>
          </a:stretch>
        </p:blipFill>
        <p:spPr bwMode="auto">
          <a:xfrm>
            <a:off x="2344738" y="1123950"/>
            <a:ext cx="3810000" cy="1920875"/>
          </a:xfrm>
          <a:prstGeom prst="rect">
            <a:avLst/>
          </a:prstGeom>
          <a:noFill/>
          <a:ln w="9525">
            <a:noFill/>
            <a:miter lim="800000"/>
            <a:headEnd/>
            <a:tailEnd/>
          </a:ln>
        </p:spPr>
      </p:pic>
      <p:sp>
        <p:nvSpPr>
          <p:cNvPr id="70659" name="Rectangle 3"/>
          <p:cNvSpPr>
            <a:spLocks noGrp="1" noChangeArrowheads="1"/>
          </p:cNvSpPr>
          <p:nvPr>
            <p:ph type="title"/>
            <p:custDataLst>
              <p:tags r:id="rId2"/>
            </p:custDataLst>
          </p:nvPr>
        </p:nvSpPr>
        <p:spPr/>
        <p:txBody>
          <a:bodyPr/>
          <a:lstStyle/>
          <a:p>
            <a:pPr eaLnBrk="1" hangingPunct="1"/>
            <a:r>
              <a:rPr lang="en-US"/>
              <a:t>Normalization</a:t>
            </a:r>
          </a:p>
        </p:txBody>
      </p:sp>
      <p:sp>
        <p:nvSpPr>
          <p:cNvPr id="70660" name="Rectangle 4"/>
          <p:cNvSpPr>
            <a:spLocks noGrp="1" noChangeArrowheads="1"/>
          </p:cNvSpPr>
          <p:nvPr>
            <p:ph type="body" idx="1"/>
            <p:custDataLst>
              <p:tags r:id="rId3"/>
            </p:custDataLst>
          </p:nvPr>
        </p:nvSpPr>
        <p:spPr>
          <a:xfrm>
            <a:off x="457200" y="2719388"/>
            <a:ext cx="8229600" cy="3406775"/>
          </a:xfrm>
        </p:spPr>
        <p:txBody>
          <a:bodyPr/>
          <a:lstStyle/>
          <a:p>
            <a:pPr marL="0" indent="0" eaLnBrk="1" hangingPunct="1">
              <a:lnSpc>
                <a:spcPct val="80000"/>
              </a:lnSpc>
              <a:buNone/>
            </a:pPr>
            <a:r>
              <a:rPr lang="en-US" sz="2000" dirty="0"/>
              <a:t>Denominator can be viewed as a </a:t>
            </a:r>
            <a:r>
              <a:rPr lang="en-US" sz="2000" dirty="0">
                <a:solidFill>
                  <a:srgbClr val="FF0000"/>
                </a:solidFill>
              </a:rPr>
              <a:t>normalization constant</a:t>
            </a:r>
            <a:r>
              <a:rPr lang="en-US" sz="2000" dirty="0"/>
              <a:t> </a:t>
            </a:r>
            <a:r>
              <a:rPr lang="en-US" sz="2000" dirty="0" err="1"/>
              <a:t>α</a:t>
            </a:r>
            <a:endParaRPr lang="en-US" sz="2000" dirty="0"/>
          </a:p>
          <a:p>
            <a:pPr eaLnBrk="1" hangingPunct="1">
              <a:lnSpc>
                <a:spcPct val="80000"/>
              </a:lnSpc>
              <a:buFontTx/>
              <a:buNone/>
            </a:pPr>
            <a:endParaRPr lang="en-US" sz="2000" b="1" dirty="0"/>
          </a:p>
          <a:p>
            <a:pPr eaLnBrk="1" hangingPunct="1">
              <a:lnSpc>
                <a:spcPct val="80000"/>
              </a:lnSpc>
              <a:buFontTx/>
              <a:buNone/>
            </a:pPr>
            <a:r>
              <a:rPr lang="en-US" sz="2000" b="1" dirty="0"/>
              <a:t>P</a:t>
            </a:r>
            <a:r>
              <a:rPr lang="en-US" sz="2000" dirty="0" smtClean="0"/>
              <a:t>(</a:t>
            </a:r>
            <a:r>
              <a:rPr lang="en-US" sz="2000" i="1" dirty="0" smtClean="0"/>
              <a:t>CAVITY </a:t>
            </a:r>
            <a:r>
              <a:rPr lang="en-US" sz="2000" i="1" dirty="0"/>
              <a:t>| toothache</a:t>
            </a:r>
            <a:r>
              <a:rPr lang="en-US" sz="2000" dirty="0"/>
              <a:t>) = </a:t>
            </a:r>
            <a:r>
              <a:rPr lang="en-US" sz="2000" dirty="0" err="1"/>
              <a:t>α</a:t>
            </a:r>
            <a:r>
              <a:rPr lang="en-US" sz="2000" dirty="0"/>
              <a:t> </a:t>
            </a:r>
            <a:r>
              <a:rPr lang="en-US" sz="2000" b="1" dirty="0" err="1"/>
              <a:t>P</a:t>
            </a:r>
            <a:r>
              <a:rPr lang="en-US" sz="2000" dirty="0" err="1" smtClean="0"/>
              <a:t>(</a:t>
            </a:r>
            <a:r>
              <a:rPr lang="en-US" sz="2000" i="1" dirty="0" err="1" smtClean="0"/>
              <a:t>CAVITY,</a:t>
            </a:r>
            <a:r>
              <a:rPr lang="en-US" sz="2000" i="1" dirty="0" err="1"/>
              <a:t>toothache</a:t>
            </a:r>
            <a:r>
              <a:rPr lang="en-US" sz="2000" dirty="0"/>
              <a:t>) </a:t>
            </a:r>
          </a:p>
          <a:p>
            <a:pPr lvl="1" eaLnBrk="1" hangingPunct="1">
              <a:lnSpc>
                <a:spcPct val="80000"/>
              </a:lnSpc>
              <a:buFontTx/>
              <a:buNone/>
            </a:pPr>
            <a:r>
              <a:rPr lang="en-US" sz="1800" dirty="0">
                <a:ea typeface="ＭＳ Ｐゴシック" charset="-128"/>
              </a:rPr>
              <a:t>= </a:t>
            </a:r>
            <a:r>
              <a:rPr lang="en-US" sz="1800" dirty="0" err="1">
                <a:ea typeface="ＭＳ Ｐゴシック" charset="-128"/>
              </a:rPr>
              <a:t>α</a:t>
            </a:r>
            <a:r>
              <a:rPr lang="en-US" sz="1800" dirty="0">
                <a:ea typeface="ＭＳ Ｐゴシック" charset="-128"/>
              </a:rPr>
              <a:t> [</a:t>
            </a:r>
            <a:r>
              <a:rPr lang="en-US" sz="1800" b="1" dirty="0" err="1">
                <a:ea typeface="ＭＳ Ｐゴシック" charset="-128"/>
              </a:rPr>
              <a:t>P</a:t>
            </a:r>
            <a:r>
              <a:rPr lang="en-US" sz="1800" dirty="0" err="1" smtClean="0">
                <a:ea typeface="ＭＳ Ｐゴシック" charset="-128"/>
              </a:rPr>
              <a:t>(</a:t>
            </a:r>
            <a:r>
              <a:rPr lang="en-US" sz="1800" i="1" dirty="0" err="1" smtClean="0">
                <a:ea typeface="ＭＳ Ｐゴシック" charset="-128"/>
              </a:rPr>
              <a:t>CAVITY,</a:t>
            </a:r>
            <a:r>
              <a:rPr lang="en-US" sz="1800" i="1" dirty="0" err="1">
                <a:ea typeface="ＭＳ Ｐゴシック" charset="-128"/>
              </a:rPr>
              <a:t>toothache,catch</a:t>
            </a:r>
            <a:r>
              <a:rPr lang="en-US" sz="1800" dirty="0">
                <a:ea typeface="ＭＳ Ｐゴシック" charset="-128"/>
              </a:rPr>
              <a:t>) + </a:t>
            </a:r>
            <a:r>
              <a:rPr lang="en-US" sz="1800" b="1" dirty="0" err="1">
                <a:ea typeface="ＭＳ Ｐゴシック" charset="-128"/>
              </a:rPr>
              <a:t>P</a:t>
            </a:r>
            <a:r>
              <a:rPr lang="en-US" sz="1800" dirty="0" err="1" smtClean="0">
                <a:ea typeface="ＭＳ Ｐゴシック" charset="-128"/>
              </a:rPr>
              <a:t>(</a:t>
            </a:r>
            <a:r>
              <a:rPr lang="en-US" sz="1800" i="1" dirty="0" err="1" smtClean="0">
                <a:ea typeface="ＭＳ Ｐゴシック" charset="-128"/>
              </a:rPr>
              <a:t>CAVITY,</a:t>
            </a:r>
            <a:r>
              <a:rPr lang="en-US" sz="1800" i="1" dirty="0" err="1">
                <a:ea typeface="ＭＳ Ｐゴシック" charset="-128"/>
              </a:rPr>
              <a:t>toothache</a:t>
            </a:r>
            <a:r>
              <a:rPr lang="en-US" sz="1800" dirty="0" err="1">
                <a:ea typeface="ＭＳ Ｐゴシック" charset="-128"/>
              </a:rPr>
              <a:t>,</a:t>
            </a:r>
            <a:r>
              <a:rPr lang="en-US" sz="1800" dirty="0" err="1">
                <a:ea typeface="ＭＳ Ｐゴシック" charset="-128"/>
                <a:sym typeface="Symbol" charset="2"/>
              </a:rPr>
              <a:t></a:t>
            </a:r>
            <a:r>
              <a:rPr lang="en-US" sz="1800" dirty="0">
                <a:ea typeface="ＭＳ Ｐゴシック" charset="-128"/>
              </a:rPr>
              <a:t> </a:t>
            </a:r>
            <a:r>
              <a:rPr lang="en-US" sz="1800" i="1" dirty="0">
                <a:ea typeface="ＭＳ Ｐゴシック" charset="-128"/>
              </a:rPr>
              <a:t>catch</a:t>
            </a:r>
            <a:r>
              <a:rPr lang="en-US" sz="1800" dirty="0">
                <a:ea typeface="ＭＳ Ｐゴシック" charset="-128"/>
              </a:rPr>
              <a:t>)]</a:t>
            </a:r>
          </a:p>
          <a:p>
            <a:pPr lvl="1" eaLnBrk="1" hangingPunct="1">
              <a:lnSpc>
                <a:spcPct val="80000"/>
              </a:lnSpc>
              <a:buFontTx/>
              <a:buNone/>
            </a:pPr>
            <a:r>
              <a:rPr lang="en-US" sz="1800" dirty="0">
                <a:ea typeface="ＭＳ Ｐゴシック" charset="-128"/>
              </a:rPr>
              <a:t>= </a:t>
            </a:r>
            <a:r>
              <a:rPr lang="el-GR" sz="1800" dirty="0">
                <a:ea typeface="Arial" charset="0"/>
                <a:cs typeface="Arial" charset="0"/>
              </a:rPr>
              <a:t>α</a:t>
            </a:r>
            <a:r>
              <a:rPr lang="en-US" sz="1800" dirty="0">
                <a:ea typeface="ＭＳ Ｐゴシック" charset="-128"/>
              </a:rPr>
              <a:t> [&lt;0.108,0.016&gt; + &lt;0.012,0.064&gt;] </a:t>
            </a:r>
          </a:p>
          <a:p>
            <a:pPr lvl="1" eaLnBrk="1" hangingPunct="1">
              <a:lnSpc>
                <a:spcPct val="80000"/>
              </a:lnSpc>
              <a:buFontTx/>
              <a:buNone/>
            </a:pPr>
            <a:r>
              <a:rPr lang="en-US" sz="1800" dirty="0">
                <a:ea typeface="ＭＳ Ｐゴシック" charset="-128"/>
              </a:rPr>
              <a:t>= </a:t>
            </a:r>
            <a:r>
              <a:rPr lang="en-US" sz="1800" dirty="0" err="1">
                <a:ea typeface="ＭＳ Ｐゴシック" charset="-128"/>
              </a:rPr>
              <a:t>α</a:t>
            </a:r>
            <a:r>
              <a:rPr lang="en-US" sz="1800" dirty="0">
                <a:ea typeface="ＭＳ Ｐゴシック" charset="-128"/>
              </a:rPr>
              <a:t> &lt;0.12,0.08&gt; = &lt;0.6,0.4&gt;
</a:t>
            </a:r>
            <a:endParaRPr lang="en-US" sz="1800" dirty="0" smtClean="0">
              <a:ea typeface="ＭＳ Ｐゴシック" charset="-128"/>
            </a:endParaRPr>
          </a:p>
          <a:p>
            <a:pPr lvl="1" eaLnBrk="1" hangingPunct="1">
              <a:lnSpc>
                <a:spcPct val="80000"/>
              </a:lnSpc>
              <a:buFontTx/>
              <a:buNone/>
            </a:pPr>
            <a:endParaRPr lang="en-US" sz="1800" dirty="0" smtClean="0">
              <a:ea typeface="ＭＳ Ｐゴシック" charset="-128"/>
            </a:endParaRPr>
          </a:p>
          <a:p>
            <a:pPr lvl="1" eaLnBrk="1" hangingPunct="1">
              <a:lnSpc>
                <a:spcPct val="80000"/>
              </a:lnSpc>
              <a:buFontTx/>
              <a:buNone/>
            </a:pPr>
            <a:endParaRPr lang="en-US" sz="1800" dirty="0" smtClean="0">
              <a:ea typeface="ＭＳ Ｐゴシック" charset="-128"/>
            </a:endParaRPr>
          </a:p>
          <a:p>
            <a:pPr lvl="1" eaLnBrk="1" hangingPunct="1">
              <a:lnSpc>
                <a:spcPct val="80000"/>
              </a:lnSpc>
              <a:buFontTx/>
              <a:buNone/>
            </a:pPr>
            <a:endParaRPr lang="en-US" sz="1800" dirty="0" smtClean="0">
              <a:ea typeface="ＭＳ Ｐゴシック" charset="-128"/>
            </a:endParaRPr>
          </a:p>
          <a:p>
            <a:pPr lvl="1" eaLnBrk="1" hangingPunct="1">
              <a:lnSpc>
                <a:spcPct val="80000"/>
              </a:lnSpc>
              <a:buFontTx/>
              <a:buNone/>
            </a:pPr>
            <a:r>
              <a:rPr lang="en-US" sz="1800" dirty="0" smtClean="0">
                <a:ea typeface="ＭＳ Ｐゴシック" charset="-128"/>
              </a:rPr>
              <a:t/>
            </a:r>
            <a:br>
              <a:rPr lang="en-US" sz="1800" dirty="0" smtClean="0">
                <a:ea typeface="ＭＳ Ｐゴシック" charset="-128"/>
              </a:rPr>
            </a:br>
            <a:endParaRPr lang="en-US" sz="1800" dirty="0" smtClean="0">
              <a:ea typeface="ＭＳ Ｐゴシック" charset="-128"/>
            </a:endParaRPr>
          </a:p>
          <a:p>
            <a:pPr eaLnBrk="1" hangingPunct="1">
              <a:lnSpc>
                <a:spcPct val="80000"/>
              </a:lnSpc>
              <a:buFontTx/>
              <a:buNone/>
            </a:pPr>
            <a:r>
              <a:rPr lang="en-US" sz="2000" dirty="0"/>
              <a:t>General idea: compute distribution on query variable by fixing </a:t>
            </a:r>
            <a:r>
              <a:rPr lang="en-US" sz="2000" dirty="0">
                <a:solidFill>
                  <a:schemeClr val="accent2"/>
                </a:solidFill>
              </a:rPr>
              <a:t>evidence variables</a:t>
            </a:r>
            <a:r>
              <a:rPr lang="en-US" sz="2000" dirty="0"/>
              <a:t> and summing over </a:t>
            </a:r>
            <a:r>
              <a:rPr lang="en-US" sz="2000" dirty="0" smtClean="0">
                <a:solidFill>
                  <a:schemeClr val="accent2"/>
                </a:solidFill>
              </a:rPr>
              <a:t>hidden/unknown </a:t>
            </a:r>
            <a:r>
              <a:rPr lang="en-US" sz="2000" dirty="0">
                <a:solidFill>
                  <a:schemeClr val="accent2"/>
                </a:solidFill>
              </a:rPr>
              <a:t>variables</a:t>
            </a:r>
            <a:endParaRPr lang="en-US" sz="1200" dirty="0"/>
          </a:p>
        </p:txBody>
      </p:sp>
      <p:sp>
        <p:nvSpPr>
          <p:cNvPr id="5" name="TextBox 4"/>
          <p:cNvSpPr txBox="1"/>
          <p:nvPr/>
        </p:nvSpPr>
        <p:spPr>
          <a:xfrm>
            <a:off x="-228600" y="5029200"/>
            <a:ext cx="4267200" cy="369332"/>
          </a:xfrm>
          <a:prstGeom prst="rect">
            <a:avLst/>
          </a:prstGeom>
          <a:noFill/>
        </p:spPr>
        <p:txBody>
          <a:bodyPr wrap="square" rtlCol="0">
            <a:spAutoFit/>
          </a:bodyPr>
          <a:lstStyle/>
          <a:p>
            <a:r>
              <a:rPr lang="en-US" dirty="0" err="1" smtClean="0"/>
              <a:t>unnormalized</a:t>
            </a:r>
            <a:r>
              <a:rPr lang="en-US" dirty="0" smtClean="0"/>
              <a:t> </a:t>
            </a:r>
            <a:r>
              <a:rPr lang="en-US" dirty="0" err="1" smtClean="0"/>
              <a:t>p(cavity|toothache</a:t>
            </a:r>
            <a:r>
              <a:rPr lang="en-US" dirty="0" smtClean="0"/>
              <a:t>)</a:t>
            </a:r>
            <a:endParaRPr lang="en-US" dirty="0"/>
          </a:p>
        </p:txBody>
      </p:sp>
      <p:sp>
        <p:nvSpPr>
          <p:cNvPr id="6" name="TextBox 5"/>
          <p:cNvSpPr txBox="1"/>
          <p:nvPr/>
        </p:nvSpPr>
        <p:spPr>
          <a:xfrm>
            <a:off x="3581400" y="5040868"/>
            <a:ext cx="4267200" cy="369332"/>
          </a:xfrm>
          <a:prstGeom prst="rect">
            <a:avLst/>
          </a:prstGeom>
          <a:noFill/>
        </p:spPr>
        <p:txBody>
          <a:bodyPr wrap="square" rtlCol="0">
            <a:spAutoFit/>
          </a:bodyPr>
          <a:lstStyle/>
          <a:p>
            <a:r>
              <a:rPr lang="en-US" dirty="0" err="1" smtClean="0"/>
              <a:t>unnormalized</a:t>
            </a:r>
            <a:r>
              <a:rPr lang="en-US" dirty="0" smtClean="0"/>
              <a:t> </a:t>
            </a:r>
            <a:r>
              <a:rPr lang="en-US" dirty="0" err="1" smtClean="0"/>
              <a:t>p(</a:t>
            </a:r>
            <a:r>
              <a:rPr lang="en-US" dirty="0" err="1" smtClean="0">
                <a:ea typeface="ＭＳ Ｐゴシック" charset="-128"/>
                <a:sym typeface="Symbol" charset="2"/>
              </a:rPr>
              <a:t></a:t>
            </a:r>
            <a:r>
              <a:rPr lang="en-US" dirty="0" err="1" smtClean="0"/>
              <a:t>cavity|toothache</a:t>
            </a:r>
            <a:r>
              <a:rPr lang="en-US" dirty="0" smtClean="0"/>
              <a:t>)</a:t>
            </a:r>
            <a:endParaRPr lang="en-US" dirty="0"/>
          </a:p>
        </p:txBody>
      </p:sp>
      <p:cxnSp>
        <p:nvCxnSpPr>
          <p:cNvPr id="8" name="Straight Arrow Connector 7"/>
          <p:cNvCxnSpPr>
            <a:stCxn id="5" idx="0"/>
          </p:cNvCxnSpPr>
          <p:nvPr/>
        </p:nvCxnSpPr>
        <p:spPr bwMode="auto">
          <a:xfrm rot="16200000" flipV="1">
            <a:off x="1562100" y="4686300"/>
            <a:ext cx="609600" cy="76200"/>
          </a:xfrm>
          <a:prstGeom prst="straightConnector1">
            <a:avLst/>
          </a:prstGeom>
          <a:noFill/>
          <a:ln w="25400" cap="flat" cmpd="sng" algn="ctr">
            <a:solidFill>
              <a:schemeClr val="tx1"/>
            </a:solidFill>
            <a:prstDash val="solid"/>
            <a:round/>
            <a:headEnd type="none" w="med" len="med"/>
            <a:tailEnd type="arrow"/>
          </a:ln>
          <a:effectLst/>
        </p:spPr>
      </p:cxnSp>
      <p:cxnSp>
        <p:nvCxnSpPr>
          <p:cNvPr id="9" name="Straight Arrow Connector 8"/>
          <p:cNvCxnSpPr>
            <a:stCxn id="6" idx="0"/>
          </p:cNvCxnSpPr>
          <p:nvPr/>
        </p:nvCxnSpPr>
        <p:spPr bwMode="auto">
          <a:xfrm rot="16200000" flipV="1">
            <a:off x="3727966" y="3053834"/>
            <a:ext cx="545068" cy="342900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5272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p:txBody>
          <a:bodyPr/>
          <a:lstStyle/>
          <a:p>
            <a:pPr eaLnBrk="1" hangingPunct="1"/>
            <a:r>
              <a:rPr lang="en-US"/>
              <a:t>More Probability</a:t>
            </a:r>
          </a:p>
        </p:txBody>
      </p:sp>
      <p:sp>
        <p:nvSpPr>
          <p:cNvPr id="21507" name="Rectangle 3"/>
          <p:cNvSpPr>
            <a:spLocks noGrp="1" noChangeArrowheads="1"/>
          </p:cNvSpPr>
          <p:nvPr>
            <p:ph type="body" idx="1"/>
            <p:custDataLst>
              <p:tags r:id="rId3"/>
            </p:custDataLst>
          </p:nvPr>
        </p:nvSpPr>
        <p:spPr>
          <a:xfrm>
            <a:off x="457200" y="990601"/>
            <a:ext cx="8229600" cy="3048000"/>
          </a:xfrm>
        </p:spPr>
        <p:txBody>
          <a:bodyPr/>
          <a:lstStyle/>
          <a:p>
            <a:pPr marL="0" indent="0" eaLnBrk="1" hangingPunct="1">
              <a:buNone/>
            </a:pPr>
            <a:r>
              <a:rPr lang="en-US" sz="2800" dirty="0"/>
              <a:t>In the United States, 55% of children get an allowance and 41% of children get an allowance and do household chores. What is the probability that a child does household chores given that the child gets an allowance?</a:t>
            </a:r>
          </a:p>
        </p:txBody>
      </p:sp>
      <p:graphicFrame>
        <p:nvGraphicFramePr>
          <p:cNvPr id="4" name="Object 3"/>
          <p:cNvGraphicFramePr>
            <a:graphicFrameLocks noChangeAspect="1"/>
          </p:cNvGraphicFramePr>
          <p:nvPr/>
        </p:nvGraphicFramePr>
        <p:xfrm>
          <a:off x="1377043" y="4883150"/>
          <a:ext cx="6014357" cy="381000"/>
        </p:xfrm>
        <a:graphic>
          <a:graphicData uri="http://schemas.openxmlformats.org/presentationml/2006/ole">
            <mc:AlternateContent xmlns:mc="http://schemas.openxmlformats.org/markup-compatibility/2006">
              <mc:Choice xmlns:v="urn:schemas-microsoft-com:vml" Requires="v">
                <p:oleObj spid="_x0000_s366674" name="Equation" r:id="rId6" imgW="2806700" imgH="177800" progId="Equation.3">
                  <p:embed/>
                </p:oleObj>
              </mc:Choice>
              <mc:Fallback>
                <p:oleObj name="Equation" r:id="rId6" imgW="2806700" imgH="177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043" y="4883150"/>
                        <a:ext cx="601435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6595" name="Object 3"/>
          <p:cNvGraphicFramePr>
            <a:graphicFrameLocks noChangeAspect="1"/>
          </p:cNvGraphicFramePr>
          <p:nvPr/>
        </p:nvGraphicFramePr>
        <p:xfrm>
          <a:off x="3657600" y="5645150"/>
          <a:ext cx="2613025" cy="298450"/>
        </p:xfrm>
        <a:graphic>
          <a:graphicData uri="http://schemas.openxmlformats.org/presentationml/2006/ole">
            <mc:AlternateContent xmlns:mc="http://schemas.openxmlformats.org/markup-compatibility/2006">
              <mc:Choice xmlns:v="urn:schemas-microsoft-com:vml" Requires="v">
                <p:oleObj spid="_x0000_s366675" name="Equation" r:id="rId8" imgW="1219200" imgH="139700" progId="Equation.3">
                  <p:embed/>
                </p:oleObj>
              </mc:Choice>
              <mc:Fallback>
                <p:oleObj name="Equation" r:id="rId8" imgW="1219200" imgH="139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645150"/>
                        <a:ext cx="26130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5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p:txBody>
          <a:bodyPr/>
          <a:lstStyle/>
          <a:p>
            <a:pPr eaLnBrk="1" hangingPunct="1"/>
            <a:r>
              <a:rPr lang="en-US"/>
              <a:t>Still more probability</a:t>
            </a:r>
          </a:p>
        </p:txBody>
      </p:sp>
      <p:sp>
        <p:nvSpPr>
          <p:cNvPr id="23555" name="Rectangle 3"/>
          <p:cNvSpPr>
            <a:spLocks noGrp="1" noChangeArrowheads="1"/>
          </p:cNvSpPr>
          <p:nvPr>
            <p:ph type="body" idx="1"/>
            <p:custDataLst>
              <p:tags r:id="rId2"/>
            </p:custDataLst>
          </p:nvPr>
        </p:nvSpPr>
        <p:spPr/>
        <p:txBody>
          <a:bodyPr/>
          <a:lstStyle/>
          <a:p>
            <a:pPr eaLnBrk="1" hangingPunct="1"/>
            <a:r>
              <a:rPr lang="en-US"/>
              <a:t>A math teacher gave her class two tests. 25% of the class passed both tests and 42% of the class passed the first test. What is the probability that a student who passed the first test also passed the second test?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Arial" pitchFamily="-111" charset="0"/>
            <a:cs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16090</TotalTime>
  <Words>4486</Words>
  <Application>Microsoft Macintosh PowerPoint</Application>
  <PresentationFormat>On-screen Show (4:3)</PresentationFormat>
  <Paragraphs>539</Paragraphs>
  <Slides>49</Slides>
  <Notes>27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Default Design</vt:lpstr>
      <vt:lpstr>Equation</vt:lpstr>
      <vt:lpstr>More probability</vt:lpstr>
      <vt:lpstr>Admin</vt:lpstr>
      <vt:lpstr>Another example</vt:lpstr>
      <vt:lpstr>Another example</vt:lpstr>
      <vt:lpstr>Another example</vt:lpstr>
      <vt:lpstr>Another example</vt:lpstr>
      <vt:lpstr>Normalization</vt:lpstr>
      <vt:lpstr>More Probability</vt:lpstr>
      <vt:lpstr>Still more probability</vt:lpstr>
      <vt:lpstr>Another Example</vt:lpstr>
      <vt:lpstr>Another Example</vt:lpstr>
      <vt:lpstr>Another Example</vt:lpstr>
      <vt:lpstr>Another Example</vt:lpstr>
      <vt:lpstr>Another Example</vt:lpstr>
      <vt:lpstr>Obtaining probabilities</vt:lpstr>
      <vt:lpstr>Estimating probabilities</vt:lpstr>
      <vt:lpstr>Theoretical Probability</vt:lpstr>
      <vt:lpstr>Maximum Likelihood Estimation</vt:lpstr>
      <vt:lpstr>Maximum Likelihood Estimation</vt:lpstr>
      <vt:lpstr>Maximum Likelihood Estimation</vt:lpstr>
      <vt:lpstr>Maximum Likelihood Estimation</vt:lpstr>
      <vt:lpstr>Maximum Likelihood Estimation</vt:lpstr>
      <vt:lpstr>Maximum Likelihood Estimation</vt:lpstr>
      <vt:lpstr>Law of Large Numbers</vt:lpstr>
      <vt:lpstr>PowerPoint Presentation</vt:lpstr>
      <vt:lpstr>Large Numbers Reveal Problems in Assumptions</vt:lpstr>
      <vt:lpstr>Probabilistic Reasoning</vt:lpstr>
      <vt:lpstr>Probabilistic Reasoning</vt:lpstr>
      <vt:lpstr>Credit Card Application</vt:lpstr>
      <vt:lpstr>Probabilistic Reasoning</vt:lpstr>
      <vt:lpstr>Medical Diagnosis</vt:lpstr>
      <vt:lpstr>Chain rule (aka product rule)</vt:lpstr>
      <vt:lpstr>Chain rule (aka product rule)</vt:lpstr>
      <vt:lpstr>Chain rule</vt:lpstr>
      <vt:lpstr>Bayes’ rule (theorem)</vt:lpstr>
      <vt:lpstr>Bayes’ rule</vt:lpstr>
      <vt:lpstr>Bayes’ rule</vt:lpstr>
      <vt:lpstr>Bayes’ rule</vt:lpstr>
      <vt:lpstr>Other benefits</vt:lpstr>
      <vt:lpstr>Other benefits</vt:lpstr>
      <vt:lpstr>Other benefits</vt:lpstr>
      <vt:lpstr>Other benefits</vt:lpstr>
      <vt:lpstr>When it rains…</vt:lpstr>
      <vt:lpstr>When it rains…</vt:lpstr>
      <vt:lpstr>When it rains…</vt:lpstr>
      <vt:lpstr>Monty Hall</vt:lpstr>
      <vt:lpstr>Monty Hall</vt:lpstr>
      <vt:lpstr>Be careful! – Player picks door 1</vt:lpstr>
      <vt:lpstr>Another view</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Computing</dc:title>
  <dc:creator>Christine Alvarado</dc:creator>
  <cp:lastModifiedBy>David Kauchak</cp:lastModifiedBy>
  <cp:revision>772</cp:revision>
  <dcterms:created xsi:type="dcterms:W3CDTF">2010-09-29T23:25:09Z</dcterms:created>
  <dcterms:modified xsi:type="dcterms:W3CDTF">2013-03-07T20:13:59Z</dcterms:modified>
</cp:coreProperties>
</file>