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Microsoft_Equation1.bin" ContentType="application/vnd.openxmlformats-officedocument.oleObject"/>
  <Override PartName="/ppt/embeddings/Microsoft_Equation2.bin" ContentType="application/vnd.openxmlformats-officedocument.oleObject"/>
  <Override PartName="/ppt/embeddings/Microsoft_Equation3.bin" ContentType="application/vnd.openxmlformats-officedocument.oleObject"/>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Microsoft_Equation4.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Microsoft_Equation5.bin" ContentType="application/vnd.openxmlformats-officedocument.oleObject"/>
  <Override PartName="/ppt/embeddings/Microsoft_Equation6.bin" ContentType="application/vnd.openxmlformats-officedocument.oleObject"/>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4"/>
  </p:notesMasterIdLst>
  <p:handoutMasterIdLst>
    <p:handoutMasterId r:id="rId105"/>
  </p:handoutMasterIdLst>
  <p:sldIdLst>
    <p:sldId id="424" r:id="rId2"/>
    <p:sldId id="256" r:id="rId3"/>
    <p:sldId id="388" r:id="rId4"/>
    <p:sldId id="383" r:id="rId5"/>
    <p:sldId id="385" r:id="rId6"/>
    <p:sldId id="386" r:id="rId7"/>
    <p:sldId id="389" r:id="rId8"/>
    <p:sldId id="582" r:id="rId9"/>
    <p:sldId id="390" r:id="rId10"/>
    <p:sldId id="265" r:id="rId11"/>
    <p:sldId id="393" r:id="rId12"/>
    <p:sldId id="426" r:id="rId13"/>
    <p:sldId id="427" r:id="rId14"/>
    <p:sldId id="394" r:id="rId15"/>
    <p:sldId id="391" r:id="rId16"/>
    <p:sldId id="321" r:id="rId17"/>
    <p:sldId id="396" r:id="rId18"/>
    <p:sldId id="419" r:id="rId19"/>
    <p:sldId id="418" r:id="rId20"/>
    <p:sldId id="404" r:id="rId21"/>
    <p:sldId id="397" r:id="rId22"/>
    <p:sldId id="398" r:id="rId23"/>
    <p:sldId id="406" r:id="rId24"/>
    <p:sldId id="399" r:id="rId25"/>
    <p:sldId id="400" r:id="rId26"/>
    <p:sldId id="402" r:id="rId27"/>
    <p:sldId id="403" r:id="rId28"/>
    <p:sldId id="401" r:id="rId29"/>
    <p:sldId id="414" r:id="rId30"/>
    <p:sldId id="415" r:id="rId31"/>
    <p:sldId id="407" r:id="rId32"/>
    <p:sldId id="421" r:id="rId33"/>
    <p:sldId id="422" r:id="rId34"/>
    <p:sldId id="408" r:id="rId35"/>
    <p:sldId id="409" r:id="rId36"/>
    <p:sldId id="410" r:id="rId37"/>
    <p:sldId id="420" r:id="rId38"/>
    <p:sldId id="411" r:id="rId39"/>
    <p:sldId id="413" r:id="rId40"/>
    <p:sldId id="405" r:id="rId41"/>
    <p:sldId id="425" r:id="rId42"/>
    <p:sldId id="423" r:id="rId43"/>
    <p:sldId id="428" r:id="rId44"/>
    <p:sldId id="429" r:id="rId45"/>
    <p:sldId id="430" r:id="rId46"/>
    <p:sldId id="431" r:id="rId47"/>
    <p:sldId id="432" r:id="rId48"/>
    <p:sldId id="433" r:id="rId49"/>
    <p:sldId id="434" r:id="rId50"/>
    <p:sldId id="435" r:id="rId51"/>
    <p:sldId id="468" r:id="rId52"/>
    <p:sldId id="469" r:id="rId53"/>
    <p:sldId id="470" r:id="rId54"/>
    <p:sldId id="471" r:id="rId55"/>
    <p:sldId id="472" r:id="rId56"/>
    <p:sldId id="473" r:id="rId57"/>
    <p:sldId id="474" r:id="rId58"/>
    <p:sldId id="475" r:id="rId59"/>
    <p:sldId id="476" r:id="rId60"/>
    <p:sldId id="477" r:id="rId61"/>
    <p:sldId id="478" r:id="rId62"/>
    <p:sldId id="479" r:id="rId63"/>
    <p:sldId id="480" r:id="rId64"/>
    <p:sldId id="481" r:id="rId65"/>
    <p:sldId id="482" r:id="rId66"/>
    <p:sldId id="483" r:id="rId67"/>
    <p:sldId id="552" r:id="rId68"/>
    <p:sldId id="553" r:id="rId69"/>
    <p:sldId id="554" r:id="rId70"/>
    <p:sldId id="555" r:id="rId71"/>
    <p:sldId id="556" r:id="rId72"/>
    <p:sldId id="557" r:id="rId73"/>
    <p:sldId id="558" r:id="rId74"/>
    <p:sldId id="559" r:id="rId75"/>
    <p:sldId id="560" r:id="rId76"/>
    <p:sldId id="561" r:id="rId77"/>
    <p:sldId id="583" r:id="rId78"/>
    <p:sldId id="584" r:id="rId79"/>
    <p:sldId id="585" r:id="rId80"/>
    <p:sldId id="586" r:id="rId81"/>
    <p:sldId id="587" r:id="rId82"/>
    <p:sldId id="592" r:id="rId83"/>
    <p:sldId id="588" r:id="rId84"/>
    <p:sldId id="589" r:id="rId85"/>
    <p:sldId id="593" r:id="rId86"/>
    <p:sldId id="594" r:id="rId87"/>
    <p:sldId id="484" r:id="rId88"/>
    <p:sldId id="485" r:id="rId89"/>
    <p:sldId id="488" r:id="rId90"/>
    <p:sldId id="514" r:id="rId91"/>
    <p:sldId id="515" r:id="rId92"/>
    <p:sldId id="516" r:id="rId93"/>
    <p:sldId id="517" r:id="rId94"/>
    <p:sldId id="518" r:id="rId95"/>
    <p:sldId id="520" r:id="rId96"/>
    <p:sldId id="525" r:id="rId97"/>
    <p:sldId id="526" r:id="rId98"/>
    <p:sldId id="527" r:id="rId99"/>
    <p:sldId id="528" r:id="rId100"/>
    <p:sldId id="529" r:id="rId101"/>
    <p:sldId id="550" r:id="rId102"/>
    <p:sldId id="551" r:id="rId10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82302" autoAdjust="0"/>
  </p:normalViewPr>
  <p:slideViewPr>
    <p:cSldViewPr snapToObjects="1">
      <p:cViewPr varScale="1">
        <p:scale>
          <a:sx n="84" d="100"/>
          <a:sy n="84" d="100"/>
        </p:scale>
        <p:origin x="-1576" y="-96"/>
      </p:cViewPr>
      <p:guideLst>
        <p:guide orient="horz" pos="2160"/>
        <p:guide pos="2880"/>
      </p:guideLst>
    </p:cSldViewPr>
  </p:slideViewPr>
  <p:outlineViewPr>
    <p:cViewPr>
      <p:scale>
        <a:sx n="33" d="100"/>
        <a:sy n="33" d="100"/>
      </p:scale>
      <p:origin x="0" y="1576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notesMaster" Target="notesMasters/notesMaster1.xml"/><Relationship Id="rId105" Type="http://schemas.openxmlformats.org/officeDocument/2006/relationships/handoutMaster" Target="handoutMasters/handoutMaster1.xml"/><Relationship Id="rId106" Type="http://schemas.openxmlformats.org/officeDocument/2006/relationships/printerSettings" Target="printerSettings/printerSettings1.bin"/><Relationship Id="rId107"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viewProps" Target="viewProps.xml"/><Relationship Id="rId109"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tableStyles" Target="tableStyle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1" Type="http://schemas.openxmlformats.org/officeDocument/2006/relationships/slide" Target="slides/slide10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emf"/><Relationship Id="rId5" Type="http://schemas.openxmlformats.org/officeDocument/2006/relationships/image" Target="../media/image47.emf"/><Relationship Id="rId1" Type="http://schemas.openxmlformats.org/officeDocument/2006/relationships/image" Target="../media/image43.emf"/><Relationship Id="rId2" Type="http://schemas.openxmlformats.org/officeDocument/2006/relationships/image" Target="../media/image4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image" Target="../media/image51.emf"/><Relationship Id="rId1" Type="http://schemas.openxmlformats.org/officeDocument/2006/relationships/image" Target="../media/image48.emf"/><Relationship Id="rId2" Type="http://schemas.openxmlformats.org/officeDocument/2006/relationships/image" Target="../media/image4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B3C930-FD02-2344-BFDC-58AC268926E5}" type="datetimeFigureOut">
              <a:rPr lang="en-US" smtClean="0"/>
              <a:t>4/25/13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572567-D350-274F-9BBF-C24EF3576704}" type="slidenum">
              <a:rPr lang="en-US" smtClean="0"/>
              <a:t>‹#›</a:t>
            </a:fld>
            <a:endParaRPr lang="en-US"/>
          </a:p>
        </p:txBody>
      </p:sp>
    </p:spTree>
    <p:extLst>
      <p:ext uri="{BB962C8B-B14F-4D97-AF65-F5344CB8AC3E}">
        <p14:creationId xmlns:p14="http://schemas.microsoft.com/office/powerpoint/2010/main" val="1273676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044C75-2ABB-3148-9A78-7DDA8348875D}" type="datetimeFigureOut">
              <a:rPr lang="en-US" smtClean="0"/>
              <a:pPr/>
              <a:t>4/25/13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725B8-B1F5-A44F-9082-266AD9B58EE5}" type="slidenum">
              <a:rPr lang="en-US" smtClean="0"/>
              <a:pPr/>
              <a:t>‹#›</a:t>
            </a:fld>
            <a:endParaRPr lang="en-US"/>
          </a:p>
        </p:txBody>
      </p:sp>
    </p:spTree>
    <p:extLst>
      <p:ext uri="{BB962C8B-B14F-4D97-AF65-F5344CB8AC3E}">
        <p14:creationId xmlns:p14="http://schemas.microsoft.com/office/powerpoint/2010/main" val="341133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 besides being a complex problem, there’s a lot of data! (which is a good thing and a bad thing)</a:t>
            </a:r>
          </a:p>
          <a:p>
            <a:pPr>
              <a:buFontTx/>
              <a:buChar char="-"/>
            </a:pPr>
            <a:r>
              <a:rPr lang="en-US" baseline="0" dirty="0" smtClean="0"/>
              <a:t> some people may say… outsource it (India, the Philippines, etc.).  And there are frameworks, like mechanical Turk</a:t>
            </a:r>
          </a:p>
          <a:p>
            <a:pPr>
              <a:buFontTx/>
              <a:buChar char="-"/>
            </a:pPr>
            <a:r>
              <a:rPr lang="en-US" dirty="0" smtClean="0"/>
              <a:t> world population: ~7M</a:t>
            </a:r>
          </a:p>
          <a:p>
            <a:pPr>
              <a:buFontTx/>
              <a:buChar char="-"/>
            </a:pPr>
            <a:r>
              <a:rPr lang="en-US" dirty="0" smtClean="0"/>
              <a:t> let’s say you had a simple task to perform on each web page</a:t>
            </a:r>
            <a:r>
              <a:rPr lang="en-US" baseline="0" dirty="0" smtClean="0"/>
              <a:t> that only took 10 seconds to do.  If every single person in the world worked on this non-stop, they would have to work for 20 days straight.</a:t>
            </a:r>
          </a:p>
          <a:p>
            <a:pPr>
              <a:buFontTx/>
              <a:buChar char="-"/>
            </a:pPr>
            <a:r>
              <a:rPr lang="en-US" baseline="0" dirty="0" smtClean="0"/>
              <a:t> what if it’s a task like translating the page or finding information that requires specialization?</a:t>
            </a:r>
            <a:endParaRPr lang="en-US"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90E6B112-CED4-9448-B5B6-43255090C75D}"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AF681-3C82-2B4B-9398-79627A2B36A3}" type="slidenum">
              <a:rPr lang="en-US"/>
              <a:pPr/>
              <a:t>51</a:t>
            </a:fld>
            <a:endParaRPr lang="en-US"/>
          </a:p>
        </p:txBody>
      </p:sp>
      <p:sp>
        <p:nvSpPr>
          <p:cNvPr id="612354" name="Rectangle 2"/>
          <p:cNvSpPr>
            <a:spLocks noGrp="1" noRot="1" noChangeAspect="1" noChangeArrowheads="1" noTextEdit="1"/>
          </p:cNvSpPr>
          <p:nvPr>
            <p:ph type="sldImg"/>
          </p:nvPr>
        </p:nvSpPr>
        <p:spPr>
          <a:ln/>
        </p:spPr>
      </p:sp>
      <p:sp>
        <p:nvSpPr>
          <p:cNvPr id="612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A1AFCB-1A8A-124F-AE4B-270D6D411D64}" type="slidenum">
              <a:rPr lang="en-US"/>
              <a:pPr/>
              <a:t>52</a:t>
            </a:fld>
            <a:endParaRPr lang="en-US"/>
          </a:p>
        </p:txBody>
      </p:sp>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814EF-7D72-AE4A-9DC4-DE29A17279D3}" type="slidenum">
              <a:rPr lang="en-US"/>
              <a:pPr/>
              <a:t>53</a:t>
            </a:fld>
            <a:endParaRPr 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01FF65-0A70-664A-96A3-442E982FFCB7}" type="slidenum">
              <a:rPr lang="en-US"/>
              <a:pPr/>
              <a:t>54</a:t>
            </a:fld>
            <a:endParaRPr lang="en-US"/>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002D5-9E9C-314C-A706-0F36D2B9AEA7}" type="slidenum">
              <a:rPr lang="en-US"/>
              <a:pPr/>
              <a:t>55</a:t>
            </a:fld>
            <a:endParaRPr lang="en-US"/>
          </a:p>
        </p:txBody>
      </p:sp>
      <p:sp>
        <p:nvSpPr>
          <p:cNvPr id="618498"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09009-C60F-4C4D-9DD4-D67C5E997095}" type="slidenum">
              <a:rPr lang="en-US"/>
              <a:pPr/>
              <a:t>56</a:t>
            </a:fld>
            <a:endParaRPr lang="en-US"/>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8E78A-E9F5-A749-A76D-697A045B5789}" type="slidenum">
              <a:rPr lang="en-US"/>
              <a:pPr/>
              <a:t>57</a:t>
            </a:fld>
            <a:endParaRPr lang="en-US"/>
          </a:p>
        </p:txBody>
      </p:sp>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44A40-E06E-264F-B888-A1CEB85B44B7}" type="slidenum">
              <a:rPr lang="en-US"/>
              <a:pPr/>
              <a:t>58</a:t>
            </a:fld>
            <a:endParaRPr lang="en-US"/>
          </a:p>
        </p:txBody>
      </p:sp>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492A3-FE63-1042-BBFB-AEB7BD949D0C}" type="slidenum">
              <a:rPr lang="en-US"/>
              <a:pPr/>
              <a:t>59</a:t>
            </a:fld>
            <a:endParaRPr lang="en-US"/>
          </a:p>
        </p:txBody>
      </p:sp>
      <p:sp>
        <p:nvSpPr>
          <p:cNvPr id="622594" name="Rectangle 2"/>
          <p:cNvSpPr>
            <a:spLocks noGrp="1" noRot="1" noChangeAspect="1" noChangeArrowheads="1" noTextEdit="1"/>
          </p:cNvSpPr>
          <p:nvPr>
            <p:ph type="sldImg"/>
          </p:nvPr>
        </p:nvSpPr>
        <p:spPr>
          <a:ln/>
        </p:spPr>
      </p:sp>
      <p:sp>
        <p:nvSpPr>
          <p:cNvPr id="622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B12B1B-A26C-C24F-9B25-4D241603F9DD}" type="slidenum">
              <a:rPr lang="en-US"/>
              <a:pPr/>
              <a:t>60</a:t>
            </a:fld>
            <a:endParaRPr lang="en-US"/>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aseline="0" dirty="0" smtClean="0"/>
              <a:t> web pages are just the beginning…</a:t>
            </a:r>
            <a:endParaRPr lang="en-US" dirty="0"/>
          </a:p>
        </p:txBody>
      </p:sp>
      <p:sp>
        <p:nvSpPr>
          <p:cNvPr id="4" name="Slide Number Placeholder 3"/>
          <p:cNvSpPr>
            <a:spLocks noGrp="1"/>
          </p:cNvSpPr>
          <p:nvPr>
            <p:ph type="sldNum" sz="quarter" idx="10"/>
          </p:nvPr>
        </p:nvSpPr>
        <p:spPr/>
        <p:txBody>
          <a:bodyPr/>
          <a:lstStyle/>
          <a:p>
            <a:fld id="{90E6B112-CED4-9448-B5B6-43255090C75D}" type="slidenum">
              <a:rPr lang="en-US" smtClean="0"/>
              <a:pPr/>
              <a:t>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F4739-756E-6145-8BFE-2F47652E7B0F}" type="slidenum">
              <a:rPr lang="en-US"/>
              <a:pPr/>
              <a:t>61</a:t>
            </a:fld>
            <a:endParaRPr lang="en-US"/>
          </a:p>
        </p:txBody>
      </p:sp>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236E3-656C-304E-848D-84126F0DB0C4}" type="slidenum">
              <a:rPr lang="en-US"/>
              <a:pPr/>
              <a:t>62</a:t>
            </a:fld>
            <a:endParaRPr lang="en-US"/>
          </a:p>
        </p:txBody>
      </p:sp>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462E3-5694-264A-9015-EB36FAE0153E}" type="slidenum">
              <a:rPr lang="en-US"/>
              <a:pPr/>
              <a:t>63</a:t>
            </a:fld>
            <a:endParaRPr lang="en-US"/>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4994AB-14AD-2B42-A836-6AC0FA9CCAC2}" type="slidenum">
              <a:rPr lang="en-US"/>
              <a:pPr/>
              <a:t>64</a:t>
            </a:fld>
            <a:endParaRPr lang="en-US"/>
          </a:p>
        </p:txBody>
      </p:sp>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9496B-4C22-0C49-8C44-C650099202B1}" type="slidenum">
              <a:rPr lang="en-US"/>
              <a:pPr/>
              <a:t>65</a:t>
            </a:fld>
            <a:endParaRPr lang="en-U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3A388-9802-FF4B-82BC-0C2324172185}" type="slidenum">
              <a:rPr lang="en-US"/>
              <a:pPr/>
              <a:t>67</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9FE2D-D277-524B-8732-5EDE681B18D5}" type="slidenum">
              <a:rPr lang="en-US"/>
              <a:pPr/>
              <a:t>68</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73B195-EF65-7640-B87D-215A1202064D}" type="slidenum">
              <a:rPr lang="en-US"/>
              <a:pPr/>
              <a:t>69</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3D638A-F2E9-F24D-BC87-BC0DD2D5B3EC}" type="slidenum">
              <a:rPr lang="en-US"/>
              <a:pPr/>
              <a:t>70</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34C87-B54E-0E4C-9A02-8C33E8C84FF1}" type="slidenum">
              <a:rPr lang="en-US"/>
              <a:pPr/>
              <a:t>71</a:t>
            </a:fld>
            <a:endParaRPr lang="en-US"/>
          </a:p>
        </p:txBody>
      </p:sp>
      <p:sp>
        <p:nvSpPr>
          <p:cNvPr id="476162" name="Rectangle 2"/>
          <p:cNvSpPr>
            <a:spLocks noGrp="1" noRot="1" noChangeAspect="1" noChangeArrowheads="1" noTextEdit="1"/>
          </p:cNvSpPr>
          <p:nvPr>
            <p:ph type="sldImg"/>
          </p:nvPr>
        </p:nvSpPr>
        <p:spPr>
          <a:ln/>
        </p:spPr>
      </p:sp>
      <p:sp>
        <p:nvSpPr>
          <p:cNvPr id="476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smtClean="0"/>
              <a:t> Iraqi Head (</a:t>
            </a:r>
          </a:p>
        </p:txBody>
      </p:sp>
      <p:sp>
        <p:nvSpPr>
          <p:cNvPr id="4" name="Slide Number Placeholder 3"/>
          <p:cNvSpPr>
            <a:spLocks noGrp="1"/>
          </p:cNvSpPr>
          <p:nvPr>
            <p:ph type="sldNum" sz="quarter" idx="10"/>
          </p:nvPr>
        </p:nvSpPr>
        <p:spPr/>
        <p:txBody>
          <a:bodyPr/>
          <a:lstStyle/>
          <a:p>
            <a:fld id="{D8C725B8-B1F5-A44F-9082-266AD9B58EE5}" type="slidenum">
              <a:rPr lang="en-US" smtClean="0"/>
              <a:pPr/>
              <a:t>10</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D6E4B2-5957-8B4B-8C52-71444A8F5D9D}" type="slidenum">
              <a:rPr lang="en-US"/>
              <a:pPr/>
              <a:t>72</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A93E8F-A589-9245-8C41-80B5CBDA4919}" type="slidenum">
              <a:rPr lang="en-US"/>
              <a:pPr/>
              <a:t>73</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58C17-A0A2-CD46-899A-056BAC70FF11}" type="slidenum">
              <a:rPr lang="en-US"/>
              <a:pPr/>
              <a:t>74</a:t>
            </a:fld>
            <a:endParaRPr lang="en-US"/>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69E987-9A6D-944D-9D61-E39A300044DC}" type="slidenum">
              <a:rPr lang="en-US"/>
              <a:pPr/>
              <a:t>75</a:t>
            </a:fld>
            <a:endParaRPr lang="en-US"/>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EC085-4522-AA48-A952-A2DC23909B90}" type="slidenum">
              <a:rPr lang="en-US"/>
              <a:pPr/>
              <a:t>76</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think about the message passing game…</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77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general idea started with information theory and Shannon in the 40s</a:t>
            </a:r>
          </a:p>
          <a:p>
            <a:pPr>
              <a:buFontTx/>
              <a:buChar char="-"/>
            </a:pPr>
            <a:r>
              <a:rPr lang="en-US" baseline="0" dirty="0" smtClean="0"/>
              <a:t> used in the early 90s by IBM team for machine translation</a:t>
            </a:r>
            <a:endParaRPr lang="en-US" dirty="0" smtClean="0"/>
          </a:p>
          <a:p>
            <a:r>
              <a:rPr lang="en-US" dirty="0" smtClean="0"/>
              <a:t>- started</a:t>
            </a:r>
            <a:r>
              <a:rPr lang="en-US" baseline="0" dirty="0" smtClean="0"/>
              <a:t> to become a prevalent model for text-to-text approaches in the late 1990s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79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462BC-2EA7-8C48-BB1C-C72B7F0705C4}" type="slidenum">
              <a:rPr lang="en-US"/>
              <a:pPr/>
              <a:t>86</a:t>
            </a:fld>
            <a:endParaRPr lang="en-US"/>
          </a:p>
        </p:txBody>
      </p:sp>
      <p:sp>
        <p:nvSpPr>
          <p:cNvPr id="831490" name="Rectangle 2"/>
          <p:cNvSpPr>
            <a:spLocks noGrp="1" noRot="1" noChangeAspect="1" noChangeArrowheads="1" noTextEdit="1"/>
          </p:cNvSpPr>
          <p:nvPr>
            <p:ph type="sldImg"/>
          </p:nvPr>
        </p:nvSpPr>
        <p:spPr bwMode="auto">
          <a:xfrm>
            <a:off x="1147448" y="687058"/>
            <a:ext cx="4563104" cy="3427428"/>
          </a:xfrm>
          <a:prstGeom prst="rect">
            <a:avLst/>
          </a:prstGeom>
          <a:solidFill>
            <a:srgbClr val="FFFFFF"/>
          </a:solidFill>
          <a:ln>
            <a:solidFill>
              <a:srgbClr val="000000"/>
            </a:solidFill>
            <a:miter lim="800000"/>
            <a:headEnd/>
            <a:tailEnd/>
          </a:ln>
        </p:spPr>
      </p:sp>
      <p:sp>
        <p:nvSpPr>
          <p:cNvPr id="831491" name="Rectangle 3"/>
          <p:cNvSpPr>
            <a:spLocks noGrp="1" noChangeArrowheads="1"/>
          </p:cNvSpPr>
          <p:nvPr>
            <p:ph type="body" idx="1"/>
          </p:nvPr>
        </p:nvSpPr>
        <p:spPr bwMode="auto">
          <a:xfrm>
            <a:off x="915133" y="4342457"/>
            <a:ext cx="5027734" cy="4114486"/>
          </a:xfrm>
          <a:prstGeom prst="rect">
            <a:avLst/>
          </a:prstGeom>
          <a:solidFill>
            <a:srgbClr val="FFFFFF"/>
          </a:solidFill>
          <a:ln>
            <a:solidFill>
              <a:srgbClr val="000000"/>
            </a:solidFill>
            <a:miter lim="800000"/>
            <a:headEnd/>
            <a:tailEnd/>
          </a:ln>
        </p:spPr>
        <p:txBody>
          <a:bodyPr lIns="91415" tIns="45707" rIns="91415" bIns="45707">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54E77-0A18-8B44-B10E-6B2710C90CB4}" type="slidenum">
              <a:rPr lang="en-US"/>
              <a:pPr/>
              <a:t>87</a:t>
            </a:fld>
            <a:endParaRPr lang="en-US"/>
          </a:p>
        </p:txBody>
      </p:sp>
      <p:sp>
        <p:nvSpPr>
          <p:cNvPr id="827394" name="Rectangle 2"/>
          <p:cNvSpPr>
            <a:spLocks noGrp="1" noRot="1" noChangeAspect="1" noChangeArrowheads="1" noTextEdit="1"/>
          </p:cNvSpPr>
          <p:nvPr>
            <p:ph type="sldImg"/>
          </p:nvPr>
        </p:nvSpPr>
        <p:spPr>
          <a:ln/>
        </p:spPr>
      </p:sp>
      <p:sp>
        <p:nvSpPr>
          <p:cNvPr id="82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697DF-75A1-4A42-9B46-A3C9B595B27E}" type="slidenum">
              <a:rPr lang="en-US"/>
              <a:pPr/>
              <a:t>88</a:t>
            </a:fld>
            <a:endParaRPr lang="en-US"/>
          </a:p>
        </p:txBody>
      </p:sp>
      <p:sp>
        <p:nvSpPr>
          <p:cNvPr id="843778" name="Rectangle 2"/>
          <p:cNvSpPr>
            <a:spLocks noGrp="1" noRot="1" noChangeAspect="1" noChangeArrowheads="1"/>
          </p:cNvSpPr>
          <p:nvPr>
            <p:ph type="sldImg"/>
          </p:nvPr>
        </p:nvSpPr>
        <p:spPr bwMode="auto">
          <a:xfrm>
            <a:off x="1147448" y="687058"/>
            <a:ext cx="4563104" cy="3427428"/>
          </a:xfrm>
          <a:prstGeom prst="rect">
            <a:avLst/>
          </a:prstGeom>
          <a:solidFill>
            <a:srgbClr val="FFFFFF"/>
          </a:solidFill>
          <a:ln>
            <a:solidFill>
              <a:srgbClr val="000000"/>
            </a:solidFill>
            <a:miter lim="800000"/>
            <a:headEnd/>
            <a:tailEnd/>
          </a:ln>
        </p:spPr>
      </p:sp>
      <p:sp>
        <p:nvSpPr>
          <p:cNvPr id="843779" name="Rectangle 3"/>
          <p:cNvSpPr>
            <a:spLocks noGrp="1" noChangeArrowheads="1"/>
          </p:cNvSpPr>
          <p:nvPr>
            <p:ph type="body" idx="1"/>
          </p:nvPr>
        </p:nvSpPr>
        <p:spPr bwMode="auto">
          <a:xfrm>
            <a:off x="915133" y="4342457"/>
            <a:ext cx="5027734" cy="4114486"/>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DDEE9-FE35-2848-9E4C-8DC72509A221}" type="slidenum">
              <a:rPr lang="en-US"/>
              <a:pPr/>
              <a:t>43</a:t>
            </a:fld>
            <a:endParaRPr lang="en-US"/>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67BCD-D5BC-D149-89F2-7EFBF9E57D25}" type="slidenum">
              <a:rPr lang="en-US"/>
              <a:pPr/>
              <a:t>95</a:t>
            </a:fld>
            <a:endParaRPr lang="en-US"/>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80B05E-4A3D-9142-83D2-A9233BF13CF0}" type="slidenum">
              <a:rPr lang="en-US"/>
              <a:pPr/>
              <a:t>101</a:t>
            </a:fld>
            <a:endParaRPr lang="en-US"/>
          </a:p>
        </p:txBody>
      </p:sp>
      <p:sp>
        <p:nvSpPr>
          <p:cNvPr id="824322" name="Rectangle 2"/>
          <p:cNvSpPr>
            <a:spLocks noGrp="1" noRot="1" noChangeAspect="1" noChangeArrowheads="1" noTextEdit="1"/>
          </p:cNvSpPr>
          <p:nvPr>
            <p:ph type="sldImg"/>
          </p:nvPr>
        </p:nvSpPr>
        <p:spPr>
          <a:ln/>
        </p:spPr>
      </p:sp>
      <p:sp>
        <p:nvSpPr>
          <p:cNvPr id="82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3550D-8C50-0142-92CA-D651395A7546}" type="slidenum">
              <a:rPr lang="en-US"/>
              <a:pPr/>
              <a:t>102</a:t>
            </a:fld>
            <a:endParaRPr lang="en-US"/>
          </a:p>
        </p:txBody>
      </p:sp>
      <p:sp>
        <p:nvSpPr>
          <p:cNvPr id="825346" name="Rectangle 2"/>
          <p:cNvSpPr>
            <a:spLocks noGrp="1" noRot="1" noChangeAspect="1" noChangeArrowheads="1" noTextEdit="1"/>
          </p:cNvSpPr>
          <p:nvPr>
            <p:ph type="sldImg"/>
          </p:nvPr>
        </p:nvSpPr>
        <p:spPr>
          <a:ln/>
        </p:spPr>
      </p:sp>
      <p:sp>
        <p:nvSpPr>
          <p:cNvPr id="82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28799-DB99-D944-822D-338FF1405648}" type="slidenum">
              <a:rPr lang="en-US"/>
              <a:pPr/>
              <a:t>46</a:t>
            </a:fld>
            <a:endParaRPr lang="en-US"/>
          </a:p>
        </p:txBody>
      </p:sp>
      <p:sp>
        <p:nvSpPr>
          <p:cNvPr id="25602" name="Rectangle 2"/>
          <p:cNvSpPr>
            <a:spLocks noGrp="1" noRot="1" noChangeAspect="1" noChangeArrowheads="1" noTextEdit="1"/>
          </p:cNvSpPr>
          <p:nvPr>
            <p:ph type="sldImg"/>
          </p:nvPr>
        </p:nvSpPr>
        <p:spPr bwMode="auto">
          <a:xfrm>
            <a:off x="1160006" y="693347"/>
            <a:ext cx="4541128" cy="3411706"/>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913563" y="4339313"/>
            <a:ext cx="5026165" cy="4116058"/>
          </a:xfrm>
          <a:prstGeom prst="rect">
            <a:avLst/>
          </a:prstGeom>
          <a:solidFill>
            <a:srgbClr val="FFFFFF"/>
          </a:solidFill>
          <a:ln>
            <a:solidFill>
              <a:srgbClr val="000000"/>
            </a:solidFill>
            <a:miter lim="800000"/>
            <a:headEnd/>
            <a:tailEnd/>
          </a:ln>
        </p:spPr>
        <p:txBody>
          <a:bodyPr lIns="90136" tIns="45068" rIns="90136" bIns="45068">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28799-DB99-D944-822D-338FF1405648}" type="slidenum">
              <a:rPr lang="en-US"/>
              <a:pPr/>
              <a:t>47</a:t>
            </a:fld>
            <a:endParaRPr lang="en-US" dirty="0"/>
          </a:p>
        </p:txBody>
      </p:sp>
      <p:sp>
        <p:nvSpPr>
          <p:cNvPr id="25602" name="Rectangle 2"/>
          <p:cNvSpPr>
            <a:spLocks noGrp="1" noRot="1" noChangeAspect="1" noChangeArrowheads="1" noTextEdit="1"/>
          </p:cNvSpPr>
          <p:nvPr>
            <p:ph type="sldImg"/>
          </p:nvPr>
        </p:nvSpPr>
        <p:spPr bwMode="auto">
          <a:xfrm>
            <a:off x="1160006" y="693347"/>
            <a:ext cx="4541128" cy="3411706"/>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913563" y="4339313"/>
            <a:ext cx="5026165" cy="4116058"/>
          </a:xfrm>
          <a:prstGeom prst="rect">
            <a:avLst/>
          </a:prstGeom>
          <a:solidFill>
            <a:srgbClr val="FFFFFF"/>
          </a:solidFill>
          <a:ln>
            <a:solidFill>
              <a:srgbClr val="000000"/>
            </a:solidFill>
            <a:miter lim="800000"/>
            <a:headEnd/>
            <a:tailEnd/>
          </a:ln>
        </p:spPr>
        <p:txBody>
          <a:bodyPr lIns="90136" tIns="45068" rIns="90136" bIns="45068">
            <a:prstTxWarp prst="textNoShape">
              <a:avLst/>
            </a:prstTxWarp>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72332E-8796-4947-99A9-087886AA2F69}" type="slidenum">
              <a:rPr lang="en-US"/>
              <a:pPr/>
              <a:t>48</a:t>
            </a:fld>
            <a:endParaRPr lang="en-US" dirty="0"/>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198EAE-3A6D-C740-9093-87499703F943}" type="slidenum">
              <a:rPr lang="en-US"/>
              <a:pPr/>
              <a:t>49</a:t>
            </a:fld>
            <a:endParaRPr lang="en-US" dirty="0"/>
          </a:p>
        </p:txBody>
      </p:sp>
      <p:sp>
        <p:nvSpPr>
          <p:cNvPr id="614402" name="Rectangle 2"/>
          <p:cNvSpPr>
            <a:spLocks noGrp="1" noRot="1" noChangeAspect="1" noChangeArrowheads="1" noTextEdit="1"/>
          </p:cNvSpPr>
          <p:nvPr>
            <p:ph type="sldImg"/>
          </p:nvPr>
        </p:nvSpPr>
        <p:spPr>
          <a:ln/>
        </p:spPr>
      </p:sp>
      <p:sp>
        <p:nvSpPr>
          <p:cNvPr id="614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529AAE-FD11-D74D-A5E0-8EB34EB98ECE}" type="slidenum">
              <a:rPr lang="en-US"/>
              <a:pPr/>
              <a:t>50</a:t>
            </a:fld>
            <a:endParaRPr lang="en-US" dirty="0"/>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17505A4-D4E3-EE45-B4C1-B13DBDED28F9}" type="datetimeFigureOut">
              <a:rPr lang="en-US" smtClean="0"/>
              <a:pPr/>
              <a:t>4/25/13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F17505A4-D4E3-EE45-B4C1-B13DBDED28F9}" type="datetimeFigureOut">
              <a:rPr lang="en-US" smtClean="0"/>
              <a:pPr/>
              <a:t>4/25/13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17505A4-D4E3-EE45-B4C1-B13DBDED28F9}" type="datetimeFigureOut">
              <a:rPr lang="en-US" smtClean="0"/>
              <a:pPr/>
              <a:t>4/25/13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9EFB2-9F4F-6B45-BD7A-3AFC65991A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F17505A4-D4E3-EE45-B4C1-B13DBDED28F9}" type="datetimeFigureOut">
              <a:rPr lang="en-US" smtClean="0"/>
              <a:pPr/>
              <a:t>4/25/13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9EFB2-9F4F-6B45-BD7A-3AFC65991A3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17505A4-D4E3-EE45-B4C1-B13DBDED28F9}" type="datetimeFigureOut">
              <a:rPr lang="en-US" smtClean="0"/>
              <a:pPr/>
              <a:t>4/25/13</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17505A4-D4E3-EE45-B4C1-B13DBDED28F9}" type="datetimeFigureOut">
              <a:rPr lang="en-US" smtClean="0"/>
              <a:pPr/>
              <a:t>4/25/13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505A4-D4E3-EE45-B4C1-B13DBDED28F9}" type="datetimeFigureOut">
              <a:rPr lang="en-US" smtClean="0"/>
              <a:pPr/>
              <a:t>4/25/13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F17505A4-D4E3-EE45-B4C1-B13DBDED28F9}" type="datetimeFigureOut">
              <a:rPr lang="en-US" smtClean="0"/>
              <a:pPr/>
              <a:t>4/25/13</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F17505A4-D4E3-EE45-B4C1-B13DBDED28F9}" type="datetimeFigureOut">
              <a:rPr lang="en-US" smtClean="0"/>
              <a:pPr/>
              <a:t>4/25/13</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17505A4-D4E3-EE45-B4C1-B13DBDED28F9}" type="datetimeFigureOut">
              <a:rPr lang="en-US" smtClean="0"/>
              <a:pPr/>
              <a:t>4/25/13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17505A4-D4E3-EE45-B4C1-B13DBDED28F9}" type="datetimeFigureOut">
              <a:rPr lang="en-US" smtClean="0"/>
              <a:pPr/>
              <a:t>4/25/13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EFB2-9F4F-6B45-BD7A-3AFC65991A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17505A4-D4E3-EE45-B4C1-B13DBDED28F9}" type="datetimeFigureOut">
              <a:rPr lang="en-US" smtClean="0"/>
              <a:pPr/>
              <a:t>4/25/13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17505A4-D4E3-EE45-B4C1-B13DBDED28F9}" type="datetimeFigureOut">
              <a:rPr lang="en-US" smtClean="0"/>
              <a:pPr/>
              <a:t>4/25/13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17505A4-D4E3-EE45-B4C1-B13DBDED28F9}" type="datetimeFigureOut">
              <a:rPr lang="en-US" smtClean="0"/>
              <a:pPr/>
              <a:t>4/25/13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17505A4-D4E3-EE45-B4C1-B13DBDED28F9}" type="datetimeFigureOut">
              <a:rPr lang="en-US" smtClean="0"/>
              <a:pPr/>
              <a:t>4/25/13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F17505A4-D4E3-EE45-B4C1-B13DBDED28F9}" type="datetimeFigureOut">
              <a:rPr lang="en-US" smtClean="0"/>
              <a:pPr/>
              <a:t>4/25/13</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AF79EFB2-9F4F-6B45-BD7A-3AFC65991A33}"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17505A4-D4E3-EE45-B4C1-B13DBDED28F9}" type="datetimeFigureOut">
              <a:rPr lang="en-US" smtClean="0"/>
              <a:pPr/>
              <a:t>4/25/13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17505A4-D4E3-EE45-B4C1-B13DBDED28F9}" type="datetimeFigureOut">
              <a:rPr lang="en-US" smtClean="0"/>
              <a:pPr/>
              <a:t>4/25/13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9EFB2-9F4F-6B45-BD7A-3AFC65991A33}"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17505A4-D4E3-EE45-B4C1-B13DBDED28F9}" type="datetimeFigureOut">
              <a:rPr lang="en-US" smtClean="0"/>
              <a:pPr/>
              <a:t>4/25/13</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AF79EFB2-9F4F-6B45-BD7A-3AFC65991A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17505A4-D4E3-EE45-B4C1-B13DBDED28F9}" type="datetimeFigureOut">
              <a:rPr lang="en-US" smtClean="0"/>
              <a:pPr/>
              <a:t>4/25/13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F17505A4-D4E3-EE45-B4C1-B13DBDED28F9}" type="datetimeFigureOut">
              <a:rPr lang="en-US" smtClean="0"/>
              <a:pPr/>
              <a:t>4/25/13</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AF79EFB2-9F4F-6B45-BD7A-3AFC65991A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isi.edu/natural-language/download/hansard/" TargetMode="External"/><Relationship Id="rId4" Type="http://schemas.openxmlformats.org/officeDocument/2006/relationships/hyperlink" Target="http://www.isi.edu/licensed-sw/rewrite-decoder/" TargetMode="External"/><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1.wdp"/><Relationship Id="rId5" Type="http://schemas.openxmlformats.org/officeDocument/2006/relationships/image" Target="../media/image10.png"/><Relationship Id="rId6"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froogle.com" TargetMode="External"/><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hyperlink" Target="http://www.dealtime.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tw.ml.cmu.edu/rtw/" TargetMode="Externa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ewsblaster.cs.columbia.edu/" TargetMode="Externa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washington.edu/homes/brun/pubs/pubs/Kiddon11.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jpeg"/><Relationship Id="rId6" Type="http://schemas.openxmlformats.org/officeDocument/2006/relationships/image" Target="../media/image31.png"/><Relationship Id="rId7" Type="http://schemas.openxmlformats.org/officeDocument/2006/relationships/image" Target="../media/image32.jpe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34.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5.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7.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7.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7.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7.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7.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7.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7.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7.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7.jpeg"/></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Microsoft_Equation1.bin"/><Relationship Id="rId5" Type="http://schemas.openxmlformats.org/officeDocument/2006/relationships/image" Target="../media/image4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oleObject" Target="../embeddings/Microsoft_Equation2.bin"/><Relationship Id="rId4" Type="http://schemas.openxmlformats.org/officeDocument/2006/relationships/image" Target="../media/image4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Microsoft_Equation3.bin"/><Relationship Id="rId4" Type="http://schemas.openxmlformats.org/officeDocument/2006/relationships/image" Target="../media/image4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3.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1" Type="http://schemas.openxmlformats.org/officeDocument/2006/relationships/oleObject" Target="../embeddings/Microsoft_Equation4.bin"/><Relationship Id="rId12" Type="http://schemas.openxmlformats.org/officeDocument/2006/relationships/image" Target="../media/image47.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bin"/><Relationship Id="rId4" Type="http://schemas.openxmlformats.org/officeDocument/2006/relationships/image" Target="../media/image43.emf"/><Relationship Id="rId5" Type="http://schemas.openxmlformats.org/officeDocument/2006/relationships/oleObject" Target="../embeddings/oleObject3.bin"/><Relationship Id="rId6" Type="http://schemas.openxmlformats.org/officeDocument/2006/relationships/image" Target="../media/image44.emf"/><Relationship Id="rId7" Type="http://schemas.openxmlformats.org/officeDocument/2006/relationships/oleObject" Target="../embeddings/oleObject4.bin"/><Relationship Id="rId8" Type="http://schemas.openxmlformats.org/officeDocument/2006/relationships/image" Target="../media/image45.emf"/><Relationship Id="rId9" Type="http://schemas.openxmlformats.org/officeDocument/2006/relationships/oleObject" Target="../embeddings/oleObject5.bin"/><Relationship Id="rId10" Type="http://schemas.openxmlformats.org/officeDocument/2006/relationships/image" Target="../media/image46.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48.emf"/><Relationship Id="rId5" Type="http://schemas.openxmlformats.org/officeDocument/2006/relationships/oleObject" Target="../embeddings/oleObject7.bin"/><Relationship Id="rId6" Type="http://schemas.openxmlformats.org/officeDocument/2006/relationships/image" Target="../media/image49.emf"/><Relationship Id="rId7" Type="http://schemas.openxmlformats.org/officeDocument/2006/relationships/oleObject" Target="../embeddings/oleObject8.bin"/><Relationship Id="rId8" Type="http://schemas.openxmlformats.org/officeDocument/2006/relationships/image" Target="../media/image50.emf"/><Relationship Id="rId9" Type="http://schemas.openxmlformats.org/officeDocument/2006/relationships/oleObject" Target="../embeddings/Microsoft_Equation5.bin"/><Relationship Id="rId10" Type="http://schemas.openxmlformats.org/officeDocument/2006/relationships/image" Target="../media/image51.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Microsoft_Equation6.bin"/><Relationship Id="rId4" Type="http://schemas.openxmlformats.org/officeDocument/2006/relationships/image" Target="../media/image52.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www.statmt.org/europarl/"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91.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1100" y="1117600"/>
            <a:ext cx="6769100" cy="4610100"/>
          </a:xfrm>
          <a:prstGeom prst="rect">
            <a:avLst/>
          </a:prstGeom>
        </p:spPr>
      </p:pic>
    </p:spTree>
    <p:extLst>
      <p:ext uri="{BB962C8B-B14F-4D97-AF65-F5344CB8AC3E}">
        <p14:creationId xmlns:p14="http://schemas.microsoft.com/office/powerpoint/2010/main" val="42838549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is NLP hard? </a:t>
            </a:r>
            <a:endParaRPr lang="en-US" dirty="0"/>
          </a:p>
        </p:txBody>
      </p:sp>
      <p:sp>
        <p:nvSpPr>
          <p:cNvPr id="7" name="Content Placeholder 6"/>
          <p:cNvSpPr>
            <a:spLocks noGrp="1"/>
          </p:cNvSpPr>
          <p:nvPr>
            <p:ph idx="1"/>
          </p:nvPr>
        </p:nvSpPr>
        <p:spPr>
          <a:xfrm>
            <a:off x="498474" y="1371600"/>
            <a:ext cx="7556313" cy="5029200"/>
          </a:xfrm>
        </p:spPr>
        <p:txBody>
          <a:bodyPr>
            <a:normAutofit/>
          </a:bodyPr>
          <a:lstStyle/>
          <a:p>
            <a:pPr marL="0" indent="0">
              <a:buNone/>
            </a:pPr>
            <a:r>
              <a:rPr lang="en-US" dirty="0" smtClean="0"/>
              <a:t>Iraqi Head Seeks Arms </a:t>
            </a:r>
          </a:p>
          <a:p>
            <a:pPr marL="0" indent="0">
              <a:buNone/>
            </a:pPr>
            <a:r>
              <a:rPr lang="en-US" dirty="0" smtClean="0"/>
              <a:t>Juvenile Court to Try Shooting Defendant </a:t>
            </a:r>
          </a:p>
          <a:p>
            <a:pPr marL="0" indent="0">
              <a:buNone/>
            </a:pPr>
            <a:r>
              <a:rPr lang="en-US" dirty="0" smtClean="0"/>
              <a:t>Stolen Painting Found by Tree </a:t>
            </a:r>
          </a:p>
          <a:p>
            <a:pPr marL="0" indent="0">
              <a:buNone/>
            </a:pPr>
            <a:r>
              <a:rPr lang="en-US" dirty="0" smtClean="0"/>
              <a:t>Kids Make Nutritious Snacks </a:t>
            </a:r>
          </a:p>
          <a:p>
            <a:pPr marL="0" indent="0">
              <a:buNone/>
            </a:pPr>
            <a:r>
              <a:rPr lang="en-US" dirty="0" smtClean="0"/>
              <a:t>Local HS Dropouts Cut in Half </a:t>
            </a:r>
          </a:p>
          <a:p>
            <a:pPr marL="0" indent="0">
              <a:buNone/>
            </a:pPr>
            <a:r>
              <a:rPr lang="en-US" dirty="0" smtClean="0"/>
              <a:t>Obesity Study Looks for Larger Test Group</a:t>
            </a:r>
          </a:p>
          <a:p>
            <a:pPr marL="0" indent="0">
              <a:buNone/>
            </a:pPr>
            <a:r>
              <a:rPr lang="en-US" dirty="0" smtClean="0"/>
              <a:t>British Left Waffles on Falkland Islands</a:t>
            </a:r>
          </a:p>
          <a:p>
            <a:pPr marL="0" indent="0">
              <a:buNone/>
            </a:pPr>
            <a:r>
              <a:rPr lang="en-US" dirty="0" smtClean="0"/>
              <a:t>Red Tape Holds Up New Bridges</a:t>
            </a:r>
          </a:p>
          <a:p>
            <a:pPr marL="0" indent="0">
              <a:buNone/>
            </a:pPr>
            <a:r>
              <a:rPr lang="en-US" dirty="0" smtClean="0"/>
              <a:t>Hospitals Are Sued by 7 Foot Doctors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a:t>Advantages of Phrase-Based</a:t>
            </a:r>
          </a:p>
        </p:txBody>
      </p:sp>
      <p:sp>
        <p:nvSpPr>
          <p:cNvPr id="247811" name="Rectangle 3"/>
          <p:cNvSpPr>
            <a:spLocks noGrp="1" noChangeArrowheads="1"/>
          </p:cNvSpPr>
          <p:nvPr>
            <p:ph type="body" idx="1"/>
          </p:nvPr>
        </p:nvSpPr>
        <p:spPr/>
        <p:txBody>
          <a:bodyPr>
            <a:normAutofit fontScale="85000" lnSpcReduction="20000"/>
          </a:bodyPr>
          <a:lstStyle/>
          <a:p>
            <a:pPr marL="0" indent="0">
              <a:lnSpc>
                <a:spcPct val="90000"/>
              </a:lnSpc>
              <a:buNone/>
            </a:pPr>
            <a:r>
              <a:rPr lang="en-US" sz="2400" dirty="0"/>
              <a:t>Many-to-many mappings can handle non-compositional </a:t>
            </a:r>
            <a:r>
              <a:rPr lang="en-US" sz="2400" dirty="0" smtClean="0"/>
              <a:t>phrases</a:t>
            </a:r>
          </a:p>
          <a:p>
            <a:pPr marL="0" indent="0">
              <a:lnSpc>
                <a:spcPct val="90000"/>
              </a:lnSpc>
              <a:buNone/>
            </a:pPr>
            <a:endParaRPr lang="en-US" sz="2400" dirty="0" smtClean="0"/>
          </a:p>
          <a:p>
            <a:pPr marL="0" indent="0">
              <a:lnSpc>
                <a:spcPct val="90000"/>
              </a:lnSpc>
              <a:buNone/>
            </a:pPr>
            <a:r>
              <a:rPr lang="en-US" sz="2400" dirty="0" smtClean="0"/>
              <a:t>Easy to understand</a:t>
            </a:r>
          </a:p>
          <a:p>
            <a:pPr marL="0" indent="0">
              <a:lnSpc>
                <a:spcPct val="90000"/>
              </a:lnSpc>
              <a:buNone/>
            </a:pPr>
            <a:endParaRPr lang="en-US" sz="2400" dirty="0" smtClean="0"/>
          </a:p>
          <a:p>
            <a:pPr marL="0" indent="0">
              <a:lnSpc>
                <a:spcPct val="90000"/>
              </a:lnSpc>
              <a:buNone/>
            </a:pPr>
            <a:r>
              <a:rPr lang="en-US" sz="2400" dirty="0" smtClean="0"/>
              <a:t>Local </a:t>
            </a:r>
            <a:r>
              <a:rPr lang="en-US" sz="2400" dirty="0"/>
              <a:t>context is very useful for disambiguating</a:t>
            </a:r>
          </a:p>
          <a:p>
            <a:pPr lvl="1">
              <a:lnSpc>
                <a:spcPct val="90000"/>
              </a:lnSpc>
            </a:pPr>
            <a:r>
              <a:rPr lang="en-US" sz="2000" dirty="0"/>
              <a:t>“Interest rate” </a:t>
            </a:r>
            <a:r>
              <a:rPr lang="en-US" sz="2000" dirty="0" err="1">
                <a:sym typeface="Wingdings" charset="2"/>
              </a:rPr>
              <a:t></a:t>
            </a:r>
            <a:r>
              <a:rPr lang="en-US" sz="2000" dirty="0">
                <a:sym typeface="Wingdings" charset="2"/>
              </a:rPr>
              <a:t> …</a:t>
            </a:r>
          </a:p>
          <a:p>
            <a:pPr lvl="1">
              <a:lnSpc>
                <a:spcPct val="90000"/>
              </a:lnSpc>
            </a:pPr>
            <a:r>
              <a:rPr lang="en-US" sz="2000" dirty="0">
                <a:sym typeface="Wingdings" charset="2"/>
              </a:rPr>
              <a:t>“Interest in” </a:t>
            </a:r>
            <a:r>
              <a:rPr lang="en-US" sz="2000" dirty="0" err="1">
                <a:sym typeface="Wingdings" charset="2"/>
              </a:rPr>
              <a:t></a:t>
            </a:r>
            <a:r>
              <a:rPr lang="en-US" sz="2000" dirty="0">
                <a:sym typeface="Wingdings" charset="2"/>
              </a:rPr>
              <a:t> …</a:t>
            </a:r>
          </a:p>
          <a:p>
            <a:pPr marL="0" indent="0">
              <a:lnSpc>
                <a:spcPct val="90000"/>
              </a:lnSpc>
              <a:buNone/>
            </a:pPr>
            <a:endParaRPr lang="en-US" sz="2400" dirty="0" smtClean="0"/>
          </a:p>
          <a:p>
            <a:pPr marL="0" indent="0">
              <a:lnSpc>
                <a:spcPct val="90000"/>
              </a:lnSpc>
              <a:buNone/>
            </a:pPr>
            <a:r>
              <a:rPr lang="en-US" sz="2400" dirty="0" smtClean="0"/>
              <a:t>The </a:t>
            </a:r>
            <a:r>
              <a:rPr lang="en-US" sz="2400" dirty="0"/>
              <a:t>more data, the longer the learned phrases</a:t>
            </a:r>
          </a:p>
          <a:p>
            <a:pPr lvl="1">
              <a:lnSpc>
                <a:spcPct val="90000"/>
              </a:lnSpc>
            </a:pPr>
            <a:r>
              <a:rPr lang="en-US" sz="2000" dirty="0"/>
              <a:t>Sometimes whole sentences</a:t>
            </a:r>
          </a:p>
        </p:txBody>
      </p:sp>
    </p:spTree>
    <p:extLst>
      <p:ext uri="{BB962C8B-B14F-4D97-AF65-F5344CB8AC3E}">
        <p14:creationId xmlns:p14="http://schemas.microsoft.com/office/powerpoint/2010/main" val="3730963824"/>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457200" y="76200"/>
            <a:ext cx="8229600" cy="1143000"/>
          </a:xfrm>
        </p:spPr>
        <p:txBody>
          <a:bodyPr/>
          <a:lstStyle/>
          <a:p>
            <a:r>
              <a:rPr lang="en-US"/>
              <a:t>Available Resources</a:t>
            </a:r>
          </a:p>
        </p:txBody>
      </p:sp>
      <p:sp>
        <p:nvSpPr>
          <p:cNvPr id="282627" name="Rectangle 3"/>
          <p:cNvSpPr>
            <a:spLocks noGrp="1" noChangeArrowheads="1"/>
          </p:cNvSpPr>
          <p:nvPr>
            <p:ph type="body" idx="1"/>
          </p:nvPr>
        </p:nvSpPr>
        <p:spPr>
          <a:xfrm>
            <a:off x="457200" y="1219200"/>
            <a:ext cx="8534400" cy="5410200"/>
          </a:xfrm>
        </p:spPr>
        <p:txBody>
          <a:bodyPr>
            <a:normAutofit fontScale="92500" lnSpcReduction="20000"/>
          </a:bodyPr>
          <a:lstStyle/>
          <a:p>
            <a:pPr>
              <a:lnSpc>
                <a:spcPct val="80000"/>
              </a:lnSpc>
            </a:pPr>
            <a:r>
              <a:rPr lang="en-US" sz="1800"/>
              <a:t>Bilingual corpora</a:t>
            </a:r>
          </a:p>
          <a:p>
            <a:pPr lvl="1">
              <a:lnSpc>
                <a:spcPct val="80000"/>
              </a:lnSpc>
            </a:pPr>
            <a:r>
              <a:rPr lang="en-US" sz="1600"/>
              <a:t>100m+ words of Chinese/English and Arabic/English, LDC (www.ldc.upenn.edu)</a:t>
            </a:r>
          </a:p>
          <a:p>
            <a:pPr lvl="1">
              <a:lnSpc>
                <a:spcPct val="80000"/>
              </a:lnSpc>
            </a:pPr>
            <a:r>
              <a:rPr lang="en-US" sz="1600"/>
              <a:t>Lots of French/English, Spanish/French/English, LDC</a:t>
            </a:r>
          </a:p>
          <a:p>
            <a:pPr lvl="1">
              <a:lnSpc>
                <a:spcPct val="80000"/>
              </a:lnSpc>
            </a:pPr>
            <a:r>
              <a:rPr lang="en-US" sz="1600"/>
              <a:t>European Parliament (sentence-aligned), 11 languages, Philipp Koehn, ISI</a:t>
            </a:r>
          </a:p>
          <a:p>
            <a:pPr lvl="2">
              <a:lnSpc>
                <a:spcPct val="80000"/>
              </a:lnSpc>
            </a:pPr>
            <a:r>
              <a:rPr lang="en-US" sz="1400"/>
              <a:t>(www.isi.edu/~koehn/publications/europarl)</a:t>
            </a:r>
          </a:p>
          <a:p>
            <a:pPr lvl="1">
              <a:lnSpc>
                <a:spcPct val="80000"/>
              </a:lnSpc>
            </a:pPr>
            <a:r>
              <a:rPr lang="en-US" sz="1600"/>
              <a:t>20m words (sentence-aligned) of English/French, Ulrich Germann, ISI </a:t>
            </a:r>
          </a:p>
          <a:p>
            <a:pPr lvl="2">
              <a:lnSpc>
                <a:spcPct val="80000"/>
              </a:lnSpc>
            </a:pPr>
            <a:r>
              <a:rPr lang="en-US" sz="1400"/>
              <a:t>(</a:t>
            </a:r>
            <a:r>
              <a:rPr lang="en-US" sz="1400">
                <a:hlinkClick r:id="rId3"/>
              </a:rPr>
              <a:t>www.isi.edu/natural-language/download/hansard/</a:t>
            </a:r>
            <a:r>
              <a:rPr lang="en-US" sz="1400"/>
              <a:t>)</a:t>
            </a:r>
          </a:p>
          <a:p>
            <a:pPr>
              <a:lnSpc>
                <a:spcPct val="80000"/>
              </a:lnSpc>
            </a:pPr>
            <a:r>
              <a:rPr lang="en-US" sz="1800"/>
              <a:t>Sentence alignment</a:t>
            </a:r>
          </a:p>
          <a:p>
            <a:pPr lvl="1">
              <a:lnSpc>
                <a:spcPct val="80000"/>
              </a:lnSpc>
            </a:pPr>
            <a:r>
              <a:rPr lang="en-US" sz="1600"/>
              <a:t>Dan Melamed, NYU </a:t>
            </a:r>
            <a:r>
              <a:rPr lang="en-US" sz="1400"/>
              <a:t>(www.cs.nyu.edu/~melamed/GMA/docs/README.htm)</a:t>
            </a:r>
          </a:p>
          <a:p>
            <a:pPr lvl="1">
              <a:lnSpc>
                <a:spcPct val="80000"/>
              </a:lnSpc>
            </a:pPr>
            <a:r>
              <a:rPr lang="en-US" sz="1600"/>
              <a:t>Xiaoyi Ma, LDC (Champollion)</a:t>
            </a:r>
          </a:p>
          <a:p>
            <a:pPr>
              <a:lnSpc>
                <a:spcPct val="80000"/>
              </a:lnSpc>
            </a:pPr>
            <a:r>
              <a:rPr lang="en-US" sz="1800"/>
              <a:t>Word alignment</a:t>
            </a:r>
          </a:p>
          <a:p>
            <a:pPr lvl="1">
              <a:lnSpc>
                <a:spcPct val="80000"/>
              </a:lnSpc>
            </a:pPr>
            <a:r>
              <a:rPr lang="en-US" sz="1600"/>
              <a:t>GIZA, JHU Workshop ’99 </a:t>
            </a:r>
            <a:r>
              <a:rPr lang="en-US" sz="1400"/>
              <a:t>(www.clsp.jhu.edu/ws99/projects/mt/)</a:t>
            </a:r>
          </a:p>
          <a:p>
            <a:pPr lvl="1">
              <a:lnSpc>
                <a:spcPct val="80000"/>
              </a:lnSpc>
            </a:pPr>
            <a:r>
              <a:rPr lang="en-US" sz="1600"/>
              <a:t>GIZA++, RWTH Aachen </a:t>
            </a:r>
            <a:r>
              <a:rPr lang="en-US" sz="1400"/>
              <a:t>(www-i6.Informatik.RWTH-Aachen.de/web/Software/GIZA++.html)</a:t>
            </a:r>
          </a:p>
          <a:p>
            <a:pPr lvl="1">
              <a:lnSpc>
                <a:spcPct val="80000"/>
              </a:lnSpc>
            </a:pPr>
            <a:r>
              <a:rPr lang="en-US" sz="1600"/>
              <a:t>Manually word-aligned test corpus (500 French/English sentence pairs), RWTH Aachen</a:t>
            </a:r>
          </a:p>
          <a:p>
            <a:pPr lvl="1">
              <a:lnSpc>
                <a:spcPct val="80000"/>
              </a:lnSpc>
            </a:pPr>
            <a:r>
              <a:rPr lang="en-US" sz="1600"/>
              <a:t>Shared task, NAACL-HLT’03 workshop</a:t>
            </a:r>
          </a:p>
          <a:p>
            <a:pPr>
              <a:lnSpc>
                <a:spcPct val="80000"/>
              </a:lnSpc>
            </a:pPr>
            <a:r>
              <a:rPr lang="en-US" sz="1800"/>
              <a:t>Decoding</a:t>
            </a:r>
          </a:p>
          <a:p>
            <a:pPr lvl="1">
              <a:lnSpc>
                <a:spcPct val="80000"/>
              </a:lnSpc>
            </a:pPr>
            <a:r>
              <a:rPr lang="en-US" sz="1600"/>
              <a:t>ISI ReWrite Model 4 decoder </a:t>
            </a:r>
            <a:r>
              <a:rPr lang="en-US" sz="1400"/>
              <a:t>(</a:t>
            </a:r>
            <a:r>
              <a:rPr lang="en-US" sz="1400">
                <a:hlinkClick r:id="rId4"/>
              </a:rPr>
              <a:t>www.isi.edu/licensed-sw/rewrite-decoder/</a:t>
            </a:r>
            <a:r>
              <a:rPr lang="en-US" sz="1400"/>
              <a:t>)</a:t>
            </a:r>
          </a:p>
          <a:p>
            <a:pPr lvl="1">
              <a:lnSpc>
                <a:spcPct val="80000"/>
              </a:lnSpc>
            </a:pPr>
            <a:r>
              <a:rPr lang="en-US" sz="1600"/>
              <a:t>ISI Pharaoh phrase-based decoder</a:t>
            </a:r>
          </a:p>
          <a:p>
            <a:pPr>
              <a:lnSpc>
                <a:spcPct val="80000"/>
              </a:lnSpc>
            </a:pPr>
            <a:r>
              <a:rPr lang="en-US" sz="1800"/>
              <a:t>Statistical MT Tutorial Workbook, ISI </a:t>
            </a:r>
            <a:r>
              <a:rPr lang="en-US" sz="1400">
                <a:solidFill>
                  <a:schemeClr val="tx2"/>
                </a:solidFill>
              </a:rPr>
              <a:t>(www.isi.edu/~knight/)</a:t>
            </a:r>
          </a:p>
          <a:p>
            <a:pPr>
              <a:lnSpc>
                <a:spcPct val="80000"/>
              </a:lnSpc>
            </a:pPr>
            <a:r>
              <a:rPr lang="en-US" sz="1800"/>
              <a:t>Annual common-data evaluation, NIST </a:t>
            </a:r>
            <a:r>
              <a:rPr lang="en-US" sz="1400"/>
              <a:t>(www.nist.gov/speech/tests/mt/index.htm)</a:t>
            </a:r>
          </a:p>
        </p:txBody>
      </p:sp>
    </p:spTree>
    <p:extLst>
      <p:ext uri="{BB962C8B-B14F-4D97-AF65-F5344CB8AC3E}">
        <p14:creationId xmlns:p14="http://schemas.microsoft.com/office/powerpoint/2010/main" val="3835352539"/>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457200" y="76200"/>
            <a:ext cx="8229600" cy="1143000"/>
          </a:xfrm>
        </p:spPr>
        <p:txBody>
          <a:bodyPr/>
          <a:lstStyle/>
          <a:p>
            <a:r>
              <a:rPr lang="en-US" sz="3200"/>
              <a:t>Some Papers Referenced on Slides</a:t>
            </a:r>
          </a:p>
        </p:txBody>
      </p:sp>
      <p:sp>
        <p:nvSpPr>
          <p:cNvPr id="283651" name="Rectangle 3"/>
          <p:cNvSpPr>
            <a:spLocks noGrp="1" noChangeArrowheads="1"/>
          </p:cNvSpPr>
          <p:nvPr>
            <p:ph type="body" idx="1"/>
          </p:nvPr>
        </p:nvSpPr>
        <p:spPr>
          <a:xfrm>
            <a:off x="228600" y="1096963"/>
            <a:ext cx="4572000" cy="5334000"/>
          </a:xfrm>
        </p:spPr>
        <p:txBody>
          <a:bodyPr>
            <a:normAutofit fontScale="92500" lnSpcReduction="20000"/>
          </a:bodyPr>
          <a:lstStyle/>
          <a:p>
            <a:pPr>
              <a:lnSpc>
                <a:spcPct val="80000"/>
              </a:lnSpc>
            </a:pPr>
            <a:r>
              <a:rPr lang="en-US" sz="1800"/>
              <a:t>ACL</a:t>
            </a:r>
          </a:p>
          <a:p>
            <a:pPr lvl="1">
              <a:lnSpc>
                <a:spcPct val="80000"/>
              </a:lnSpc>
            </a:pPr>
            <a:r>
              <a:rPr lang="en-US" sz="1600"/>
              <a:t>[Och, Tillmann, &amp; Ney, 1999]</a:t>
            </a:r>
          </a:p>
          <a:p>
            <a:pPr lvl="1">
              <a:lnSpc>
                <a:spcPct val="80000"/>
              </a:lnSpc>
            </a:pPr>
            <a:r>
              <a:rPr lang="en-US" sz="1600"/>
              <a:t>[Och &amp; Ney, 2000]</a:t>
            </a:r>
          </a:p>
          <a:p>
            <a:pPr lvl="1">
              <a:lnSpc>
                <a:spcPct val="80000"/>
              </a:lnSpc>
            </a:pPr>
            <a:r>
              <a:rPr lang="en-US" sz="1600"/>
              <a:t>[Germann et al, 2001]</a:t>
            </a:r>
          </a:p>
          <a:p>
            <a:pPr lvl="1">
              <a:lnSpc>
                <a:spcPct val="80000"/>
              </a:lnSpc>
            </a:pPr>
            <a:r>
              <a:rPr lang="en-US" sz="1600"/>
              <a:t>[Yamada &amp; Knight, 2001, 2002]</a:t>
            </a:r>
          </a:p>
          <a:p>
            <a:pPr lvl="1">
              <a:lnSpc>
                <a:spcPct val="80000"/>
              </a:lnSpc>
            </a:pPr>
            <a:r>
              <a:rPr lang="en-US" sz="1600"/>
              <a:t>[Papineni et al, 2002]</a:t>
            </a:r>
          </a:p>
          <a:p>
            <a:pPr lvl="1">
              <a:lnSpc>
                <a:spcPct val="80000"/>
              </a:lnSpc>
            </a:pPr>
            <a:r>
              <a:rPr lang="en-US" sz="1600"/>
              <a:t>[Alshawi et al, 1998]</a:t>
            </a:r>
          </a:p>
          <a:p>
            <a:pPr lvl="1">
              <a:lnSpc>
                <a:spcPct val="80000"/>
              </a:lnSpc>
            </a:pPr>
            <a:r>
              <a:rPr lang="en-US" sz="1600"/>
              <a:t>[Collins, 1997]</a:t>
            </a:r>
          </a:p>
          <a:p>
            <a:pPr lvl="1">
              <a:lnSpc>
                <a:spcPct val="80000"/>
              </a:lnSpc>
            </a:pPr>
            <a:r>
              <a:rPr lang="en-US" sz="1600"/>
              <a:t>[Koehn &amp; Knight, 2003]</a:t>
            </a:r>
          </a:p>
          <a:p>
            <a:pPr lvl="1">
              <a:lnSpc>
                <a:spcPct val="80000"/>
              </a:lnSpc>
            </a:pPr>
            <a:r>
              <a:rPr lang="en-US" sz="1600"/>
              <a:t>[Al-Onaizan &amp; Knight, 2002]</a:t>
            </a:r>
          </a:p>
          <a:p>
            <a:pPr lvl="1">
              <a:lnSpc>
                <a:spcPct val="80000"/>
              </a:lnSpc>
            </a:pPr>
            <a:r>
              <a:rPr lang="en-US" sz="1600"/>
              <a:t>[Och &amp; Ney, 2002]</a:t>
            </a:r>
          </a:p>
          <a:p>
            <a:pPr lvl="1">
              <a:lnSpc>
                <a:spcPct val="80000"/>
              </a:lnSpc>
            </a:pPr>
            <a:r>
              <a:rPr lang="en-US" sz="1600"/>
              <a:t>[Och, 2003]</a:t>
            </a:r>
          </a:p>
          <a:p>
            <a:pPr lvl="1">
              <a:lnSpc>
                <a:spcPct val="80000"/>
              </a:lnSpc>
            </a:pPr>
            <a:r>
              <a:rPr lang="en-US" sz="1600"/>
              <a:t>[Koehn et al, 2003]</a:t>
            </a:r>
          </a:p>
          <a:p>
            <a:pPr>
              <a:lnSpc>
                <a:spcPct val="80000"/>
              </a:lnSpc>
            </a:pPr>
            <a:r>
              <a:rPr lang="en-US" sz="1800"/>
              <a:t>EMNLP</a:t>
            </a:r>
          </a:p>
          <a:p>
            <a:pPr lvl="1">
              <a:lnSpc>
                <a:spcPct val="80000"/>
              </a:lnSpc>
            </a:pPr>
            <a:r>
              <a:rPr lang="en-US" sz="1600"/>
              <a:t>[Marcu &amp; Wong, 2002]</a:t>
            </a:r>
          </a:p>
          <a:p>
            <a:pPr lvl="1">
              <a:lnSpc>
                <a:spcPct val="80000"/>
              </a:lnSpc>
            </a:pPr>
            <a:r>
              <a:rPr lang="en-US" sz="1600"/>
              <a:t>[Fox, 2002]</a:t>
            </a:r>
          </a:p>
          <a:p>
            <a:pPr lvl="1">
              <a:lnSpc>
                <a:spcPct val="80000"/>
              </a:lnSpc>
            </a:pPr>
            <a:r>
              <a:rPr lang="en-US" sz="1600"/>
              <a:t>[Munteanu &amp; Marcu, 2002]</a:t>
            </a:r>
          </a:p>
          <a:p>
            <a:pPr>
              <a:lnSpc>
                <a:spcPct val="80000"/>
              </a:lnSpc>
            </a:pPr>
            <a:r>
              <a:rPr lang="en-US" sz="1800"/>
              <a:t>AI Magazine</a:t>
            </a:r>
          </a:p>
          <a:p>
            <a:pPr lvl="1">
              <a:lnSpc>
                <a:spcPct val="80000"/>
              </a:lnSpc>
            </a:pPr>
            <a:r>
              <a:rPr lang="en-US" sz="1600"/>
              <a:t>[Knight, 1997]</a:t>
            </a:r>
          </a:p>
          <a:p>
            <a:pPr>
              <a:lnSpc>
                <a:spcPct val="80000"/>
              </a:lnSpc>
            </a:pPr>
            <a:r>
              <a:rPr lang="en-US" sz="1800"/>
              <a:t>www.isi.edu/~knight</a:t>
            </a:r>
          </a:p>
          <a:p>
            <a:pPr lvl="1">
              <a:lnSpc>
                <a:spcPct val="80000"/>
              </a:lnSpc>
            </a:pPr>
            <a:r>
              <a:rPr lang="en-US" sz="1600"/>
              <a:t>[MT Tutorial Workbook]</a:t>
            </a:r>
          </a:p>
          <a:p>
            <a:pPr lvl="1">
              <a:lnSpc>
                <a:spcPct val="80000"/>
              </a:lnSpc>
            </a:pPr>
            <a:endParaRPr lang="en-US" sz="1600"/>
          </a:p>
        </p:txBody>
      </p:sp>
      <p:sp>
        <p:nvSpPr>
          <p:cNvPr id="283652" name="Rectangle 4"/>
          <p:cNvSpPr>
            <a:spLocks noChangeArrowheads="1"/>
          </p:cNvSpPr>
          <p:nvPr/>
        </p:nvSpPr>
        <p:spPr bwMode="auto">
          <a:xfrm>
            <a:off x="4267200" y="1096963"/>
            <a:ext cx="4572000" cy="4525962"/>
          </a:xfrm>
          <a:prstGeom prst="rect">
            <a:avLst/>
          </a:prstGeom>
          <a:noFill/>
          <a:ln w="9525">
            <a:noFill/>
            <a:miter lim="800000"/>
            <a:headEnd/>
            <a:tailEnd/>
          </a:ln>
          <a:effectLst/>
        </p:spPr>
        <p:txBody>
          <a:bodyPr>
            <a:prstTxWarp prst="textNoShape">
              <a:avLst/>
            </a:prstTxWarp>
          </a:bodyPr>
          <a:lstStyle/>
          <a:p>
            <a:pPr marL="342900" indent="-342900" algn="l">
              <a:lnSpc>
                <a:spcPct val="80000"/>
              </a:lnSpc>
              <a:spcBef>
                <a:spcPct val="20000"/>
              </a:spcBef>
              <a:buFontTx/>
              <a:buChar char="•"/>
            </a:pPr>
            <a:r>
              <a:rPr lang="en-US"/>
              <a:t>AMTA</a:t>
            </a:r>
            <a:endParaRPr lang="en-US" sz="1600"/>
          </a:p>
          <a:p>
            <a:pPr marL="742950" lvl="1" indent="-285750" algn="l">
              <a:lnSpc>
                <a:spcPct val="80000"/>
              </a:lnSpc>
              <a:spcBef>
                <a:spcPct val="20000"/>
              </a:spcBef>
              <a:buFontTx/>
              <a:buChar char="–"/>
            </a:pPr>
            <a:r>
              <a:rPr lang="en-US" sz="1600"/>
              <a:t>[Soricut et al, 2002]</a:t>
            </a:r>
          </a:p>
          <a:p>
            <a:pPr marL="742950" lvl="1" indent="-285750" algn="l">
              <a:lnSpc>
                <a:spcPct val="80000"/>
              </a:lnSpc>
              <a:spcBef>
                <a:spcPct val="20000"/>
              </a:spcBef>
              <a:buFontTx/>
              <a:buChar char="–"/>
            </a:pPr>
            <a:r>
              <a:rPr lang="en-US" sz="1600"/>
              <a:t>[Al-Onaizan &amp; Knight, 1998]</a:t>
            </a:r>
          </a:p>
          <a:p>
            <a:pPr marL="342900" indent="-342900" algn="l">
              <a:lnSpc>
                <a:spcPct val="80000"/>
              </a:lnSpc>
              <a:spcBef>
                <a:spcPct val="20000"/>
              </a:spcBef>
              <a:buFontTx/>
              <a:buChar char="•"/>
            </a:pPr>
            <a:r>
              <a:rPr lang="en-US"/>
              <a:t>EACL</a:t>
            </a:r>
          </a:p>
          <a:p>
            <a:pPr marL="742950" lvl="1" indent="-285750" algn="l">
              <a:lnSpc>
                <a:spcPct val="80000"/>
              </a:lnSpc>
              <a:spcBef>
                <a:spcPct val="20000"/>
              </a:spcBef>
              <a:buFontTx/>
              <a:buChar char="–"/>
            </a:pPr>
            <a:r>
              <a:rPr lang="en-US" sz="1600"/>
              <a:t>[Cmejrek et al, 2003]</a:t>
            </a:r>
          </a:p>
          <a:p>
            <a:pPr marL="342900" indent="-342900" algn="l">
              <a:lnSpc>
                <a:spcPct val="80000"/>
              </a:lnSpc>
              <a:spcBef>
                <a:spcPct val="20000"/>
              </a:spcBef>
              <a:buFontTx/>
              <a:buChar char="•"/>
            </a:pPr>
            <a:r>
              <a:rPr lang="en-US"/>
              <a:t>Computational Linguistics</a:t>
            </a:r>
          </a:p>
          <a:p>
            <a:pPr marL="742950" lvl="1" indent="-285750" algn="l">
              <a:lnSpc>
                <a:spcPct val="80000"/>
              </a:lnSpc>
              <a:spcBef>
                <a:spcPct val="20000"/>
              </a:spcBef>
              <a:buFontTx/>
              <a:buChar char="–"/>
            </a:pPr>
            <a:r>
              <a:rPr lang="en-US" sz="1600"/>
              <a:t>[Brown et al, 1993]</a:t>
            </a:r>
          </a:p>
          <a:p>
            <a:pPr marL="742950" lvl="1" indent="-285750" algn="l">
              <a:lnSpc>
                <a:spcPct val="80000"/>
              </a:lnSpc>
              <a:spcBef>
                <a:spcPct val="20000"/>
              </a:spcBef>
              <a:buFontTx/>
              <a:buChar char="–"/>
            </a:pPr>
            <a:r>
              <a:rPr lang="en-US" sz="1600"/>
              <a:t>[Knight, 1999]</a:t>
            </a:r>
          </a:p>
          <a:p>
            <a:pPr marL="742950" lvl="1" indent="-285750" algn="l">
              <a:lnSpc>
                <a:spcPct val="80000"/>
              </a:lnSpc>
              <a:spcBef>
                <a:spcPct val="20000"/>
              </a:spcBef>
              <a:buFontTx/>
              <a:buChar char="–"/>
            </a:pPr>
            <a:r>
              <a:rPr lang="en-US" sz="1600"/>
              <a:t>[Wu, 1997]</a:t>
            </a:r>
          </a:p>
          <a:p>
            <a:pPr marL="342900" indent="-342900" algn="l">
              <a:lnSpc>
                <a:spcPct val="80000"/>
              </a:lnSpc>
              <a:spcBef>
                <a:spcPct val="20000"/>
              </a:spcBef>
              <a:buFontTx/>
              <a:buChar char="•"/>
            </a:pPr>
            <a:r>
              <a:rPr lang="en-US"/>
              <a:t>AAAI</a:t>
            </a:r>
          </a:p>
          <a:p>
            <a:pPr marL="742950" lvl="1" indent="-285750" algn="l">
              <a:lnSpc>
                <a:spcPct val="80000"/>
              </a:lnSpc>
              <a:spcBef>
                <a:spcPct val="20000"/>
              </a:spcBef>
              <a:buFontTx/>
              <a:buChar char="–"/>
            </a:pPr>
            <a:r>
              <a:rPr lang="en-US" sz="1600"/>
              <a:t>[Koehn &amp; Knight, 2000]</a:t>
            </a:r>
          </a:p>
          <a:p>
            <a:pPr marL="342900" indent="-342900" algn="l">
              <a:lnSpc>
                <a:spcPct val="80000"/>
              </a:lnSpc>
              <a:spcBef>
                <a:spcPct val="20000"/>
              </a:spcBef>
              <a:buFontTx/>
              <a:buChar char="•"/>
            </a:pPr>
            <a:r>
              <a:rPr lang="en-US"/>
              <a:t>IWNLG</a:t>
            </a:r>
          </a:p>
          <a:p>
            <a:pPr marL="742950" lvl="1" indent="-285750" algn="l">
              <a:lnSpc>
                <a:spcPct val="80000"/>
              </a:lnSpc>
              <a:spcBef>
                <a:spcPct val="20000"/>
              </a:spcBef>
              <a:buFontTx/>
              <a:buChar char="–"/>
            </a:pPr>
            <a:r>
              <a:rPr lang="en-US" sz="1600"/>
              <a:t>[Habash, 2002]</a:t>
            </a:r>
          </a:p>
          <a:p>
            <a:pPr marL="342900" indent="-342900" algn="l">
              <a:lnSpc>
                <a:spcPct val="80000"/>
              </a:lnSpc>
              <a:spcBef>
                <a:spcPct val="20000"/>
              </a:spcBef>
              <a:buFontTx/>
              <a:buChar char="•"/>
            </a:pPr>
            <a:r>
              <a:rPr lang="en-US"/>
              <a:t>MT Summit</a:t>
            </a:r>
          </a:p>
          <a:p>
            <a:pPr marL="742950" lvl="1" indent="-285750" algn="l">
              <a:lnSpc>
                <a:spcPct val="80000"/>
              </a:lnSpc>
              <a:spcBef>
                <a:spcPct val="20000"/>
              </a:spcBef>
              <a:buFontTx/>
              <a:buChar char="–"/>
            </a:pPr>
            <a:r>
              <a:rPr lang="en-US" sz="1600"/>
              <a:t>[Charniak, Knight, Yamada, 2003]</a:t>
            </a:r>
          </a:p>
          <a:p>
            <a:pPr marL="342900" indent="-342900" algn="l">
              <a:lnSpc>
                <a:spcPct val="80000"/>
              </a:lnSpc>
              <a:spcBef>
                <a:spcPct val="20000"/>
              </a:spcBef>
              <a:buFontTx/>
              <a:buChar char="•"/>
            </a:pPr>
            <a:r>
              <a:rPr lang="en-US"/>
              <a:t>NAACL</a:t>
            </a:r>
          </a:p>
          <a:p>
            <a:pPr marL="742950" lvl="1" indent="-285750" algn="l">
              <a:lnSpc>
                <a:spcPct val="80000"/>
              </a:lnSpc>
              <a:spcBef>
                <a:spcPct val="20000"/>
              </a:spcBef>
              <a:buFontTx/>
              <a:buChar char="–"/>
            </a:pPr>
            <a:r>
              <a:rPr lang="en-US" sz="1600"/>
              <a:t>[Koehn, Marcu, Och, 2003]</a:t>
            </a:r>
          </a:p>
          <a:p>
            <a:pPr marL="742950" lvl="1" indent="-285750" algn="l">
              <a:lnSpc>
                <a:spcPct val="80000"/>
              </a:lnSpc>
              <a:spcBef>
                <a:spcPct val="20000"/>
              </a:spcBef>
              <a:buFontTx/>
              <a:buChar char="–"/>
            </a:pPr>
            <a:r>
              <a:rPr lang="en-US" sz="1600"/>
              <a:t>[Germann, 2003]</a:t>
            </a:r>
          </a:p>
          <a:p>
            <a:pPr marL="742950" lvl="1" indent="-285750" algn="l">
              <a:lnSpc>
                <a:spcPct val="80000"/>
              </a:lnSpc>
              <a:spcBef>
                <a:spcPct val="20000"/>
              </a:spcBef>
              <a:buFontTx/>
              <a:buChar char="–"/>
            </a:pPr>
            <a:r>
              <a:rPr lang="en-US" sz="1600"/>
              <a:t>[Graehl &amp; Knight, 2004]</a:t>
            </a:r>
          </a:p>
          <a:p>
            <a:pPr marL="742950" lvl="1" indent="-285750" algn="l">
              <a:lnSpc>
                <a:spcPct val="80000"/>
              </a:lnSpc>
              <a:spcBef>
                <a:spcPct val="20000"/>
              </a:spcBef>
              <a:buFontTx/>
              <a:buChar char="–"/>
            </a:pPr>
            <a:r>
              <a:rPr lang="en-US" sz="1600"/>
              <a:t>[Galley, Hopkins, Knight, Marcu, 2004]</a:t>
            </a:r>
          </a:p>
          <a:p>
            <a:pPr marL="342900" indent="-342900" algn="l">
              <a:lnSpc>
                <a:spcPct val="80000"/>
              </a:lnSpc>
              <a:spcBef>
                <a:spcPct val="20000"/>
              </a:spcBef>
              <a:buFontTx/>
              <a:buChar char="–"/>
            </a:pPr>
            <a:endParaRPr lang="en-US" sz="1600"/>
          </a:p>
          <a:p>
            <a:pPr marL="742950" lvl="1" indent="-285750" algn="l">
              <a:lnSpc>
                <a:spcPct val="80000"/>
              </a:lnSpc>
              <a:spcBef>
                <a:spcPct val="20000"/>
              </a:spcBef>
            </a:pPr>
            <a:endParaRPr lang="en-US" sz="1600"/>
          </a:p>
        </p:txBody>
      </p:sp>
    </p:spTree>
    <p:extLst>
      <p:ext uri="{BB962C8B-B14F-4D97-AF65-F5344CB8AC3E}">
        <p14:creationId xmlns:p14="http://schemas.microsoft.com/office/powerpoint/2010/main" val="31243107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NLP hard?</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00FF"/>
                </a:solidFill>
              </a:rPr>
              <a:t>User:</a:t>
            </a:r>
            <a:r>
              <a:rPr lang="en-US" dirty="0" smtClean="0"/>
              <a:t>  Where is Contagion playing in the Middlebury Area?</a:t>
            </a:r>
          </a:p>
          <a:p>
            <a:pPr marL="0" indent="0">
              <a:buNone/>
            </a:pPr>
            <a:r>
              <a:rPr lang="en-US" dirty="0" smtClean="0">
                <a:solidFill>
                  <a:srgbClr val="008000"/>
                </a:solidFill>
              </a:rPr>
              <a:t>System:</a:t>
            </a:r>
            <a:r>
              <a:rPr lang="en-US" dirty="0" smtClean="0"/>
              <a:t> Contagion is playing at the Marquis Theatre.</a:t>
            </a:r>
          </a:p>
          <a:p>
            <a:pPr marL="0" indent="0">
              <a:buNone/>
            </a:pPr>
            <a:r>
              <a:rPr lang="en-US" dirty="0" smtClean="0">
                <a:solidFill>
                  <a:srgbClr val="0000FF"/>
                </a:solidFill>
              </a:rPr>
              <a:t>User:</a:t>
            </a:r>
            <a:r>
              <a:rPr lang="en-US" dirty="0" smtClean="0"/>
              <a:t> When is </a:t>
            </a:r>
            <a:r>
              <a:rPr lang="en-US" dirty="0" smtClean="0">
                <a:solidFill>
                  <a:srgbClr val="FF0000"/>
                </a:solidFill>
              </a:rPr>
              <a:t>it</a:t>
            </a:r>
            <a:r>
              <a:rPr lang="en-US" dirty="0" smtClean="0"/>
              <a:t> playing </a:t>
            </a:r>
            <a:r>
              <a:rPr lang="en-US" dirty="0" smtClean="0">
                <a:solidFill>
                  <a:srgbClr val="FF0000"/>
                </a:solidFill>
              </a:rPr>
              <a:t>there</a:t>
            </a:r>
            <a:r>
              <a:rPr lang="en-US" dirty="0" smtClean="0"/>
              <a:t>?</a:t>
            </a:r>
          </a:p>
          <a:p>
            <a:pPr marL="0" indent="0">
              <a:buNone/>
            </a:pPr>
            <a:r>
              <a:rPr lang="en-US" dirty="0" smtClean="0">
                <a:solidFill>
                  <a:srgbClr val="008000"/>
                </a:solidFill>
              </a:rPr>
              <a:t>System:</a:t>
            </a:r>
            <a:r>
              <a:rPr lang="en-US" dirty="0" smtClean="0"/>
              <a:t> It’s playing at 2pm, 5pm and 8pm</a:t>
            </a:r>
          </a:p>
          <a:p>
            <a:pPr marL="0" indent="0">
              <a:buNone/>
            </a:pPr>
            <a:r>
              <a:rPr lang="en-US" dirty="0" smtClean="0">
                <a:solidFill>
                  <a:srgbClr val="0000FF"/>
                </a:solidFill>
              </a:rPr>
              <a:t>User:</a:t>
            </a:r>
            <a:r>
              <a:rPr lang="en-US" dirty="0" smtClean="0"/>
              <a:t> I’d like 1 adult and 2 children for </a:t>
            </a:r>
            <a:r>
              <a:rPr lang="en-US" dirty="0" smtClean="0">
                <a:solidFill>
                  <a:srgbClr val="FF0000"/>
                </a:solidFill>
              </a:rPr>
              <a:t>the first show</a:t>
            </a:r>
            <a:r>
              <a:rPr lang="en-US" dirty="0" smtClean="0"/>
              <a:t>. How much would </a:t>
            </a:r>
            <a:r>
              <a:rPr lang="en-US" dirty="0" smtClean="0">
                <a:solidFill>
                  <a:srgbClr val="FF0000"/>
                </a:solidFill>
              </a:rPr>
              <a:t>that</a:t>
            </a:r>
            <a:r>
              <a:rPr lang="en-US" dirty="0" smtClean="0"/>
              <a:t> cost?</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NLP hard?</a:t>
            </a:r>
            <a:endParaRPr lang="en-US" dirty="0"/>
          </a:p>
        </p:txBody>
      </p:sp>
      <p:pic>
        <p:nvPicPr>
          <p:cNvPr id="4" name="Picture 3"/>
          <p:cNvPicPr>
            <a:picLocks noChangeAspect="1"/>
          </p:cNvPicPr>
          <p:nvPr/>
        </p:nvPicPr>
        <p:blipFill>
          <a:blip r:embed="rId2"/>
          <a:stretch>
            <a:fillRect/>
          </a:stretch>
        </p:blipFill>
        <p:spPr>
          <a:xfrm>
            <a:off x="685800" y="3124200"/>
            <a:ext cx="3352800" cy="3352800"/>
          </a:xfrm>
          <a:prstGeom prst="rect">
            <a:avLst/>
          </a:prstGeom>
        </p:spPr>
      </p:pic>
      <p:pic>
        <p:nvPicPr>
          <p:cNvPr id="5" name="Picture 4"/>
          <p:cNvPicPr>
            <a:picLocks noChangeAspect="1"/>
          </p:cNvPicPr>
          <p:nvPr/>
        </p:nvPicPr>
        <p:blipFill>
          <a:blip r:embed="rId3"/>
          <a:stretch>
            <a:fillRect/>
          </a:stretch>
        </p:blipFill>
        <p:spPr>
          <a:xfrm>
            <a:off x="4922578" y="3048000"/>
            <a:ext cx="3535622" cy="3517900"/>
          </a:xfrm>
          <a:prstGeom prst="rect">
            <a:avLst/>
          </a:prstGeom>
        </p:spPr>
      </p:pic>
      <p:sp>
        <p:nvSpPr>
          <p:cNvPr id="6" name="TextBox 5"/>
          <p:cNvSpPr txBox="1"/>
          <p:nvPr/>
        </p:nvSpPr>
        <p:spPr>
          <a:xfrm>
            <a:off x="2819400" y="1905000"/>
            <a:ext cx="3962400" cy="769441"/>
          </a:xfrm>
          <a:prstGeom prst="rect">
            <a:avLst/>
          </a:prstGeom>
          <a:noFill/>
        </p:spPr>
        <p:txBody>
          <a:bodyPr wrap="square" rtlCol="0">
            <a:spAutoFit/>
          </a:bodyPr>
          <a:lstStyle/>
          <a:p>
            <a:r>
              <a:rPr lang="en-US" sz="4400" dirty="0" smtClean="0"/>
              <a:t>I saw her duck</a:t>
            </a:r>
            <a:endParaRPr lang="en-US" sz="4400" dirty="0"/>
          </a:p>
        </p:txBody>
      </p:sp>
    </p:spTree>
    <p:extLst>
      <p:ext uri="{BB962C8B-B14F-4D97-AF65-F5344CB8AC3E}">
        <p14:creationId xmlns:p14="http://schemas.microsoft.com/office/powerpoint/2010/main" val="3275420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922578" y="3048000"/>
            <a:ext cx="3535622" cy="3517900"/>
          </a:xfrm>
          <a:prstGeom prst="rect">
            <a:avLst/>
          </a:prstGeom>
        </p:spPr>
      </p:pic>
      <p:sp>
        <p:nvSpPr>
          <p:cNvPr id="2" name="Title 1"/>
          <p:cNvSpPr>
            <a:spLocks noGrp="1"/>
          </p:cNvSpPr>
          <p:nvPr>
            <p:ph type="title"/>
          </p:nvPr>
        </p:nvSpPr>
        <p:spPr/>
        <p:txBody>
          <a:bodyPr/>
          <a:lstStyle/>
          <a:p>
            <a:r>
              <a:rPr lang="en-US" dirty="0" smtClean="0"/>
              <a:t>Why is NLP hard?</a:t>
            </a:r>
            <a:endParaRPr lang="en-US" dirty="0"/>
          </a:p>
        </p:txBody>
      </p:sp>
      <p:sp>
        <p:nvSpPr>
          <p:cNvPr id="6" name="TextBox 5"/>
          <p:cNvSpPr txBox="1"/>
          <p:nvPr/>
        </p:nvSpPr>
        <p:spPr>
          <a:xfrm>
            <a:off x="2819400" y="1905000"/>
            <a:ext cx="3962400" cy="769441"/>
          </a:xfrm>
          <a:prstGeom prst="rect">
            <a:avLst/>
          </a:prstGeom>
          <a:noFill/>
        </p:spPr>
        <p:txBody>
          <a:bodyPr wrap="square" rtlCol="0">
            <a:spAutoFit/>
          </a:bodyPr>
          <a:lstStyle/>
          <a:p>
            <a:r>
              <a:rPr lang="en-US" sz="4400" dirty="0" smtClean="0"/>
              <a:t>I saw her duck</a:t>
            </a:r>
            <a:endParaRPr lang="en-US" sz="4400" dirty="0"/>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9434" b="89623" l="1961" r="98039"/>
                    </a14:imgEffect>
                  </a14:imgLayer>
                </a14:imgProps>
              </a:ext>
            </a:extLst>
          </a:blip>
          <a:srcRect r="2557"/>
          <a:stretch/>
        </p:blipFill>
        <p:spPr>
          <a:xfrm rot="21033269">
            <a:off x="3818591" y="4340202"/>
            <a:ext cx="3786817" cy="1346200"/>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3704" b="96296" l="2655" r="88496">
                        <a14:foregroundMark x1="61062" y1="59259" x2="61062" y2="59259"/>
                      </a14:backgroundRemoval>
                    </a14:imgEffect>
                  </a14:imgLayer>
                </a14:imgProps>
              </a:ext>
            </a:extLst>
          </a:blip>
          <a:srcRect r="11445"/>
          <a:stretch/>
        </p:blipFill>
        <p:spPr>
          <a:xfrm>
            <a:off x="2445450" y="3439542"/>
            <a:ext cx="1792433" cy="3385429"/>
          </a:xfrm>
          <a:prstGeom prst="rect">
            <a:avLst/>
          </a:prstGeom>
        </p:spPr>
      </p:pic>
    </p:spTree>
    <p:extLst>
      <p:ext uri="{BB962C8B-B14F-4D97-AF65-F5344CB8AC3E}">
        <p14:creationId xmlns:p14="http://schemas.microsoft.com/office/powerpoint/2010/main" val="25328451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NLP hard?</a:t>
            </a:r>
            <a:endParaRPr lang="en-US" dirty="0"/>
          </a:p>
        </p:txBody>
      </p:sp>
      <p:sp>
        <p:nvSpPr>
          <p:cNvPr id="3" name="Content Placeholder 2"/>
          <p:cNvSpPr>
            <a:spLocks noGrp="1"/>
          </p:cNvSpPr>
          <p:nvPr>
            <p:ph idx="1"/>
          </p:nvPr>
        </p:nvSpPr>
        <p:spPr>
          <a:xfrm>
            <a:off x="498474" y="1600200"/>
            <a:ext cx="7959726" cy="4144963"/>
          </a:xfrm>
        </p:spPr>
        <p:txBody>
          <a:bodyPr>
            <a:noAutofit/>
          </a:bodyPr>
          <a:lstStyle/>
          <a:p>
            <a:pPr marL="0" indent="0">
              <a:buNone/>
            </a:pPr>
            <a:r>
              <a:rPr lang="en-US" sz="2400" dirty="0" smtClean="0"/>
              <a:t>Natural language:</a:t>
            </a:r>
          </a:p>
          <a:p>
            <a:pPr lvl="1"/>
            <a:r>
              <a:rPr lang="en-US" sz="2000" dirty="0" smtClean="0"/>
              <a:t>is highly ambiguous at many different levels</a:t>
            </a:r>
          </a:p>
          <a:p>
            <a:pPr lvl="1"/>
            <a:r>
              <a:rPr lang="en-US" sz="2000" dirty="0" smtClean="0"/>
              <a:t>is complex and contains subtle use of context to convey meaning</a:t>
            </a:r>
          </a:p>
          <a:p>
            <a:pPr lvl="1"/>
            <a:r>
              <a:rPr lang="en-US" sz="2000" dirty="0" smtClean="0"/>
              <a:t>is probabilistic?</a:t>
            </a:r>
          </a:p>
          <a:p>
            <a:pPr lvl="1"/>
            <a:r>
              <a:rPr lang="en-US" sz="2000" dirty="0" smtClean="0"/>
              <a:t>involves reasoning about the world</a:t>
            </a:r>
          </a:p>
          <a:p>
            <a:pPr lvl="1"/>
            <a:r>
              <a:rPr lang="en-US" sz="2000" dirty="0" smtClean="0"/>
              <a:t>is highly social</a:t>
            </a:r>
          </a:p>
          <a:p>
            <a:pPr lvl="1"/>
            <a:r>
              <a:rPr lang="en-US" sz="2000" dirty="0" smtClean="0"/>
              <a:t>is a key part in how people interact</a:t>
            </a:r>
          </a:p>
          <a:p>
            <a:pPr lvl="1"/>
            <a:endParaRPr lang="en-US" sz="2000" dirty="0" smtClean="0"/>
          </a:p>
          <a:p>
            <a:pPr marL="0" indent="0">
              <a:buNone/>
            </a:pPr>
            <a:r>
              <a:rPr lang="en-US" sz="2400" dirty="0" smtClean="0"/>
              <a:t>However, some NLP problems can be surprisingly easy</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levels of NLP</a:t>
            </a:r>
            <a:endParaRPr lang="en-US" dirty="0"/>
          </a:p>
        </p:txBody>
      </p:sp>
      <p:sp>
        <p:nvSpPr>
          <p:cNvPr id="4" name="TextBox 3"/>
          <p:cNvSpPr txBox="1"/>
          <p:nvPr/>
        </p:nvSpPr>
        <p:spPr>
          <a:xfrm>
            <a:off x="1219200" y="5572780"/>
            <a:ext cx="7086601" cy="523220"/>
          </a:xfrm>
          <a:prstGeom prst="rect">
            <a:avLst/>
          </a:prstGeom>
          <a:noFill/>
        </p:spPr>
        <p:txBody>
          <a:bodyPr wrap="square" rtlCol="0">
            <a:spAutoFit/>
          </a:bodyPr>
          <a:lstStyle/>
          <a:p>
            <a:r>
              <a:rPr lang="en-US" sz="2800" dirty="0" smtClean="0"/>
              <a:t>words: morphology, classes of words</a:t>
            </a:r>
            <a:endParaRPr lang="en-US" sz="2800" dirty="0"/>
          </a:p>
        </p:txBody>
      </p:sp>
      <p:sp>
        <p:nvSpPr>
          <p:cNvPr id="5" name="TextBox 4"/>
          <p:cNvSpPr txBox="1"/>
          <p:nvPr/>
        </p:nvSpPr>
        <p:spPr>
          <a:xfrm>
            <a:off x="1219200" y="4343400"/>
            <a:ext cx="5997387" cy="954107"/>
          </a:xfrm>
          <a:prstGeom prst="rect">
            <a:avLst/>
          </a:prstGeom>
          <a:noFill/>
        </p:spPr>
        <p:txBody>
          <a:bodyPr wrap="square" rtlCol="0">
            <a:spAutoFit/>
          </a:bodyPr>
          <a:lstStyle/>
          <a:p>
            <a:r>
              <a:rPr lang="en-US" sz="2800" dirty="0" smtClean="0"/>
              <a:t>syntax: phrases, how do words interact</a:t>
            </a:r>
            <a:endParaRPr lang="en-US" sz="2800" dirty="0"/>
          </a:p>
        </p:txBody>
      </p:sp>
      <p:sp>
        <p:nvSpPr>
          <p:cNvPr id="6" name="TextBox 5"/>
          <p:cNvSpPr txBox="1"/>
          <p:nvPr/>
        </p:nvSpPr>
        <p:spPr>
          <a:xfrm>
            <a:off x="1219200" y="3282315"/>
            <a:ext cx="5997387" cy="523220"/>
          </a:xfrm>
          <a:prstGeom prst="rect">
            <a:avLst/>
          </a:prstGeom>
          <a:noFill/>
        </p:spPr>
        <p:txBody>
          <a:bodyPr wrap="square" rtlCol="0">
            <a:spAutoFit/>
          </a:bodyPr>
          <a:lstStyle/>
          <a:p>
            <a:r>
              <a:rPr lang="en-US" sz="2800" dirty="0" smtClean="0"/>
              <a:t>semantics: what does it mean?</a:t>
            </a:r>
            <a:endParaRPr lang="en-US" sz="2800" dirty="0"/>
          </a:p>
        </p:txBody>
      </p:sp>
      <p:sp>
        <p:nvSpPr>
          <p:cNvPr id="7" name="TextBox 6"/>
          <p:cNvSpPr txBox="1"/>
          <p:nvPr/>
        </p:nvSpPr>
        <p:spPr>
          <a:xfrm>
            <a:off x="1219200" y="1834515"/>
            <a:ext cx="6477000" cy="954107"/>
          </a:xfrm>
          <a:prstGeom prst="rect">
            <a:avLst/>
          </a:prstGeom>
          <a:noFill/>
        </p:spPr>
        <p:txBody>
          <a:bodyPr wrap="square" rtlCol="0">
            <a:spAutoFit/>
          </a:bodyPr>
          <a:lstStyle/>
          <a:p>
            <a:r>
              <a:rPr lang="en-US" sz="2800" dirty="0" smtClean="0"/>
              <a:t>pragmatics/discourse: how does the context affect the interpretation?</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4" name="TextBox 3"/>
          <p:cNvSpPr txBox="1"/>
          <p:nvPr/>
        </p:nvSpPr>
        <p:spPr>
          <a:xfrm>
            <a:off x="498474" y="2819400"/>
            <a:ext cx="6816726" cy="954107"/>
          </a:xfrm>
          <a:prstGeom prst="rect">
            <a:avLst/>
          </a:prstGeom>
          <a:noFill/>
        </p:spPr>
        <p:txBody>
          <a:bodyPr wrap="square" rtlCol="0">
            <a:spAutoFit/>
          </a:bodyPr>
          <a:lstStyle/>
          <a:p>
            <a:r>
              <a:rPr lang="en-US" sz="2800" dirty="0" smtClean="0"/>
              <a:t>What are some places where you have seen NLP used?</a:t>
            </a:r>
            <a:endParaRPr lang="en-US" sz="2800" dirty="0"/>
          </a:p>
        </p:txBody>
      </p:sp>
      <p:sp>
        <p:nvSpPr>
          <p:cNvPr id="5" name="TextBox 4"/>
          <p:cNvSpPr txBox="1"/>
          <p:nvPr/>
        </p:nvSpPr>
        <p:spPr>
          <a:xfrm>
            <a:off x="533400" y="4431268"/>
            <a:ext cx="6816726" cy="523220"/>
          </a:xfrm>
          <a:prstGeom prst="rect">
            <a:avLst/>
          </a:prstGeom>
          <a:noFill/>
        </p:spPr>
        <p:txBody>
          <a:bodyPr wrap="square" rtlCol="0">
            <a:spAutoFit/>
          </a:bodyPr>
          <a:lstStyle/>
          <a:p>
            <a:r>
              <a:rPr lang="en-US" sz="2800" dirty="0" smtClean="0"/>
              <a:t>What are NLP problems?</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498474" y="1600200"/>
            <a:ext cx="7556313" cy="4525963"/>
          </a:xfrm>
        </p:spPr>
        <p:txBody>
          <a:bodyPr>
            <a:normAutofit/>
          </a:bodyPr>
          <a:lstStyle/>
          <a:p>
            <a:pPr marL="0" indent="0">
              <a:buNone/>
            </a:pPr>
            <a:r>
              <a:rPr lang="en-US" sz="2800" dirty="0" smtClean="0"/>
              <a:t>Lots of problems of varying difficulty</a:t>
            </a:r>
          </a:p>
          <a:p>
            <a:pPr marL="0" indent="0">
              <a:buNone/>
            </a:pPr>
            <a:r>
              <a:rPr lang="en-US" sz="2800" dirty="0" smtClean="0"/>
              <a:t>Easier</a:t>
            </a:r>
          </a:p>
          <a:p>
            <a:pPr marL="228600" lvl="1" indent="0">
              <a:buNone/>
            </a:pPr>
            <a:r>
              <a:rPr lang="en-US" sz="2400" dirty="0" smtClean="0">
                <a:solidFill>
                  <a:srgbClr val="FF0000"/>
                </a:solidFill>
              </a:rPr>
              <a:t>Word segmentation: where are the words?</a:t>
            </a:r>
          </a:p>
          <a:p>
            <a:pPr lvl="1"/>
            <a:endParaRPr lang="en-US" sz="2400" dirty="0" smtClean="0"/>
          </a:p>
          <a:p>
            <a:pPr lvl="1"/>
            <a:endParaRPr lang="en-US" sz="2400" dirty="0" smtClean="0"/>
          </a:p>
          <a:p>
            <a:pPr lvl="1"/>
            <a:endParaRPr lang="en-US" sz="2400" dirty="0" smtClean="0"/>
          </a:p>
          <a:p>
            <a:pPr lvl="1">
              <a:buNone/>
            </a:pPr>
            <a:endParaRPr lang="en-US" sz="2400" dirty="0" smtClean="0"/>
          </a:p>
        </p:txBody>
      </p:sp>
      <p:sp>
        <p:nvSpPr>
          <p:cNvPr id="4" name="TextBox 3"/>
          <p:cNvSpPr txBox="1"/>
          <p:nvPr/>
        </p:nvSpPr>
        <p:spPr>
          <a:xfrm>
            <a:off x="1371600" y="3664803"/>
            <a:ext cx="6096000" cy="830997"/>
          </a:xfrm>
          <a:prstGeom prst="rect">
            <a:avLst/>
          </a:prstGeom>
          <a:noFill/>
        </p:spPr>
        <p:txBody>
          <a:bodyPr wrap="square" rtlCol="0">
            <a:spAutoFit/>
          </a:bodyPr>
          <a:lstStyle/>
          <a:p>
            <a:r>
              <a:rPr lang="en-US" sz="2400" dirty="0" smtClean="0">
                <a:solidFill>
                  <a:srgbClr val="0000FF"/>
                </a:solidFill>
              </a:rPr>
              <a:t>I would’ve liked Prof. Kauchak to finish early. But he didn’t. </a:t>
            </a:r>
            <a:endParaRPr lang="en-US" sz="2400"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498474" y="1600200"/>
            <a:ext cx="7556313" cy="4525963"/>
          </a:xfrm>
        </p:spPr>
        <p:txBody>
          <a:bodyPr>
            <a:normAutofit/>
          </a:bodyPr>
          <a:lstStyle/>
          <a:p>
            <a:pPr marL="0" indent="0">
              <a:buNone/>
            </a:pPr>
            <a:r>
              <a:rPr lang="en-US" sz="2800" dirty="0" smtClean="0"/>
              <a:t>Lots of problems of varying difficulty</a:t>
            </a:r>
          </a:p>
          <a:p>
            <a:pPr marL="0" indent="0">
              <a:buNone/>
            </a:pPr>
            <a:r>
              <a:rPr lang="en-US" sz="2800" dirty="0" smtClean="0"/>
              <a:t>Easier</a:t>
            </a:r>
          </a:p>
          <a:p>
            <a:pPr marL="228600" lvl="1" indent="0">
              <a:buNone/>
            </a:pPr>
            <a:r>
              <a:rPr lang="en-US" sz="2400" dirty="0" smtClean="0">
                <a:solidFill>
                  <a:srgbClr val="FF0000"/>
                </a:solidFill>
              </a:rPr>
              <a:t>Word segmentation: where are the words?</a:t>
            </a:r>
          </a:p>
          <a:p>
            <a:pPr lvl="1"/>
            <a:endParaRPr lang="en-US" sz="2400" dirty="0" smtClean="0"/>
          </a:p>
          <a:p>
            <a:pPr lvl="1"/>
            <a:endParaRPr lang="en-US" sz="2400" dirty="0" smtClean="0"/>
          </a:p>
          <a:p>
            <a:pPr lvl="1"/>
            <a:endParaRPr lang="en-US" sz="2400" dirty="0" smtClean="0"/>
          </a:p>
          <a:p>
            <a:pPr lvl="1">
              <a:buNone/>
            </a:pPr>
            <a:endParaRPr lang="en-US" sz="2400" dirty="0" smtClean="0"/>
          </a:p>
        </p:txBody>
      </p:sp>
      <p:pic>
        <p:nvPicPr>
          <p:cNvPr id="5" name="Picture 4"/>
          <p:cNvPicPr>
            <a:picLocks noChangeAspect="1"/>
          </p:cNvPicPr>
          <p:nvPr/>
        </p:nvPicPr>
        <p:blipFill>
          <a:blip r:embed="rId2"/>
          <a:stretch>
            <a:fillRect/>
          </a:stretch>
        </p:blipFill>
        <p:spPr>
          <a:xfrm>
            <a:off x="1219200" y="3429000"/>
            <a:ext cx="6183443" cy="1143000"/>
          </a:xfrm>
          <a:prstGeom prst="rect">
            <a:avLst/>
          </a:prstGeom>
        </p:spPr>
      </p:pic>
      <p:pic>
        <p:nvPicPr>
          <p:cNvPr id="6" name="Picture 5"/>
          <p:cNvPicPr>
            <a:picLocks noChangeAspect="1"/>
          </p:cNvPicPr>
          <p:nvPr/>
        </p:nvPicPr>
        <p:blipFill>
          <a:blip r:embed="rId3"/>
          <a:stretch>
            <a:fillRect/>
          </a:stretch>
        </p:blipFill>
        <p:spPr>
          <a:xfrm>
            <a:off x="1295399" y="5105400"/>
            <a:ext cx="6853003" cy="990600"/>
          </a:xfrm>
          <a:prstGeom prst="rect">
            <a:avLst/>
          </a:prstGeom>
        </p:spPr>
      </p:pic>
    </p:spTree>
    <p:extLst>
      <p:ext uri="{BB962C8B-B14F-4D97-AF65-F5344CB8AC3E}">
        <p14:creationId xmlns:p14="http://schemas.microsoft.com/office/powerpoint/2010/main" val="1591402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498474" y="1600200"/>
            <a:ext cx="7556313" cy="4525963"/>
          </a:xfrm>
        </p:spPr>
        <p:txBody>
          <a:bodyPr>
            <a:normAutofit/>
          </a:bodyPr>
          <a:lstStyle/>
          <a:p>
            <a:pPr marL="0" indent="0">
              <a:buNone/>
            </a:pPr>
            <a:r>
              <a:rPr lang="en-US" sz="2400" dirty="0" smtClean="0"/>
              <a:t>Lots of problems of varying difficulty</a:t>
            </a:r>
          </a:p>
          <a:p>
            <a:pPr marL="0" indent="0">
              <a:buNone/>
            </a:pPr>
            <a:r>
              <a:rPr lang="en-US" sz="2400" dirty="0" smtClean="0"/>
              <a:t>Easier</a:t>
            </a:r>
          </a:p>
          <a:p>
            <a:pPr lvl="1"/>
            <a:r>
              <a:rPr lang="en-US" sz="2000" dirty="0" smtClean="0"/>
              <a:t>Speech segmentation</a:t>
            </a:r>
          </a:p>
          <a:p>
            <a:pPr lvl="1"/>
            <a:endParaRPr lang="en-US" sz="2000" dirty="0" smtClean="0"/>
          </a:p>
          <a:p>
            <a:pPr lvl="1"/>
            <a:r>
              <a:rPr lang="en-US" sz="2000" dirty="0" smtClean="0"/>
              <a:t>Sentence splitting (aka sentence breaking, sentence boundary disambiguation)</a:t>
            </a:r>
          </a:p>
          <a:p>
            <a:pPr lvl="1"/>
            <a:endParaRPr lang="en-US" sz="2000" dirty="0" smtClean="0"/>
          </a:p>
          <a:p>
            <a:pPr lvl="1"/>
            <a:endParaRPr lang="en-US" sz="2000" dirty="0"/>
          </a:p>
          <a:p>
            <a:pPr lvl="1"/>
            <a:r>
              <a:rPr lang="en-US" sz="2000" dirty="0" smtClean="0"/>
              <a:t>Language identification</a:t>
            </a:r>
          </a:p>
          <a:p>
            <a:pPr lvl="1"/>
            <a:endParaRPr lang="en-US" sz="2000" dirty="0"/>
          </a:p>
        </p:txBody>
      </p:sp>
      <p:sp>
        <p:nvSpPr>
          <p:cNvPr id="6" name="TextBox 5"/>
          <p:cNvSpPr txBox="1"/>
          <p:nvPr/>
        </p:nvSpPr>
        <p:spPr>
          <a:xfrm>
            <a:off x="1447800" y="5467290"/>
            <a:ext cx="3429000" cy="400110"/>
          </a:xfrm>
          <a:prstGeom prst="rect">
            <a:avLst/>
          </a:prstGeom>
          <a:noFill/>
        </p:spPr>
        <p:txBody>
          <a:bodyPr wrap="square" rtlCol="0">
            <a:spAutoFit/>
          </a:bodyPr>
          <a:lstStyle/>
          <a:p>
            <a:r>
              <a:rPr lang="en-US" sz="2000" dirty="0" smtClean="0">
                <a:solidFill>
                  <a:srgbClr val="0000FF"/>
                </a:solidFill>
              </a:rPr>
              <a:t>Soy un maestro con </a:t>
            </a:r>
            <a:r>
              <a:rPr lang="en-US" sz="2000" dirty="0" err="1" smtClean="0">
                <a:solidFill>
                  <a:srgbClr val="0000FF"/>
                </a:solidFill>
              </a:rPr>
              <a:t>queso</a:t>
            </a:r>
            <a:r>
              <a:rPr lang="en-US" sz="2000" dirty="0" smtClean="0">
                <a:solidFill>
                  <a:srgbClr val="0000FF"/>
                </a:solidFill>
              </a:rPr>
              <a:t>.</a:t>
            </a:r>
            <a:endParaRPr lang="en-US" sz="2000" dirty="0">
              <a:solidFill>
                <a:srgbClr val="0000FF"/>
              </a:solidFill>
            </a:endParaRPr>
          </a:p>
        </p:txBody>
      </p:sp>
      <p:sp>
        <p:nvSpPr>
          <p:cNvPr id="7" name="TextBox 6"/>
          <p:cNvSpPr txBox="1"/>
          <p:nvPr/>
        </p:nvSpPr>
        <p:spPr>
          <a:xfrm>
            <a:off x="1371600" y="4171890"/>
            <a:ext cx="7467600" cy="400110"/>
          </a:xfrm>
          <a:prstGeom prst="rect">
            <a:avLst/>
          </a:prstGeom>
          <a:noFill/>
        </p:spPr>
        <p:txBody>
          <a:bodyPr wrap="square" rtlCol="0">
            <a:spAutoFit/>
          </a:bodyPr>
          <a:lstStyle/>
          <a:p>
            <a:r>
              <a:rPr lang="en-US" sz="2000" dirty="0" smtClean="0">
                <a:solidFill>
                  <a:srgbClr val="0000FF"/>
                </a:solidFill>
              </a:rPr>
              <a:t>I would’ve liked Prof. Kauchak to finish early. But he didn’t. </a:t>
            </a:r>
            <a:endParaRPr lang="en-US" sz="2000" dirty="0">
              <a:solidFill>
                <a:srgbClr val="0000FF"/>
              </a:solidFill>
            </a:endParaRPr>
          </a:p>
        </p:txBody>
      </p:sp>
    </p:spTree>
    <p:extLst>
      <p:ext uri="{BB962C8B-B14F-4D97-AF65-F5344CB8AC3E}">
        <p14:creationId xmlns:p14="http://schemas.microsoft.com/office/powerpoint/2010/main" val="37599075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Natural Language Processing</a:t>
            </a:r>
            <a:endParaRPr lang="en-US" dirty="0"/>
          </a:p>
        </p:txBody>
      </p:sp>
      <p:sp>
        <p:nvSpPr>
          <p:cNvPr id="3" name="Subtitle 2"/>
          <p:cNvSpPr>
            <a:spLocks noGrp="1"/>
          </p:cNvSpPr>
          <p:nvPr>
            <p:ph type="subTitle" idx="1"/>
          </p:nvPr>
        </p:nvSpPr>
        <p:spPr/>
        <p:txBody>
          <a:bodyPr>
            <a:normAutofit/>
          </a:bodyPr>
          <a:lstStyle/>
          <a:p>
            <a:r>
              <a:rPr lang="en-US" sz="1800" dirty="0" smtClean="0"/>
              <a:t>CS311, Spring 2013</a:t>
            </a:r>
            <a:endParaRPr lang="en-US" sz="1800" dirty="0" smtClean="0"/>
          </a:p>
          <a:p>
            <a:r>
              <a:rPr lang="en-US" sz="1800" dirty="0" smtClean="0"/>
              <a:t>David Kauchak</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498474" y="1600200"/>
            <a:ext cx="7556313" cy="4525963"/>
          </a:xfrm>
        </p:spPr>
        <p:txBody>
          <a:bodyPr/>
          <a:lstStyle/>
          <a:p>
            <a:pPr marL="0" indent="0">
              <a:buNone/>
            </a:pPr>
            <a:r>
              <a:rPr lang="en-US" sz="2400" dirty="0" smtClean="0"/>
              <a:t>Easier continued</a:t>
            </a:r>
          </a:p>
          <a:p>
            <a:pPr lvl="1"/>
            <a:r>
              <a:rPr lang="en-US" sz="2000" dirty="0" err="1"/>
              <a:t>t</a:t>
            </a:r>
            <a:r>
              <a:rPr lang="en-US" sz="2000" dirty="0" err="1" smtClean="0"/>
              <a:t>ruecasing</a:t>
            </a:r>
            <a:endParaRPr lang="en-US" sz="2000" dirty="0" smtClean="0"/>
          </a:p>
          <a:p>
            <a:pPr lvl="1"/>
            <a:endParaRPr lang="en-US" sz="2000" dirty="0" smtClean="0"/>
          </a:p>
          <a:p>
            <a:pPr lvl="1">
              <a:buNone/>
            </a:pPr>
            <a:endParaRPr lang="en-US" sz="2000" dirty="0" smtClean="0"/>
          </a:p>
          <a:p>
            <a:pPr lvl="1"/>
            <a:r>
              <a:rPr lang="en-US" sz="2000" dirty="0" smtClean="0"/>
              <a:t>spell checking</a:t>
            </a:r>
          </a:p>
          <a:p>
            <a:pPr lvl="1"/>
            <a:endParaRPr lang="en-US" sz="2000" dirty="0" smtClean="0"/>
          </a:p>
          <a:p>
            <a:pPr lvl="1"/>
            <a:endParaRPr lang="en-US" sz="2000" dirty="0" smtClean="0"/>
          </a:p>
          <a:p>
            <a:pPr lvl="1"/>
            <a:r>
              <a:rPr lang="en-US" sz="2000" dirty="0" smtClean="0"/>
              <a:t>OCR</a:t>
            </a:r>
          </a:p>
          <a:p>
            <a:pPr lvl="1"/>
            <a:endParaRPr lang="en-US" sz="2000" dirty="0"/>
          </a:p>
        </p:txBody>
      </p:sp>
      <p:sp>
        <p:nvSpPr>
          <p:cNvPr id="4" name="Rectangle 3"/>
          <p:cNvSpPr/>
          <p:nvPr/>
        </p:nvSpPr>
        <p:spPr>
          <a:xfrm>
            <a:off x="1501586" y="2419290"/>
            <a:ext cx="7032813" cy="400110"/>
          </a:xfrm>
          <a:prstGeom prst="rect">
            <a:avLst/>
          </a:prstGeom>
        </p:spPr>
        <p:txBody>
          <a:bodyPr wrap="square">
            <a:spAutoFit/>
          </a:bodyPr>
          <a:lstStyle/>
          <a:p>
            <a:r>
              <a:rPr lang="en-US" sz="2000" dirty="0" smtClean="0">
                <a:solidFill>
                  <a:srgbClr val="0000FF"/>
                </a:solidFill>
              </a:rPr>
              <a:t>i would’ve liked prof. </a:t>
            </a:r>
            <a:r>
              <a:rPr lang="en-US" sz="2000" dirty="0" err="1" smtClean="0">
                <a:solidFill>
                  <a:srgbClr val="0000FF"/>
                </a:solidFill>
              </a:rPr>
              <a:t>kauchak</a:t>
            </a:r>
            <a:r>
              <a:rPr lang="en-US" sz="2000" dirty="0" smtClean="0">
                <a:solidFill>
                  <a:srgbClr val="0000FF"/>
                </a:solidFill>
              </a:rPr>
              <a:t> to finish early. but he didn’t. </a:t>
            </a:r>
            <a:endParaRPr lang="en-US" sz="2000" dirty="0">
              <a:solidFill>
                <a:srgbClr val="0000FF"/>
              </a:solidFill>
            </a:endParaRPr>
          </a:p>
        </p:txBody>
      </p:sp>
      <p:sp>
        <p:nvSpPr>
          <p:cNvPr id="5" name="Rectangle 4"/>
          <p:cNvSpPr/>
          <p:nvPr/>
        </p:nvSpPr>
        <p:spPr>
          <a:xfrm>
            <a:off x="1501587" y="3610967"/>
            <a:ext cx="7642413" cy="400110"/>
          </a:xfrm>
          <a:prstGeom prst="rect">
            <a:avLst/>
          </a:prstGeom>
        </p:spPr>
        <p:txBody>
          <a:bodyPr wrap="square">
            <a:spAutoFit/>
          </a:bodyPr>
          <a:lstStyle/>
          <a:p>
            <a:r>
              <a:rPr lang="en-US" sz="2000" dirty="0" smtClean="0">
                <a:solidFill>
                  <a:srgbClr val="0000FF"/>
                </a:solidFill>
              </a:rPr>
              <a:t>Identifying </a:t>
            </a:r>
            <a:r>
              <a:rPr lang="en-US" sz="2000" dirty="0" err="1" smtClean="0">
                <a:solidFill>
                  <a:srgbClr val="0000FF"/>
                </a:solidFill>
              </a:rPr>
              <a:t>mispellings</a:t>
            </a:r>
            <a:r>
              <a:rPr lang="en-US" sz="2000" dirty="0" smtClean="0">
                <a:solidFill>
                  <a:srgbClr val="0000FF"/>
                </a:solidFill>
              </a:rPr>
              <a:t> is challenging especially in the dessert.</a:t>
            </a:r>
            <a:endParaRPr lang="en-US" sz="2000" dirty="0">
              <a:solidFill>
                <a:srgbClr val="0000FF"/>
              </a:solidFill>
            </a:endParaRPr>
          </a:p>
        </p:txBody>
      </p:sp>
      <p:pic>
        <p:nvPicPr>
          <p:cNvPr id="9" name="Picture 8"/>
          <p:cNvPicPr>
            <a:picLocks noChangeAspect="1"/>
          </p:cNvPicPr>
          <p:nvPr/>
        </p:nvPicPr>
        <p:blipFill>
          <a:blip r:embed="rId2"/>
          <a:stretch>
            <a:fillRect/>
          </a:stretch>
        </p:blipFill>
        <p:spPr>
          <a:xfrm>
            <a:off x="1676400" y="4914900"/>
            <a:ext cx="638629"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498474" y="1143000"/>
            <a:ext cx="7556313" cy="4525963"/>
          </a:xfrm>
        </p:spPr>
        <p:txBody>
          <a:bodyPr/>
          <a:lstStyle/>
          <a:p>
            <a:pPr marL="0" indent="0">
              <a:buNone/>
            </a:pPr>
            <a:r>
              <a:rPr lang="en-US" dirty="0" smtClean="0"/>
              <a:t>Moderately difficult</a:t>
            </a:r>
          </a:p>
          <a:p>
            <a:pPr lvl="1"/>
            <a:r>
              <a:rPr lang="en-US" dirty="0" smtClean="0"/>
              <a:t>morphological analysis/stemming</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speech recognition</a:t>
            </a:r>
          </a:p>
          <a:p>
            <a:pPr lvl="1"/>
            <a:endParaRPr lang="en-US" dirty="0" smtClean="0"/>
          </a:p>
          <a:p>
            <a:pPr lvl="1"/>
            <a:endParaRPr lang="en-US" dirty="0" smtClean="0"/>
          </a:p>
          <a:p>
            <a:pPr lvl="1"/>
            <a:endParaRPr lang="en-US" dirty="0" smtClean="0"/>
          </a:p>
          <a:p>
            <a:pPr lvl="1"/>
            <a:r>
              <a:rPr lang="en-US" dirty="0" smtClean="0"/>
              <a:t>text classification</a:t>
            </a:r>
          </a:p>
          <a:p>
            <a:pPr lvl="1"/>
            <a:endParaRPr lang="en-US" dirty="0"/>
          </a:p>
        </p:txBody>
      </p:sp>
      <p:sp>
        <p:nvSpPr>
          <p:cNvPr id="6" name="Rectangle 5"/>
          <p:cNvSpPr/>
          <p:nvPr/>
        </p:nvSpPr>
        <p:spPr>
          <a:xfrm>
            <a:off x="1752600" y="1981200"/>
            <a:ext cx="1143000" cy="1477328"/>
          </a:xfrm>
          <a:prstGeom prst="rect">
            <a:avLst/>
          </a:prstGeom>
        </p:spPr>
        <p:txBody>
          <a:bodyPr wrap="square">
            <a:spAutoFit/>
          </a:bodyPr>
          <a:lstStyle/>
          <a:p>
            <a:r>
              <a:rPr lang="en-US" dirty="0" smtClean="0">
                <a:solidFill>
                  <a:srgbClr val="0000FF"/>
                </a:solidFill>
              </a:rPr>
              <a:t>smarter</a:t>
            </a:r>
          </a:p>
          <a:p>
            <a:r>
              <a:rPr lang="en-US" dirty="0" smtClean="0">
                <a:solidFill>
                  <a:srgbClr val="0000FF"/>
                </a:solidFill>
              </a:rPr>
              <a:t>smarter</a:t>
            </a:r>
          </a:p>
          <a:p>
            <a:r>
              <a:rPr lang="en-US" dirty="0" smtClean="0">
                <a:solidFill>
                  <a:srgbClr val="0000FF"/>
                </a:solidFill>
              </a:rPr>
              <a:t>smartly</a:t>
            </a:r>
          </a:p>
          <a:p>
            <a:r>
              <a:rPr lang="en-US" dirty="0" smtClean="0">
                <a:solidFill>
                  <a:srgbClr val="0000FF"/>
                </a:solidFill>
              </a:rPr>
              <a:t>smartest</a:t>
            </a:r>
          </a:p>
          <a:p>
            <a:r>
              <a:rPr lang="en-US" dirty="0" smtClean="0">
                <a:solidFill>
                  <a:srgbClr val="0000FF"/>
                </a:solidFill>
              </a:rPr>
              <a:t>smart</a:t>
            </a:r>
          </a:p>
        </p:txBody>
      </p:sp>
      <p:sp>
        <p:nvSpPr>
          <p:cNvPr id="7" name="Right Arrow 6"/>
          <p:cNvSpPr/>
          <p:nvPr/>
        </p:nvSpPr>
        <p:spPr>
          <a:xfrm>
            <a:off x="2971801" y="2438400"/>
            <a:ext cx="685799"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438400"/>
            <a:ext cx="1143000" cy="369332"/>
          </a:xfrm>
          <a:prstGeom prst="rect">
            <a:avLst/>
          </a:prstGeom>
        </p:spPr>
        <p:txBody>
          <a:bodyPr wrap="square">
            <a:spAutoFit/>
          </a:bodyPr>
          <a:lstStyle/>
          <a:p>
            <a:r>
              <a:rPr lang="en-US" dirty="0" smtClean="0">
                <a:solidFill>
                  <a:srgbClr val="0000FF"/>
                </a:solidFill>
              </a:rPr>
              <a:t>smart</a:t>
            </a:r>
          </a:p>
        </p:txBody>
      </p:sp>
      <p:pic>
        <p:nvPicPr>
          <p:cNvPr id="9" name="Picture 56" descr="signal"/>
          <p:cNvPicPr>
            <a:picLocks noChangeAspect="1" noChangeArrowheads="1"/>
          </p:cNvPicPr>
          <p:nvPr/>
        </p:nvPicPr>
        <p:blipFill>
          <a:blip r:embed="rId2"/>
          <a:srcRect/>
          <a:stretch>
            <a:fillRect/>
          </a:stretch>
        </p:blipFill>
        <p:spPr bwMode="auto">
          <a:xfrm>
            <a:off x="1911812" y="4181475"/>
            <a:ext cx="1295400" cy="752475"/>
          </a:xfrm>
          <a:prstGeom prst="rect">
            <a:avLst/>
          </a:prstGeom>
          <a:noFill/>
          <a:ln w="9525">
            <a:noFill/>
            <a:miter lim="800000"/>
            <a:headEnd/>
            <a:tailEnd/>
          </a:ln>
          <a:effectLst/>
        </p:spPr>
      </p:pic>
      <p:pic>
        <p:nvPicPr>
          <p:cNvPr id="10" name="Picture 9"/>
          <p:cNvPicPr>
            <a:picLocks noChangeAspect="1"/>
          </p:cNvPicPr>
          <p:nvPr/>
        </p:nvPicPr>
        <p:blipFill>
          <a:blip r:embed="rId3"/>
          <a:srcRect r="7216"/>
          <a:stretch>
            <a:fillRect/>
          </a:stretch>
        </p:blipFill>
        <p:spPr>
          <a:xfrm>
            <a:off x="1371600" y="5638800"/>
            <a:ext cx="1143000" cy="977900"/>
          </a:xfrm>
          <a:prstGeom prst="rect">
            <a:avLst/>
          </a:prstGeom>
        </p:spPr>
      </p:pic>
      <p:sp>
        <p:nvSpPr>
          <p:cNvPr id="11" name="TextBox 10"/>
          <p:cNvSpPr txBox="1"/>
          <p:nvPr/>
        </p:nvSpPr>
        <p:spPr>
          <a:xfrm>
            <a:off x="2590800" y="5943600"/>
            <a:ext cx="837489" cy="369332"/>
          </a:xfrm>
          <a:prstGeom prst="rect">
            <a:avLst/>
          </a:prstGeom>
          <a:noFill/>
        </p:spPr>
        <p:txBody>
          <a:bodyPr wrap="none" rtlCol="0">
            <a:spAutoFit/>
          </a:bodyPr>
          <a:lstStyle/>
          <a:p>
            <a:r>
              <a:rPr lang="en-US" dirty="0" smtClean="0"/>
              <a:t>SPAM</a:t>
            </a:r>
            <a:endParaRPr lang="en-US" dirty="0"/>
          </a:p>
        </p:txBody>
      </p:sp>
      <p:sp>
        <p:nvSpPr>
          <p:cNvPr id="14" name="TextBox 13"/>
          <p:cNvSpPr txBox="1"/>
          <p:nvPr/>
        </p:nvSpPr>
        <p:spPr>
          <a:xfrm>
            <a:off x="3752239" y="5360769"/>
            <a:ext cx="573970" cy="646331"/>
          </a:xfrm>
          <a:prstGeom prst="rect">
            <a:avLst/>
          </a:prstGeom>
          <a:noFill/>
        </p:spPr>
        <p:txBody>
          <a:bodyPr wrap="none" rtlCol="0">
            <a:spAutoFit/>
          </a:bodyPr>
          <a:lstStyle/>
          <a:p>
            <a:r>
              <a:rPr lang="en-US" sz="3600" dirty="0" err="1" smtClean="0">
                <a:sym typeface="Wingdings"/>
              </a:rPr>
              <a:t></a:t>
            </a:r>
            <a:endParaRPr lang="en-US" sz="3600" dirty="0"/>
          </a:p>
        </p:txBody>
      </p:sp>
      <p:sp>
        <p:nvSpPr>
          <p:cNvPr id="15" name="TextBox 14"/>
          <p:cNvSpPr txBox="1"/>
          <p:nvPr/>
        </p:nvSpPr>
        <p:spPr>
          <a:xfrm>
            <a:off x="4285639" y="5360769"/>
            <a:ext cx="573970" cy="646331"/>
          </a:xfrm>
          <a:prstGeom prst="rect">
            <a:avLst/>
          </a:prstGeom>
          <a:noFill/>
        </p:spPr>
        <p:txBody>
          <a:bodyPr wrap="none" rtlCol="0">
            <a:spAutoFit/>
          </a:bodyPr>
          <a:lstStyle/>
          <a:p>
            <a:r>
              <a:rPr lang="en-US" sz="3600" dirty="0" err="1" smtClean="0">
                <a:sym typeface="Wingdings"/>
              </a:rPr>
              <a:t></a:t>
            </a:r>
            <a:endParaRPr lang="en-US" sz="3600" dirty="0"/>
          </a:p>
        </p:txBody>
      </p:sp>
      <p:sp>
        <p:nvSpPr>
          <p:cNvPr id="16" name="TextBox 15"/>
          <p:cNvSpPr txBox="1"/>
          <p:nvPr/>
        </p:nvSpPr>
        <p:spPr>
          <a:xfrm>
            <a:off x="3657600" y="5970369"/>
            <a:ext cx="1313839" cy="646331"/>
          </a:xfrm>
          <a:prstGeom prst="rect">
            <a:avLst/>
          </a:prstGeom>
          <a:noFill/>
        </p:spPr>
        <p:txBody>
          <a:bodyPr wrap="square" rtlCol="0">
            <a:spAutoFit/>
          </a:bodyPr>
          <a:lstStyle/>
          <a:p>
            <a:r>
              <a:rPr lang="en-US" dirty="0" smtClean="0"/>
              <a:t>sentiment analysis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498474" y="1143000"/>
            <a:ext cx="7556313" cy="1981200"/>
          </a:xfrm>
        </p:spPr>
        <p:txBody>
          <a:bodyPr/>
          <a:lstStyle/>
          <a:p>
            <a:pPr marL="0" indent="0">
              <a:buNone/>
            </a:pPr>
            <a:r>
              <a:rPr lang="en-US" dirty="0" smtClean="0"/>
              <a:t>moderately difficult continued</a:t>
            </a:r>
          </a:p>
          <a:p>
            <a:pPr lvl="1"/>
            <a:r>
              <a:rPr lang="en-US" dirty="0" smtClean="0"/>
              <a:t>text segmentation: break up the text by topics</a:t>
            </a:r>
          </a:p>
          <a:p>
            <a:pPr lvl="1"/>
            <a:r>
              <a:rPr lang="en-US" dirty="0" smtClean="0"/>
              <a:t>part of speech tagging (and inducing word classes)</a:t>
            </a:r>
          </a:p>
          <a:p>
            <a:pPr lvl="1"/>
            <a:r>
              <a:rPr lang="en-US" dirty="0" smtClean="0"/>
              <a:t>parsing</a:t>
            </a:r>
          </a:p>
          <a:p>
            <a:pPr lvl="1"/>
            <a:endParaRPr lang="en-US" dirty="0" smtClean="0"/>
          </a:p>
          <a:p>
            <a:pPr lvl="1"/>
            <a:endParaRPr lang="en-US" dirty="0" smtClean="0"/>
          </a:p>
          <a:p>
            <a:pPr lvl="1"/>
            <a:endParaRPr lang="en-US" dirty="0"/>
          </a:p>
        </p:txBody>
      </p:sp>
      <p:sp>
        <p:nvSpPr>
          <p:cNvPr id="4" name="TextBox 3"/>
          <p:cNvSpPr txBox="1"/>
          <p:nvPr/>
        </p:nvSpPr>
        <p:spPr>
          <a:xfrm>
            <a:off x="2667000" y="6244729"/>
            <a:ext cx="3733800" cy="461665"/>
          </a:xfrm>
          <a:prstGeom prst="rect">
            <a:avLst/>
          </a:prstGeom>
          <a:noFill/>
        </p:spPr>
        <p:txBody>
          <a:bodyPr wrap="square" rtlCol="0">
            <a:spAutoFit/>
          </a:bodyPr>
          <a:lstStyle/>
          <a:p>
            <a:r>
              <a:rPr lang="en-US" sz="2400" dirty="0" smtClean="0"/>
              <a:t>I eat sushi with tuna</a:t>
            </a:r>
            <a:endParaRPr lang="en-US" sz="2400" dirty="0"/>
          </a:p>
        </p:txBody>
      </p:sp>
      <p:cxnSp>
        <p:nvCxnSpPr>
          <p:cNvPr id="5" name="Straight Connector 4"/>
          <p:cNvCxnSpPr/>
          <p:nvPr/>
        </p:nvCxnSpPr>
        <p:spPr>
          <a:xfrm rot="5400000">
            <a:off x="2628900" y="6054229"/>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514600" y="5406529"/>
            <a:ext cx="838200" cy="369332"/>
          </a:xfrm>
          <a:prstGeom prst="rect">
            <a:avLst/>
          </a:prstGeom>
          <a:noFill/>
        </p:spPr>
        <p:txBody>
          <a:bodyPr wrap="square" rtlCol="0">
            <a:spAutoFit/>
          </a:bodyPr>
          <a:lstStyle/>
          <a:p>
            <a:r>
              <a:rPr lang="en-US" dirty="0" smtClean="0"/>
              <a:t>PRP</a:t>
            </a:r>
            <a:endParaRPr lang="en-US" dirty="0"/>
          </a:p>
        </p:txBody>
      </p:sp>
      <p:sp>
        <p:nvSpPr>
          <p:cNvPr id="7" name="TextBox 6"/>
          <p:cNvSpPr txBox="1"/>
          <p:nvPr/>
        </p:nvSpPr>
        <p:spPr>
          <a:xfrm>
            <a:off x="2590800" y="4656197"/>
            <a:ext cx="990600" cy="369332"/>
          </a:xfrm>
          <a:prstGeom prst="rect">
            <a:avLst/>
          </a:prstGeom>
          <a:noFill/>
        </p:spPr>
        <p:txBody>
          <a:bodyPr wrap="square" rtlCol="0">
            <a:spAutoFit/>
          </a:bodyPr>
          <a:lstStyle/>
          <a:p>
            <a:r>
              <a:rPr lang="en-US" dirty="0" smtClean="0"/>
              <a:t>NP</a:t>
            </a:r>
            <a:endParaRPr lang="en-US" dirty="0"/>
          </a:p>
        </p:txBody>
      </p:sp>
      <p:cxnSp>
        <p:nvCxnSpPr>
          <p:cNvPr id="8" name="Straight Connector 7"/>
          <p:cNvCxnSpPr/>
          <p:nvPr/>
        </p:nvCxnSpPr>
        <p:spPr>
          <a:xfrm rot="5400000">
            <a:off x="2629694" y="5215235"/>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3009900" y="6042561"/>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048000" y="5406529"/>
            <a:ext cx="990600" cy="369332"/>
          </a:xfrm>
          <a:prstGeom prst="rect">
            <a:avLst/>
          </a:prstGeom>
          <a:noFill/>
        </p:spPr>
        <p:txBody>
          <a:bodyPr wrap="square" rtlCol="0">
            <a:spAutoFit/>
          </a:bodyPr>
          <a:lstStyle/>
          <a:p>
            <a:r>
              <a:rPr lang="en-US" dirty="0" smtClean="0"/>
              <a:t>V</a:t>
            </a:r>
            <a:endParaRPr lang="en-US" dirty="0"/>
          </a:p>
        </p:txBody>
      </p:sp>
      <p:cxnSp>
        <p:nvCxnSpPr>
          <p:cNvPr id="11" name="Straight Connector 10"/>
          <p:cNvCxnSpPr/>
          <p:nvPr/>
        </p:nvCxnSpPr>
        <p:spPr>
          <a:xfrm rot="5400000">
            <a:off x="3543300" y="6042561"/>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581400" y="5406529"/>
            <a:ext cx="381000" cy="369332"/>
          </a:xfrm>
          <a:prstGeom prst="rect">
            <a:avLst/>
          </a:prstGeom>
          <a:noFill/>
        </p:spPr>
        <p:txBody>
          <a:bodyPr wrap="square" rtlCol="0">
            <a:spAutoFit/>
          </a:bodyPr>
          <a:lstStyle/>
          <a:p>
            <a:r>
              <a:rPr lang="en-US" dirty="0" smtClean="0"/>
              <a:t>N</a:t>
            </a:r>
            <a:endParaRPr lang="en-US" dirty="0"/>
          </a:p>
        </p:txBody>
      </p:sp>
      <p:cxnSp>
        <p:nvCxnSpPr>
          <p:cNvPr id="13" name="Straight Connector 12"/>
          <p:cNvCxnSpPr/>
          <p:nvPr/>
        </p:nvCxnSpPr>
        <p:spPr>
          <a:xfrm rot="5400000">
            <a:off x="4305300" y="6042561"/>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343400" y="5406529"/>
            <a:ext cx="533400" cy="369332"/>
          </a:xfrm>
          <a:prstGeom prst="rect">
            <a:avLst/>
          </a:prstGeom>
          <a:noFill/>
        </p:spPr>
        <p:txBody>
          <a:bodyPr wrap="square" rtlCol="0">
            <a:spAutoFit/>
          </a:bodyPr>
          <a:lstStyle/>
          <a:p>
            <a:r>
              <a:rPr lang="en-US" dirty="0" smtClean="0"/>
              <a:t>IN</a:t>
            </a:r>
            <a:endParaRPr lang="en-US" dirty="0"/>
          </a:p>
        </p:txBody>
      </p:sp>
      <p:sp>
        <p:nvSpPr>
          <p:cNvPr id="15" name="TextBox 14"/>
          <p:cNvSpPr txBox="1"/>
          <p:nvPr/>
        </p:nvSpPr>
        <p:spPr>
          <a:xfrm>
            <a:off x="5029200" y="5406529"/>
            <a:ext cx="533400" cy="369332"/>
          </a:xfrm>
          <a:prstGeom prst="rect">
            <a:avLst/>
          </a:prstGeom>
          <a:noFill/>
        </p:spPr>
        <p:txBody>
          <a:bodyPr wrap="square" rtlCol="0">
            <a:spAutoFit/>
          </a:bodyPr>
          <a:lstStyle/>
          <a:p>
            <a:r>
              <a:rPr lang="en-US" dirty="0" smtClean="0"/>
              <a:t>N</a:t>
            </a:r>
            <a:endParaRPr lang="en-US" dirty="0"/>
          </a:p>
        </p:txBody>
      </p:sp>
      <p:cxnSp>
        <p:nvCxnSpPr>
          <p:cNvPr id="16" name="Straight Connector 15"/>
          <p:cNvCxnSpPr/>
          <p:nvPr/>
        </p:nvCxnSpPr>
        <p:spPr>
          <a:xfrm rot="5400000">
            <a:off x="4991894" y="6053435"/>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648200" y="4656197"/>
            <a:ext cx="685800" cy="369332"/>
          </a:xfrm>
          <a:prstGeom prst="rect">
            <a:avLst/>
          </a:prstGeom>
          <a:noFill/>
        </p:spPr>
        <p:txBody>
          <a:bodyPr wrap="square" rtlCol="0">
            <a:spAutoFit/>
          </a:bodyPr>
          <a:lstStyle/>
          <a:p>
            <a:r>
              <a:rPr lang="en-US" dirty="0" smtClean="0"/>
              <a:t>PP</a:t>
            </a:r>
            <a:endParaRPr lang="en-US" dirty="0"/>
          </a:p>
        </p:txBody>
      </p:sp>
      <p:cxnSp>
        <p:nvCxnSpPr>
          <p:cNvPr id="18" name="Straight Connector 17"/>
          <p:cNvCxnSpPr>
            <a:stCxn id="14" idx="0"/>
          </p:cNvCxnSpPr>
          <p:nvPr/>
        </p:nvCxnSpPr>
        <p:spPr>
          <a:xfrm rot="5400000" flipH="1" flipV="1">
            <a:off x="4552950" y="5082679"/>
            <a:ext cx="3810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V="1">
            <a:off x="4863584" y="5088513"/>
            <a:ext cx="369332" cy="26670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962400" y="4046597"/>
            <a:ext cx="609600" cy="369332"/>
          </a:xfrm>
          <a:prstGeom prst="rect">
            <a:avLst/>
          </a:prstGeom>
          <a:noFill/>
        </p:spPr>
        <p:txBody>
          <a:bodyPr wrap="square" rtlCol="0">
            <a:spAutoFit/>
          </a:bodyPr>
          <a:lstStyle/>
          <a:p>
            <a:r>
              <a:rPr lang="en-US" dirty="0" smtClean="0"/>
              <a:t>NP</a:t>
            </a:r>
            <a:endParaRPr lang="en-US" dirty="0"/>
          </a:p>
        </p:txBody>
      </p:sp>
      <p:cxnSp>
        <p:nvCxnSpPr>
          <p:cNvPr id="21" name="Straight Connector 20"/>
          <p:cNvCxnSpPr>
            <a:stCxn id="12" idx="0"/>
          </p:cNvCxnSpPr>
          <p:nvPr/>
        </p:nvCxnSpPr>
        <p:spPr>
          <a:xfrm rot="5400000" flipH="1" flipV="1">
            <a:off x="3409950" y="4777879"/>
            <a:ext cx="9906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20" idx="2"/>
          </p:cNvCxnSpPr>
          <p:nvPr/>
        </p:nvCxnSpPr>
        <p:spPr>
          <a:xfrm rot="10800000">
            <a:off x="4267200" y="4415929"/>
            <a:ext cx="5334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429000" y="3436997"/>
            <a:ext cx="609600" cy="369332"/>
          </a:xfrm>
          <a:prstGeom prst="rect">
            <a:avLst/>
          </a:prstGeom>
          <a:noFill/>
        </p:spPr>
        <p:txBody>
          <a:bodyPr wrap="square" rtlCol="0">
            <a:spAutoFit/>
          </a:bodyPr>
          <a:lstStyle/>
          <a:p>
            <a:r>
              <a:rPr lang="en-US" dirty="0" smtClean="0"/>
              <a:t>VP</a:t>
            </a:r>
            <a:endParaRPr lang="en-US" dirty="0"/>
          </a:p>
        </p:txBody>
      </p:sp>
      <p:cxnSp>
        <p:nvCxnSpPr>
          <p:cNvPr id="24" name="Straight Connector 23"/>
          <p:cNvCxnSpPr/>
          <p:nvPr/>
        </p:nvCxnSpPr>
        <p:spPr>
          <a:xfrm rot="5400000" flipH="1" flipV="1">
            <a:off x="2591197" y="4416326"/>
            <a:ext cx="1600200" cy="38020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23" idx="2"/>
          </p:cNvCxnSpPr>
          <p:nvPr/>
        </p:nvCxnSpPr>
        <p:spPr>
          <a:xfrm rot="10800000">
            <a:off x="3733800" y="3806329"/>
            <a:ext cx="3048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971800" y="2751197"/>
            <a:ext cx="609600" cy="369332"/>
          </a:xfrm>
          <a:prstGeom prst="rect">
            <a:avLst/>
          </a:prstGeom>
          <a:noFill/>
        </p:spPr>
        <p:txBody>
          <a:bodyPr wrap="square" rtlCol="0">
            <a:spAutoFit/>
          </a:bodyPr>
          <a:lstStyle/>
          <a:p>
            <a:r>
              <a:rPr lang="en-US" dirty="0" smtClean="0"/>
              <a:t>S</a:t>
            </a:r>
            <a:endParaRPr lang="en-US" dirty="0"/>
          </a:p>
        </p:txBody>
      </p:sp>
      <p:cxnSp>
        <p:nvCxnSpPr>
          <p:cNvPr id="27" name="Straight Connector 26"/>
          <p:cNvCxnSpPr/>
          <p:nvPr/>
        </p:nvCxnSpPr>
        <p:spPr>
          <a:xfrm rot="5400000" flipH="1" flipV="1">
            <a:off x="2165469" y="3773666"/>
            <a:ext cx="1535668" cy="229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3201194" y="3120529"/>
            <a:ext cx="380206" cy="31646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498474" y="1600200"/>
            <a:ext cx="7556313" cy="4571999"/>
          </a:xfrm>
        </p:spPr>
        <p:txBody>
          <a:bodyPr>
            <a:normAutofit/>
          </a:bodyPr>
          <a:lstStyle/>
          <a:p>
            <a:pPr marL="0" indent="0">
              <a:buNone/>
            </a:pPr>
            <a:r>
              <a:rPr lang="en-US" dirty="0" smtClean="0"/>
              <a:t>moderately difficult continued</a:t>
            </a:r>
          </a:p>
          <a:p>
            <a:pPr lvl="1"/>
            <a:r>
              <a:rPr lang="en-US" dirty="0" smtClean="0"/>
              <a:t>word sense disambiguation</a:t>
            </a:r>
          </a:p>
          <a:p>
            <a:pPr lvl="1"/>
            <a:endParaRPr lang="en-US" dirty="0" smtClean="0"/>
          </a:p>
          <a:p>
            <a:pPr lvl="1"/>
            <a:endParaRPr lang="en-US" dirty="0" smtClean="0"/>
          </a:p>
          <a:p>
            <a:pPr lvl="1"/>
            <a:endParaRPr lang="en-US" dirty="0" smtClean="0"/>
          </a:p>
          <a:p>
            <a:pPr lvl="1"/>
            <a:endParaRPr lang="en-US" dirty="0" smtClean="0"/>
          </a:p>
          <a:p>
            <a:pPr lvl="1"/>
            <a:r>
              <a:rPr lang="en-US" dirty="0" smtClean="0"/>
              <a:t>grammar correction</a:t>
            </a:r>
          </a:p>
          <a:p>
            <a:pPr lvl="1"/>
            <a:endParaRPr lang="en-US" dirty="0" smtClean="0"/>
          </a:p>
          <a:p>
            <a:pPr lvl="1"/>
            <a:endParaRPr lang="en-US" dirty="0" smtClean="0"/>
          </a:p>
          <a:p>
            <a:pPr lvl="1"/>
            <a:endParaRPr lang="en-US" dirty="0" smtClean="0"/>
          </a:p>
          <a:p>
            <a:pPr lvl="1"/>
            <a:r>
              <a:rPr lang="en-US" dirty="0" smtClean="0"/>
              <a:t>speech synthesis</a:t>
            </a:r>
            <a:endParaRPr lang="en-US" dirty="0"/>
          </a:p>
        </p:txBody>
      </p:sp>
      <p:sp>
        <p:nvSpPr>
          <p:cNvPr id="4" name="TextBox 3"/>
          <p:cNvSpPr txBox="1"/>
          <p:nvPr/>
        </p:nvSpPr>
        <p:spPr>
          <a:xfrm>
            <a:off x="1066800" y="2514599"/>
            <a:ext cx="7315200" cy="1015663"/>
          </a:xfrm>
          <a:prstGeom prst="rect">
            <a:avLst/>
          </a:prstGeom>
          <a:noFill/>
        </p:spPr>
        <p:txBody>
          <a:bodyPr wrap="square" rtlCol="0">
            <a:spAutoFit/>
          </a:bodyPr>
          <a:lstStyle/>
          <a:p>
            <a:r>
              <a:rPr lang="en-US" sz="2000" dirty="0" smtClean="0">
                <a:solidFill>
                  <a:srgbClr val="0000FF"/>
                </a:solidFill>
              </a:rPr>
              <a:t>As he walked along the side of the stream, he spotted some money by the </a:t>
            </a:r>
            <a:r>
              <a:rPr lang="en-US" sz="2000" dirty="0" smtClean="0">
                <a:solidFill>
                  <a:srgbClr val="FF0000"/>
                </a:solidFill>
              </a:rPr>
              <a:t>bank</a:t>
            </a:r>
            <a:r>
              <a:rPr lang="en-US" sz="2000" dirty="0" smtClean="0">
                <a:solidFill>
                  <a:srgbClr val="0000FF"/>
                </a:solidFill>
              </a:rPr>
              <a:t>.  The money had gotten muddy from being so close to the water.</a:t>
            </a:r>
            <a:endParaRPr lang="en-US" sz="2000" dirty="0">
              <a:solidFill>
                <a:srgbClr val="0000FF"/>
              </a:solidFill>
            </a:endParaRPr>
          </a:p>
        </p:txBody>
      </p:sp>
      <p:pic>
        <p:nvPicPr>
          <p:cNvPr id="5" name="Picture 4"/>
          <p:cNvPicPr>
            <a:picLocks noChangeAspect="1"/>
          </p:cNvPicPr>
          <p:nvPr/>
        </p:nvPicPr>
        <p:blipFill>
          <a:blip r:embed="rId2"/>
          <a:stretch>
            <a:fillRect/>
          </a:stretch>
        </p:blipFill>
        <p:spPr>
          <a:xfrm>
            <a:off x="1717813" y="4190999"/>
            <a:ext cx="3844787" cy="83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498474" y="1874837"/>
            <a:ext cx="7556313" cy="4144963"/>
          </a:xfrm>
        </p:spPr>
        <p:txBody>
          <a:bodyPr>
            <a:normAutofit/>
          </a:bodyPr>
          <a:lstStyle/>
          <a:p>
            <a:pPr marL="0" indent="0">
              <a:buNone/>
            </a:pPr>
            <a:r>
              <a:rPr lang="en-US" sz="2400" dirty="0" smtClean="0"/>
              <a:t>Hard (many of these contain many smaller problems)</a:t>
            </a:r>
          </a:p>
          <a:p>
            <a:pPr lvl="1"/>
            <a:r>
              <a:rPr lang="en-US" sz="2000" dirty="0" smtClean="0"/>
              <a:t>Machine translation</a:t>
            </a:r>
          </a:p>
        </p:txBody>
      </p:sp>
      <p:sp>
        <p:nvSpPr>
          <p:cNvPr id="4" name="Text Box 3"/>
          <p:cNvSpPr txBox="1">
            <a:spLocks noChangeArrowheads="1"/>
          </p:cNvSpPr>
          <p:nvPr/>
        </p:nvSpPr>
        <p:spPr bwMode="auto">
          <a:xfrm>
            <a:off x="457200" y="3873500"/>
            <a:ext cx="3810000" cy="1069975"/>
          </a:xfrm>
          <a:prstGeom prst="rect">
            <a:avLst/>
          </a:prstGeom>
          <a:noFill/>
          <a:ln w="9525">
            <a:noFill/>
            <a:miter lim="800000"/>
            <a:headEnd/>
            <a:tailEnd/>
          </a:ln>
          <a:effectLst/>
        </p:spPr>
        <p:txBody>
          <a:bodyPr>
            <a:prstTxWarp prst="textNoShape">
              <a:avLst/>
            </a:prstTxWarp>
            <a:spAutoFit/>
          </a:bodyPr>
          <a:lstStyle/>
          <a:p>
            <a:pPr algn="l"/>
            <a:r>
              <a:rPr lang="ja-JP" altLang="en-US" sz="1600" dirty="0">
                <a:latin typeface="Arial Unicode MS" pitchFamily="-111" charset="0"/>
                <a:ea typeface="Arial Unicode MS" pitchFamily="-111" charset="0"/>
                <a:cs typeface="Arial Unicode MS" pitchFamily="-111" charset="0"/>
              </a:rPr>
              <a:t>美国关岛国际机场及其办公室均接获一名自称沙地阿拉伯富商拉登等发出的电子邮件，威胁将会向机场等公众地方发动生化袭击後，关岛经保持高度戒备。</a:t>
            </a:r>
            <a:endParaRPr lang="en-US" sz="1600" dirty="0">
              <a:latin typeface="Times New Roman" pitchFamily="-111" charset="0"/>
            </a:endParaRPr>
          </a:p>
        </p:txBody>
      </p:sp>
      <p:sp>
        <p:nvSpPr>
          <p:cNvPr id="5" name="Text Box 4"/>
          <p:cNvSpPr txBox="1">
            <a:spLocks noChangeArrowheads="1"/>
          </p:cNvSpPr>
          <p:nvPr/>
        </p:nvSpPr>
        <p:spPr bwMode="auto">
          <a:xfrm>
            <a:off x="5041900" y="3810000"/>
            <a:ext cx="4102100" cy="1368425"/>
          </a:xfrm>
          <a:prstGeom prst="rect">
            <a:avLst/>
          </a:prstGeom>
          <a:noFill/>
          <a:ln w="9525">
            <a:noFill/>
            <a:miter lim="800000"/>
            <a:headEnd/>
            <a:tailEnd/>
          </a:ln>
          <a:effectLst/>
        </p:spPr>
        <p:txBody>
          <a:bodyPr>
            <a:prstTxWarp prst="textNoShape">
              <a:avLst/>
            </a:prstTxWarp>
            <a:spAutoFit/>
          </a:bodyPr>
          <a:lstStyle/>
          <a:p>
            <a:pPr algn="l"/>
            <a:r>
              <a:rPr lang="en-US" sz="1400"/>
              <a:t>The U.S. island of Guam is maintaining a high state of alert after the Guam</a:t>
            </a:r>
            <a:r>
              <a:rPr lang="en-US" sz="1400" b="1"/>
              <a:t> </a:t>
            </a:r>
            <a:r>
              <a:rPr lang="en-US" sz="1400"/>
              <a:t>airport and its offices both received an e-mail from someone calling himself the Saudi Arabian Osama bin Laden and threatening a biological/chemical attack against public places such as the airport . </a:t>
            </a:r>
          </a:p>
        </p:txBody>
      </p:sp>
      <p:sp>
        <p:nvSpPr>
          <p:cNvPr id="6" name="AutoShape 5"/>
          <p:cNvSpPr>
            <a:spLocks noChangeArrowheads="1"/>
          </p:cNvSpPr>
          <p:nvPr/>
        </p:nvSpPr>
        <p:spPr bwMode="auto">
          <a:xfrm>
            <a:off x="4267200" y="4368800"/>
            <a:ext cx="571500" cy="292100"/>
          </a:xfrm>
          <a:prstGeom prst="rightArrow">
            <a:avLst>
              <a:gd name="adj1" fmla="val 50000"/>
              <a:gd name="adj2" fmla="val 48913"/>
            </a:avLst>
          </a:prstGeom>
          <a:solidFill>
            <a:schemeClr val="tx1"/>
          </a:solidFill>
          <a:ln w="9525">
            <a:solidFill>
              <a:schemeClr val="tx1"/>
            </a:solidFill>
            <a:miter lim="800000"/>
            <a:headEnd type="none" w="sm" len="sm"/>
            <a:tailEnd type="none" w="sm" len="sm"/>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498474" y="1981201"/>
            <a:ext cx="7556313" cy="609600"/>
          </a:xfrm>
        </p:spPr>
        <p:txBody>
          <a:bodyPr>
            <a:normAutofit/>
          </a:bodyPr>
          <a:lstStyle/>
          <a:p>
            <a:pPr marL="0" indent="0">
              <a:buNone/>
            </a:pPr>
            <a:r>
              <a:rPr lang="en-US" sz="2400" dirty="0" smtClean="0"/>
              <a:t>Information extraction</a:t>
            </a:r>
            <a:endParaRPr lang="en-US" sz="2400" dirty="0"/>
          </a:p>
        </p:txBody>
      </p:sp>
      <p:sp>
        <p:nvSpPr>
          <p:cNvPr id="4" name="Rectangle 3"/>
          <p:cNvSpPr/>
          <p:nvPr/>
        </p:nvSpPr>
        <p:spPr>
          <a:xfrm>
            <a:off x="1682320" y="2662535"/>
            <a:ext cx="5023280" cy="461665"/>
          </a:xfrm>
          <a:prstGeom prst="rect">
            <a:avLst/>
          </a:prstGeom>
        </p:spPr>
        <p:txBody>
          <a:bodyPr wrap="none">
            <a:spAutoFit/>
          </a:bodyPr>
          <a:lstStyle/>
          <a:p>
            <a:r>
              <a:rPr lang="en-US" sz="2400" dirty="0" smtClean="0"/>
              <a:t>IBM hired Fred Smith as president.</a:t>
            </a:r>
            <a:endParaRPr lang="en-US" sz="2400" dirty="0"/>
          </a:p>
        </p:txBody>
      </p:sp>
      <p:pic>
        <p:nvPicPr>
          <p:cNvPr id="5" name="Picture 4"/>
          <p:cNvPicPr>
            <a:picLocks noChangeAspect="1"/>
          </p:cNvPicPr>
          <p:nvPr/>
        </p:nvPicPr>
        <p:blipFill>
          <a:blip r:embed="rId2"/>
          <a:stretch>
            <a:fillRect/>
          </a:stretch>
        </p:blipFill>
        <p:spPr>
          <a:xfrm>
            <a:off x="2362200" y="4267200"/>
            <a:ext cx="3797300" cy="1092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343087" y="1282700"/>
            <a:ext cx="7556313" cy="4144963"/>
          </a:xfrm>
        </p:spPr>
        <p:txBody>
          <a:bodyPr/>
          <a:lstStyle/>
          <a:p>
            <a:pPr marL="0" indent="0">
              <a:buNone/>
            </a:pPr>
            <a:r>
              <a:rPr lang="en-US" dirty="0" smtClean="0"/>
              <a:t>Summarization</a:t>
            </a:r>
            <a:endParaRPr lang="en-US" dirty="0"/>
          </a:p>
        </p:txBody>
      </p:sp>
      <p:pic>
        <p:nvPicPr>
          <p:cNvPr id="4" name="Picture 3"/>
          <p:cNvPicPr>
            <a:picLocks noChangeAspect="1"/>
          </p:cNvPicPr>
          <p:nvPr/>
        </p:nvPicPr>
        <p:blipFill>
          <a:blip r:embed="rId2"/>
          <a:stretch>
            <a:fillRect/>
          </a:stretch>
        </p:blipFill>
        <p:spPr>
          <a:xfrm>
            <a:off x="1244600" y="1803400"/>
            <a:ext cx="6654800" cy="4292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498474" y="1981201"/>
            <a:ext cx="7556313" cy="1905000"/>
          </a:xfrm>
        </p:spPr>
        <p:txBody>
          <a:bodyPr/>
          <a:lstStyle/>
          <a:p>
            <a:pPr marL="0" indent="0">
              <a:buNone/>
            </a:pPr>
            <a:r>
              <a:rPr lang="en-US" dirty="0" smtClean="0"/>
              <a:t>Natural language understanding</a:t>
            </a:r>
          </a:p>
          <a:p>
            <a:pPr lvl="1"/>
            <a:r>
              <a:rPr lang="en-US" dirty="0" smtClean="0"/>
              <a:t>Text =&gt; semantic representation (e.g. logic, probabilistic relationships)</a:t>
            </a:r>
          </a:p>
          <a:p>
            <a:pPr marL="0" indent="0">
              <a:buNone/>
            </a:pPr>
            <a:r>
              <a:rPr lang="en-US" dirty="0" smtClean="0"/>
              <a:t>Information retrieval and question answering</a:t>
            </a:r>
            <a:endParaRPr lang="en-US" dirty="0"/>
          </a:p>
        </p:txBody>
      </p:sp>
      <p:sp>
        <p:nvSpPr>
          <p:cNvPr id="4" name="Rectangle 3"/>
          <p:cNvSpPr/>
          <p:nvPr/>
        </p:nvSpPr>
        <p:spPr>
          <a:xfrm>
            <a:off x="1447800" y="3657600"/>
            <a:ext cx="6606987" cy="646331"/>
          </a:xfrm>
          <a:prstGeom prst="rect">
            <a:avLst/>
          </a:prstGeom>
        </p:spPr>
        <p:txBody>
          <a:bodyPr wrap="square">
            <a:spAutoFit/>
          </a:bodyPr>
          <a:lstStyle/>
          <a:p>
            <a:r>
              <a:rPr lang="en-US" dirty="0" smtClean="0">
                <a:solidFill>
                  <a:srgbClr val="0000FF"/>
                </a:solidFill>
              </a:rPr>
              <a:t>"How many programmers in the child care department make over $50,000?”</a:t>
            </a:r>
          </a:p>
        </p:txBody>
      </p:sp>
      <p:sp>
        <p:nvSpPr>
          <p:cNvPr id="5" name="Rectangle 4"/>
          <p:cNvSpPr/>
          <p:nvPr/>
        </p:nvSpPr>
        <p:spPr>
          <a:xfrm>
            <a:off x="1447800" y="4535269"/>
            <a:ext cx="6606987" cy="369332"/>
          </a:xfrm>
          <a:prstGeom prst="rect">
            <a:avLst/>
          </a:prstGeom>
        </p:spPr>
        <p:txBody>
          <a:bodyPr wrap="square">
            <a:spAutoFit/>
          </a:bodyPr>
          <a:lstStyle/>
          <a:p>
            <a:r>
              <a:rPr lang="en-US" dirty="0" smtClean="0">
                <a:solidFill>
                  <a:srgbClr val="0000FF"/>
                </a:solidFill>
              </a:rPr>
              <a:t>“Who was the fourteenth president?”</a:t>
            </a:r>
          </a:p>
        </p:txBody>
      </p:sp>
      <p:sp>
        <p:nvSpPr>
          <p:cNvPr id="6" name="Rectangle 5"/>
          <p:cNvSpPr/>
          <p:nvPr/>
        </p:nvSpPr>
        <p:spPr>
          <a:xfrm>
            <a:off x="1447800" y="5269468"/>
            <a:ext cx="6606987" cy="369332"/>
          </a:xfrm>
          <a:prstGeom prst="rect">
            <a:avLst/>
          </a:prstGeom>
        </p:spPr>
        <p:txBody>
          <a:bodyPr wrap="square">
            <a:spAutoFit/>
          </a:bodyPr>
          <a:lstStyle/>
          <a:p>
            <a:r>
              <a:rPr lang="en-US" dirty="0" smtClean="0">
                <a:solidFill>
                  <a:srgbClr val="0000FF"/>
                </a:solidFill>
              </a:rPr>
              <a:t>“How did he die?”</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NLP problems and applications</a:t>
            </a:r>
            <a:endParaRPr lang="en-US" dirty="0"/>
          </a:p>
        </p:txBody>
      </p:sp>
      <p:sp>
        <p:nvSpPr>
          <p:cNvPr id="3" name="Content Placeholder 2"/>
          <p:cNvSpPr>
            <a:spLocks noGrp="1"/>
          </p:cNvSpPr>
          <p:nvPr>
            <p:ph idx="1"/>
          </p:nvPr>
        </p:nvSpPr>
        <p:spPr>
          <a:xfrm>
            <a:off x="498474" y="1981201"/>
            <a:ext cx="7556313" cy="609600"/>
          </a:xfrm>
        </p:spPr>
        <p:txBody>
          <a:bodyPr/>
          <a:lstStyle/>
          <a:p>
            <a:pPr marL="0" indent="0">
              <a:buNone/>
            </a:pPr>
            <a:r>
              <a:rPr lang="en-US" dirty="0" smtClean="0"/>
              <a:t>Text simplification</a:t>
            </a:r>
            <a:endParaRPr lang="en-US" dirty="0"/>
          </a:p>
        </p:txBody>
      </p:sp>
      <p:sp>
        <p:nvSpPr>
          <p:cNvPr id="4" name="Rectangle 3"/>
          <p:cNvSpPr/>
          <p:nvPr/>
        </p:nvSpPr>
        <p:spPr>
          <a:xfrm>
            <a:off x="1447800" y="2590800"/>
            <a:ext cx="7162800" cy="1200328"/>
          </a:xfrm>
          <a:prstGeom prst="rect">
            <a:avLst/>
          </a:prstGeom>
        </p:spPr>
        <p:txBody>
          <a:bodyPr wrap="square">
            <a:spAutoFit/>
          </a:bodyPr>
          <a:lstStyle/>
          <a:p>
            <a:r>
              <a:rPr lang="en-US" sz="2400" dirty="0" smtClean="0"/>
              <a:t>Alfonso Perez Munoz, usually referred to as Alfonso, is a former Spanish footballer, in the striker position.</a:t>
            </a:r>
            <a:endParaRPr lang="en-US" sz="2400" dirty="0"/>
          </a:p>
        </p:txBody>
      </p:sp>
      <p:sp>
        <p:nvSpPr>
          <p:cNvPr id="5" name="Rectangle 4"/>
          <p:cNvSpPr/>
          <p:nvPr/>
        </p:nvSpPr>
        <p:spPr>
          <a:xfrm>
            <a:off x="1447800" y="5253335"/>
            <a:ext cx="7162800" cy="461665"/>
          </a:xfrm>
          <a:prstGeom prst="rect">
            <a:avLst/>
          </a:prstGeom>
        </p:spPr>
        <p:txBody>
          <a:bodyPr wrap="square">
            <a:spAutoFit/>
          </a:bodyPr>
          <a:lstStyle/>
          <a:p>
            <a:r>
              <a:rPr lang="en-US" sz="2400" dirty="0" smtClean="0"/>
              <a:t>Alfonso Perez is a former Spanish football player.</a:t>
            </a:r>
            <a:endParaRPr lang="en-US" sz="2400" dirty="0"/>
          </a:p>
        </p:txBody>
      </p:sp>
      <p:sp>
        <p:nvSpPr>
          <p:cNvPr id="6" name="Down Arrow 5"/>
          <p:cNvSpPr/>
          <p:nvPr/>
        </p:nvSpPr>
        <p:spPr>
          <a:xfrm>
            <a:off x="3810000" y="3928765"/>
            <a:ext cx="609600" cy="82927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Many of the “easy” and “medium” problems have reasonable solutions</a:t>
            </a:r>
          </a:p>
          <a:p>
            <a:pPr lvl="1"/>
            <a:r>
              <a:rPr lang="en-US" sz="2000" dirty="0" smtClean="0"/>
              <a:t>spell checkers</a:t>
            </a:r>
          </a:p>
          <a:p>
            <a:pPr lvl="1"/>
            <a:r>
              <a:rPr lang="en-US" sz="2000" dirty="0" smtClean="0"/>
              <a:t>sentence splitters</a:t>
            </a:r>
          </a:p>
          <a:p>
            <a:pPr lvl="1"/>
            <a:r>
              <a:rPr lang="en-US" sz="2000" dirty="0" smtClean="0"/>
              <a:t>word </a:t>
            </a:r>
            <a:r>
              <a:rPr lang="en-US" sz="2000" dirty="0" err="1" smtClean="0"/>
              <a:t>segementers/tokenizers</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914400"/>
          </a:xfrm>
        </p:spPr>
        <p:txBody>
          <a:bodyPr>
            <a:normAutofit/>
          </a:bodyPr>
          <a:lstStyle/>
          <a:p>
            <a:r>
              <a:rPr lang="en-US" dirty="0" err="1" smtClean="0"/>
              <a:t>Administrivia</a:t>
            </a:r>
            <a:endParaRPr lang="en-US" dirty="0"/>
          </a:p>
        </p:txBody>
      </p:sp>
      <p:sp>
        <p:nvSpPr>
          <p:cNvPr id="3" name="Content Placeholder 2"/>
          <p:cNvSpPr>
            <a:spLocks noGrp="1"/>
          </p:cNvSpPr>
          <p:nvPr>
            <p:ph sz="quarter" idx="1"/>
          </p:nvPr>
        </p:nvSpPr>
        <p:spPr>
          <a:xfrm>
            <a:off x="304800" y="1219200"/>
            <a:ext cx="8077200" cy="5257800"/>
          </a:xfrm>
        </p:spPr>
        <p:txBody>
          <a:bodyPr>
            <a:normAutofit/>
          </a:bodyPr>
          <a:lstStyle/>
          <a:p>
            <a:r>
              <a:rPr lang="en-US" sz="2400" dirty="0"/>
              <a:t> </a:t>
            </a:r>
            <a:r>
              <a:rPr lang="en-US" sz="2400" dirty="0" smtClean="0"/>
              <a:t>Status report 1 due tomorrow</a:t>
            </a:r>
          </a:p>
          <a:p>
            <a:r>
              <a:rPr lang="en-US" sz="2400" dirty="0"/>
              <a:t> </a:t>
            </a:r>
            <a:r>
              <a:rPr lang="en-US" sz="2400" dirty="0" smtClean="0"/>
              <a:t>Look at written problems 3 by Monday</a:t>
            </a:r>
          </a:p>
          <a:p>
            <a:pPr lvl="1"/>
            <a:r>
              <a:rPr lang="en-US" sz="2200" dirty="0"/>
              <a:t> </a:t>
            </a:r>
            <a:r>
              <a:rPr lang="en-US" sz="2200" dirty="0" smtClean="0"/>
              <a:t>Recall we do have quizzes for this class</a:t>
            </a:r>
          </a:p>
          <a:p>
            <a:r>
              <a:rPr lang="en-US" sz="2400" dirty="0"/>
              <a:t> </a:t>
            </a:r>
            <a:r>
              <a:rPr lang="en-US" sz="2400" dirty="0" smtClean="0"/>
              <a:t>Exam 2 will be available early next week</a:t>
            </a:r>
          </a:p>
          <a:p>
            <a:r>
              <a:rPr lang="en-US" sz="2400" dirty="0"/>
              <a:t> </a:t>
            </a:r>
            <a:r>
              <a:rPr lang="en-US" sz="2400" dirty="0" smtClean="0"/>
              <a:t>Upcoming schedule</a:t>
            </a:r>
          </a:p>
          <a:p>
            <a:pPr lvl="1"/>
            <a:r>
              <a:rPr lang="en-US" sz="2200" dirty="0" smtClean="0"/>
              <a:t> Today: NLP</a:t>
            </a:r>
          </a:p>
          <a:p>
            <a:pPr lvl="1"/>
            <a:r>
              <a:rPr lang="en-US" sz="2200" dirty="0" smtClean="0"/>
              <a:t> Tuesday: Robotics</a:t>
            </a:r>
          </a:p>
          <a:p>
            <a:pPr lvl="1"/>
            <a:r>
              <a:rPr lang="en-US" sz="2200" dirty="0"/>
              <a:t> </a:t>
            </a:r>
            <a:r>
              <a:rPr lang="en-US" sz="2200" dirty="0" smtClean="0"/>
              <a:t>Thursday: Computer Vision</a:t>
            </a:r>
          </a:p>
          <a:p>
            <a:pPr lvl="1"/>
            <a:r>
              <a:rPr lang="en-US" sz="2200" dirty="0"/>
              <a:t> </a:t>
            </a:r>
            <a:r>
              <a:rPr lang="en-US" sz="2200" dirty="0" smtClean="0"/>
              <a:t>Last week: Philosophy and ethics of AI</a:t>
            </a:r>
            <a:endParaRPr lang="en-US" sz="22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a:xfrm>
            <a:off x="457200" y="1447800"/>
            <a:ext cx="7556313" cy="4144963"/>
          </a:xfrm>
        </p:spPr>
        <p:txBody>
          <a:bodyPr/>
          <a:lstStyle/>
          <a:p>
            <a:pPr marL="0" indent="0">
              <a:buNone/>
            </a:pPr>
            <a:r>
              <a:rPr lang="en-US" dirty="0" smtClean="0"/>
              <a:t>Parsing</a:t>
            </a:r>
          </a:p>
          <a:p>
            <a:pPr lvl="1"/>
            <a:r>
              <a:rPr lang="en-US" dirty="0" smtClean="0"/>
              <a:t>Stanford Parser (http://nlp.stanford.edu:8080/parser/)</a:t>
            </a:r>
            <a:endParaRPr lang="en-US" dirty="0"/>
          </a:p>
        </p:txBody>
      </p:sp>
      <p:pic>
        <p:nvPicPr>
          <p:cNvPr id="4" name="Picture 3"/>
          <p:cNvPicPr>
            <a:picLocks noChangeAspect="1"/>
          </p:cNvPicPr>
          <p:nvPr/>
        </p:nvPicPr>
        <p:blipFill>
          <a:blip r:embed="rId2"/>
          <a:stretch>
            <a:fillRect/>
          </a:stretch>
        </p:blipFill>
        <p:spPr>
          <a:xfrm>
            <a:off x="2286000" y="2438400"/>
            <a:ext cx="3581400" cy="376301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a:xfrm>
            <a:off x="498474" y="1570037"/>
            <a:ext cx="7556313" cy="4144963"/>
          </a:xfrm>
        </p:spPr>
        <p:txBody>
          <a:bodyPr>
            <a:noAutofit/>
          </a:bodyPr>
          <a:lstStyle/>
          <a:p>
            <a:pPr marL="0" indent="0">
              <a:buNone/>
            </a:pPr>
            <a:r>
              <a:rPr lang="en-US" sz="2400" dirty="0" smtClean="0"/>
              <a:t>Machine translation</a:t>
            </a:r>
          </a:p>
          <a:p>
            <a:pPr lvl="1"/>
            <a:r>
              <a:rPr lang="en-US" sz="2000" dirty="0" smtClean="0"/>
              <a:t>Getting better every year</a:t>
            </a:r>
          </a:p>
          <a:p>
            <a:pPr lvl="1"/>
            <a:r>
              <a:rPr lang="en-US" sz="2000" dirty="0" smtClean="0"/>
              <a:t>enough to get the </a:t>
            </a:r>
            <a:r>
              <a:rPr lang="en-US" sz="2000" dirty="0" err="1" smtClean="0"/>
              <a:t>jist</a:t>
            </a:r>
            <a:r>
              <a:rPr lang="en-US" sz="2000" dirty="0" smtClean="0"/>
              <a:t> of most content, but still no where near a human translation</a:t>
            </a:r>
          </a:p>
          <a:p>
            <a:pPr lvl="1"/>
            <a:r>
              <a:rPr lang="en-US" sz="2000" dirty="0" smtClean="0"/>
              <a:t>better for some types of text</a:t>
            </a:r>
          </a:p>
          <a:p>
            <a:pPr lvl="1"/>
            <a:endParaRPr lang="en-US" sz="2000" dirty="0" smtClean="0"/>
          </a:p>
          <a:p>
            <a:pPr marL="0" indent="0">
              <a:buNone/>
            </a:pPr>
            <a:r>
              <a:rPr lang="en-US" sz="2400" dirty="0" smtClean="0"/>
              <a:t>http://</a:t>
            </a:r>
            <a:r>
              <a:rPr lang="en-US" sz="2400" dirty="0" err="1" smtClean="0"/>
              <a:t>translate.google.com</a:t>
            </a:r>
            <a:endParaRPr lang="en-US" sz="2400" dirty="0" smtClean="0"/>
          </a:p>
          <a:p>
            <a:pPr marL="0" indent="0">
              <a:buNone/>
            </a:pPr>
            <a:r>
              <a:rPr lang="en-US" sz="2400" dirty="0" smtClean="0"/>
              <a:t>Many commercial versions…</a:t>
            </a:r>
          </a:p>
          <a:p>
            <a:pPr lvl="1"/>
            <a:r>
              <a:rPr lang="en-US" sz="2000" dirty="0" err="1" smtClean="0"/>
              <a:t>systran</a:t>
            </a:r>
            <a:endParaRPr lang="en-US" sz="2000" dirty="0" smtClean="0"/>
          </a:p>
          <a:p>
            <a:pPr lvl="1"/>
            <a:r>
              <a:rPr lang="en-US" sz="2000" dirty="0" smtClean="0"/>
              <a:t>language weaver</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a:xfrm>
            <a:off x="292287" y="1600200"/>
            <a:ext cx="7556313" cy="4144963"/>
          </a:xfrm>
        </p:spPr>
        <p:txBody>
          <a:bodyPr>
            <a:noAutofit/>
          </a:bodyPr>
          <a:lstStyle/>
          <a:p>
            <a:pPr marL="0" indent="0">
              <a:buNone/>
            </a:pPr>
            <a:r>
              <a:rPr lang="en-US" sz="2400" dirty="0" smtClean="0"/>
              <a:t>Information extraction</a:t>
            </a:r>
          </a:p>
          <a:p>
            <a:pPr lvl="1"/>
            <a:r>
              <a:rPr lang="en-US" sz="2000" dirty="0" smtClean="0"/>
              <a:t>Structured documents (very good!)</a:t>
            </a:r>
          </a:p>
          <a:p>
            <a:pPr lvl="2"/>
            <a:r>
              <a:rPr lang="en-US" sz="2000" dirty="0" smtClean="0">
                <a:hlinkClick r:id="rId2"/>
              </a:rPr>
              <a:t>www.dealtime.com</a:t>
            </a:r>
            <a:endParaRPr lang="en-US" sz="2000" dirty="0" smtClean="0"/>
          </a:p>
          <a:p>
            <a:pPr lvl="2"/>
            <a:r>
              <a:rPr lang="en-US" sz="2000" dirty="0" smtClean="0">
                <a:hlinkClick r:id="rId3"/>
              </a:rPr>
              <a:t>www.froogle.com</a:t>
            </a:r>
            <a:endParaRPr lang="en-US" sz="2000" dirty="0" smtClean="0"/>
          </a:p>
          <a:p>
            <a:pPr lvl="1"/>
            <a:r>
              <a:rPr lang="en-US" sz="2000" dirty="0" smtClean="0"/>
              <a:t>AKT technologies</a:t>
            </a:r>
          </a:p>
          <a:p>
            <a:pPr lvl="1"/>
            <a:endParaRPr lang="en-US" sz="2000" dirty="0" smtClean="0"/>
          </a:p>
          <a:p>
            <a:pPr lvl="1"/>
            <a:r>
              <a:rPr lang="en-US" sz="2000" dirty="0" smtClean="0"/>
              <a:t>Lots of these</a:t>
            </a:r>
          </a:p>
          <a:p>
            <a:pPr lvl="2"/>
            <a:r>
              <a:rPr lang="en-US" sz="2000" dirty="0" err="1" smtClean="0"/>
              <a:t>FlipDog</a:t>
            </a:r>
            <a:endParaRPr lang="en-US" sz="2000" dirty="0" smtClean="0"/>
          </a:p>
          <a:p>
            <a:pPr lvl="2"/>
            <a:r>
              <a:rPr lang="en-US" sz="2000" dirty="0" err="1" smtClean="0"/>
              <a:t>WhizBang</a:t>
            </a:r>
            <a:r>
              <a:rPr lang="en-US" sz="2000" dirty="0" smtClean="0"/>
              <a:t>! Labs</a:t>
            </a:r>
          </a:p>
          <a:p>
            <a:pPr lvl="2"/>
            <a:r>
              <a:rPr lang="en-US" sz="2000" dirty="0" smtClean="0"/>
              <a:t>…</a:t>
            </a:r>
          </a:p>
          <a:p>
            <a:pPr lvl="2"/>
            <a:r>
              <a:rPr lang="en-US" sz="2000" dirty="0" smtClean="0"/>
              <a:t>work fairly well</a:t>
            </a:r>
          </a:p>
        </p:txBody>
      </p:sp>
      <p:pic>
        <p:nvPicPr>
          <p:cNvPr id="4" name="Picture 3"/>
          <p:cNvPicPr>
            <a:picLocks noChangeAspect="1"/>
          </p:cNvPicPr>
          <p:nvPr/>
        </p:nvPicPr>
        <p:blipFill>
          <a:blip r:embed="rId4"/>
          <a:stretch>
            <a:fillRect/>
          </a:stretch>
        </p:blipFill>
        <p:spPr>
          <a:xfrm>
            <a:off x="3486150" y="3369365"/>
            <a:ext cx="5657850" cy="3488635"/>
          </a:xfrm>
          <a:prstGeom prst="rect">
            <a:avLst/>
          </a:prstGeom>
        </p:spPr>
      </p:pic>
    </p:spTree>
    <p:extLst>
      <p:ext uri="{BB962C8B-B14F-4D97-AF65-F5344CB8AC3E}">
        <p14:creationId xmlns:p14="http://schemas.microsoft.com/office/powerpoint/2010/main" val="124121929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a:xfrm>
            <a:off x="498474" y="1600201"/>
            <a:ext cx="7556313" cy="1295400"/>
          </a:xfrm>
        </p:spPr>
        <p:txBody>
          <a:bodyPr>
            <a:normAutofit/>
          </a:bodyPr>
          <a:lstStyle/>
          <a:p>
            <a:pPr marL="0" indent="0">
              <a:buNone/>
            </a:pPr>
            <a:r>
              <a:rPr lang="en-US" sz="2400" dirty="0" smtClean="0"/>
              <a:t>CMU’s NELL (Never Ending Language Learner)</a:t>
            </a:r>
          </a:p>
          <a:p>
            <a:pPr marL="0" indent="0">
              <a:buNone/>
            </a:pPr>
            <a:r>
              <a:rPr lang="en-US" sz="2400" dirty="0">
                <a:hlinkClick r:id="rId2"/>
              </a:rPr>
              <a:t>http://rtw.ml.cmu.edu/rtw</a:t>
            </a:r>
            <a:r>
              <a:rPr lang="en-US" sz="2400" dirty="0" smtClean="0">
                <a:hlinkClick r:id="rId2"/>
              </a:rPr>
              <a:t>/</a:t>
            </a:r>
            <a:endParaRPr lang="en-US" sz="2400" dirty="0" smtClean="0"/>
          </a:p>
          <a:p>
            <a:endParaRPr lang="en-US" sz="2400" dirty="0"/>
          </a:p>
        </p:txBody>
      </p:sp>
      <p:pic>
        <p:nvPicPr>
          <p:cNvPr id="4" name="Picture 3"/>
          <p:cNvPicPr>
            <a:picLocks noChangeAspect="1"/>
          </p:cNvPicPr>
          <p:nvPr/>
        </p:nvPicPr>
        <p:blipFill>
          <a:blip r:embed="rId3"/>
          <a:stretch>
            <a:fillRect/>
          </a:stretch>
        </p:blipFill>
        <p:spPr>
          <a:xfrm>
            <a:off x="2133600" y="2898287"/>
            <a:ext cx="4343400" cy="3807313"/>
          </a:xfrm>
          <a:prstGeom prst="rect">
            <a:avLst/>
          </a:prstGeom>
        </p:spPr>
      </p:pic>
    </p:spTree>
    <p:extLst>
      <p:ext uri="{BB962C8B-B14F-4D97-AF65-F5344CB8AC3E}">
        <p14:creationId xmlns:p14="http://schemas.microsoft.com/office/powerpoint/2010/main" val="52943562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a:xfrm>
            <a:off x="498474" y="1722437"/>
            <a:ext cx="7556313" cy="4144963"/>
          </a:xfrm>
        </p:spPr>
        <p:txBody>
          <a:bodyPr>
            <a:noAutofit/>
          </a:bodyPr>
          <a:lstStyle/>
          <a:p>
            <a:pPr marL="0" indent="0">
              <a:buNone/>
            </a:pPr>
            <a:r>
              <a:rPr lang="en-US" sz="2400" dirty="0" smtClean="0"/>
              <a:t>Information retrieval/query answering</a:t>
            </a:r>
          </a:p>
          <a:p>
            <a:pPr lvl="1"/>
            <a:r>
              <a:rPr lang="en-US" sz="2000" dirty="0" smtClean="0"/>
              <a:t>search engines:</a:t>
            </a:r>
          </a:p>
          <a:p>
            <a:pPr lvl="2"/>
            <a:r>
              <a:rPr lang="en-US" sz="2000" dirty="0" smtClean="0"/>
              <a:t>pretty good for some things</a:t>
            </a:r>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pPr lvl="2"/>
            <a:r>
              <a:rPr lang="en-US" sz="2000" dirty="0" smtClean="0"/>
              <a:t>does mostly pattern matching and ranking</a:t>
            </a:r>
          </a:p>
          <a:p>
            <a:pPr lvl="3"/>
            <a:r>
              <a:rPr lang="en-US" sz="2000" dirty="0" smtClean="0"/>
              <a:t>no deep understanding</a:t>
            </a:r>
          </a:p>
          <a:p>
            <a:pPr lvl="3"/>
            <a:r>
              <a:rPr lang="en-US" sz="2000" dirty="0" smtClean="0"/>
              <a:t>still requires user to “find” the answer</a:t>
            </a:r>
            <a:endParaRPr lang="en-US" sz="2000" dirty="0"/>
          </a:p>
        </p:txBody>
      </p:sp>
      <p:pic>
        <p:nvPicPr>
          <p:cNvPr id="4" name="Picture 3"/>
          <p:cNvPicPr>
            <a:picLocks noChangeAspect="1"/>
          </p:cNvPicPr>
          <p:nvPr/>
        </p:nvPicPr>
        <p:blipFill>
          <a:blip r:embed="rId2"/>
          <a:stretch>
            <a:fillRect/>
          </a:stretch>
        </p:blipFill>
        <p:spPr>
          <a:xfrm>
            <a:off x="1143000" y="3543300"/>
            <a:ext cx="6024063" cy="1295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p:txBody>
          <a:bodyPr/>
          <a:lstStyle/>
          <a:p>
            <a:pPr marL="0" indent="0">
              <a:buNone/>
            </a:pPr>
            <a:r>
              <a:rPr lang="en-US" dirty="0" smtClean="0"/>
              <a:t>Question answering</a:t>
            </a:r>
          </a:p>
          <a:p>
            <a:pPr lvl="1"/>
            <a:r>
              <a:rPr lang="en-US" dirty="0" smtClean="0"/>
              <a:t>wolfram alpha</a:t>
            </a:r>
          </a:p>
          <a:p>
            <a:pPr lvl="2"/>
            <a:endParaRPr lang="en-US" dirty="0"/>
          </a:p>
        </p:txBody>
      </p:sp>
      <p:pic>
        <p:nvPicPr>
          <p:cNvPr id="4" name="Picture 3"/>
          <p:cNvPicPr>
            <a:picLocks noChangeAspect="1"/>
          </p:cNvPicPr>
          <p:nvPr/>
        </p:nvPicPr>
        <p:blipFill>
          <a:blip r:embed="rId2"/>
          <a:stretch>
            <a:fillRect/>
          </a:stretch>
        </p:blipFill>
        <p:spPr>
          <a:xfrm>
            <a:off x="838200" y="2895600"/>
            <a:ext cx="7467600" cy="3543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p:txBody>
          <a:bodyPr/>
          <a:lstStyle/>
          <a:p>
            <a:pPr marL="0" indent="0">
              <a:buNone/>
            </a:pPr>
            <a:r>
              <a:rPr lang="en-US" dirty="0" smtClean="0"/>
              <a:t>Question answering</a:t>
            </a:r>
          </a:p>
          <a:p>
            <a:pPr lvl="1"/>
            <a:r>
              <a:rPr lang="en-US" dirty="0" smtClean="0"/>
              <a:t>wolfram alpha</a:t>
            </a:r>
          </a:p>
          <a:p>
            <a:pPr lvl="2"/>
            <a:endParaRPr lang="en-US" dirty="0"/>
          </a:p>
        </p:txBody>
      </p:sp>
      <p:pic>
        <p:nvPicPr>
          <p:cNvPr id="5" name="Picture 4"/>
          <p:cNvPicPr>
            <a:picLocks noChangeAspect="1"/>
          </p:cNvPicPr>
          <p:nvPr/>
        </p:nvPicPr>
        <p:blipFill>
          <a:blip r:embed="rId2"/>
          <a:stretch>
            <a:fillRect/>
          </a:stretch>
        </p:blipFill>
        <p:spPr>
          <a:xfrm>
            <a:off x="1447800" y="2786063"/>
            <a:ext cx="7429500" cy="3340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answering</a:t>
            </a:r>
            <a:endParaRPr lang="en-US" dirty="0"/>
          </a:p>
        </p:txBody>
      </p:sp>
      <p:pic>
        <p:nvPicPr>
          <p:cNvPr id="4" name="Picture 3"/>
          <p:cNvPicPr>
            <a:picLocks noChangeAspect="1"/>
          </p:cNvPicPr>
          <p:nvPr/>
        </p:nvPicPr>
        <p:blipFill>
          <a:blip r:embed="rId2"/>
          <a:stretch>
            <a:fillRect/>
          </a:stretch>
        </p:blipFill>
        <p:spPr>
          <a:xfrm>
            <a:off x="228600" y="2971800"/>
            <a:ext cx="8573302" cy="3594100"/>
          </a:xfrm>
          <a:prstGeom prst="rect">
            <a:avLst/>
          </a:prstGeom>
        </p:spPr>
      </p:pic>
      <p:pic>
        <p:nvPicPr>
          <p:cNvPr id="5" name="Picture 4"/>
          <p:cNvPicPr>
            <a:picLocks noChangeAspect="1"/>
          </p:cNvPicPr>
          <p:nvPr/>
        </p:nvPicPr>
        <p:blipFill>
          <a:blip r:embed="rId3"/>
          <a:stretch>
            <a:fillRect/>
          </a:stretch>
        </p:blipFill>
        <p:spPr>
          <a:xfrm>
            <a:off x="191902" y="1295400"/>
            <a:ext cx="2032000" cy="1524000"/>
          </a:xfrm>
          <a:prstGeom prst="rect">
            <a:avLst/>
          </a:prstGeom>
        </p:spPr>
      </p:pic>
    </p:spTree>
    <p:extLst>
      <p:ext uri="{BB962C8B-B14F-4D97-AF65-F5344CB8AC3E}">
        <p14:creationId xmlns:p14="http://schemas.microsoft.com/office/powerpoint/2010/main" val="198519180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a:xfrm>
            <a:off x="381000" y="1447800"/>
            <a:ext cx="7556313" cy="4144963"/>
          </a:xfrm>
        </p:spPr>
        <p:txBody>
          <a:bodyPr>
            <a:normAutofit/>
          </a:bodyPr>
          <a:lstStyle/>
          <a:p>
            <a:pPr marL="0" indent="0">
              <a:buNone/>
            </a:pPr>
            <a:r>
              <a:rPr lang="en-US" sz="3200" dirty="0" smtClean="0"/>
              <a:t>Question answering</a:t>
            </a:r>
          </a:p>
          <a:p>
            <a:pPr lvl="1"/>
            <a:r>
              <a:rPr lang="en-US" sz="2800" dirty="0" smtClean="0"/>
              <a:t>Many others…</a:t>
            </a:r>
          </a:p>
          <a:p>
            <a:pPr lvl="2"/>
            <a:r>
              <a:rPr lang="en-US" sz="2800" dirty="0" smtClean="0"/>
              <a:t>TREC question answering competition</a:t>
            </a:r>
          </a:p>
          <a:p>
            <a:pPr lvl="2"/>
            <a:r>
              <a:rPr lang="en-US" sz="2800" dirty="0" smtClean="0"/>
              <a:t>language computer </a:t>
            </a:r>
            <a:r>
              <a:rPr lang="en-US" sz="2800" dirty="0" err="1" smtClean="0"/>
              <a:t>corp</a:t>
            </a:r>
            <a:endParaRPr lang="en-US" sz="2800" dirty="0" smtClean="0"/>
          </a:p>
          <a:p>
            <a:pPr lvl="2"/>
            <a:r>
              <a:rPr lang="en-US" sz="2800" dirty="0" err="1" smtClean="0"/>
              <a:t>answerbus</a:t>
            </a:r>
            <a:endParaRPr lang="en-US" sz="2800" dirty="0" smtClean="0"/>
          </a:p>
          <a:p>
            <a:pPr lvl="2"/>
            <a:r>
              <a:rPr lang="en-US" sz="2800" dirty="0" smtClean="0"/>
              <a:t>…</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a:xfrm>
            <a:off x="498474" y="1447800"/>
            <a:ext cx="7556313" cy="4144963"/>
          </a:xfrm>
        </p:spPr>
        <p:txBody>
          <a:bodyPr>
            <a:normAutofit/>
          </a:bodyPr>
          <a:lstStyle/>
          <a:p>
            <a:pPr marL="0" indent="0">
              <a:buNone/>
            </a:pPr>
            <a:r>
              <a:rPr lang="en-US" sz="2800" dirty="0" smtClean="0"/>
              <a:t>Summarization</a:t>
            </a:r>
          </a:p>
          <a:p>
            <a:pPr lvl="1"/>
            <a:r>
              <a:rPr lang="en-US" sz="2400" dirty="0" err="1" smtClean="0"/>
              <a:t>NewsBlaster</a:t>
            </a:r>
            <a:r>
              <a:rPr lang="en-US" sz="2400" dirty="0" smtClean="0"/>
              <a:t> (Columbia)</a:t>
            </a:r>
          </a:p>
          <a:p>
            <a:pPr lvl="2"/>
            <a:r>
              <a:rPr lang="en-US" sz="2400" dirty="0" smtClean="0">
                <a:hlinkClick r:id="rId2"/>
              </a:rPr>
              <a:t>http://newsblaster.cs.columbia.edu/</a:t>
            </a:r>
            <a:endParaRPr lang="en-US" sz="2400" dirty="0" smtClean="0"/>
          </a:p>
          <a:p>
            <a:pPr lvl="2">
              <a:buNone/>
            </a:pPr>
            <a:endParaRPr lang="en-US" sz="2400" dirty="0" smtClean="0"/>
          </a:p>
        </p:txBody>
      </p:sp>
      <p:pic>
        <p:nvPicPr>
          <p:cNvPr id="4" name="Picture 3"/>
          <p:cNvPicPr>
            <a:picLocks noChangeAspect="1"/>
          </p:cNvPicPr>
          <p:nvPr/>
        </p:nvPicPr>
        <p:blipFill>
          <a:blip r:embed="rId3"/>
          <a:stretch>
            <a:fillRect/>
          </a:stretch>
        </p:blipFill>
        <p:spPr>
          <a:xfrm>
            <a:off x="1905000" y="3396814"/>
            <a:ext cx="4775200" cy="30801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NLP?</a:t>
            </a:r>
            <a:endParaRPr lang="en-US" dirty="0"/>
          </a:p>
        </p:txBody>
      </p:sp>
      <p:grpSp>
        <p:nvGrpSpPr>
          <p:cNvPr id="6" name="Group 5"/>
          <p:cNvGrpSpPr/>
          <p:nvPr/>
        </p:nvGrpSpPr>
        <p:grpSpPr>
          <a:xfrm>
            <a:off x="498474" y="2514600"/>
            <a:ext cx="7807326" cy="1632466"/>
            <a:chOff x="498474" y="2514600"/>
            <a:chExt cx="7807326" cy="1632466"/>
          </a:xfrm>
        </p:grpSpPr>
        <p:sp>
          <p:nvSpPr>
            <p:cNvPr id="4" name="Rectangle 3"/>
            <p:cNvSpPr/>
            <p:nvPr/>
          </p:nvSpPr>
          <p:spPr>
            <a:xfrm>
              <a:off x="498474" y="2514600"/>
              <a:ext cx="7807326" cy="1015663"/>
            </a:xfrm>
            <a:prstGeom prst="rect">
              <a:avLst/>
            </a:prstGeom>
          </p:spPr>
          <p:txBody>
            <a:bodyPr wrap="square">
              <a:spAutoFit/>
            </a:bodyPr>
            <a:lstStyle/>
            <a:p>
              <a:r>
                <a:rPr lang="en-US" sz="2000" dirty="0" smtClean="0"/>
                <a:t>Natural language processing (NLP) is a field of computer science and linguistics concerned with the interactions between computers and human (natural) languages.</a:t>
              </a:r>
              <a:endParaRPr lang="en-US" sz="2000" dirty="0"/>
            </a:p>
          </p:txBody>
        </p:sp>
        <p:sp>
          <p:nvSpPr>
            <p:cNvPr id="5" name="TextBox 4"/>
            <p:cNvSpPr txBox="1"/>
            <p:nvPr/>
          </p:nvSpPr>
          <p:spPr>
            <a:xfrm>
              <a:off x="6606987" y="3777734"/>
              <a:ext cx="1447800" cy="369332"/>
            </a:xfrm>
            <a:prstGeom prst="rect">
              <a:avLst/>
            </a:prstGeom>
            <a:noFill/>
          </p:spPr>
          <p:txBody>
            <a:bodyPr wrap="square" rtlCol="0">
              <a:spAutoFit/>
            </a:bodyPr>
            <a:lstStyle/>
            <a:p>
              <a:r>
                <a:rPr lang="en-US" dirty="0" smtClean="0"/>
                <a:t>- Wikipedia</a:t>
              </a:r>
              <a:endParaRPr lang="en-US"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now?</a:t>
            </a:r>
            <a:endParaRPr lang="en-US" dirty="0"/>
          </a:p>
        </p:txBody>
      </p:sp>
      <p:sp>
        <p:nvSpPr>
          <p:cNvPr id="3" name="Content Placeholder 2"/>
          <p:cNvSpPr>
            <a:spLocks noGrp="1"/>
          </p:cNvSpPr>
          <p:nvPr>
            <p:ph idx="1"/>
          </p:nvPr>
        </p:nvSpPr>
        <p:spPr>
          <a:xfrm>
            <a:off x="498474" y="1417637"/>
            <a:ext cx="7556313" cy="4144963"/>
          </a:xfrm>
        </p:spPr>
        <p:txBody>
          <a:bodyPr>
            <a:noAutofit/>
          </a:bodyPr>
          <a:lstStyle/>
          <a:p>
            <a:pPr marL="0" indent="0">
              <a:buNone/>
            </a:pPr>
            <a:r>
              <a:rPr lang="en-US" sz="2400" dirty="0" smtClean="0"/>
              <a:t>Voice </a:t>
            </a:r>
            <a:r>
              <a:rPr lang="en-US" sz="2400" dirty="0" smtClean="0"/>
              <a:t>recognition</a:t>
            </a:r>
          </a:p>
          <a:p>
            <a:pPr lvl="1"/>
            <a:r>
              <a:rPr lang="en-US" sz="2000" dirty="0" smtClean="0"/>
              <a:t>pretty good, particularly with speaker training</a:t>
            </a:r>
          </a:p>
          <a:p>
            <a:pPr lvl="2"/>
            <a:r>
              <a:rPr lang="en-US" sz="2000" dirty="0" smtClean="0"/>
              <a:t>Apple OS has one built in:</a:t>
            </a:r>
          </a:p>
          <a:p>
            <a:pPr lvl="3"/>
            <a:r>
              <a:rPr lang="en-US" sz="2000" dirty="0" smtClean="0"/>
              <a:t>“What time is it?”</a:t>
            </a:r>
          </a:p>
          <a:p>
            <a:pPr lvl="3"/>
            <a:r>
              <a:rPr lang="en-US" sz="2000" dirty="0" smtClean="0"/>
              <a:t>“Switch to finder”</a:t>
            </a:r>
          </a:p>
          <a:p>
            <a:pPr lvl="3"/>
            <a:r>
              <a:rPr lang="en-US" sz="2000" dirty="0" smtClean="0"/>
              <a:t>“Hide this application”</a:t>
            </a:r>
          </a:p>
          <a:p>
            <a:pPr lvl="2"/>
            <a:r>
              <a:rPr lang="en-US" sz="2000" dirty="0" smtClean="0"/>
              <a:t>IBM </a:t>
            </a:r>
            <a:r>
              <a:rPr lang="en-US" sz="2000" dirty="0" err="1" smtClean="0"/>
              <a:t>ViaVoice</a:t>
            </a:r>
            <a:endParaRPr lang="en-US" sz="2000" dirty="0" smtClean="0"/>
          </a:p>
          <a:p>
            <a:pPr lvl="2"/>
            <a:r>
              <a:rPr lang="en-US" sz="2000" dirty="0" smtClean="0"/>
              <a:t>Dragon Naturally Speaking</a:t>
            </a:r>
          </a:p>
          <a:p>
            <a:r>
              <a:rPr lang="en-US" sz="2400" dirty="0" smtClean="0"/>
              <a:t>Speech generation</a:t>
            </a:r>
          </a:p>
          <a:p>
            <a:pPr lvl="1"/>
            <a:r>
              <a:rPr lang="en-US" sz="2000" dirty="0" smtClean="0"/>
              <a:t>The systems can generate the words, but getting the subtle nuances right is still tricky</a:t>
            </a:r>
          </a:p>
          <a:p>
            <a:pPr lvl="2"/>
            <a:r>
              <a:rPr lang="en-US" sz="2000" dirty="0" smtClean="0"/>
              <a:t>Apple OS</a:t>
            </a:r>
          </a:p>
          <a:p>
            <a:pPr lvl="2"/>
            <a:r>
              <a:rPr lang="en-US" sz="2000" dirty="0" err="1" smtClean="0"/>
              <a:t>translate.google.com</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combination of problems…</a:t>
            </a:r>
            <a:endParaRPr lang="en-US" dirty="0"/>
          </a:p>
        </p:txBody>
      </p:sp>
      <p:pic>
        <p:nvPicPr>
          <p:cNvPr id="4" name="Picture 3"/>
          <p:cNvPicPr>
            <a:picLocks noChangeAspect="1"/>
          </p:cNvPicPr>
          <p:nvPr/>
        </p:nvPicPr>
        <p:blipFill>
          <a:blip r:embed="rId2"/>
          <a:stretch>
            <a:fillRect/>
          </a:stretch>
        </p:blipFill>
        <p:spPr>
          <a:xfrm>
            <a:off x="2921664" y="1676400"/>
            <a:ext cx="3098136" cy="4610100"/>
          </a:xfrm>
          <a:prstGeom prst="rect">
            <a:avLst/>
          </a:prstGeom>
        </p:spPr>
      </p:pic>
    </p:spTree>
    <p:extLst>
      <p:ext uri="{BB962C8B-B14F-4D97-AF65-F5344CB8AC3E}">
        <p14:creationId xmlns:p14="http://schemas.microsoft.com/office/powerpoint/2010/main" val="269363031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problems</a:t>
            </a:r>
            <a:endParaRPr lang="en-US" dirty="0"/>
          </a:p>
        </p:txBody>
      </p:sp>
      <p:sp>
        <p:nvSpPr>
          <p:cNvPr id="3" name="Content Placeholder 2"/>
          <p:cNvSpPr>
            <a:spLocks noGrp="1"/>
          </p:cNvSpPr>
          <p:nvPr>
            <p:ph idx="1"/>
          </p:nvPr>
        </p:nvSpPr>
        <p:spPr>
          <a:xfrm>
            <a:off x="498474" y="1600200"/>
            <a:ext cx="7556313" cy="4525963"/>
          </a:xfrm>
        </p:spPr>
        <p:txBody>
          <a:bodyPr/>
          <a:lstStyle/>
          <a:p>
            <a:r>
              <a:rPr lang="en-US" dirty="0" smtClean="0"/>
              <a:t>Many problems </a:t>
            </a:r>
            <a:r>
              <a:rPr lang="en-US" dirty="0" err="1" smtClean="0"/>
              <a:t>untackled</a:t>
            </a:r>
            <a:r>
              <a:rPr lang="en-US" dirty="0" smtClean="0"/>
              <a:t>/undiscovered</a:t>
            </a:r>
          </a:p>
          <a:p>
            <a:r>
              <a:rPr lang="en-US" dirty="0" smtClean="0"/>
              <a:t>“That’s </a:t>
            </a:r>
            <a:r>
              <a:rPr lang="en-US" dirty="0"/>
              <a:t>What She Said: Double Entendre </a:t>
            </a:r>
            <a:r>
              <a:rPr lang="en-US" dirty="0" smtClean="0"/>
              <a:t>Identiﬁcation”</a:t>
            </a:r>
          </a:p>
          <a:p>
            <a:pPr lvl="1"/>
            <a:r>
              <a:rPr lang="en-US" dirty="0" smtClean="0"/>
              <a:t>ACL 2011</a:t>
            </a:r>
          </a:p>
          <a:p>
            <a:pPr lvl="1"/>
            <a:r>
              <a:rPr lang="en-US" dirty="0" smtClean="0">
                <a:hlinkClick r:id="rId2"/>
              </a:rPr>
              <a:t>http</a:t>
            </a:r>
            <a:r>
              <a:rPr lang="en-US" dirty="0">
                <a:hlinkClick r:id="rId2"/>
              </a:rPr>
              <a:t>://www.cs.washington.edu/homes/brun/pubs/pubs/Kiddon11.</a:t>
            </a:r>
            <a:r>
              <a:rPr lang="en-US" dirty="0" smtClean="0">
                <a:hlinkClick r:id="rId2"/>
              </a:rPr>
              <a:t>pdf</a:t>
            </a:r>
            <a:endParaRPr lang="en-US" dirty="0" smtClean="0"/>
          </a:p>
          <a:p>
            <a:endParaRPr lang="en-US" dirty="0"/>
          </a:p>
        </p:txBody>
      </p:sp>
    </p:spTree>
    <p:extLst>
      <p:ext uri="{BB962C8B-B14F-4D97-AF65-F5344CB8AC3E}">
        <p14:creationId xmlns:p14="http://schemas.microsoft.com/office/powerpoint/2010/main" val="148721544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dirty="0"/>
              <a:t>Language translation</a:t>
            </a:r>
          </a:p>
        </p:txBody>
      </p:sp>
      <p:pic>
        <p:nvPicPr>
          <p:cNvPr id="386051" name="Picture 3" descr="chihuahua"/>
          <p:cNvPicPr>
            <a:picLocks noChangeAspect="1" noChangeArrowheads="1"/>
          </p:cNvPicPr>
          <p:nvPr/>
        </p:nvPicPr>
        <p:blipFill>
          <a:blip r:embed="rId3"/>
          <a:srcRect/>
          <a:stretch>
            <a:fillRect/>
          </a:stretch>
        </p:blipFill>
        <p:spPr bwMode="auto">
          <a:xfrm>
            <a:off x="685800" y="2743200"/>
            <a:ext cx="2057400" cy="2057400"/>
          </a:xfrm>
          <a:prstGeom prst="rect">
            <a:avLst/>
          </a:prstGeom>
          <a:noFill/>
        </p:spPr>
      </p:pic>
      <p:pic>
        <p:nvPicPr>
          <p:cNvPr id="386052" name="Picture 4" descr="talk_circle"/>
          <p:cNvPicPr>
            <a:picLocks noChangeAspect="1" noChangeArrowheads="1"/>
          </p:cNvPicPr>
          <p:nvPr/>
        </p:nvPicPr>
        <p:blipFill>
          <a:blip r:embed="rId4"/>
          <a:srcRect/>
          <a:stretch>
            <a:fillRect/>
          </a:stretch>
        </p:blipFill>
        <p:spPr bwMode="auto">
          <a:xfrm>
            <a:off x="2667000" y="1905000"/>
            <a:ext cx="1943100" cy="1257300"/>
          </a:xfrm>
          <a:prstGeom prst="rect">
            <a:avLst/>
          </a:prstGeom>
          <a:noFill/>
        </p:spPr>
      </p:pic>
      <p:sp>
        <p:nvSpPr>
          <p:cNvPr id="386053" name="Text Box 5"/>
          <p:cNvSpPr txBox="1">
            <a:spLocks noChangeArrowheads="1"/>
          </p:cNvSpPr>
          <p:nvPr/>
        </p:nvSpPr>
        <p:spPr bwMode="auto">
          <a:xfrm>
            <a:off x="3048000" y="2133600"/>
            <a:ext cx="1524000" cy="76200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2200" dirty="0" err="1">
                <a:latin typeface="Tahoma" pitchFamily="-111" charset="0"/>
              </a:rPr>
              <a:t>Yo</a:t>
            </a:r>
            <a:r>
              <a:rPr lang="en-US" sz="2200">
                <a:latin typeface="Tahoma" pitchFamily="-111" charset="0"/>
              </a:rPr>
              <a:t> quiero Taco Bell</a:t>
            </a:r>
          </a:p>
        </p:txBody>
      </p:sp>
      <p:pic>
        <p:nvPicPr>
          <p:cNvPr id="386054" name="Picture 6" descr="spanish flag"/>
          <p:cNvPicPr>
            <a:picLocks noChangeAspect="1" noChangeArrowheads="1"/>
          </p:cNvPicPr>
          <p:nvPr/>
        </p:nvPicPr>
        <p:blipFill>
          <a:blip r:embed="rId5"/>
          <a:srcRect/>
          <a:stretch>
            <a:fillRect/>
          </a:stretch>
        </p:blipFill>
        <p:spPr bwMode="auto">
          <a:xfrm>
            <a:off x="838200" y="5181600"/>
            <a:ext cx="1562100" cy="952500"/>
          </a:xfrm>
          <a:prstGeom prst="rect">
            <a:avLst/>
          </a:prstGeom>
          <a:noFill/>
        </p:spPr>
      </p:pic>
      <p:pic>
        <p:nvPicPr>
          <p:cNvPr id="386055" name="Picture 7" descr="confused"/>
          <p:cNvPicPr>
            <a:picLocks noChangeAspect="1" noChangeArrowheads="1"/>
          </p:cNvPicPr>
          <p:nvPr/>
        </p:nvPicPr>
        <p:blipFill>
          <a:blip r:embed="rId6"/>
          <a:srcRect/>
          <a:stretch>
            <a:fillRect/>
          </a:stretch>
        </p:blipFill>
        <p:spPr bwMode="auto">
          <a:xfrm>
            <a:off x="5715000" y="1905000"/>
            <a:ext cx="1689100" cy="3124200"/>
          </a:xfrm>
          <a:prstGeom prst="rect">
            <a:avLst/>
          </a:prstGeom>
          <a:noFill/>
        </p:spPr>
      </p:pic>
      <p:pic>
        <p:nvPicPr>
          <p:cNvPr id="386056" name="Picture 8" descr="american flag"/>
          <p:cNvPicPr>
            <a:picLocks noChangeAspect="1" noChangeArrowheads="1"/>
          </p:cNvPicPr>
          <p:nvPr/>
        </p:nvPicPr>
        <p:blipFill>
          <a:blip r:embed="rId7"/>
          <a:srcRect/>
          <a:stretch>
            <a:fillRect/>
          </a:stretch>
        </p:blipFill>
        <p:spPr bwMode="auto">
          <a:xfrm>
            <a:off x="6096000" y="5105400"/>
            <a:ext cx="1536700" cy="1003300"/>
          </a:xfrm>
          <a:prstGeom prst="rect">
            <a:avLst/>
          </a:prstGeom>
          <a:noFill/>
        </p:spPr>
      </p:pic>
    </p:spTree>
    <p:extLst>
      <p:ext uri="{BB962C8B-B14F-4D97-AF65-F5344CB8AC3E}">
        <p14:creationId xmlns:p14="http://schemas.microsoft.com/office/powerpoint/2010/main" val="155411117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MT Systems</a:t>
            </a:r>
            <a:endParaRPr lang="en-US" dirty="0"/>
          </a:p>
        </p:txBody>
      </p:sp>
      <p:sp>
        <p:nvSpPr>
          <p:cNvPr id="5" name="Rectangle 4"/>
          <p:cNvSpPr/>
          <p:nvPr/>
        </p:nvSpPr>
        <p:spPr>
          <a:xfrm>
            <a:off x="838200" y="2433935"/>
            <a:ext cx="7391400" cy="461665"/>
          </a:xfrm>
          <a:prstGeom prst="rect">
            <a:avLst/>
          </a:prstGeom>
        </p:spPr>
        <p:txBody>
          <a:bodyPr wrap="square">
            <a:spAutoFit/>
          </a:bodyPr>
          <a:lstStyle/>
          <a:p>
            <a:pPr algn="l">
              <a:buNone/>
            </a:pPr>
            <a:r>
              <a:rPr lang="en-US" sz="2400" dirty="0" smtClean="0">
                <a:solidFill>
                  <a:srgbClr val="FF0000"/>
                </a:solidFill>
              </a:rPr>
              <a:t>Where have you seen machine translation systems?</a:t>
            </a:r>
            <a:endParaRPr lang="en-US" sz="2400" dirty="0">
              <a:solidFill>
                <a:srgbClr val="FF0000"/>
              </a:solidFill>
            </a:endParaRPr>
          </a:p>
        </p:txBody>
      </p:sp>
    </p:spTree>
    <p:extLst>
      <p:ext uri="{BB962C8B-B14F-4D97-AF65-F5344CB8AC3E}">
        <p14:creationId xmlns:p14="http://schemas.microsoft.com/office/powerpoint/2010/main" val="368396299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33400" y="990600"/>
            <a:ext cx="8077200" cy="4826000"/>
          </a:xfrm>
          <a:prstGeom prst="rect">
            <a:avLst/>
          </a:prstGeom>
        </p:spPr>
      </p:pic>
    </p:spTree>
    <p:extLst>
      <p:ext uri="{BB962C8B-B14F-4D97-AF65-F5344CB8AC3E}">
        <p14:creationId xmlns:p14="http://schemas.microsoft.com/office/powerpoint/2010/main" val="40717087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282575"/>
            <a:ext cx="7772400" cy="758825"/>
          </a:xfrm>
          <a:prstGeom prst="rect">
            <a:avLst/>
          </a:prstGeom>
          <a:noFill/>
          <a:ln w="12700">
            <a:noFill/>
            <a:miter lim="800000"/>
            <a:headEnd/>
            <a:tailEnd/>
          </a:ln>
          <a:effectLst/>
        </p:spPr>
        <p:txBody>
          <a:bodyPr lIns="90488" tIns="44450" rIns="90488" bIns="44450" anchor="b">
            <a:prstTxWarp prst="textNoShape">
              <a:avLst/>
            </a:prstTxWarp>
            <a:spAutoFit/>
          </a:bodyPr>
          <a:lstStyle/>
          <a:p>
            <a:pPr eaLnBrk="0" hangingPunct="0"/>
            <a:r>
              <a:rPr lang="en-US" sz="4400">
                <a:solidFill>
                  <a:schemeClr val="tx2"/>
                </a:solidFill>
              </a:rPr>
              <a:t>Machine Translation</a:t>
            </a:r>
          </a:p>
        </p:txBody>
      </p:sp>
      <p:sp>
        <p:nvSpPr>
          <p:cNvPr id="23555" name="Text Box 3"/>
          <p:cNvSpPr txBox="1">
            <a:spLocks noChangeArrowheads="1"/>
          </p:cNvSpPr>
          <p:nvPr/>
        </p:nvSpPr>
        <p:spPr bwMode="auto">
          <a:xfrm>
            <a:off x="215900" y="1587500"/>
            <a:ext cx="3810000" cy="1069975"/>
          </a:xfrm>
          <a:prstGeom prst="rect">
            <a:avLst/>
          </a:prstGeom>
          <a:noFill/>
          <a:ln w="9525">
            <a:noFill/>
            <a:miter lim="800000"/>
            <a:headEnd/>
            <a:tailEnd/>
          </a:ln>
          <a:effectLst/>
        </p:spPr>
        <p:txBody>
          <a:bodyPr>
            <a:prstTxWarp prst="textNoShape">
              <a:avLst/>
            </a:prstTxWarp>
            <a:spAutoFit/>
          </a:bodyPr>
          <a:lstStyle/>
          <a:p>
            <a:pPr algn="l"/>
            <a:r>
              <a:rPr lang="ja-JP" altLang="en-US" sz="1600" dirty="0">
                <a:latin typeface="Arial Unicode MS" pitchFamily="-111" charset="0"/>
                <a:ea typeface="Arial Unicode MS" pitchFamily="-111" charset="0"/>
                <a:cs typeface="Arial Unicode MS" pitchFamily="-111" charset="0"/>
              </a:rPr>
              <a:t>美国关岛国际机场及其办公室均接获一名自称沙地阿拉伯富商拉登等发出的电子邮件，威胁将会向机场等公众地方发动生化袭击後，关岛经保持高度戒备。</a:t>
            </a:r>
            <a:endParaRPr lang="en-US" sz="1600" dirty="0">
              <a:latin typeface="Times New Roman" pitchFamily="-111" charset="0"/>
            </a:endParaRPr>
          </a:p>
        </p:txBody>
      </p:sp>
      <p:sp>
        <p:nvSpPr>
          <p:cNvPr id="23556" name="Text Box 4"/>
          <p:cNvSpPr txBox="1">
            <a:spLocks noChangeArrowheads="1"/>
          </p:cNvSpPr>
          <p:nvPr/>
        </p:nvSpPr>
        <p:spPr bwMode="auto">
          <a:xfrm>
            <a:off x="4800600" y="1524000"/>
            <a:ext cx="4102100" cy="1368425"/>
          </a:xfrm>
          <a:prstGeom prst="rect">
            <a:avLst/>
          </a:prstGeom>
          <a:noFill/>
          <a:ln w="9525">
            <a:noFill/>
            <a:miter lim="800000"/>
            <a:headEnd/>
            <a:tailEnd/>
          </a:ln>
          <a:effectLst/>
        </p:spPr>
        <p:txBody>
          <a:bodyPr>
            <a:prstTxWarp prst="textNoShape">
              <a:avLst/>
            </a:prstTxWarp>
            <a:spAutoFit/>
          </a:bodyPr>
          <a:lstStyle/>
          <a:p>
            <a:pPr algn="l"/>
            <a:r>
              <a:rPr lang="en-US" sz="1400"/>
              <a:t>The U.S. island of Guam is maintaining a high state of alert after the Guam</a:t>
            </a:r>
            <a:r>
              <a:rPr lang="en-US" sz="1400" b="1"/>
              <a:t> </a:t>
            </a:r>
            <a:r>
              <a:rPr lang="en-US" sz="1400"/>
              <a:t>airport and its offices both received an e-mail from someone calling himself the Saudi Arabian Osama bin Laden and threatening a biological/chemical attack against public places such as the airport . </a:t>
            </a:r>
          </a:p>
        </p:txBody>
      </p:sp>
      <p:sp>
        <p:nvSpPr>
          <p:cNvPr id="23557" name="AutoShape 5"/>
          <p:cNvSpPr>
            <a:spLocks noChangeArrowheads="1"/>
          </p:cNvSpPr>
          <p:nvPr/>
        </p:nvSpPr>
        <p:spPr bwMode="auto">
          <a:xfrm>
            <a:off x="4025900" y="2082800"/>
            <a:ext cx="571500" cy="292100"/>
          </a:xfrm>
          <a:prstGeom prst="rightArrow">
            <a:avLst>
              <a:gd name="adj1" fmla="val 50000"/>
              <a:gd name="adj2" fmla="val 48913"/>
            </a:avLst>
          </a:prstGeom>
          <a:solidFill>
            <a:schemeClr val="tx1"/>
          </a:solidFill>
          <a:ln w="9525">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23558" name="Text Box 6"/>
          <p:cNvSpPr txBox="1">
            <a:spLocks noChangeArrowheads="1"/>
          </p:cNvSpPr>
          <p:nvPr/>
        </p:nvSpPr>
        <p:spPr bwMode="auto">
          <a:xfrm>
            <a:off x="533400" y="3352800"/>
            <a:ext cx="8140720" cy="2308324"/>
          </a:xfrm>
          <a:prstGeom prst="rect">
            <a:avLst/>
          </a:prstGeom>
          <a:noFill/>
          <a:ln w="9525">
            <a:noFill/>
            <a:miter lim="800000"/>
            <a:headEnd/>
            <a:tailEnd/>
          </a:ln>
          <a:effectLst/>
        </p:spPr>
        <p:txBody>
          <a:bodyPr wrap="none">
            <a:prstTxWarp prst="textNoShape">
              <a:avLst/>
            </a:prstTxWarp>
            <a:spAutoFit/>
          </a:bodyPr>
          <a:lstStyle/>
          <a:p>
            <a:pPr algn="l"/>
            <a:r>
              <a:rPr lang="en-US" sz="2400" dirty="0"/>
              <a:t>The classic acid test for natural language processing.</a:t>
            </a:r>
          </a:p>
          <a:p>
            <a:pPr algn="l"/>
            <a:endParaRPr lang="en-US" sz="2400" dirty="0"/>
          </a:p>
          <a:p>
            <a:pPr algn="l"/>
            <a:r>
              <a:rPr lang="en-US" sz="2400" dirty="0"/>
              <a:t>Requires capabilities in both interpretation and generation.</a:t>
            </a:r>
            <a:endParaRPr lang="en-US" sz="2400" dirty="0" smtClean="0"/>
          </a:p>
          <a:p>
            <a:pPr algn="l"/>
            <a:endParaRPr lang="en-US" sz="2400" dirty="0" smtClean="0"/>
          </a:p>
          <a:p>
            <a:pPr algn="l"/>
            <a:r>
              <a:rPr lang="en-US" sz="2400" dirty="0"/>
              <a:t>People around the world stubbornly refuse to write</a:t>
            </a:r>
          </a:p>
          <a:p>
            <a:pPr algn="l"/>
            <a:r>
              <a:rPr lang="en-US" sz="2400" dirty="0"/>
              <a:t>  everything in English.</a:t>
            </a:r>
          </a:p>
        </p:txBody>
      </p:sp>
    </p:spTree>
    <p:extLst>
      <p:ext uri="{BB962C8B-B14F-4D97-AF65-F5344CB8AC3E}">
        <p14:creationId xmlns:p14="http://schemas.microsoft.com/office/powerpoint/2010/main" val="5783990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282575"/>
            <a:ext cx="7772400" cy="758825"/>
          </a:xfrm>
          <a:prstGeom prst="rect">
            <a:avLst/>
          </a:prstGeom>
          <a:noFill/>
          <a:ln w="12700">
            <a:noFill/>
            <a:miter lim="800000"/>
            <a:headEnd/>
            <a:tailEnd/>
          </a:ln>
          <a:effectLst/>
        </p:spPr>
        <p:txBody>
          <a:bodyPr lIns="90488" tIns="44450" rIns="90488" bIns="44450" anchor="b">
            <a:prstTxWarp prst="textNoShape">
              <a:avLst/>
            </a:prstTxWarp>
            <a:spAutoFit/>
          </a:bodyPr>
          <a:lstStyle/>
          <a:p>
            <a:pPr eaLnBrk="0" hangingPunct="0"/>
            <a:r>
              <a:rPr lang="en-US" sz="4400" dirty="0">
                <a:solidFill>
                  <a:schemeClr val="tx2"/>
                </a:solidFill>
              </a:rPr>
              <a:t>Machine Translation</a:t>
            </a:r>
          </a:p>
        </p:txBody>
      </p:sp>
      <p:sp>
        <p:nvSpPr>
          <p:cNvPr id="23555" name="Text Box 3"/>
          <p:cNvSpPr txBox="1">
            <a:spLocks noChangeArrowheads="1"/>
          </p:cNvSpPr>
          <p:nvPr/>
        </p:nvSpPr>
        <p:spPr bwMode="auto">
          <a:xfrm>
            <a:off x="2590800" y="1371600"/>
            <a:ext cx="3810000" cy="1069975"/>
          </a:xfrm>
          <a:prstGeom prst="rect">
            <a:avLst/>
          </a:prstGeom>
          <a:noFill/>
          <a:ln w="9525">
            <a:noFill/>
            <a:miter lim="800000"/>
            <a:headEnd/>
            <a:tailEnd/>
          </a:ln>
          <a:effectLst/>
        </p:spPr>
        <p:txBody>
          <a:bodyPr>
            <a:prstTxWarp prst="textNoShape">
              <a:avLst/>
            </a:prstTxWarp>
            <a:spAutoFit/>
          </a:bodyPr>
          <a:lstStyle/>
          <a:p>
            <a:pPr algn="l"/>
            <a:r>
              <a:rPr lang="zh-CN" altLang="en-US" sz="1600" dirty="0" smtClean="0">
                <a:latin typeface="Arial Unicode MS" pitchFamily="-111" charset="0"/>
                <a:ea typeface="Arial Unicode MS" pitchFamily="-111" charset="0"/>
                <a:cs typeface="Arial Unicode MS" pitchFamily="-111" charset="0"/>
              </a:rPr>
              <a:t>美国关岛国际机场及其办公室均接获一名自称沙地阿拉伯富商拉登等发出的电子邮件，威胁将会向机场等公众地方发动生化袭击後，关岛经保持高度戒备。</a:t>
            </a:r>
            <a:endParaRPr lang="zh-CN" altLang="en-US" sz="1600" dirty="0">
              <a:latin typeface="Times New Roman" pitchFamily="-111" charset="0"/>
            </a:endParaRPr>
          </a:p>
        </p:txBody>
      </p:sp>
      <p:sp>
        <p:nvSpPr>
          <p:cNvPr id="23556" name="Text Box 4"/>
          <p:cNvSpPr txBox="1">
            <a:spLocks noChangeArrowheads="1"/>
          </p:cNvSpPr>
          <p:nvPr/>
        </p:nvSpPr>
        <p:spPr bwMode="auto">
          <a:xfrm>
            <a:off x="152400" y="5105400"/>
            <a:ext cx="4102100" cy="1368425"/>
          </a:xfrm>
          <a:prstGeom prst="rect">
            <a:avLst/>
          </a:prstGeom>
          <a:noFill/>
          <a:ln w="9525">
            <a:noFill/>
            <a:miter lim="800000"/>
            <a:headEnd/>
            <a:tailEnd/>
          </a:ln>
          <a:effectLst/>
        </p:spPr>
        <p:txBody>
          <a:bodyPr>
            <a:prstTxWarp prst="textNoShape">
              <a:avLst/>
            </a:prstTxWarp>
            <a:spAutoFit/>
          </a:bodyPr>
          <a:lstStyle/>
          <a:p>
            <a:pPr algn="l"/>
            <a:r>
              <a:rPr lang="en-US" sz="1400" dirty="0"/>
              <a:t>The U.S. island of Guam is maintaining a high state of alert after the Guam</a:t>
            </a:r>
            <a:r>
              <a:rPr lang="en-US" sz="1400" b="1" dirty="0"/>
              <a:t> </a:t>
            </a:r>
            <a:r>
              <a:rPr lang="en-US" sz="1400" dirty="0"/>
              <a:t>airport and its offices both received an e-mail from someone calling himself the Saudi Arabian Osama bin Laden and threatening a biological/chemical attack against public places such as the airport . </a:t>
            </a:r>
          </a:p>
        </p:txBody>
      </p:sp>
      <p:sp>
        <p:nvSpPr>
          <p:cNvPr id="23558" name="Text Box 6"/>
          <p:cNvSpPr txBox="1">
            <a:spLocks noChangeArrowheads="1"/>
          </p:cNvSpPr>
          <p:nvPr/>
        </p:nvSpPr>
        <p:spPr bwMode="auto">
          <a:xfrm>
            <a:off x="609600" y="2667000"/>
            <a:ext cx="6609502" cy="1200328"/>
          </a:xfrm>
          <a:prstGeom prst="rect">
            <a:avLst/>
          </a:prstGeom>
          <a:noFill/>
          <a:ln w="9525">
            <a:noFill/>
            <a:miter lim="800000"/>
            <a:headEnd/>
            <a:tailEnd/>
          </a:ln>
          <a:effectLst/>
        </p:spPr>
        <p:txBody>
          <a:bodyPr wrap="none">
            <a:prstTxWarp prst="textNoShape">
              <a:avLst/>
            </a:prstTxWarp>
            <a:spAutoFit/>
          </a:bodyPr>
          <a:lstStyle/>
          <a:p>
            <a:pPr algn="l"/>
            <a:r>
              <a:rPr lang="en-US" sz="2400" dirty="0" smtClean="0"/>
              <a:t>Machine translation is becoming very prevalent</a:t>
            </a:r>
          </a:p>
          <a:p>
            <a:pPr algn="l"/>
            <a:endParaRPr lang="en-US" sz="2400" dirty="0" smtClean="0"/>
          </a:p>
          <a:p>
            <a:pPr algn="l"/>
            <a:r>
              <a:rPr lang="en-US" sz="2400" dirty="0" smtClean="0">
                <a:solidFill>
                  <a:srgbClr val="0000FF"/>
                </a:solidFill>
              </a:rPr>
              <a:t>Even PowerPoint has translation built into it!</a:t>
            </a:r>
            <a:endParaRPr lang="en-US" sz="2400" dirty="0">
              <a:solidFill>
                <a:srgbClr val="0000FF"/>
              </a:solidFill>
            </a:endParaRPr>
          </a:p>
        </p:txBody>
      </p:sp>
      <p:sp>
        <p:nvSpPr>
          <p:cNvPr id="7" name="Rectangle 6"/>
          <p:cNvSpPr/>
          <p:nvPr/>
        </p:nvSpPr>
        <p:spPr>
          <a:xfrm>
            <a:off x="4267200" y="5105400"/>
            <a:ext cx="4572000" cy="1169551"/>
          </a:xfrm>
          <a:prstGeom prst="rect">
            <a:avLst/>
          </a:prstGeom>
        </p:spPr>
        <p:txBody>
          <a:bodyPr>
            <a:spAutoFit/>
          </a:bodyPr>
          <a:lstStyle/>
          <a:p>
            <a:pPr algn="l"/>
            <a:r>
              <a:rPr lang="en-US" sz="1400" dirty="0"/>
              <a:t>United States Guam International Airport and the Office received one claiming to be a wealthy Saudi Arabia an email such as Osama bin Laden, threats to the airport after biochemical attacks in public places such as Guam remain on high alert.</a:t>
            </a:r>
          </a:p>
        </p:txBody>
      </p:sp>
    </p:spTree>
    <p:extLst>
      <p:ext uri="{BB962C8B-B14F-4D97-AF65-F5344CB8AC3E}">
        <p14:creationId xmlns:p14="http://schemas.microsoft.com/office/powerpoint/2010/main" val="3317362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en-US" b="1" dirty="0" smtClean="0">
                <a:solidFill>
                  <a:schemeClr val="accent2"/>
                </a:solidFill>
              </a:rPr>
              <a:t>Which </a:t>
            </a:r>
            <a:r>
              <a:rPr lang="en-US" b="1" dirty="0">
                <a:solidFill>
                  <a:schemeClr val="accent2"/>
                </a:solidFill>
              </a:rPr>
              <a:t>is the human?</a:t>
            </a:r>
          </a:p>
        </p:txBody>
      </p:sp>
      <p:sp>
        <p:nvSpPr>
          <p:cNvPr id="394243" name="Text Box 3"/>
          <p:cNvSpPr txBox="1">
            <a:spLocks noChangeArrowheads="1"/>
          </p:cNvSpPr>
          <p:nvPr/>
        </p:nvSpPr>
        <p:spPr bwMode="auto">
          <a:xfrm>
            <a:off x="533400" y="1828800"/>
            <a:ext cx="86106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Beijing Youth Daily said that under the Ministry of Agriculture, the beef will be destroyed after tests.</a:t>
            </a:r>
          </a:p>
        </p:txBody>
      </p:sp>
      <p:sp>
        <p:nvSpPr>
          <p:cNvPr id="394244" name="Text Box 4"/>
          <p:cNvSpPr txBox="1">
            <a:spLocks noChangeArrowheads="1"/>
          </p:cNvSpPr>
          <p:nvPr/>
        </p:nvSpPr>
        <p:spPr bwMode="auto">
          <a:xfrm>
            <a:off x="685800" y="3657600"/>
            <a:ext cx="7620000" cy="91598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The Beijing Youth Daily pointed out that the seized beef would be disposed of after being examined according to advice from the Ministry of Agriculture.</a:t>
            </a:r>
          </a:p>
        </p:txBody>
      </p:sp>
      <p:sp>
        <p:nvSpPr>
          <p:cNvPr id="394245" name="Text Box 5"/>
          <p:cNvSpPr txBox="1">
            <a:spLocks noChangeArrowheads="1"/>
          </p:cNvSpPr>
          <p:nvPr/>
        </p:nvSpPr>
        <p:spPr bwMode="auto">
          <a:xfrm>
            <a:off x="3048000" y="4724400"/>
            <a:ext cx="3429000" cy="17081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600" b="1" dirty="0">
                <a:solidFill>
                  <a:srgbClr val="FF0000"/>
                </a:solidFill>
              </a:rPr>
              <a:t>?</a:t>
            </a:r>
          </a:p>
        </p:txBody>
      </p:sp>
      <p:sp>
        <p:nvSpPr>
          <p:cNvPr id="394246" name="Rectangle 6"/>
          <p:cNvSpPr>
            <a:spLocks noChangeArrowheads="1"/>
          </p:cNvSpPr>
          <p:nvPr/>
        </p:nvSpPr>
        <p:spPr bwMode="auto">
          <a:xfrm>
            <a:off x="685800" y="3505200"/>
            <a:ext cx="7848600" cy="1371600"/>
          </a:xfrm>
          <a:prstGeom prst="rect">
            <a:avLst/>
          </a:prstGeom>
          <a:noFill/>
          <a:ln w="57150">
            <a:solidFill>
              <a:srgbClr val="99FF33"/>
            </a:solidFill>
            <a:miter lim="800000"/>
            <a:headEnd/>
            <a:tailEnd/>
          </a:ln>
          <a:effectLst/>
        </p:spPr>
        <p:txBody>
          <a:bodyPr wrap="none" anchor="ctr">
            <a:prstTxWarp prst="textNoShape">
              <a:avLst/>
            </a:prstTxWarp>
          </a:bodyPr>
          <a:lstStyle/>
          <a:p>
            <a:endParaRPr lang="en-US" dirty="0">
              <a:solidFill>
                <a:srgbClr val="F5FEA0"/>
              </a:solidFill>
            </a:endParaRPr>
          </a:p>
        </p:txBody>
      </p:sp>
    </p:spTree>
    <p:extLst>
      <p:ext uri="{BB962C8B-B14F-4D97-AF65-F5344CB8AC3E}">
        <p14:creationId xmlns:p14="http://schemas.microsoft.com/office/powerpoint/2010/main" val="2829259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b="1" dirty="0" smtClean="0">
                <a:solidFill>
                  <a:schemeClr val="accent2"/>
                </a:solidFill>
              </a:rPr>
              <a:t>Which </a:t>
            </a:r>
            <a:r>
              <a:rPr lang="en-US" b="1" dirty="0">
                <a:solidFill>
                  <a:schemeClr val="accent2"/>
                </a:solidFill>
              </a:rPr>
              <a:t>is the human?</a:t>
            </a:r>
          </a:p>
        </p:txBody>
      </p:sp>
      <p:sp>
        <p:nvSpPr>
          <p:cNvPr id="392196" name="Text Box 4"/>
          <p:cNvSpPr txBox="1">
            <a:spLocks noChangeArrowheads="1"/>
          </p:cNvSpPr>
          <p:nvPr/>
        </p:nvSpPr>
        <p:spPr bwMode="auto">
          <a:xfrm>
            <a:off x="685800" y="3657600"/>
            <a:ext cx="7620000" cy="10541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Pakistani President Musharraf Won the Trust Vote in Senate and Lower House</a:t>
            </a:r>
          </a:p>
          <a:p>
            <a:pPr>
              <a:spcBef>
                <a:spcPct val="50000"/>
              </a:spcBef>
            </a:pPr>
            <a:endParaRPr lang="en-US" dirty="0"/>
          </a:p>
        </p:txBody>
      </p:sp>
      <p:sp>
        <p:nvSpPr>
          <p:cNvPr id="392197" name="Text Box 5"/>
          <p:cNvSpPr txBox="1">
            <a:spLocks noChangeArrowheads="1"/>
          </p:cNvSpPr>
          <p:nvPr/>
        </p:nvSpPr>
        <p:spPr bwMode="auto">
          <a:xfrm>
            <a:off x="3048000" y="4724400"/>
            <a:ext cx="3429000" cy="17081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600" b="1" dirty="0">
                <a:solidFill>
                  <a:srgbClr val="FF0000"/>
                </a:solidFill>
              </a:rPr>
              <a:t>?</a:t>
            </a:r>
          </a:p>
        </p:txBody>
      </p:sp>
      <p:sp>
        <p:nvSpPr>
          <p:cNvPr id="392198" name="Rectangle 6"/>
          <p:cNvSpPr>
            <a:spLocks noChangeArrowheads="1"/>
          </p:cNvSpPr>
          <p:nvPr/>
        </p:nvSpPr>
        <p:spPr bwMode="auto">
          <a:xfrm>
            <a:off x="685800" y="3505200"/>
            <a:ext cx="7848600" cy="990600"/>
          </a:xfrm>
          <a:prstGeom prst="rect">
            <a:avLst/>
          </a:prstGeom>
          <a:noFill/>
          <a:ln w="57150">
            <a:solidFill>
              <a:srgbClr val="99FF33"/>
            </a:solidFill>
            <a:miter lim="800000"/>
            <a:headEnd/>
            <a:tailEnd/>
          </a:ln>
          <a:effectLst/>
        </p:spPr>
        <p:txBody>
          <a:bodyPr wrap="none" anchor="ctr">
            <a:prstTxWarp prst="textNoShape">
              <a:avLst/>
            </a:prstTxWarp>
          </a:bodyPr>
          <a:lstStyle/>
          <a:p>
            <a:endParaRPr lang="en-US" dirty="0">
              <a:solidFill>
                <a:srgbClr val="F5FEA0"/>
              </a:solidFill>
            </a:endParaRPr>
          </a:p>
        </p:txBody>
      </p:sp>
      <p:sp>
        <p:nvSpPr>
          <p:cNvPr id="392199" name="Text Box 7"/>
          <p:cNvSpPr txBox="1">
            <a:spLocks noChangeArrowheads="1"/>
          </p:cNvSpPr>
          <p:nvPr/>
        </p:nvSpPr>
        <p:spPr bwMode="auto">
          <a:xfrm>
            <a:off x="533400" y="1828800"/>
            <a:ext cx="84582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Pakistan President Pervez Musharraf Wins Senate Confidence Vote</a:t>
            </a:r>
          </a:p>
        </p:txBody>
      </p:sp>
    </p:spTree>
    <p:extLst>
      <p:ext uri="{BB962C8B-B14F-4D97-AF65-F5344CB8AC3E}">
        <p14:creationId xmlns:p14="http://schemas.microsoft.com/office/powerpoint/2010/main" val="3427153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2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NLP?</a:t>
            </a:r>
            <a:endParaRPr lang="en-US" dirty="0"/>
          </a:p>
        </p:txBody>
      </p:sp>
      <p:grpSp>
        <p:nvGrpSpPr>
          <p:cNvPr id="3" name="Group 5"/>
          <p:cNvGrpSpPr/>
          <p:nvPr/>
        </p:nvGrpSpPr>
        <p:grpSpPr>
          <a:xfrm>
            <a:off x="498474" y="2514600"/>
            <a:ext cx="7807326" cy="1632466"/>
            <a:chOff x="498474" y="2514600"/>
            <a:chExt cx="7807326" cy="1632466"/>
          </a:xfrm>
        </p:grpSpPr>
        <p:sp>
          <p:nvSpPr>
            <p:cNvPr id="4" name="Rectangle 3"/>
            <p:cNvSpPr/>
            <p:nvPr/>
          </p:nvSpPr>
          <p:spPr>
            <a:xfrm>
              <a:off x="498474" y="2514600"/>
              <a:ext cx="7807326" cy="707886"/>
            </a:xfrm>
            <a:prstGeom prst="rect">
              <a:avLst/>
            </a:prstGeom>
          </p:spPr>
          <p:txBody>
            <a:bodyPr wrap="square">
              <a:spAutoFit/>
            </a:bodyPr>
            <a:lstStyle/>
            <a:p>
              <a:r>
                <a:rPr lang="en-US" sz="2000" dirty="0" smtClean="0"/>
                <a:t>The goal of this new field is to get computers to perform useful tasks involving human language…</a:t>
              </a:r>
              <a:endParaRPr lang="en-US" sz="2000" dirty="0"/>
            </a:p>
          </p:txBody>
        </p:sp>
        <p:sp>
          <p:nvSpPr>
            <p:cNvPr id="5" name="TextBox 4"/>
            <p:cNvSpPr txBox="1"/>
            <p:nvPr/>
          </p:nvSpPr>
          <p:spPr>
            <a:xfrm>
              <a:off x="5943600" y="3777734"/>
              <a:ext cx="2111187" cy="369332"/>
            </a:xfrm>
            <a:prstGeom prst="rect">
              <a:avLst/>
            </a:prstGeom>
            <a:noFill/>
          </p:spPr>
          <p:txBody>
            <a:bodyPr wrap="square" rtlCol="0">
              <a:spAutoFit/>
            </a:bodyPr>
            <a:lstStyle/>
            <a:p>
              <a:r>
                <a:rPr lang="en-US" dirty="0" smtClean="0"/>
                <a:t>- </a:t>
              </a:r>
              <a:r>
                <a:rPr lang="en-US" dirty="0" smtClean="0"/>
                <a:t>Dan </a:t>
              </a:r>
              <a:r>
                <a:rPr lang="en-US" dirty="0" err="1" smtClean="0"/>
                <a:t>Jurafsky</a:t>
              </a:r>
              <a:endParaRPr lang="en-US" dirty="0"/>
            </a:p>
          </p:txBody>
        </p:sp>
      </p:gr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b="1" dirty="0" smtClean="0">
                <a:solidFill>
                  <a:schemeClr val="accent2"/>
                </a:solidFill>
              </a:rPr>
              <a:t>Which </a:t>
            </a:r>
            <a:r>
              <a:rPr lang="en-US" b="1" dirty="0">
                <a:solidFill>
                  <a:schemeClr val="accent2"/>
                </a:solidFill>
              </a:rPr>
              <a:t>is the human?</a:t>
            </a:r>
          </a:p>
        </p:txBody>
      </p:sp>
      <p:sp>
        <p:nvSpPr>
          <p:cNvPr id="393219" name="Text Box 3"/>
          <p:cNvSpPr txBox="1">
            <a:spLocks noChangeArrowheads="1"/>
          </p:cNvSpPr>
          <p:nvPr/>
        </p:nvSpPr>
        <p:spPr bwMode="auto">
          <a:xfrm>
            <a:off x="533400" y="1828800"/>
            <a:ext cx="86106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There was not a single vote against him."</a:t>
            </a:r>
          </a:p>
        </p:txBody>
      </p:sp>
      <p:sp>
        <p:nvSpPr>
          <p:cNvPr id="393220" name="Text Box 4"/>
          <p:cNvSpPr txBox="1">
            <a:spLocks noChangeArrowheads="1"/>
          </p:cNvSpPr>
          <p:nvPr/>
        </p:nvSpPr>
        <p:spPr bwMode="auto">
          <a:xfrm>
            <a:off x="685800" y="3657600"/>
            <a:ext cx="76200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No members vote against him. "</a:t>
            </a:r>
          </a:p>
        </p:txBody>
      </p:sp>
      <p:sp>
        <p:nvSpPr>
          <p:cNvPr id="393221" name="Text Box 5"/>
          <p:cNvSpPr txBox="1">
            <a:spLocks noChangeArrowheads="1"/>
          </p:cNvSpPr>
          <p:nvPr/>
        </p:nvSpPr>
        <p:spPr bwMode="auto">
          <a:xfrm>
            <a:off x="3048000" y="4724400"/>
            <a:ext cx="3429000" cy="17081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0600" b="1" dirty="0">
                <a:solidFill>
                  <a:srgbClr val="FF0000"/>
                </a:solidFill>
              </a:rPr>
              <a:t>?</a:t>
            </a:r>
          </a:p>
        </p:txBody>
      </p:sp>
      <p:sp>
        <p:nvSpPr>
          <p:cNvPr id="393222" name="Rectangle 6"/>
          <p:cNvSpPr>
            <a:spLocks noChangeArrowheads="1"/>
          </p:cNvSpPr>
          <p:nvPr/>
        </p:nvSpPr>
        <p:spPr bwMode="auto">
          <a:xfrm>
            <a:off x="342900" y="1676400"/>
            <a:ext cx="4495800" cy="609600"/>
          </a:xfrm>
          <a:prstGeom prst="rect">
            <a:avLst/>
          </a:prstGeom>
          <a:noFill/>
          <a:ln w="57150">
            <a:solidFill>
              <a:srgbClr val="99FF33"/>
            </a:solidFill>
            <a:miter lim="800000"/>
            <a:headEnd/>
            <a:tailEnd/>
          </a:ln>
          <a:effectLst/>
        </p:spPr>
        <p:txBody>
          <a:bodyPr wrap="none" anchor="ctr">
            <a:prstTxWarp prst="textNoShape">
              <a:avLst/>
            </a:prstTxWarp>
          </a:bodyPr>
          <a:lstStyle/>
          <a:p>
            <a:endParaRPr lang="en-US" dirty="0">
              <a:solidFill>
                <a:srgbClr val="F5FEA0"/>
              </a:solidFill>
            </a:endParaRPr>
          </a:p>
        </p:txBody>
      </p:sp>
    </p:spTree>
    <p:extLst>
      <p:ext uri="{BB962C8B-B14F-4D97-AF65-F5344CB8AC3E}">
        <p14:creationId xmlns:p14="http://schemas.microsoft.com/office/powerpoint/2010/main" val="1238859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400"/>
            <a:ext cx="8610600" cy="1143000"/>
          </a:xfrm>
        </p:spPr>
        <p:txBody>
          <a:bodyPr/>
          <a:lstStyle/>
          <a:p>
            <a:r>
              <a:rPr lang="en-US" dirty="0"/>
              <a:t>Data-Driven Machine Translation</a:t>
            </a:r>
          </a:p>
        </p:txBody>
      </p:sp>
      <p:pic>
        <p:nvPicPr>
          <p:cNvPr id="21507" name="Picture 3" descr="j0283011"/>
          <p:cNvPicPr>
            <a:picLocks noChangeAspect="1" noChangeArrowheads="1" noCrop="1"/>
          </p:cNvPicPr>
          <p:nvPr/>
        </p:nvPicPr>
        <p:blipFill>
          <a:blip r:embed="rId3"/>
          <a:srcRect/>
          <a:stretch>
            <a:fillRect/>
          </a:stretch>
        </p:blipFill>
        <p:spPr bwMode="auto">
          <a:xfrm>
            <a:off x="228600" y="3810000"/>
            <a:ext cx="2667000" cy="2667000"/>
          </a:xfrm>
          <a:prstGeom prst="rect">
            <a:avLst/>
          </a:prstGeom>
          <a:noFill/>
        </p:spPr>
      </p:pic>
      <p:sp>
        <p:nvSpPr>
          <p:cNvPr id="21511" name="Text Box 7"/>
          <p:cNvSpPr txBox="1">
            <a:spLocks noChangeArrowheads="1"/>
          </p:cNvSpPr>
          <p:nvPr/>
        </p:nvSpPr>
        <p:spPr bwMode="auto">
          <a:xfrm>
            <a:off x="5638800" y="1676400"/>
            <a:ext cx="2852738" cy="1739900"/>
          </a:xfrm>
          <a:prstGeom prst="rect">
            <a:avLst/>
          </a:prstGeom>
          <a:noFill/>
          <a:ln w="9525">
            <a:noFill/>
            <a:miter lim="800000"/>
            <a:headEnd/>
            <a:tailEnd/>
          </a:ln>
          <a:effectLst/>
        </p:spPr>
        <p:txBody>
          <a:bodyPr wrap="none">
            <a:prstTxWarp prst="textNoShape">
              <a:avLst/>
            </a:prstTxWarp>
            <a:spAutoFit/>
          </a:bodyPr>
          <a:lstStyle/>
          <a:p>
            <a:pPr algn="l"/>
            <a:r>
              <a:rPr lang="en-US"/>
              <a:t>Hmm, every time he sees </a:t>
            </a:r>
          </a:p>
          <a:p>
            <a:pPr algn="l"/>
            <a:r>
              <a:rPr lang="en-US"/>
              <a:t>“banco”, he either types </a:t>
            </a:r>
          </a:p>
          <a:p>
            <a:pPr algn="l"/>
            <a:r>
              <a:rPr lang="en-US"/>
              <a:t>“bank” or “bench” … but if </a:t>
            </a:r>
          </a:p>
          <a:p>
            <a:pPr algn="l"/>
            <a:r>
              <a:rPr lang="en-US"/>
              <a:t>he sees “banco de…”,</a:t>
            </a:r>
          </a:p>
          <a:p>
            <a:pPr algn="l"/>
            <a:r>
              <a:rPr lang="en-US"/>
              <a:t>he always types “bank”, </a:t>
            </a:r>
          </a:p>
          <a:p>
            <a:pPr algn="l"/>
            <a:r>
              <a:rPr lang="en-US"/>
              <a:t>never “bench”…</a:t>
            </a:r>
          </a:p>
        </p:txBody>
      </p:sp>
      <p:sp>
        <p:nvSpPr>
          <p:cNvPr id="21513" name="AutoShape 9"/>
          <p:cNvSpPr>
            <a:spLocks noChangeArrowheads="1"/>
          </p:cNvSpPr>
          <p:nvPr/>
        </p:nvSpPr>
        <p:spPr bwMode="auto">
          <a:xfrm>
            <a:off x="5181600" y="1219200"/>
            <a:ext cx="3581400" cy="2819400"/>
          </a:xfrm>
          <a:prstGeom prst="cloudCallout">
            <a:avLst>
              <a:gd name="adj1" fmla="val 37986"/>
              <a:gd name="adj2" fmla="val 69653"/>
            </a:avLst>
          </a:prstGeom>
          <a:noFill/>
          <a:ln w="38100">
            <a:solidFill>
              <a:schemeClr val="tx1"/>
            </a:solidFill>
            <a:round/>
            <a:headEnd/>
            <a:tailEnd/>
          </a:ln>
          <a:effectLst/>
        </p:spPr>
        <p:txBody>
          <a:bodyPr>
            <a:prstTxWarp prst="textNoShape">
              <a:avLst/>
            </a:prstTxWarp>
          </a:bodyPr>
          <a:lstStyle/>
          <a:p>
            <a:endParaRPr lang="en-US"/>
          </a:p>
        </p:txBody>
      </p:sp>
      <p:sp>
        <p:nvSpPr>
          <p:cNvPr id="21512" name="Text Box 8"/>
          <p:cNvSpPr txBox="1">
            <a:spLocks noChangeArrowheads="1"/>
          </p:cNvSpPr>
          <p:nvPr/>
        </p:nvSpPr>
        <p:spPr bwMode="auto">
          <a:xfrm>
            <a:off x="914400" y="2590800"/>
            <a:ext cx="2408238" cy="366713"/>
          </a:xfrm>
          <a:prstGeom prst="rect">
            <a:avLst/>
          </a:prstGeom>
          <a:noFill/>
          <a:ln w="9525">
            <a:noFill/>
            <a:miter lim="800000"/>
            <a:headEnd/>
            <a:tailEnd/>
          </a:ln>
          <a:effectLst/>
        </p:spPr>
        <p:txBody>
          <a:bodyPr wrap="none">
            <a:prstTxWarp prst="textNoShape">
              <a:avLst/>
            </a:prstTxWarp>
            <a:spAutoFit/>
          </a:bodyPr>
          <a:lstStyle/>
          <a:p>
            <a:pPr algn="l"/>
            <a:r>
              <a:rPr lang="en-US"/>
              <a:t>Man, this is so boring.</a:t>
            </a:r>
          </a:p>
        </p:txBody>
      </p:sp>
      <p:sp>
        <p:nvSpPr>
          <p:cNvPr id="21514" name="AutoShape 10"/>
          <p:cNvSpPr>
            <a:spLocks noChangeArrowheads="1"/>
          </p:cNvSpPr>
          <p:nvPr/>
        </p:nvSpPr>
        <p:spPr bwMode="auto">
          <a:xfrm>
            <a:off x="533400" y="2362200"/>
            <a:ext cx="3429000" cy="838200"/>
          </a:xfrm>
          <a:prstGeom prst="cloudCallout">
            <a:avLst>
              <a:gd name="adj1" fmla="val -12639"/>
              <a:gd name="adj2" fmla="val 113824"/>
            </a:avLst>
          </a:prstGeom>
          <a:noFill/>
          <a:ln w="38100">
            <a:solidFill>
              <a:schemeClr val="tx1"/>
            </a:solidFill>
            <a:round/>
            <a:headEnd/>
            <a:tailEnd/>
          </a:ln>
          <a:effectLst/>
        </p:spPr>
        <p:txBody>
          <a:bodyPr>
            <a:prstTxWarp prst="textNoShape">
              <a:avLst/>
            </a:prstTxWarp>
          </a:bodyPr>
          <a:lstStyle/>
          <a:p>
            <a:endParaRPr lang="en-US"/>
          </a:p>
        </p:txBody>
      </p:sp>
      <p:sp>
        <p:nvSpPr>
          <p:cNvPr id="21515" name="Line 11"/>
          <p:cNvSpPr>
            <a:spLocks noChangeShapeType="1"/>
          </p:cNvSpPr>
          <p:nvPr/>
        </p:nvSpPr>
        <p:spPr bwMode="auto">
          <a:xfrm>
            <a:off x="2895600" y="5105400"/>
            <a:ext cx="1447800" cy="0"/>
          </a:xfrm>
          <a:prstGeom prst="line">
            <a:avLst/>
          </a:prstGeom>
          <a:noFill/>
          <a:ln w="76200">
            <a:solidFill>
              <a:schemeClr val="tx1"/>
            </a:solidFill>
            <a:round/>
            <a:headEnd/>
            <a:tailEnd type="triangle" w="med" len="med"/>
          </a:ln>
          <a:effectLst/>
        </p:spPr>
        <p:txBody>
          <a:bodyPr>
            <a:prstTxWarp prst="textNoShape">
              <a:avLst/>
            </a:prstTxWarp>
          </a:bodyPr>
          <a:lstStyle/>
          <a:p>
            <a:endParaRPr lang="en-US"/>
          </a:p>
        </p:txBody>
      </p:sp>
      <p:sp>
        <p:nvSpPr>
          <p:cNvPr id="21516" name="AutoShape 12"/>
          <p:cNvSpPr>
            <a:spLocks noChangeArrowheads="1"/>
          </p:cNvSpPr>
          <p:nvPr/>
        </p:nvSpPr>
        <p:spPr bwMode="auto">
          <a:xfrm>
            <a:off x="4495800" y="3886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7" name="AutoShape 13"/>
          <p:cNvSpPr>
            <a:spLocks noChangeArrowheads="1"/>
          </p:cNvSpPr>
          <p:nvPr/>
        </p:nvSpPr>
        <p:spPr bwMode="auto">
          <a:xfrm>
            <a:off x="5029200" y="3886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8" name="AutoShape 14"/>
          <p:cNvSpPr>
            <a:spLocks noChangeArrowheads="1"/>
          </p:cNvSpPr>
          <p:nvPr/>
        </p:nvSpPr>
        <p:spPr bwMode="auto">
          <a:xfrm>
            <a:off x="4495800" y="45720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9" name="AutoShape 15"/>
          <p:cNvSpPr>
            <a:spLocks noChangeArrowheads="1"/>
          </p:cNvSpPr>
          <p:nvPr/>
        </p:nvSpPr>
        <p:spPr bwMode="auto">
          <a:xfrm>
            <a:off x="5029200" y="45720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20" name="AutoShape 16"/>
          <p:cNvSpPr>
            <a:spLocks noChangeArrowheads="1"/>
          </p:cNvSpPr>
          <p:nvPr/>
        </p:nvSpPr>
        <p:spPr bwMode="auto">
          <a:xfrm>
            <a:off x="4495800" y="52578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21" name="AutoShape 17"/>
          <p:cNvSpPr>
            <a:spLocks noChangeArrowheads="1"/>
          </p:cNvSpPr>
          <p:nvPr/>
        </p:nvSpPr>
        <p:spPr bwMode="auto">
          <a:xfrm>
            <a:off x="5029200" y="52578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22" name="Text Box 18"/>
          <p:cNvSpPr txBox="1">
            <a:spLocks noChangeArrowheads="1"/>
          </p:cNvSpPr>
          <p:nvPr/>
        </p:nvSpPr>
        <p:spPr bwMode="auto">
          <a:xfrm>
            <a:off x="3733800" y="5791200"/>
            <a:ext cx="2622550" cy="366713"/>
          </a:xfrm>
          <a:prstGeom prst="rect">
            <a:avLst/>
          </a:prstGeom>
          <a:noFill/>
          <a:ln w="9525">
            <a:noFill/>
            <a:miter lim="800000"/>
            <a:headEnd/>
            <a:tailEnd/>
          </a:ln>
          <a:effectLst/>
        </p:spPr>
        <p:txBody>
          <a:bodyPr wrap="none">
            <a:prstTxWarp prst="textNoShape">
              <a:avLst/>
            </a:prstTxWarp>
            <a:spAutoFit/>
          </a:bodyPr>
          <a:lstStyle/>
          <a:p>
            <a:pPr algn="l"/>
            <a:r>
              <a:rPr lang="en-US" b="1"/>
              <a:t>Translated documents</a:t>
            </a:r>
          </a:p>
        </p:txBody>
      </p:sp>
      <p:sp>
        <p:nvSpPr>
          <p:cNvPr id="21523" name="laptop"/>
          <p:cNvSpPr>
            <a:spLocks noEditPoints="1" noChangeArrowheads="1"/>
          </p:cNvSpPr>
          <p:nvPr/>
        </p:nvSpPr>
        <p:spPr bwMode="auto">
          <a:xfrm>
            <a:off x="7620000" y="4876800"/>
            <a:ext cx="1223963" cy="92075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prstTxWarp prst="textNoShape">
              <a:avLst/>
            </a:prstTxWarp>
          </a:bodyPr>
          <a:lstStyle/>
          <a:p>
            <a:endParaRPr lang="en-US"/>
          </a:p>
        </p:txBody>
      </p:sp>
      <p:sp>
        <p:nvSpPr>
          <p:cNvPr id="21524" name="Line 20"/>
          <p:cNvSpPr>
            <a:spLocks noChangeShapeType="1"/>
          </p:cNvSpPr>
          <p:nvPr/>
        </p:nvSpPr>
        <p:spPr bwMode="auto">
          <a:xfrm>
            <a:off x="5791200" y="5105400"/>
            <a:ext cx="1524000" cy="0"/>
          </a:xfrm>
          <a:prstGeom prst="line">
            <a:avLst/>
          </a:prstGeom>
          <a:noFill/>
          <a:ln w="76200">
            <a:solidFill>
              <a:schemeClr val="tx1"/>
            </a:solidFill>
            <a:round/>
            <a:headEnd/>
            <a:tailEnd type="triangle" w="med" len="med"/>
          </a:ln>
          <a:effectLst/>
        </p:spPr>
        <p:txBody>
          <a:bodyPr>
            <a:prstTxWarp prst="textNoShape">
              <a:avLst/>
            </a:prstTxWarp>
          </a:bodyPr>
          <a:lstStyle/>
          <a:p>
            <a:endParaRPr lang="en-US"/>
          </a:p>
        </p:txBody>
      </p:sp>
    </p:spTree>
    <p:extLst>
      <p:ext uri="{BB962C8B-B14F-4D97-AF65-F5344CB8AC3E}">
        <p14:creationId xmlns:p14="http://schemas.microsoft.com/office/powerpoint/2010/main" val="9126183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38200" y="304800"/>
            <a:ext cx="7772400" cy="1143000"/>
          </a:xfrm>
        </p:spPr>
        <p:txBody>
          <a:bodyPr/>
          <a:lstStyle/>
          <a:p>
            <a:r>
              <a:rPr lang="en-US" sz="3600"/>
              <a:t>Welcome to the Chinese Room</a:t>
            </a:r>
          </a:p>
        </p:txBody>
      </p:sp>
      <p:sp>
        <p:nvSpPr>
          <p:cNvPr id="48131" name="Oval 3"/>
          <p:cNvSpPr>
            <a:spLocks noChangeArrowheads="1"/>
          </p:cNvSpPr>
          <p:nvPr/>
        </p:nvSpPr>
        <p:spPr bwMode="auto">
          <a:xfrm>
            <a:off x="4178300" y="2716213"/>
            <a:ext cx="533400" cy="533400"/>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48132" name="Line 4"/>
          <p:cNvSpPr>
            <a:spLocks noChangeShapeType="1"/>
          </p:cNvSpPr>
          <p:nvPr/>
        </p:nvSpPr>
        <p:spPr bwMode="auto">
          <a:xfrm>
            <a:off x="4483100" y="3249613"/>
            <a:ext cx="0" cy="8382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8133" name="Line 5"/>
          <p:cNvSpPr>
            <a:spLocks noChangeShapeType="1"/>
          </p:cNvSpPr>
          <p:nvPr/>
        </p:nvSpPr>
        <p:spPr bwMode="auto">
          <a:xfrm flipH="1">
            <a:off x="3797300" y="4087813"/>
            <a:ext cx="685800" cy="6858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8134" name="Line 6"/>
          <p:cNvSpPr>
            <a:spLocks noChangeShapeType="1"/>
          </p:cNvSpPr>
          <p:nvPr/>
        </p:nvSpPr>
        <p:spPr bwMode="auto">
          <a:xfrm>
            <a:off x="4483100" y="4011613"/>
            <a:ext cx="533400" cy="8382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8135" name="Line 7"/>
          <p:cNvSpPr>
            <a:spLocks noChangeShapeType="1"/>
          </p:cNvSpPr>
          <p:nvPr/>
        </p:nvSpPr>
        <p:spPr bwMode="auto">
          <a:xfrm>
            <a:off x="4025900" y="3478213"/>
            <a:ext cx="990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8136" name="Line 8"/>
          <p:cNvSpPr>
            <a:spLocks noChangeShapeType="1"/>
          </p:cNvSpPr>
          <p:nvPr/>
        </p:nvSpPr>
        <p:spPr bwMode="auto">
          <a:xfrm>
            <a:off x="3797300" y="4545013"/>
            <a:ext cx="1905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37" name="Line 9"/>
          <p:cNvSpPr>
            <a:spLocks noChangeShapeType="1"/>
          </p:cNvSpPr>
          <p:nvPr/>
        </p:nvSpPr>
        <p:spPr bwMode="auto">
          <a:xfrm flipV="1">
            <a:off x="3797300" y="2335213"/>
            <a:ext cx="0" cy="2209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38" name="Line 10"/>
          <p:cNvSpPr>
            <a:spLocks noChangeShapeType="1"/>
          </p:cNvSpPr>
          <p:nvPr/>
        </p:nvSpPr>
        <p:spPr bwMode="auto">
          <a:xfrm>
            <a:off x="3797300" y="2335213"/>
            <a:ext cx="1905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39" name="Line 11"/>
          <p:cNvSpPr>
            <a:spLocks noChangeShapeType="1"/>
          </p:cNvSpPr>
          <p:nvPr/>
        </p:nvSpPr>
        <p:spPr bwMode="auto">
          <a:xfrm>
            <a:off x="5702300" y="2335213"/>
            <a:ext cx="0" cy="2209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0" name="Line 12"/>
          <p:cNvSpPr>
            <a:spLocks noChangeShapeType="1"/>
          </p:cNvSpPr>
          <p:nvPr/>
        </p:nvSpPr>
        <p:spPr bwMode="auto">
          <a:xfrm flipV="1">
            <a:off x="5702300" y="1878013"/>
            <a:ext cx="5334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1" name="Line 13"/>
          <p:cNvSpPr>
            <a:spLocks noChangeShapeType="1"/>
          </p:cNvSpPr>
          <p:nvPr/>
        </p:nvSpPr>
        <p:spPr bwMode="auto">
          <a:xfrm flipH="1" flipV="1">
            <a:off x="3263900" y="1878013"/>
            <a:ext cx="5334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2" name="Line 14"/>
          <p:cNvSpPr>
            <a:spLocks noChangeShapeType="1"/>
          </p:cNvSpPr>
          <p:nvPr/>
        </p:nvSpPr>
        <p:spPr bwMode="auto">
          <a:xfrm flipV="1">
            <a:off x="3644900" y="2792413"/>
            <a:ext cx="0" cy="1828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3" name="Line 15"/>
          <p:cNvSpPr>
            <a:spLocks noChangeShapeType="1"/>
          </p:cNvSpPr>
          <p:nvPr/>
        </p:nvSpPr>
        <p:spPr bwMode="auto">
          <a:xfrm flipH="1" flipV="1">
            <a:off x="3111500" y="2487613"/>
            <a:ext cx="5334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4" name="Line 16"/>
          <p:cNvSpPr>
            <a:spLocks noChangeShapeType="1"/>
          </p:cNvSpPr>
          <p:nvPr/>
        </p:nvSpPr>
        <p:spPr bwMode="auto">
          <a:xfrm flipV="1">
            <a:off x="5930900" y="2640013"/>
            <a:ext cx="0" cy="2057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5" name="Line 17"/>
          <p:cNvSpPr>
            <a:spLocks noChangeShapeType="1"/>
          </p:cNvSpPr>
          <p:nvPr/>
        </p:nvSpPr>
        <p:spPr bwMode="auto">
          <a:xfrm flipV="1">
            <a:off x="5930900" y="2259013"/>
            <a:ext cx="5334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6" name="Oval 18"/>
          <p:cNvSpPr>
            <a:spLocks noChangeArrowheads="1"/>
          </p:cNvSpPr>
          <p:nvPr/>
        </p:nvSpPr>
        <p:spPr bwMode="auto">
          <a:xfrm>
            <a:off x="3492500" y="3706813"/>
            <a:ext cx="76200" cy="1524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8147" name="Oval 19"/>
          <p:cNvSpPr>
            <a:spLocks noChangeArrowheads="1"/>
          </p:cNvSpPr>
          <p:nvPr/>
        </p:nvSpPr>
        <p:spPr bwMode="auto">
          <a:xfrm>
            <a:off x="6311900" y="3706813"/>
            <a:ext cx="76200" cy="1524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8148" name="AutoShape 20"/>
          <p:cNvSpPr>
            <a:spLocks noChangeArrowheads="1"/>
          </p:cNvSpPr>
          <p:nvPr/>
        </p:nvSpPr>
        <p:spPr bwMode="auto">
          <a:xfrm>
            <a:off x="596900" y="3325813"/>
            <a:ext cx="1752600" cy="13716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8149" name="Text Box 21"/>
          <p:cNvSpPr txBox="1">
            <a:spLocks noChangeArrowheads="1"/>
          </p:cNvSpPr>
          <p:nvPr/>
        </p:nvSpPr>
        <p:spPr bwMode="auto">
          <a:xfrm>
            <a:off x="825500" y="3402013"/>
            <a:ext cx="1454150" cy="1187450"/>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New </a:t>
            </a:r>
          </a:p>
          <a:p>
            <a:pPr algn="l"/>
            <a:r>
              <a:rPr lang="en-US" sz="2400">
                <a:latin typeface="Times New Roman" pitchFamily="-111" charset="0"/>
              </a:rPr>
              <a:t>Chinese</a:t>
            </a:r>
          </a:p>
          <a:p>
            <a:pPr algn="l"/>
            <a:r>
              <a:rPr lang="en-US" sz="2400">
                <a:latin typeface="Times New Roman" pitchFamily="-111" charset="0"/>
              </a:rPr>
              <a:t>Document</a:t>
            </a:r>
          </a:p>
        </p:txBody>
      </p:sp>
      <p:sp>
        <p:nvSpPr>
          <p:cNvPr id="48150" name="AutoShape 22"/>
          <p:cNvSpPr>
            <a:spLocks noChangeArrowheads="1"/>
          </p:cNvSpPr>
          <p:nvPr/>
        </p:nvSpPr>
        <p:spPr bwMode="auto">
          <a:xfrm>
            <a:off x="6769100" y="3173413"/>
            <a:ext cx="1981200" cy="13716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8151" name="Text Box 23"/>
          <p:cNvSpPr txBox="1">
            <a:spLocks noChangeArrowheads="1"/>
          </p:cNvSpPr>
          <p:nvPr/>
        </p:nvSpPr>
        <p:spPr bwMode="auto">
          <a:xfrm>
            <a:off x="6997700" y="3402013"/>
            <a:ext cx="1571625" cy="822325"/>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English</a:t>
            </a:r>
          </a:p>
          <a:p>
            <a:pPr algn="l"/>
            <a:r>
              <a:rPr lang="en-US" sz="2400">
                <a:latin typeface="Times New Roman" pitchFamily="-111" charset="0"/>
              </a:rPr>
              <a:t>Translation</a:t>
            </a:r>
          </a:p>
        </p:txBody>
      </p:sp>
      <p:cxnSp>
        <p:nvCxnSpPr>
          <p:cNvPr id="48152" name="AutoShape 24"/>
          <p:cNvCxnSpPr>
            <a:cxnSpLocks noChangeShapeType="1"/>
            <a:stCxn id="48149" idx="3"/>
            <a:endCxn id="48133" idx="1"/>
          </p:cNvCxnSpPr>
          <p:nvPr/>
        </p:nvCxnSpPr>
        <p:spPr bwMode="auto">
          <a:xfrm>
            <a:off x="2279650" y="3995738"/>
            <a:ext cx="1517650" cy="795337"/>
          </a:xfrm>
          <a:prstGeom prst="curvedConnector4">
            <a:avLst>
              <a:gd name="adj1" fmla="val 50000"/>
              <a:gd name="adj2" fmla="val 126546"/>
            </a:avLst>
          </a:prstGeom>
          <a:noFill/>
          <a:ln w="76200">
            <a:solidFill>
              <a:schemeClr val="tx1"/>
            </a:solidFill>
            <a:round/>
            <a:headEnd/>
            <a:tailEnd type="triangle" w="med" len="med"/>
          </a:ln>
          <a:effectLst/>
        </p:spPr>
      </p:cxnSp>
      <p:cxnSp>
        <p:nvCxnSpPr>
          <p:cNvPr id="48153" name="AutoShape 25"/>
          <p:cNvCxnSpPr>
            <a:cxnSpLocks noChangeShapeType="1"/>
            <a:endCxn id="48150" idx="1"/>
          </p:cNvCxnSpPr>
          <p:nvPr/>
        </p:nvCxnSpPr>
        <p:spPr bwMode="auto">
          <a:xfrm flipV="1">
            <a:off x="5321300" y="3859213"/>
            <a:ext cx="1619250" cy="1066800"/>
          </a:xfrm>
          <a:prstGeom prst="curvedConnector3">
            <a:avLst>
              <a:gd name="adj1" fmla="val 57843"/>
            </a:avLst>
          </a:prstGeom>
          <a:noFill/>
          <a:ln w="76200">
            <a:solidFill>
              <a:schemeClr val="tx1"/>
            </a:solidFill>
            <a:round/>
            <a:headEnd/>
            <a:tailEnd type="triangle" w="med" len="med"/>
          </a:ln>
          <a:effectLst/>
        </p:spPr>
      </p:cxnSp>
      <p:sp>
        <p:nvSpPr>
          <p:cNvPr id="48154" name="Line 26"/>
          <p:cNvSpPr>
            <a:spLocks noChangeShapeType="1"/>
          </p:cNvSpPr>
          <p:nvPr/>
        </p:nvSpPr>
        <p:spPr bwMode="auto">
          <a:xfrm flipH="1">
            <a:off x="3111500" y="2487613"/>
            <a:ext cx="0" cy="2438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55" name="Line 27"/>
          <p:cNvSpPr>
            <a:spLocks noChangeShapeType="1"/>
          </p:cNvSpPr>
          <p:nvPr/>
        </p:nvSpPr>
        <p:spPr bwMode="auto">
          <a:xfrm>
            <a:off x="6464300" y="2259013"/>
            <a:ext cx="0" cy="2743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56" name="Line 28"/>
          <p:cNvSpPr>
            <a:spLocks noChangeShapeType="1"/>
          </p:cNvSpPr>
          <p:nvPr/>
        </p:nvSpPr>
        <p:spPr bwMode="auto">
          <a:xfrm flipH="1">
            <a:off x="2806700" y="4545013"/>
            <a:ext cx="990600" cy="609600"/>
          </a:xfrm>
          <a:prstGeom prst="line">
            <a:avLst/>
          </a:prstGeom>
          <a:noFill/>
          <a:ln w="9525">
            <a:solidFill>
              <a:schemeClr val="tx1"/>
            </a:solidFill>
            <a:round/>
            <a:headEnd/>
            <a:tailEnd/>
          </a:ln>
          <a:effectLst/>
        </p:spPr>
        <p:txBody>
          <a:bodyPr>
            <a:prstTxWarp prst="textNoShape">
              <a:avLst/>
            </a:prstTxWarp>
          </a:bodyPr>
          <a:lstStyle/>
          <a:p>
            <a:endParaRPr lang="en-US"/>
          </a:p>
        </p:txBody>
      </p:sp>
      <p:pic>
        <p:nvPicPr>
          <p:cNvPr id="48157" name="Picture 29"/>
          <p:cNvPicPr>
            <a:picLocks noChangeAspect="1" noChangeArrowheads="1"/>
          </p:cNvPicPr>
          <p:nvPr/>
        </p:nvPicPr>
        <p:blipFill>
          <a:blip r:embed="rId3"/>
          <a:srcRect/>
          <a:stretch>
            <a:fillRect/>
          </a:stretch>
        </p:blipFill>
        <p:spPr bwMode="auto">
          <a:xfrm>
            <a:off x="4787900" y="3249613"/>
            <a:ext cx="762000" cy="665162"/>
          </a:xfrm>
          <a:prstGeom prst="rect">
            <a:avLst/>
          </a:prstGeom>
          <a:noFill/>
          <a:ln w="9525">
            <a:noFill/>
            <a:miter lim="800000"/>
            <a:headEnd/>
            <a:tailEnd/>
          </a:ln>
          <a:effectLst/>
        </p:spPr>
      </p:pic>
      <p:sp>
        <p:nvSpPr>
          <p:cNvPr id="48158" name="Text Box 30"/>
          <p:cNvSpPr txBox="1">
            <a:spLocks noChangeArrowheads="1"/>
          </p:cNvSpPr>
          <p:nvPr/>
        </p:nvSpPr>
        <p:spPr bwMode="auto">
          <a:xfrm>
            <a:off x="3721100" y="1649413"/>
            <a:ext cx="2195513" cy="701675"/>
          </a:xfrm>
          <a:prstGeom prst="rect">
            <a:avLst/>
          </a:prstGeom>
          <a:noFill/>
          <a:ln w="9525">
            <a:noFill/>
            <a:miter lim="800000"/>
            <a:headEnd/>
            <a:tailEnd/>
          </a:ln>
          <a:effectLst/>
        </p:spPr>
        <p:txBody>
          <a:bodyPr wrap="none">
            <a:prstTxWarp prst="textNoShape">
              <a:avLst/>
            </a:prstTxWarp>
            <a:spAutoFit/>
          </a:bodyPr>
          <a:lstStyle/>
          <a:p>
            <a:pPr algn="l"/>
            <a:r>
              <a:rPr lang="en-US" sz="2000">
                <a:latin typeface="Times New Roman" pitchFamily="-111" charset="0"/>
              </a:rPr>
              <a:t>Chinese texts with</a:t>
            </a:r>
          </a:p>
          <a:p>
            <a:pPr algn="l"/>
            <a:r>
              <a:rPr lang="en-US" sz="2000">
                <a:latin typeface="Times New Roman" pitchFamily="-111" charset="0"/>
              </a:rPr>
              <a:t>English translations</a:t>
            </a:r>
          </a:p>
        </p:txBody>
      </p:sp>
      <p:sp>
        <p:nvSpPr>
          <p:cNvPr id="48159" name="Line 31"/>
          <p:cNvSpPr>
            <a:spLocks noChangeShapeType="1"/>
          </p:cNvSpPr>
          <p:nvPr/>
        </p:nvSpPr>
        <p:spPr bwMode="auto">
          <a:xfrm>
            <a:off x="5702300" y="4545013"/>
            <a:ext cx="914400" cy="533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60" name="Text Box 32"/>
          <p:cNvSpPr txBox="1">
            <a:spLocks noChangeArrowheads="1"/>
          </p:cNvSpPr>
          <p:nvPr/>
        </p:nvSpPr>
        <p:spPr bwMode="auto">
          <a:xfrm>
            <a:off x="187325" y="5197475"/>
            <a:ext cx="6621463" cy="1200150"/>
          </a:xfrm>
          <a:prstGeom prst="rect">
            <a:avLst/>
          </a:prstGeom>
          <a:solidFill>
            <a:srgbClr val="FFFF00"/>
          </a:solidFill>
          <a:ln w="12700">
            <a:solidFill>
              <a:schemeClr val="tx1"/>
            </a:solidFill>
            <a:miter lim="800000"/>
            <a:headEnd/>
            <a:tailEnd/>
          </a:ln>
          <a:effectLst/>
        </p:spPr>
        <p:txBody>
          <a:bodyPr wrap="none">
            <a:prstTxWarp prst="textNoShape">
              <a:avLst/>
            </a:prstTxWarp>
            <a:spAutoFit/>
          </a:bodyPr>
          <a:lstStyle/>
          <a:p>
            <a:pPr algn="l"/>
            <a:r>
              <a:rPr lang="en-US" sz="2400">
                <a:latin typeface="Times New Roman" pitchFamily="-111" charset="0"/>
              </a:rPr>
              <a:t>You can teach yourself to translate Chinese</a:t>
            </a:r>
          </a:p>
          <a:p>
            <a:pPr algn="l"/>
            <a:r>
              <a:rPr lang="en-US" sz="2400">
                <a:latin typeface="Times New Roman" pitchFamily="-111" charset="0"/>
              </a:rPr>
              <a:t>using </a:t>
            </a:r>
            <a:r>
              <a:rPr lang="en-US" sz="2400" i="1">
                <a:latin typeface="Times New Roman" pitchFamily="-111" charset="0"/>
              </a:rPr>
              <a:t>only</a:t>
            </a:r>
            <a:r>
              <a:rPr lang="en-US" sz="2400">
                <a:latin typeface="Times New Roman" pitchFamily="-111" charset="0"/>
              </a:rPr>
              <a:t> bilingual data (without grammar books, </a:t>
            </a:r>
          </a:p>
          <a:p>
            <a:pPr algn="l"/>
            <a:r>
              <a:rPr lang="en-US" sz="2400">
                <a:latin typeface="Times New Roman" pitchFamily="-111" charset="0"/>
              </a:rPr>
              <a:t>dictionaries, any people to answer your questions…)</a:t>
            </a:r>
          </a:p>
        </p:txBody>
      </p:sp>
      <p:sp>
        <p:nvSpPr>
          <p:cNvPr id="48162" name="Line 34"/>
          <p:cNvSpPr>
            <a:spLocks noChangeShapeType="1"/>
          </p:cNvSpPr>
          <p:nvPr/>
        </p:nvSpPr>
        <p:spPr bwMode="auto">
          <a:xfrm>
            <a:off x="5092700" y="2335213"/>
            <a:ext cx="304800" cy="762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8163" name="Rectangle 35"/>
          <p:cNvSpPr>
            <a:spLocks noChangeArrowheads="1"/>
          </p:cNvSpPr>
          <p:nvPr/>
        </p:nvSpPr>
        <p:spPr bwMode="auto">
          <a:xfrm>
            <a:off x="604838" y="5748338"/>
            <a:ext cx="184150" cy="457200"/>
          </a:xfrm>
          <a:prstGeom prst="rect">
            <a:avLst/>
          </a:prstGeom>
          <a:noFill/>
          <a:ln w="12700">
            <a:noFill/>
            <a:miter lim="800000"/>
            <a:headEnd/>
            <a:tailEnd/>
          </a:ln>
          <a:effectLst/>
        </p:spPr>
        <p:txBody>
          <a:bodyPr wrap="none">
            <a:prstTxWarp prst="textNoShape">
              <a:avLst/>
            </a:prstTxWarp>
            <a:spAutoFit/>
          </a:bodyPr>
          <a:lstStyle/>
          <a:p>
            <a:pPr algn="l"/>
            <a:endParaRPr lang="en-US" sz="2400">
              <a:latin typeface="Times New Roman" pitchFamily="-111" charset="0"/>
            </a:endParaRPr>
          </a:p>
        </p:txBody>
      </p:sp>
    </p:spTree>
    <p:extLst>
      <p:ext uri="{BB962C8B-B14F-4D97-AF65-F5344CB8AC3E}">
        <p14:creationId xmlns:p14="http://schemas.microsoft.com/office/powerpoint/2010/main" val="426703735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7848600" y="152400"/>
            <a:ext cx="1219200" cy="190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98" name="Rectangle 2"/>
          <p:cNvSpPr>
            <a:spLocks noGrp="1" noChangeArrowheads="1"/>
          </p:cNvSpPr>
          <p:nvPr>
            <p:ph type="title"/>
          </p:nvPr>
        </p:nvSpPr>
        <p:spPr>
          <a:xfrm>
            <a:off x="533400" y="138113"/>
            <a:ext cx="8458200" cy="838200"/>
          </a:xfrm>
        </p:spPr>
        <p:txBody>
          <a:bodyPr/>
          <a:lstStyle/>
          <a:p>
            <a:r>
              <a:rPr lang="en-US" sz="3600" dirty="0"/>
              <a:t>Centauri/</a:t>
            </a:r>
            <a:r>
              <a:rPr lang="en-US" sz="3600" dirty="0" err="1"/>
              <a:t>Arcturan</a:t>
            </a:r>
            <a:r>
              <a:rPr lang="en-US" sz="3600" dirty="0"/>
              <a:t> [Knight, 1997]</a:t>
            </a:r>
            <a:endParaRPr lang="en-US" dirty="0"/>
          </a:p>
        </p:txBody>
      </p:sp>
      <p:grpSp>
        <p:nvGrpSpPr>
          <p:cNvPr id="29699" name="Group 3"/>
          <p:cNvGrpSpPr>
            <a:grpSpLocks/>
          </p:cNvGrpSpPr>
          <p:nvPr/>
        </p:nvGrpSpPr>
        <p:grpSpPr bwMode="auto">
          <a:xfrm>
            <a:off x="381000" y="1524000"/>
            <a:ext cx="8337550" cy="4873625"/>
            <a:chOff x="-3" y="-3"/>
            <a:chExt cx="3487" cy="3344"/>
          </a:xfrm>
        </p:grpSpPr>
        <p:grpSp>
          <p:nvGrpSpPr>
            <p:cNvPr id="29700" name="Group 4"/>
            <p:cNvGrpSpPr>
              <a:grpSpLocks/>
            </p:cNvGrpSpPr>
            <p:nvPr/>
          </p:nvGrpSpPr>
          <p:grpSpPr bwMode="auto">
            <a:xfrm>
              <a:off x="0" y="0"/>
              <a:ext cx="3481" cy="3338"/>
              <a:chOff x="0" y="0"/>
              <a:chExt cx="3481" cy="3338"/>
            </a:xfrm>
          </p:grpSpPr>
          <p:grpSp>
            <p:nvGrpSpPr>
              <p:cNvPr id="29701" name="Group 5"/>
              <p:cNvGrpSpPr>
                <a:grpSpLocks/>
              </p:cNvGrpSpPr>
              <p:nvPr/>
            </p:nvGrpSpPr>
            <p:grpSpPr bwMode="auto">
              <a:xfrm>
                <a:off x="0" y="0"/>
                <a:ext cx="1599" cy="633"/>
                <a:chOff x="0" y="0"/>
                <a:chExt cx="1599" cy="633"/>
              </a:xfrm>
            </p:grpSpPr>
            <p:sp>
              <p:nvSpPr>
                <p:cNvPr id="29702"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29703"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04" name="Group 8"/>
              <p:cNvGrpSpPr>
                <a:grpSpLocks/>
              </p:cNvGrpSpPr>
              <p:nvPr/>
            </p:nvGrpSpPr>
            <p:grpSpPr bwMode="auto">
              <a:xfrm>
                <a:off x="1599" y="0"/>
                <a:ext cx="1882" cy="633"/>
                <a:chOff x="1599" y="0"/>
                <a:chExt cx="1882" cy="633"/>
              </a:xfrm>
            </p:grpSpPr>
            <p:sp>
              <p:nvSpPr>
                <p:cNvPr id="29705"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29706"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07" name="Group 11"/>
              <p:cNvGrpSpPr>
                <a:grpSpLocks/>
              </p:cNvGrpSpPr>
              <p:nvPr/>
            </p:nvGrpSpPr>
            <p:grpSpPr bwMode="auto">
              <a:xfrm>
                <a:off x="0" y="633"/>
                <a:ext cx="1599" cy="633"/>
                <a:chOff x="0" y="633"/>
                <a:chExt cx="1599" cy="633"/>
              </a:xfrm>
            </p:grpSpPr>
            <p:sp>
              <p:nvSpPr>
                <p:cNvPr id="29708"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29709"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10" name="Group 14"/>
              <p:cNvGrpSpPr>
                <a:grpSpLocks/>
              </p:cNvGrpSpPr>
              <p:nvPr/>
            </p:nvGrpSpPr>
            <p:grpSpPr bwMode="auto">
              <a:xfrm>
                <a:off x="1599" y="633"/>
                <a:ext cx="1882" cy="633"/>
                <a:chOff x="1599" y="633"/>
                <a:chExt cx="1882" cy="633"/>
              </a:xfrm>
            </p:grpSpPr>
            <p:sp>
              <p:nvSpPr>
                <p:cNvPr id="29711"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29712"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13" name="Group 17"/>
              <p:cNvGrpSpPr>
                <a:grpSpLocks/>
              </p:cNvGrpSpPr>
              <p:nvPr/>
            </p:nvGrpSpPr>
            <p:grpSpPr bwMode="auto">
              <a:xfrm>
                <a:off x="0" y="1266"/>
                <a:ext cx="1599" cy="518"/>
                <a:chOff x="0" y="1266"/>
                <a:chExt cx="1599" cy="518"/>
              </a:xfrm>
            </p:grpSpPr>
            <p:sp>
              <p:nvSpPr>
                <p:cNvPr id="29714"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29715"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16" name="Group 20"/>
              <p:cNvGrpSpPr>
                <a:grpSpLocks/>
              </p:cNvGrpSpPr>
              <p:nvPr/>
            </p:nvGrpSpPr>
            <p:grpSpPr bwMode="auto">
              <a:xfrm>
                <a:off x="1599" y="1266"/>
                <a:ext cx="1882" cy="518"/>
                <a:chOff x="1599" y="1266"/>
                <a:chExt cx="1882" cy="518"/>
              </a:xfrm>
            </p:grpSpPr>
            <p:sp>
              <p:nvSpPr>
                <p:cNvPr id="29717"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29718"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19" name="Group 23"/>
              <p:cNvGrpSpPr>
                <a:grpSpLocks/>
              </p:cNvGrpSpPr>
              <p:nvPr/>
            </p:nvGrpSpPr>
            <p:grpSpPr bwMode="auto">
              <a:xfrm>
                <a:off x="0" y="1784"/>
                <a:ext cx="1599" cy="518"/>
                <a:chOff x="0" y="1784"/>
                <a:chExt cx="1599" cy="518"/>
              </a:xfrm>
            </p:grpSpPr>
            <p:sp>
              <p:nvSpPr>
                <p:cNvPr id="29720"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29721"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22" name="Group 26"/>
              <p:cNvGrpSpPr>
                <a:grpSpLocks/>
              </p:cNvGrpSpPr>
              <p:nvPr/>
            </p:nvGrpSpPr>
            <p:grpSpPr bwMode="auto">
              <a:xfrm>
                <a:off x="1599" y="1784"/>
                <a:ext cx="1882" cy="518"/>
                <a:chOff x="1599" y="1784"/>
                <a:chExt cx="1882" cy="518"/>
              </a:xfrm>
            </p:grpSpPr>
            <p:sp>
              <p:nvSpPr>
                <p:cNvPr id="29723"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29724"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25" name="Group 29"/>
              <p:cNvGrpSpPr>
                <a:grpSpLocks/>
              </p:cNvGrpSpPr>
              <p:nvPr/>
            </p:nvGrpSpPr>
            <p:grpSpPr bwMode="auto">
              <a:xfrm>
                <a:off x="0" y="2302"/>
                <a:ext cx="1599" cy="518"/>
                <a:chOff x="0" y="2302"/>
                <a:chExt cx="1599" cy="518"/>
              </a:xfrm>
            </p:grpSpPr>
            <p:sp>
              <p:nvSpPr>
                <p:cNvPr id="29726"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29727"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28" name="Group 32"/>
              <p:cNvGrpSpPr>
                <a:grpSpLocks/>
              </p:cNvGrpSpPr>
              <p:nvPr/>
            </p:nvGrpSpPr>
            <p:grpSpPr bwMode="auto">
              <a:xfrm>
                <a:off x="1599" y="2302"/>
                <a:ext cx="1882" cy="518"/>
                <a:chOff x="1599" y="2302"/>
                <a:chExt cx="1882" cy="518"/>
              </a:xfrm>
            </p:grpSpPr>
            <p:sp>
              <p:nvSpPr>
                <p:cNvPr id="29729"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29730"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31" name="Group 35"/>
              <p:cNvGrpSpPr>
                <a:grpSpLocks/>
              </p:cNvGrpSpPr>
              <p:nvPr/>
            </p:nvGrpSpPr>
            <p:grpSpPr bwMode="auto">
              <a:xfrm>
                <a:off x="0" y="2820"/>
                <a:ext cx="1599" cy="518"/>
                <a:chOff x="0" y="2820"/>
                <a:chExt cx="1599" cy="518"/>
              </a:xfrm>
            </p:grpSpPr>
            <p:sp>
              <p:nvSpPr>
                <p:cNvPr id="29732"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29733"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34" name="Group 38"/>
              <p:cNvGrpSpPr>
                <a:grpSpLocks/>
              </p:cNvGrpSpPr>
              <p:nvPr/>
            </p:nvGrpSpPr>
            <p:grpSpPr bwMode="auto">
              <a:xfrm>
                <a:off x="1599" y="2820"/>
                <a:ext cx="1882" cy="518"/>
                <a:chOff x="1599" y="2820"/>
                <a:chExt cx="1882" cy="518"/>
              </a:xfrm>
            </p:grpSpPr>
            <p:sp>
              <p:nvSpPr>
                <p:cNvPr id="29735"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29736"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29737"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29738" name="Text Box 42"/>
          <p:cNvSpPr txBox="1">
            <a:spLocks noChangeArrowheads="1"/>
          </p:cNvSpPr>
          <p:nvPr/>
        </p:nvSpPr>
        <p:spPr bwMode="auto">
          <a:xfrm>
            <a:off x="152400" y="1066800"/>
            <a:ext cx="853440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a:solidFill>
                  <a:schemeClr val="tx2"/>
                </a:solidFill>
                <a:latin typeface="Times New Roman" pitchFamily="-111" charset="0"/>
              </a:rPr>
              <a:t>farok crrrok hihok yorok clok kantok ok-yurp</a:t>
            </a:r>
          </a:p>
        </p:txBody>
      </p:sp>
    </p:spTree>
    <p:extLst>
      <p:ext uri="{BB962C8B-B14F-4D97-AF65-F5344CB8AC3E}">
        <p14:creationId xmlns:p14="http://schemas.microsoft.com/office/powerpoint/2010/main" val="382340583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13" name="Rectangle 45"/>
          <p:cNvSpPr>
            <a:spLocks noChangeArrowheads="1"/>
          </p:cNvSpPr>
          <p:nvPr/>
        </p:nvSpPr>
        <p:spPr bwMode="auto">
          <a:xfrm>
            <a:off x="48006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2812" name="Rectangle 44"/>
          <p:cNvSpPr>
            <a:spLocks noChangeArrowheads="1"/>
          </p:cNvSpPr>
          <p:nvPr/>
        </p:nvSpPr>
        <p:spPr bwMode="auto">
          <a:xfrm>
            <a:off x="5121275" y="1522413"/>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2811" name="Rectangle 43"/>
          <p:cNvSpPr>
            <a:spLocks noChangeArrowheads="1"/>
          </p:cNvSpPr>
          <p:nvPr/>
        </p:nvSpPr>
        <p:spPr bwMode="auto">
          <a:xfrm>
            <a:off x="1447800" y="4876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2770" name="Rectangle 2"/>
          <p:cNvSpPr>
            <a:spLocks noGrp="1" noChangeArrowheads="1"/>
          </p:cNvSpPr>
          <p:nvPr>
            <p:ph type="title"/>
          </p:nvPr>
        </p:nvSpPr>
        <p:spPr>
          <a:xfrm>
            <a:off x="533400" y="138113"/>
            <a:ext cx="8458200" cy="838200"/>
          </a:xfrm>
        </p:spPr>
        <p:txBody>
          <a:bodyPr/>
          <a:lstStyle/>
          <a:p>
            <a:r>
              <a:rPr lang="en-US" sz="3600" dirty="0"/>
              <a:t>Centauri/</a:t>
            </a:r>
            <a:r>
              <a:rPr lang="en-US" sz="3600" dirty="0" err="1"/>
              <a:t>Arcturan</a:t>
            </a:r>
            <a:r>
              <a:rPr lang="en-US" sz="3600" dirty="0"/>
              <a:t> [Knight, 1997]</a:t>
            </a:r>
            <a:endParaRPr lang="en-US" dirty="0"/>
          </a:p>
        </p:txBody>
      </p:sp>
      <p:grpSp>
        <p:nvGrpSpPr>
          <p:cNvPr id="32771" name="Group 3"/>
          <p:cNvGrpSpPr>
            <a:grpSpLocks/>
          </p:cNvGrpSpPr>
          <p:nvPr/>
        </p:nvGrpSpPr>
        <p:grpSpPr bwMode="auto">
          <a:xfrm>
            <a:off x="381000" y="1524000"/>
            <a:ext cx="8337550" cy="4873625"/>
            <a:chOff x="-3" y="-3"/>
            <a:chExt cx="3487" cy="3344"/>
          </a:xfrm>
        </p:grpSpPr>
        <p:grpSp>
          <p:nvGrpSpPr>
            <p:cNvPr id="32772" name="Group 4"/>
            <p:cNvGrpSpPr>
              <a:grpSpLocks/>
            </p:cNvGrpSpPr>
            <p:nvPr/>
          </p:nvGrpSpPr>
          <p:grpSpPr bwMode="auto">
            <a:xfrm>
              <a:off x="0" y="0"/>
              <a:ext cx="3481" cy="3338"/>
              <a:chOff x="0" y="0"/>
              <a:chExt cx="3481" cy="3338"/>
            </a:xfrm>
          </p:grpSpPr>
          <p:grpSp>
            <p:nvGrpSpPr>
              <p:cNvPr id="32773" name="Group 5"/>
              <p:cNvGrpSpPr>
                <a:grpSpLocks/>
              </p:cNvGrpSpPr>
              <p:nvPr/>
            </p:nvGrpSpPr>
            <p:grpSpPr bwMode="auto">
              <a:xfrm>
                <a:off x="0" y="0"/>
                <a:ext cx="1599" cy="633"/>
                <a:chOff x="0" y="0"/>
                <a:chExt cx="1599" cy="633"/>
              </a:xfrm>
            </p:grpSpPr>
            <p:sp>
              <p:nvSpPr>
                <p:cNvPr id="32774"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2775"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76" name="Group 8"/>
              <p:cNvGrpSpPr>
                <a:grpSpLocks/>
              </p:cNvGrpSpPr>
              <p:nvPr/>
            </p:nvGrpSpPr>
            <p:grpSpPr bwMode="auto">
              <a:xfrm>
                <a:off x="1599" y="0"/>
                <a:ext cx="1882" cy="633"/>
                <a:chOff x="1599" y="0"/>
                <a:chExt cx="1882" cy="633"/>
              </a:xfrm>
            </p:grpSpPr>
            <p:sp>
              <p:nvSpPr>
                <p:cNvPr id="32777"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2778"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79" name="Group 11"/>
              <p:cNvGrpSpPr>
                <a:grpSpLocks/>
              </p:cNvGrpSpPr>
              <p:nvPr/>
            </p:nvGrpSpPr>
            <p:grpSpPr bwMode="auto">
              <a:xfrm>
                <a:off x="0" y="633"/>
                <a:ext cx="1599" cy="633"/>
                <a:chOff x="0" y="633"/>
                <a:chExt cx="1599" cy="633"/>
              </a:xfrm>
            </p:grpSpPr>
            <p:sp>
              <p:nvSpPr>
                <p:cNvPr id="32780"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2781"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82" name="Group 14"/>
              <p:cNvGrpSpPr>
                <a:grpSpLocks/>
              </p:cNvGrpSpPr>
              <p:nvPr/>
            </p:nvGrpSpPr>
            <p:grpSpPr bwMode="auto">
              <a:xfrm>
                <a:off x="1599" y="633"/>
                <a:ext cx="1882" cy="633"/>
                <a:chOff x="1599" y="633"/>
                <a:chExt cx="1882" cy="633"/>
              </a:xfrm>
            </p:grpSpPr>
            <p:sp>
              <p:nvSpPr>
                <p:cNvPr id="32783"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2784"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85" name="Group 17"/>
              <p:cNvGrpSpPr>
                <a:grpSpLocks/>
              </p:cNvGrpSpPr>
              <p:nvPr/>
            </p:nvGrpSpPr>
            <p:grpSpPr bwMode="auto">
              <a:xfrm>
                <a:off x="0" y="1266"/>
                <a:ext cx="1599" cy="518"/>
                <a:chOff x="0" y="1266"/>
                <a:chExt cx="1599" cy="518"/>
              </a:xfrm>
            </p:grpSpPr>
            <p:sp>
              <p:nvSpPr>
                <p:cNvPr id="32786"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2787"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88" name="Group 20"/>
              <p:cNvGrpSpPr>
                <a:grpSpLocks/>
              </p:cNvGrpSpPr>
              <p:nvPr/>
            </p:nvGrpSpPr>
            <p:grpSpPr bwMode="auto">
              <a:xfrm>
                <a:off x="1599" y="1266"/>
                <a:ext cx="1882" cy="518"/>
                <a:chOff x="1599" y="1266"/>
                <a:chExt cx="1882" cy="518"/>
              </a:xfrm>
            </p:grpSpPr>
            <p:sp>
              <p:nvSpPr>
                <p:cNvPr id="32789"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2790"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91" name="Group 23"/>
              <p:cNvGrpSpPr>
                <a:grpSpLocks/>
              </p:cNvGrpSpPr>
              <p:nvPr/>
            </p:nvGrpSpPr>
            <p:grpSpPr bwMode="auto">
              <a:xfrm>
                <a:off x="0" y="1784"/>
                <a:ext cx="1599" cy="518"/>
                <a:chOff x="0" y="1784"/>
                <a:chExt cx="1599" cy="518"/>
              </a:xfrm>
            </p:grpSpPr>
            <p:sp>
              <p:nvSpPr>
                <p:cNvPr id="32792"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2793"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94" name="Group 26"/>
              <p:cNvGrpSpPr>
                <a:grpSpLocks/>
              </p:cNvGrpSpPr>
              <p:nvPr/>
            </p:nvGrpSpPr>
            <p:grpSpPr bwMode="auto">
              <a:xfrm>
                <a:off x="1599" y="1784"/>
                <a:ext cx="1882" cy="518"/>
                <a:chOff x="1599" y="1784"/>
                <a:chExt cx="1882" cy="518"/>
              </a:xfrm>
            </p:grpSpPr>
            <p:sp>
              <p:nvSpPr>
                <p:cNvPr id="32795"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2796"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97" name="Group 29"/>
              <p:cNvGrpSpPr>
                <a:grpSpLocks/>
              </p:cNvGrpSpPr>
              <p:nvPr/>
            </p:nvGrpSpPr>
            <p:grpSpPr bwMode="auto">
              <a:xfrm>
                <a:off x="0" y="2302"/>
                <a:ext cx="1599" cy="518"/>
                <a:chOff x="0" y="2302"/>
                <a:chExt cx="1599" cy="518"/>
              </a:xfrm>
            </p:grpSpPr>
            <p:sp>
              <p:nvSpPr>
                <p:cNvPr id="32798"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2799"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800" name="Group 32"/>
              <p:cNvGrpSpPr>
                <a:grpSpLocks/>
              </p:cNvGrpSpPr>
              <p:nvPr/>
            </p:nvGrpSpPr>
            <p:grpSpPr bwMode="auto">
              <a:xfrm>
                <a:off x="1599" y="2302"/>
                <a:ext cx="1882" cy="518"/>
                <a:chOff x="1599" y="2302"/>
                <a:chExt cx="1882" cy="518"/>
              </a:xfrm>
            </p:grpSpPr>
            <p:sp>
              <p:nvSpPr>
                <p:cNvPr id="32801"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2802"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803" name="Group 35"/>
              <p:cNvGrpSpPr>
                <a:grpSpLocks/>
              </p:cNvGrpSpPr>
              <p:nvPr/>
            </p:nvGrpSpPr>
            <p:grpSpPr bwMode="auto">
              <a:xfrm>
                <a:off x="0" y="2820"/>
                <a:ext cx="1599" cy="518"/>
                <a:chOff x="0" y="2820"/>
                <a:chExt cx="1599" cy="518"/>
              </a:xfrm>
            </p:grpSpPr>
            <p:sp>
              <p:nvSpPr>
                <p:cNvPr id="32804"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2805"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806" name="Group 38"/>
              <p:cNvGrpSpPr>
                <a:grpSpLocks/>
              </p:cNvGrpSpPr>
              <p:nvPr/>
            </p:nvGrpSpPr>
            <p:grpSpPr bwMode="auto">
              <a:xfrm>
                <a:off x="1599" y="2820"/>
                <a:ext cx="1882" cy="518"/>
                <a:chOff x="1599" y="2820"/>
                <a:chExt cx="1882" cy="518"/>
              </a:xfrm>
            </p:grpSpPr>
            <p:sp>
              <p:nvSpPr>
                <p:cNvPr id="32807"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2808"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2809"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2810" name="Text Box 42"/>
          <p:cNvSpPr txBox="1">
            <a:spLocks noChangeArrowheads="1"/>
          </p:cNvSpPr>
          <p:nvPr/>
        </p:nvSpPr>
        <p:spPr bwMode="auto">
          <a:xfrm>
            <a:off x="152400" y="1066800"/>
            <a:ext cx="853440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a:solidFill>
                  <a:schemeClr val="tx2"/>
                </a:solidFill>
                <a:latin typeface="Times New Roman" pitchFamily="-111" charset="0"/>
              </a:rPr>
              <a:t>farok crrrok hihok yorok clok kantok ok-yurp</a:t>
            </a:r>
          </a:p>
        </p:txBody>
      </p:sp>
    </p:spTree>
    <p:extLst>
      <p:ext uri="{BB962C8B-B14F-4D97-AF65-F5344CB8AC3E}">
        <p14:creationId xmlns:p14="http://schemas.microsoft.com/office/powerpoint/2010/main" val="400280148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8006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405" name="Text Box 45"/>
          <p:cNvSpPr txBox="1">
            <a:spLocks noChangeArrowheads="1"/>
          </p:cNvSpPr>
          <p:nvPr/>
        </p:nvSpPr>
        <p:spPr bwMode="auto">
          <a:xfrm>
            <a:off x="152400" y="1066800"/>
            <a:ext cx="854075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a:solidFill>
                  <a:schemeClr val="tx2"/>
                </a:solidFill>
                <a:latin typeface="Times New Roman" pitchFamily="-111" charset="0"/>
              </a:rPr>
              <a:t>farok crrrok hihok yorok clok kantok ok-yurp</a:t>
            </a:r>
          </a:p>
        </p:txBody>
      </p:sp>
      <p:sp>
        <p:nvSpPr>
          <p:cNvPr id="143407" name="Rectangle 47"/>
          <p:cNvSpPr>
            <a:spLocks noChangeArrowheads="1"/>
          </p:cNvSpPr>
          <p:nvPr/>
        </p:nvSpPr>
        <p:spPr bwMode="auto">
          <a:xfrm>
            <a:off x="5029200" y="1981200"/>
            <a:ext cx="315913"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406" name="Rectangle 46"/>
          <p:cNvSpPr>
            <a:spLocks noChangeArrowheads="1"/>
          </p:cNvSpPr>
          <p:nvPr/>
        </p:nvSpPr>
        <p:spPr bwMode="auto">
          <a:xfrm>
            <a:off x="1295400" y="5410200"/>
            <a:ext cx="315913"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363" name="Rectangle 3"/>
          <p:cNvSpPr>
            <a:spLocks noChangeArrowheads="1"/>
          </p:cNvSpPr>
          <p:nvPr/>
        </p:nvSpPr>
        <p:spPr bwMode="auto">
          <a:xfrm>
            <a:off x="5121275" y="1522413"/>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364" name="Rectangle 4"/>
          <p:cNvSpPr>
            <a:spLocks noChangeArrowheads="1"/>
          </p:cNvSpPr>
          <p:nvPr/>
        </p:nvSpPr>
        <p:spPr bwMode="auto">
          <a:xfrm>
            <a:off x="1447800" y="4876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365" name="Rectangle 5"/>
          <p:cNvSpPr>
            <a:spLocks noGrp="1" noChangeArrowheads="1"/>
          </p:cNvSpPr>
          <p:nvPr>
            <p:ph type="title"/>
          </p:nvPr>
        </p:nvSpPr>
        <p:spPr>
          <a:xfrm>
            <a:off x="533400" y="138113"/>
            <a:ext cx="8458200" cy="838200"/>
          </a:xfrm>
        </p:spPr>
        <p:txBody>
          <a:bodyPr/>
          <a:lstStyle/>
          <a:p>
            <a:r>
              <a:rPr lang="en-US" sz="3600"/>
              <a:t>Centauri/Arcturan [Knight, 1997]</a:t>
            </a:r>
            <a:endParaRPr lang="en-US"/>
          </a:p>
        </p:txBody>
      </p:sp>
      <p:grpSp>
        <p:nvGrpSpPr>
          <p:cNvPr id="143366" name="Group 6"/>
          <p:cNvGrpSpPr>
            <a:grpSpLocks/>
          </p:cNvGrpSpPr>
          <p:nvPr/>
        </p:nvGrpSpPr>
        <p:grpSpPr bwMode="auto">
          <a:xfrm>
            <a:off x="381000" y="1524000"/>
            <a:ext cx="8337550" cy="4873625"/>
            <a:chOff x="-3" y="-3"/>
            <a:chExt cx="3487" cy="3344"/>
          </a:xfrm>
        </p:grpSpPr>
        <p:grpSp>
          <p:nvGrpSpPr>
            <p:cNvPr id="143367" name="Group 7"/>
            <p:cNvGrpSpPr>
              <a:grpSpLocks/>
            </p:cNvGrpSpPr>
            <p:nvPr/>
          </p:nvGrpSpPr>
          <p:grpSpPr bwMode="auto">
            <a:xfrm>
              <a:off x="0" y="0"/>
              <a:ext cx="3481" cy="3338"/>
              <a:chOff x="0" y="0"/>
              <a:chExt cx="3481" cy="3338"/>
            </a:xfrm>
          </p:grpSpPr>
          <p:grpSp>
            <p:nvGrpSpPr>
              <p:cNvPr id="143368" name="Group 8"/>
              <p:cNvGrpSpPr>
                <a:grpSpLocks/>
              </p:cNvGrpSpPr>
              <p:nvPr/>
            </p:nvGrpSpPr>
            <p:grpSpPr bwMode="auto">
              <a:xfrm>
                <a:off x="0" y="0"/>
                <a:ext cx="1599" cy="633"/>
                <a:chOff x="0" y="0"/>
                <a:chExt cx="1599" cy="633"/>
              </a:xfrm>
            </p:grpSpPr>
            <p:sp>
              <p:nvSpPr>
                <p:cNvPr id="143369" name="Rectangle 9"/>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143370" name="Rectangle 10"/>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71" name="Group 11"/>
              <p:cNvGrpSpPr>
                <a:grpSpLocks/>
              </p:cNvGrpSpPr>
              <p:nvPr/>
            </p:nvGrpSpPr>
            <p:grpSpPr bwMode="auto">
              <a:xfrm>
                <a:off x="1599" y="0"/>
                <a:ext cx="1882" cy="633"/>
                <a:chOff x="1599" y="0"/>
                <a:chExt cx="1882" cy="633"/>
              </a:xfrm>
            </p:grpSpPr>
            <p:sp>
              <p:nvSpPr>
                <p:cNvPr id="143372" name="Rectangle 12"/>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a:t>
                  </a:r>
                  <a:r>
                    <a:rPr lang="en-US" sz="1600" b="1">
                      <a:latin typeface="Times New Roman" pitchFamily="-111" charset="0"/>
                      <a:ea typeface="Times New Roman" pitchFamily="-111" charset="0"/>
                      <a:cs typeface="Times New Roman" pitchFamily="-111" charset="0"/>
                    </a:rPr>
                    <a:t>jjat</a:t>
                  </a:r>
                  <a:r>
                    <a:rPr lang="en-US" sz="1600">
                      <a:latin typeface="Times New Roman" pitchFamily="-111" charset="0"/>
                      <a:ea typeface="Times New Roman" pitchFamily="-111" charset="0"/>
                      <a:cs typeface="Times New Roman" pitchFamily="-111" charset="0"/>
                    </a:rPr>
                    <a:t> bichat wat dat vat eneat .</a:t>
                  </a:r>
                </a:p>
                <a:p>
                  <a:pPr algn="l" eaLnBrk="0" hangingPunct="0"/>
                  <a:endParaRPr lang="en-US" sz="3200">
                    <a:latin typeface="Times New Roman" pitchFamily="-111" charset="0"/>
                  </a:endParaRPr>
                </a:p>
              </p:txBody>
            </p:sp>
            <p:sp>
              <p:nvSpPr>
                <p:cNvPr id="143373" name="Rectangle 13"/>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74" name="Group 14"/>
              <p:cNvGrpSpPr>
                <a:grpSpLocks/>
              </p:cNvGrpSpPr>
              <p:nvPr/>
            </p:nvGrpSpPr>
            <p:grpSpPr bwMode="auto">
              <a:xfrm>
                <a:off x="0" y="633"/>
                <a:ext cx="1599" cy="633"/>
                <a:chOff x="0" y="633"/>
                <a:chExt cx="1599" cy="633"/>
              </a:xfrm>
            </p:grpSpPr>
            <p:sp>
              <p:nvSpPr>
                <p:cNvPr id="143375" name="Rectangle 15"/>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143376" name="Rectangle 16"/>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77" name="Group 17"/>
              <p:cNvGrpSpPr>
                <a:grpSpLocks/>
              </p:cNvGrpSpPr>
              <p:nvPr/>
            </p:nvGrpSpPr>
            <p:grpSpPr bwMode="auto">
              <a:xfrm>
                <a:off x="1599" y="633"/>
                <a:ext cx="1882" cy="633"/>
                <a:chOff x="1599" y="633"/>
                <a:chExt cx="1882" cy="633"/>
              </a:xfrm>
            </p:grpSpPr>
            <p:sp>
              <p:nvSpPr>
                <p:cNvPr id="143378" name="Rectangle 18"/>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143379" name="Rectangle 19"/>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80" name="Group 20"/>
              <p:cNvGrpSpPr>
                <a:grpSpLocks/>
              </p:cNvGrpSpPr>
              <p:nvPr/>
            </p:nvGrpSpPr>
            <p:grpSpPr bwMode="auto">
              <a:xfrm>
                <a:off x="0" y="1266"/>
                <a:ext cx="1599" cy="518"/>
                <a:chOff x="0" y="1266"/>
                <a:chExt cx="1599" cy="518"/>
              </a:xfrm>
            </p:grpSpPr>
            <p:sp>
              <p:nvSpPr>
                <p:cNvPr id="143381" name="Rectangle 21"/>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143382" name="Rectangle 22"/>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83" name="Group 23"/>
              <p:cNvGrpSpPr>
                <a:grpSpLocks/>
              </p:cNvGrpSpPr>
              <p:nvPr/>
            </p:nvGrpSpPr>
            <p:grpSpPr bwMode="auto">
              <a:xfrm>
                <a:off x="1599" y="1266"/>
                <a:ext cx="1882" cy="518"/>
                <a:chOff x="1599" y="1266"/>
                <a:chExt cx="1882" cy="518"/>
              </a:xfrm>
            </p:grpSpPr>
            <p:sp>
              <p:nvSpPr>
                <p:cNvPr id="143384" name="Rectangle 24"/>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143385" name="Rectangle 25"/>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86" name="Group 26"/>
              <p:cNvGrpSpPr>
                <a:grpSpLocks/>
              </p:cNvGrpSpPr>
              <p:nvPr/>
            </p:nvGrpSpPr>
            <p:grpSpPr bwMode="auto">
              <a:xfrm>
                <a:off x="0" y="1784"/>
                <a:ext cx="1599" cy="518"/>
                <a:chOff x="0" y="1784"/>
                <a:chExt cx="1599" cy="518"/>
              </a:xfrm>
            </p:grpSpPr>
            <p:sp>
              <p:nvSpPr>
                <p:cNvPr id="143387" name="Rectangle 27"/>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143388" name="Rectangle 28"/>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89" name="Group 29"/>
              <p:cNvGrpSpPr>
                <a:grpSpLocks/>
              </p:cNvGrpSpPr>
              <p:nvPr/>
            </p:nvGrpSpPr>
            <p:grpSpPr bwMode="auto">
              <a:xfrm>
                <a:off x="1599" y="1784"/>
                <a:ext cx="1882" cy="518"/>
                <a:chOff x="1599" y="1784"/>
                <a:chExt cx="1882" cy="518"/>
              </a:xfrm>
            </p:grpSpPr>
            <p:sp>
              <p:nvSpPr>
                <p:cNvPr id="143390" name="Rectangle 30"/>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143391" name="Rectangle 31"/>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92" name="Group 32"/>
              <p:cNvGrpSpPr>
                <a:grpSpLocks/>
              </p:cNvGrpSpPr>
              <p:nvPr/>
            </p:nvGrpSpPr>
            <p:grpSpPr bwMode="auto">
              <a:xfrm>
                <a:off x="0" y="2302"/>
                <a:ext cx="1599" cy="518"/>
                <a:chOff x="0" y="2302"/>
                <a:chExt cx="1599" cy="518"/>
              </a:xfrm>
            </p:grpSpPr>
            <p:sp>
              <p:nvSpPr>
                <p:cNvPr id="143393" name="Rectangle 33"/>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a:t>
                  </a:r>
                  <a:r>
                    <a:rPr lang="en-US" sz="1600" b="1">
                      <a:latin typeface="Times New Roman" pitchFamily="-111" charset="0"/>
                      <a:ea typeface="Times New Roman" pitchFamily="-111" charset="0"/>
                      <a:cs typeface="Times New Roman" pitchFamily="-111" charset="0"/>
                    </a:rPr>
                    <a:t>jjat</a:t>
                  </a:r>
                  <a:r>
                    <a:rPr lang="en-US" sz="1600">
                      <a:latin typeface="Times New Roman" pitchFamily="-111" charset="0"/>
                      <a:ea typeface="Times New Roman" pitchFamily="-111" charset="0"/>
                      <a:cs typeface="Times New Roman" pitchFamily="-111" charset="0"/>
                    </a:rPr>
                    <a:t> quat cat .</a:t>
                  </a:r>
                </a:p>
                <a:p>
                  <a:pPr algn="l" eaLnBrk="0" hangingPunct="0"/>
                  <a:endParaRPr lang="en-US" sz="3200">
                    <a:latin typeface="Times New Roman" pitchFamily="-111" charset="0"/>
                  </a:endParaRPr>
                </a:p>
              </p:txBody>
            </p:sp>
            <p:sp>
              <p:nvSpPr>
                <p:cNvPr id="143394" name="Rectangle 34"/>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95" name="Group 35"/>
              <p:cNvGrpSpPr>
                <a:grpSpLocks/>
              </p:cNvGrpSpPr>
              <p:nvPr/>
            </p:nvGrpSpPr>
            <p:grpSpPr bwMode="auto">
              <a:xfrm>
                <a:off x="1599" y="2302"/>
                <a:ext cx="1882" cy="518"/>
                <a:chOff x="1599" y="2302"/>
                <a:chExt cx="1882" cy="518"/>
              </a:xfrm>
            </p:grpSpPr>
            <p:sp>
              <p:nvSpPr>
                <p:cNvPr id="143396" name="Rectangle 36"/>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143397" name="Rectangle 37"/>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98" name="Group 38"/>
              <p:cNvGrpSpPr>
                <a:grpSpLocks/>
              </p:cNvGrpSpPr>
              <p:nvPr/>
            </p:nvGrpSpPr>
            <p:grpSpPr bwMode="auto">
              <a:xfrm>
                <a:off x="0" y="2820"/>
                <a:ext cx="1599" cy="518"/>
                <a:chOff x="0" y="2820"/>
                <a:chExt cx="1599" cy="518"/>
              </a:xfrm>
            </p:grpSpPr>
            <p:sp>
              <p:nvSpPr>
                <p:cNvPr id="143399" name="Rectangle 39"/>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143400" name="Rectangle 40"/>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401" name="Group 41"/>
              <p:cNvGrpSpPr>
                <a:grpSpLocks/>
              </p:cNvGrpSpPr>
              <p:nvPr/>
            </p:nvGrpSpPr>
            <p:grpSpPr bwMode="auto">
              <a:xfrm>
                <a:off x="1599" y="2820"/>
                <a:ext cx="1882" cy="518"/>
                <a:chOff x="1599" y="2820"/>
                <a:chExt cx="1882" cy="518"/>
              </a:xfrm>
            </p:grpSpPr>
            <p:sp>
              <p:nvSpPr>
                <p:cNvPr id="143402" name="Rectangle 42"/>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143403" name="Rectangle 43"/>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143404" name="Rectangle 44"/>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143408" name="Line 48"/>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3409" name="Line 49"/>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extLst>
      <p:ext uri="{BB962C8B-B14F-4D97-AF65-F5344CB8AC3E}">
        <p14:creationId xmlns:p14="http://schemas.microsoft.com/office/powerpoint/2010/main" val="217486151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40" name="Rectangle 48"/>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3839" name="Rectangle 47"/>
          <p:cNvSpPr>
            <a:spLocks noChangeArrowheads="1"/>
          </p:cNvSpPr>
          <p:nvPr/>
        </p:nvSpPr>
        <p:spPr bwMode="auto">
          <a:xfrm>
            <a:off x="53340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3838" name="Rectangle 46"/>
          <p:cNvSpPr>
            <a:spLocks noChangeArrowheads="1"/>
          </p:cNvSpPr>
          <p:nvPr/>
        </p:nvSpPr>
        <p:spPr bwMode="auto">
          <a:xfrm>
            <a:off x="5583238" y="4903788"/>
            <a:ext cx="633412"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3794" name="Rectangle 2"/>
          <p:cNvSpPr>
            <a:spLocks noGrp="1" noChangeArrowheads="1"/>
          </p:cNvSpPr>
          <p:nvPr>
            <p:ph type="title"/>
          </p:nvPr>
        </p:nvSpPr>
        <p:spPr>
          <a:xfrm>
            <a:off x="533400" y="138113"/>
            <a:ext cx="8458200" cy="838200"/>
          </a:xfrm>
        </p:spPr>
        <p:txBody>
          <a:bodyPr/>
          <a:lstStyle/>
          <a:p>
            <a:r>
              <a:rPr lang="en-US" sz="3600" dirty="0"/>
              <a:t>Centauri/</a:t>
            </a:r>
            <a:r>
              <a:rPr lang="en-US" sz="3600" dirty="0" err="1"/>
              <a:t>Arcturan</a:t>
            </a:r>
            <a:r>
              <a:rPr lang="en-US" sz="3600" dirty="0"/>
              <a:t> [Knight, 1997]</a:t>
            </a:r>
            <a:endParaRPr lang="en-US" dirty="0"/>
          </a:p>
        </p:txBody>
      </p:sp>
      <p:grpSp>
        <p:nvGrpSpPr>
          <p:cNvPr id="33795" name="Group 3"/>
          <p:cNvGrpSpPr>
            <a:grpSpLocks/>
          </p:cNvGrpSpPr>
          <p:nvPr/>
        </p:nvGrpSpPr>
        <p:grpSpPr bwMode="auto">
          <a:xfrm>
            <a:off x="381000" y="1524000"/>
            <a:ext cx="8337550" cy="4873625"/>
            <a:chOff x="-3" y="-3"/>
            <a:chExt cx="3487" cy="3344"/>
          </a:xfrm>
        </p:grpSpPr>
        <p:grpSp>
          <p:nvGrpSpPr>
            <p:cNvPr id="33796" name="Group 4"/>
            <p:cNvGrpSpPr>
              <a:grpSpLocks/>
            </p:cNvGrpSpPr>
            <p:nvPr/>
          </p:nvGrpSpPr>
          <p:grpSpPr bwMode="auto">
            <a:xfrm>
              <a:off x="0" y="0"/>
              <a:ext cx="3481" cy="3338"/>
              <a:chOff x="0" y="0"/>
              <a:chExt cx="3481" cy="3338"/>
            </a:xfrm>
          </p:grpSpPr>
          <p:grpSp>
            <p:nvGrpSpPr>
              <p:cNvPr id="33797" name="Group 5"/>
              <p:cNvGrpSpPr>
                <a:grpSpLocks/>
              </p:cNvGrpSpPr>
              <p:nvPr/>
            </p:nvGrpSpPr>
            <p:grpSpPr bwMode="auto">
              <a:xfrm>
                <a:off x="0" y="0"/>
                <a:ext cx="1599" cy="633"/>
                <a:chOff x="0" y="0"/>
                <a:chExt cx="1599" cy="633"/>
              </a:xfrm>
            </p:grpSpPr>
            <p:sp>
              <p:nvSpPr>
                <p:cNvPr id="33798"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3799"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00" name="Group 8"/>
              <p:cNvGrpSpPr>
                <a:grpSpLocks/>
              </p:cNvGrpSpPr>
              <p:nvPr/>
            </p:nvGrpSpPr>
            <p:grpSpPr bwMode="auto">
              <a:xfrm>
                <a:off x="1599" y="0"/>
                <a:ext cx="1882" cy="633"/>
                <a:chOff x="1599" y="0"/>
                <a:chExt cx="1882" cy="633"/>
              </a:xfrm>
            </p:grpSpPr>
            <p:sp>
              <p:nvSpPr>
                <p:cNvPr id="33801"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3802"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03" name="Group 11"/>
              <p:cNvGrpSpPr>
                <a:grpSpLocks/>
              </p:cNvGrpSpPr>
              <p:nvPr/>
            </p:nvGrpSpPr>
            <p:grpSpPr bwMode="auto">
              <a:xfrm>
                <a:off x="0" y="633"/>
                <a:ext cx="1599" cy="633"/>
                <a:chOff x="0" y="633"/>
                <a:chExt cx="1599" cy="633"/>
              </a:xfrm>
            </p:grpSpPr>
            <p:sp>
              <p:nvSpPr>
                <p:cNvPr id="33804"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3805"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06" name="Group 14"/>
              <p:cNvGrpSpPr>
                <a:grpSpLocks/>
              </p:cNvGrpSpPr>
              <p:nvPr/>
            </p:nvGrpSpPr>
            <p:grpSpPr bwMode="auto">
              <a:xfrm>
                <a:off x="1599" y="633"/>
                <a:ext cx="1882" cy="633"/>
                <a:chOff x="1599" y="633"/>
                <a:chExt cx="1882" cy="633"/>
              </a:xfrm>
            </p:grpSpPr>
            <p:sp>
              <p:nvSpPr>
                <p:cNvPr id="33807"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3808"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09" name="Group 17"/>
              <p:cNvGrpSpPr>
                <a:grpSpLocks/>
              </p:cNvGrpSpPr>
              <p:nvPr/>
            </p:nvGrpSpPr>
            <p:grpSpPr bwMode="auto">
              <a:xfrm>
                <a:off x="0" y="1266"/>
                <a:ext cx="1599" cy="518"/>
                <a:chOff x="0" y="1266"/>
                <a:chExt cx="1599" cy="518"/>
              </a:xfrm>
            </p:grpSpPr>
            <p:sp>
              <p:nvSpPr>
                <p:cNvPr id="33810"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3811"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12" name="Group 20"/>
              <p:cNvGrpSpPr>
                <a:grpSpLocks/>
              </p:cNvGrpSpPr>
              <p:nvPr/>
            </p:nvGrpSpPr>
            <p:grpSpPr bwMode="auto">
              <a:xfrm>
                <a:off x="1599" y="1266"/>
                <a:ext cx="1882" cy="518"/>
                <a:chOff x="1599" y="1266"/>
                <a:chExt cx="1882" cy="518"/>
              </a:xfrm>
            </p:grpSpPr>
            <p:sp>
              <p:nvSpPr>
                <p:cNvPr id="33813"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3814"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15" name="Group 23"/>
              <p:cNvGrpSpPr>
                <a:grpSpLocks/>
              </p:cNvGrpSpPr>
              <p:nvPr/>
            </p:nvGrpSpPr>
            <p:grpSpPr bwMode="auto">
              <a:xfrm>
                <a:off x="0" y="1784"/>
                <a:ext cx="1599" cy="518"/>
                <a:chOff x="0" y="1784"/>
                <a:chExt cx="1599" cy="518"/>
              </a:xfrm>
            </p:grpSpPr>
            <p:sp>
              <p:nvSpPr>
                <p:cNvPr id="33816"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3817"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18" name="Group 26"/>
              <p:cNvGrpSpPr>
                <a:grpSpLocks/>
              </p:cNvGrpSpPr>
              <p:nvPr/>
            </p:nvGrpSpPr>
            <p:grpSpPr bwMode="auto">
              <a:xfrm>
                <a:off x="1599" y="1784"/>
                <a:ext cx="1882" cy="518"/>
                <a:chOff x="1599" y="1784"/>
                <a:chExt cx="1882" cy="518"/>
              </a:xfrm>
            </p:grpSpPr>
            <p:sp>
              <p:nvSpPr>
                <p:cNvPr id="33819"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3820"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21" name="Group 29"/>
              <p:cNvGrpSpPr>
                <a:grpSpLocks/>
              </p:cNvGrpSpPr>
              <p:nvPr/>
            </p:nvGrpSpPr>
            <p:grpSpPr bwMode="auto">
              <a:xfrm>
                <a:off x="0" y="2302"/>
                <a:ext cx="1599" cy="518"/>
                <a:chOff x="0" y="2302"/>
                <a:chExt cx="1599" cy="518"/>
              </a:xfrm>
            </p:grpSpPr>
            <p:sp>
              <p:nvSpPr>
                <p:cNvPr id="33822"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3823"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24" name="Group 32"/>
              <p:cNvGrpSpPr>
                <a:grpSpLocks/>
              </p:cNvGrpSpPr>
              <p:nvPr/>
            </p:nvGrpSpPr>
            <p:grpSpPr bwMode="auto">
              <a:xfrm>
                <a:off x="1599" y="2302"/>
                <a:ext cx="1882" cy="518"/>
                <a:chOff x="1599" y="2302"/>
                <a:chExt cx="1882" cy="518"/>
              </a:xfrm>
            </p:grpSpPr>
            <p:sp>
              <p:nvSpPr>
                <p:cNvPr id="33825"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a:t>
                  </a:r>
                  <a:r>
                    <a:rPr lang="en-US" sz="1600" b="1">
                      <a:latin typeface="Times New Roman" pitchFamily="-111" charset="0"/>
                      <a:ea typeface="Times New Roman" pitchFamily="-111" charset="0"/>
                      <a:cs typeface="Times New Roman" pitchFamily="-111" charset="0"/>
                    </a:rPr>
                    <a:t>crrrok</a:t>
                  </a:r>
                  <a:r>
                    <a:rPr lang="en-US" sz="1600">
                      <a:latin typeface="Times New Roman" pitchFamily="-111" charset="0"/>
                      <a:ea typeface="Times New Roman" pitchFamily="-111" charset="0"/>
                      <a:cs typeface="Times New Roman" pitchFamily="-111" charset="0"/>
                    </a:rPr>
                    <a:t>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3826"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27" name="Group 35"/>
              <p:cNvGrpSpPr>
                <a:grpSpLocks/>
              </p:cNvGrpSpPr>
              <p:nvPr/>
            </p:nvGrpSpPr>
            <p:grpSpPr bwMode="auto">
              <a:xfrm>
                <a:off x="0" y="2820"/>
                <a:ext cx="1599" cy="518"/>
                <a:chOff x="0" y="2820"/>
                <a:chExt cx="1599" cy="518"/>
              </a:xfrm>
            </p:grpSpPr>
            <p:sp>
              <p:nvSpPr>
                <p:cNvPr id="33828"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3829"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30" name="Group 38"/>
              <p:cNvGrpSpPr>
                <a:grpSpLocks/>
              </p:cNvGrpSpPr>
              <p:nvPr/>
            </p:nvGrpSpPr>
            <p:grpSpPr bwMode="auto">
              <a:xfrm>
                <a:off x="1599" y="2820"/>
                <a:ext cx="1882" cy="518"/>
                <a:chOff x="1599" y="2820"/>
                <a:chExt cx="1882" cy="518"/>
              </a:xfrm>
            </p:grpSpPr>
            <p:sp>
              <p:nvSpPr>
                <p:cNvPr id="33831"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3832"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3833"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3834" name="Text Box 42"/>
          <p:cNvSpPr txBox="1">
            <a:spLocks noChangeArrowheads="1"/>
          </p:cNvSpPr>
          <p:nvPr/>
        </p:nvSpPr>
        <p:spPr bwMode="auto">
          <a:xfrm>
            <a:off x="152400" y="1066800"/>
            <a:ext cx="8580438"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hihok yorok clok kantok ok-yurp</a:t>
            </a:r>
          </a:p>
        </p:txBody>
      </p:sp>
      <p:sp>
        <p:nvSpPr>
          <p:cNvPr id="33835"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836"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837" name="Text Box 45"/>
          <p:cNvSpPr txBox="1">
            <a:spLocks noChangeArrowheads="1"/>
          </p:cNvSpPr>
          <p:nvPr/>
        </p:nvSpPr>
        <p:spPr bwMode="auto">
          <a:xfrm>
            <a:off x="5562600" y="5181600"/>
            <a:ext cx="565150" cy="366713"/>
          </a:xfrm>
          <a:prstGeom prst="rect">
            <a:avLst/>
          </a:prstGeom>
          <a:noFill/>
          <a:ln w="9525">
            <a:noFill/>
            <a:miter lim="800000"/>
            <a:headEnd/>
            <a:tailEnd/>
          </a:ln>
          <a:effectLst/>
        </p:spPr>
        <p:txBody>
          <a:bodyPr wrap="none">
            <a:prstTxWarp prst="textNoShape">
              <a:avLst/>
            </a:prstTxWarp>
            <a:spAutoFit/>
          </a:bodyPr>
          <a:lstStyle/>
          <a:p>
            <a:pPr algn="l"/>
            <a:r>
              <a:rPr lang="en-US"/>
              <a:t>???</a:t>
            </a:r>
          </a:p>
        </p:txBody>
      </p:sp>
    </p:spTree>
    <p:extLst>
      <p:ext uri="{BB962C8B-B14F-4D97-AF65-F5344CB8AC3E}">
        <p14:creationId xmlns:p14="http://schemas.microsoft.com/office/powerpoint/2010/main" val="87314361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66" name="Rectangle 50"/>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4864" name="Rectangle 48"/>
          <p:cNvSpPr>
            <a:spLocks noChangeArrowheads="1"/>
          </p:cNvSpPr>
          <p:nvPr/>
        </p:nvSpPr>
        <p:spPr bwMode="auto">
          <a:xfrm>
            <a:off x="58674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4863" name="Rectangle 47"/>
          <p:cNvSpPr>
            <a:spLocks noChangeArrowheads="1"/>
          </p:cNvSpPr>
          <p:nvPr/>
        </p:nvSpPr>
        <p:spPr bwMode="auto">
          <a:xfrm>
            <a:off x="6484938" y="5641975"/>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4862" name="Rectangle 46"/>
          <p:cNvSpPr>
            <a:spLocks noChangeArrowheads="1"/>
          </p:cNvSpPr>
          <p:nvPr/>
        </p:nvSpPr>
        <p:spPr bwMode="auto">
          <a:xfrm>
            <a:off x="6129338" y="4876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4861" name="Rectangle 45"/>
          <p:cNvSpPr>
            <a:spLocks noChangeArrowheads="1"/>
          </p:cNvSpPr>
          <p:nvPr/>
        </p:nvSpPr>
        <p:spPr bwMode="auto">
          <a:xfrm>
            <a:off x="2184400" y="3376613"/>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4818" name="Rectangle 2"/>
          <p:cNvSpPr>
            <a:spLocks noGrp="1" noChangeArrowheads="1"/>
          </p:cNvSpPr>
          <p:nvPr>
            <p:ph type="title"/>
          </p:nvPr>
        </p:nvSpPr>
        <p:spPr>
          <a:xfrm>
            <a:off x="533400" y="138113"/>
            <a:ext cx="8458200" cy="838200"/>
          </a:xfrm>
        </p:spPr>
        <p:txBody>
          <a:bodyPr/>
          <a:lstStyle/>
          <a:p>
            <a:r>
              <a:rPr lang="en-US" sz="3600" dirty="0"/>
              <a:t>Centauri/</a:t>
            </a:r>
            <a:r>
              <a:rPr lang="en-US" sz="3600" dirty="0" err="1"/>
              <a:t>Arcturan</a:t>
            </a:r>
            <a:r>
              <a:rPr lang="en-US" sz="3600" dirty="0"/>
              <a:t> [Knight, 1997]</a:t>
            </a:r>
            <a:endParaRPr lang="en-US" dirty="0"/>
          </a:p>
        </p:txBody>
      </p:sp>
      <p:grpSp>
        <p:nvGrpSpPr>
          <p:cNvPr id="34819" name="Group 3"/>
          <p:cNvGrpSpPr>
            <a:grpSpLocks/>
          </p:cNvGrpSpPr>
          <p:nvPr/>
        </p:nvGrpSpPr>
        <p:grpSpPr bwMode="auto">
          <a:xfrm>
            <a:off x="381000" y="1524000"/>
            <a:ext cx="8337550" cy="4873625"/>
            <a:chOff x="-3" y="-3"/>
            <a:chExt cx="3487" cy="3344"/>
          </a:xfrm>
        </p:grpSpPr>
        <p:grpSp>
          <p:nvGrpSpPr>
            <p:cNvPr id="34820" name="Group 4"/>
            <p:cNvGrpSpPr>
              <a:grpSpLocks/>
            </p:cNvGrpSpPr>
            <p:nvPr/>
          </p:nvGrpSpPr>
          <p:grpSpPr bwMode="auto">
            <a:xfrm>
              <a:off x="0" y="0"/>
              <a:ext cx="3481" cy="3338"/>
              <a:chOff x="0" y="0"/>
              <a:chExt cx="3481" cy="3338"/>
            </a:xfrm>
          </p:grpSpPr>
          <p:grpSp>
            <p:nvGrpSpPr>
              <p:cNvPr id="34821" name="Group 5"/>
              <p:cNvGrpSpPr>
                <a:grpSpLocks/>
              </p:cNvGrpSpPr>
              <p:nvPr/>
            </p:nvGrpSpPr>
            <p:grpSpPr bwMode="auto">
              <a:xfrm>
                <a:off x="0" y="0"/>
                <a:ext cx="1599" cy="633"/>
                <a:chOff x="0" y="0"/>
                <a:chExt cx="1599" cy="633"/>
              </a:xfrm>
            </p:grpSpPr>
            <p:sp>
              <p:nvSpPr>
                <p:cNvPr id="34822"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4823"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24" name="Group 8"/>
              <p:cNvGrpSpPr>
                <a:grpSpLocks/>
              </p:cNvGrpSpPr>
              <p:nvPr/>
            </p:nvGrpSpPr>
            <p:grpSpPr bwMode="auto">
              <a:xfrm>
                <a:off x="1599" y="0"/>
                <a:ext cx="1882" cy="633"/>
                <a:chOff x="1599" y="0"/>
                <a:chExt cx="1882" cy="633"/>
              </a:xfrm>
            </p:grpSpPr>
            <p:sp>
              <p:nvSpPr>
                <p:cNvPr id="34825"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4826"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27" name="Group 11"/>
              <p:cNvGrpSpPr>
                <a:grpSpLocks/>
              </p:cNvGrpSpPr>
              <p:nvPr/>
            </p:nvGrpSpPr>
            <p:grpSpPr bwMode="auto">
              <a:xfrm>
                <a:off x="0" y="633"/>
                <a:ext cx="1599" cy="633"/>
                <a:chOff x="0" y="633"/>
                <a:chExt cx="1599" cy="633"/>
              </a:xfrm>
            </p:grpSpPr>
            <p:sp>
              <p:nvSpPr>
                <p:cNvPr id="34828"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4829"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30" name="Group 14"/>
              <p:cNvGrpSpPr>
                <a:grpSpLocks/>
              </p:cNvGrpSpPr>
              <p:nvPr/>
            </p:nvGrpSpPr>
            <p:grpSpPr bwMode="auto">
              <a:xfrm>
                <a:off x="1599" y="633"/>
                <a:ext cx="1882" cy="633"/>
                <a:chOff x="1599" y="633"/>
                <a:chExt cx="1882" cy="633"/>
              </a:xfrm>
            </p:grpSpPr>
            <p:sp>
              <p:nvSpPr>
                <p:cNvPr id="34831"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4832"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33" name="Group 17"/>
              <p:cNvGrpSpPr>
                <a:grpSpLocks/>
              </p:cNvGrpSpPr>
              <p:nvPr/>
            </p:nvGrpSpPr>
            <p:grpSpPr bwMode="auto">
              <a:xfrm>
                <a:off x="0" y="1266"/>
                <a:ext cx="1599" cy="518"/>
                <a:chOff x="0" y="1266"/>
                <a:chExt cx="1599" cy="518"/>
              </a:xfrm>
            </p:grpSpPr>
            <p:sp>
              <p:nvSpPr>
                <p:cNvPr id="34834"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4835"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36" name="Group 20"/>
              <p:cNvGrpSpPr>
                <a:grpSpLocks/>
              </p:cNvGrpSpPr>
              <p:nvPr/>
            </p:nvGrpSpPr>
            <p:grpSpPr bwMode="auto">
              <a:xfrm>
                <a:off x="1599" y="1266"/>
                <a:ext cx="1882" cy="518"/>
                <a:chOff x="1599" y="1266"/>
                <a:chExt cx="1882" cy="518"/>
              </a:xfrm>
            </p:grpSpPr>
            <p:sp>
              <p:nvSpPr>
                <p:cNvPr id="34837"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4838"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39" name="Group 23"/>
              <p:cNvGrpSpPr>
                <a:grpSpLocks/>
              </p:cNvGrpSpPr>
              <p:nvPr/>
            </p:nvGrpSpPr>
            <p:grpSpPr bwMode="auto">
              <a:xfrm>
                <a:off x="0" y="1784"/>
                <a:ext cx="1599" cy="518"/>
                <a:chOff x="0" y="1784"/>
                <a:chExt cx="1599" cy="518"/>
              </a:xfrm>
            </p:grpSpPr>
            <p:sp>
              <p:nvSpPr>
                <p:cNvPr id="34840"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4841"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42" name="Group 26"/>
              <p:cNvGrpSpPr>
                <a:grpSpLocks/>
              </p:cNvGrpSpPr>
              <p:nvPr/>
            </p:nvGrpSpPr>
            <p:grpSpPr bwMode="auto">
              <a:xfrm>
                <a:off x="1599" y="1784"/>
                <a:ext cx="1882" cy="518"/>
                <a:chOff x="1599" y="1784"/>
                <a:chExt cx="1882" cy="518"/>
              </a:xfrm>
            </p:grpSpPr>
            <p:sp>
              <p:nvSpPr>
                <p:cNvPr id="34843"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4844"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45" name="Group 29"/>
              <p:cNvGrpSpPr>
                <a:grpSpLocks/>
              </p:cNvGrpSpPr>
              <p:nvPr/>
            </p:nvGrpSpPr>
            <p:grpSpPr bwMode="auto">
              <a:xfrm>
                <a:off x="0" y="2302"/>
                <a:ext cx="1599" cy="518"/>
                <a:chOff x="0" y="2302"/>
                <a:chExt cx="1599" cy="518"/>
              </a:xfrm>
            </p:grpSpPr>
            <p:sp>
              <p:nvSpPr>
                <p:cNvPr id="34846"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4847"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48" name="Group 32"/>
              <p:cNvGrpSpPr>
                <a:grpSpLocks/>
              </p:cNvGrpSpPr>
              <p:nvPr/>
            </p:nvGrpSpPr>
            <p:grpSpPr bwMode="auto">
              <a:xfrm>
                <a:off x="1599" y="2302"/>
                <a:ext cx="1882" cy="518"/>
                <a:chOff x="1599" y="2302"/>
                <a:chExt cx="1882" cy="518"/>
              </a:xfrm>
            </p:grpSpPr>
            <p:sp>
              <p:nvSpPr>
                <p:cNvPr id="34849"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4850"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51" name="Group 35"/>
              <p:cNvGrpSpPr>
                <a:grpSpLocks/>
              </p:cNvGrpSpPr>
              <p:nvPr/>
            </p:nvGrpSpPr>
            <p:grpSpPr bwMode="auto">
              <a:xfrm>
                <a:off x="0" y="2820"/>
                <a:ext cx="1599" cy="518"/>
                <a:chOff x="0" y="2820"/>
                <a:chExt cx="1599" cy="518"/>
              </a:xfrm>
            </p:grpSpPr>
            <p:sp>
              <p:nvSpPr>
                <p:cNvPr id="34852"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4853"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54" name="Group 38"/>
              <p:cNvGrpSpPr>
                <a:grpSpLocks/>
              </p:cNvGrpSpPr>
              <p:nvPr/>
            </p:nvGrpSpPr>
            <p:grpSpPr bwMode="auto">
              <a:xfrm>
                <a:off x="1599" y="2820"/>
                <a:ext cx="1882" cy="518"/>
                <a:chOff x="1599" y="2820"/>
                <a:chExt cx="1882" cy="518"/>
              </a:xfrm>
            </p:grpSpPr>
            <p:sp>
              <p:nvSpPr>
                <p:cNvPr id="34855"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4856"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4857"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4858" name="Text Box 42"/>
          <p:cNvSpPr txBox="1">
            <a:spLocks noChangeArrowheads="1"/>
          </p:cNvSpPr>
          <p:nvPr/>
        </p:nvSpPr>
        <p:spPr bwMode="auto">
          <a:xfrm>
            <a:off x="152400" y="1066800"/>
            <a:ext cx="858520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hihok yorok clok kantok ok-yurp</a:t>
            </a:r>
          </a:p>
        </p:txBody>
      </p:sp>
      <p:sp>
        <p:nvSpPr>
          <p:cNvPr id="34859"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4860"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extLst>
      <p:ext uri="{BB962C8B-B14F-4D97-AF65-F5344CB8AC3E}">
        <p14:creationId xmlns:p14="http://schemas.microsoft.com/office/powerpoint/2010/main" val="321589822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93" name="Rectangle 53"/>
          <p:cNvSpPr>
            <a:spLocks noChangeArrowheads="1"/>
          </p:cNvSpPr>
          <p:nvPr/>
        </p:nvSpPr>
        <p:spPr bwMode="auto">
          <a:xfrm>
            <a:off x="5943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5892" name="Rectangle 52"/>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5891" name="Rectangle 51"/>
          <p:cNvSpPr>
            <a:spLocks noChangeArrowheads="1"/>
          </p:cNvSpPr>
          <p:nvPr/>
        </p:nvSpPr>
        <p:spPr bwMode="auto">
          <a:xfrm>
            <a:off x="64770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5890" name="Rectangle 50"/>
          <p:cNvSpPr>
            <a:spLocks noChangeArrowheads="1"/>
          </p:cNvSpPr>
          <p:nvPr/>
        </p:nvSpPr>
        <p:spPr bwMode="auto">
          <a:xfrm>
            <a:off x="6675438" y="4905375"/>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5889" name="Rectangle 49"/>
          <p:cNvSpPr>
            <a:spLocks noChangeArrowheads="1"/>
          </p:cNvSpPr>
          <p:nvPr/>
        </p:nvSpPr>
        <p:spPr bwMode="auto">
          <a:xfrm>
            <a:off x="6003925" y="4135438"/>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5842" name="Rectangle 2"/>
          <p:cNvSpPr>
            <a:spLocks noGrp="1" noChangeArrowheads="1"/>
          </p:cNvSpPr>
          <p:nvPr>
            <p:ph type="title"/>
          </p:nvPr>
        </p:nvSpPr>
        <p:spPr>
          <a:xfrm>
            <a:off x="533400" y="138113"/>
            <a:ext cx="8458200" cy="838200"/>
          </a:xfrm>
        </p:spPr>
        <p:txBody>
          <a:bodyPr/>
          <a:lstStyle/>
          <a:p>
            <a:r>
              <a:rPr lang="en-US" sz="3600" dirty="0"/>
              <a:t>Centauri/</a:t>
            </a:r>
            <a:r>
              <a:rPr lang="en-US" sz="3600" dirty="0" err="1"/>
              <a:t>Arcturan</a:t>
            </a:r>
            <a:r>
              <a:rPr lang="en-US" sz="3600" dirty="0"/>
              <a:t> [Knight, 1997]</a:t>
            </a:r>
            <a:endParaRPr lang="en-US" dirty="0"/>
          </a:p>
        </p:txBody>
      </p:sp>
      <p:grpSp>
        <p:nvGrpSpPr>
          <p:cNvPr id="35843" name="Group 3"/>
          <p:cNvGrpSpPr>
            <a:grpSpLocks/>
          </p:cNvGrpSpPr>
          <p:nvPr/>
        </p:nvGrpSpPr>
        <p:grpSpPr bwMode="auto">
          <a:xfrm>
            <a:off x="381000" y="1524000"/>
            <a:ext cx="8337550" cy="4873625"/>
            <a:chOff x="-3" y="-3"/>
            <a:chExt cx="3487" cy="3344"/>
          </a:xfrm>
        </p:grpSpPr>
        <p:grpSp>
          <p:nvGrpSpPr>
            <p:cNvPr id="35844" name="Group 4"/>
            <p:cNvGrpSpPr>
              <a:grpSpLocks/>
            </p:cNvGrpSpPr>
            <p:nvPr/>
          </p:nvGrpSpPr>
          <p:grpSpPr bwMode="auto">
            <a:xfrm>
              <a:off x="0" y="0"/>
              <a:ext cx="3481" cy="3338"/>
              <a:chOff x="0" y="0"/>
              <a:chExt cx="3481" cy="3338"/>
            </a:xfrm>
          </p:grpSpPr>
          <p:grpSp>
            <p:nvGrpSpPr>
              <p:cNvPr id="35845" name="Group 5"/>
              <p:cNvGrpSpPr>
                <a:grpSpLocks/>
              </p:cNvGrpSpPr>
              <p:nvPr/>
            </p:nvGrpSpPr>
            <p:grpSpPr bwMode="auto">
              <a:xfrm>
                <a:off x="0" y="0"/>
                <a:ext cx="1599" cy="633"/>
                <a:chOff x="0" y="0"/>
                <a:chExt cx="1599" cy="633"/>
              </a:xfrm>
            </p:grpSpPr>
            <p:sp>
              <p:nvSpPr>
                <p:cNvPr id="35846"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5847"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48" name="Group 8"/>
              <p:cNvGrpSpPr>
                <a:grpSpLocks/>
              </p:cNvGrpSpPr>
              <p:nvPr/>
            </p:nvGrpSpPr>
            <p:grpSpPr bwMode="auto">
              <a:xfrm>
                <a:off x="1599" y="0"/>
                <a:ext cx="1882" cy="633"/>
                <a:chOff x="1599" y="0"/>
                <a:chExt cx="1882" cy="633"/>
              </a:xfrm>
            </p:grpSpPr>
            <p:sp>
              <p:nvSpPr>
                <p:cNvPr id="35849"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5850"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51" name="Group 11"/>
              <p:cNvGrpSpPr>
                <a:grpSpLocks/>
              </p:cNvGrpSpPr>
              <p:nvPr/>
            </p:nvGrpSpPr>
            <p:grpSpPr bwMode="auto">
              <a:xfrm>
                <a:off x="0" y="633"/>
                <a:ext cx="1599" cy="633"/>
                <a:chOff x="0" y="633"/>
                <a:chExt cx="1599" cy="633"/>
              </a:xfrm>
            </p:grpSpPr>
            <p:sp>
              <p:nvSpPr>
                <p:cNvPr id="35852"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5853"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54" name="Group 14"/>
              <p:cNvGrpSpPr>
                <a:grpSpLocks/>
              </p:cNvGrpSpPr>
              <p:nvPr/>
            </p:nvGrpSpPr>
            <p:grpSpPr bwMode="auto">
              <a:xfrm>
                <a:off x="1599" y="633"/>
                <a:ext cx="1882" cy="633"/>
                <a:chOff x="1599" y="633"/>
                <a:chExt cx="1882" cy="633"/>
              </a:xfrm>
            </p:grpSpPr>
            <p:sp>
              <p:nvSpPr>
                <p:cNvPr id="35855"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5856"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57" name="Group 17"/>
              <p:cNvGrpSpPr>
                <a:grpSpLocks/>
              </p:cNvGrpSpPr>
              <p:nvPr/>
            </p:nvGrpSpPr>
            <p:grpSpPr bwMode="auto">
              <a:xfrm>
                <a:off x="0" y="1266"/>
                <a:ext cx="1599" cy="518"/>
                <a:chOff x="0" y="1266"/>
                <a:chExt cx="1599" cy="518"/>
              </a:xfrm>
            </p:grpSpPr>
            <p:sp>
              <p:nvSpPr>
                <p:cNvPr id="35858"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5859"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60" name="Group 20"/>
              <p:cNvGrpSpPr>
                <a:grpSpLocks/>
              </p:cNvGrpSpPr>
              <p:nvPr/>
            </p:nvGrpSpPr>
            <p:grpSpPr bwMode="auto">
              <a:xfrm>
                <a:off x="1599" y="1266"/>
                <a:ext cx="1882" cy="518"/>
                <a:chOff x="1599" y="1266"/>
                <a:chExt cx="1882" cy="518"/>
              </a:xfrm>
            </p:grpSpPr>
            <p:sp>
              <p:nvSpPr>
                <p:cNvPr id="35861"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5862"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63" name="Group 23"/>
              <p:cNvGrpSpPr>
                <a:grpSpLocks/>
              </p:cNvGrpSpPr>
              <p:nvPr/>
            </p:nvGrpSpPr>
            <p:grpSpPr bwMode="auto">
              <a:xfrm>
                <a:off x="0" y="1784"/>
                <a:ext cx="1599" cy="518"/>
                <a:chOff x="0" y="1784"/>
                <a:chExt cx="1599" cy="518"/>
              </a:xfrm>
            </p:grpSpPr>
            <p:sp>
              <p:nvSpPr>
                <p:cNvPr id="35864"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5865"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66" name="Group 26"/>
              <p:cNvGrpSpPr>
                <a:grpSpLocks/>
              </p:cNvGrpSpPr>
              <p:nvPr/>
            </p:nvGrpSpPr>
            <p:grpSpPr bwMode="auto">
              <a:xfrm>
                <a:off x="1599" y="1784"/>
                <a:ext cx="1882" cy="518"/>
                <a:chOff x="1599" y="1784"/>
                <a:chExt cx="1882" cy="518"/>
              </a:xfrm>
            </p:grpSpPr>
            <p:sp>
              <p:nvSpPr>
                <p:cNvPr id="35867"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a:t>
                  </a:r>
                  <a:r>
                    <a:rPr lang="en-US" sz="1600" b="1">
                      <a:latin typeface="Times New Roman" pitchFamily="-111" charset="0"/>
                      <a:ea typeface="Times New Roman" pitchFamily="-111" charset="0"/>
                      <a:cs typeface="Times New Roman" pitchFamily="-111" charset="0"/>
                    </a:rPr>
                    <a:t>yorok</a:t>
                  </a:r>
                  <a:r>
                    <a:rPr lang="en-US" sz="1600">
                      <a:latin typeface="Times New Roman" pitchFamily="-111" charset="0"/>
                      <a:ea typeface="Times New Roman" pitchFamily="-111" charset="0"/>
                      <a:cs typeface="Times New Roman" pitchFamily="-111" charset="0"/>
                    </a:rPr>
                    <a:t>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5868"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69" name="Group 29"/>
              <p:cNvGrpSpPr>
                <a:grpSpLocks/>
              </p:cNvGrpSpPr>
              <p:nvPr/>
            </p:nvGrpSpPr>
            <p:grpSpPr bwMode="auto">
              <a:xfrm>
                <a:off x="0" y="2302"/>
                <a:ext cx="1599" cy="518"/>
                <a:chOff x="0" y="2302"/>
                <a:chExt cx="1599" cy="518"/>
              </a:xfrm>
            </p:grpSpPr>
            <p:sp>
              <p:nvSpPr>
                <p:cNvPr id="35870"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5871"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72" name="Group 32"/>
              <p:cNvGrpSpPr>
                <a:grpSpLocks/>
              </p:cNvGrpSpPr>
              <p:nvPr/>
            </p:nvGrpSpPr>
            <p:grpSpPr bwMode="auto">
              <a:xfrm>
                <a:off x="1599" y="2302"/>
                <a:ext cx="1882" cy="518"/>
                <a:chOff x="1599" y="2302"/>
                <a:chExt cx="1882" cy="518"/>
              </a:xfrm>
            </p:grpSpPr>
            <p:sp>
              <p:nvSpPr>
                <p:cNvPr id="35873"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a:t>
                  </a:r>
                  <a:r>
                    <a:rPr lang="en-US" sz="1600" b="1">
                      <a:latin typeface="Times New Roman" pitchFamily="-111" charset="0"/>
                      <a:ea typeface="Times New Roman" pitchFamily="-111" charset="0"/>
                      <a:cs typeface="Times New Roman" pitchFamily="-111" charset="0"/>
                    </a:rPr>
                    <a:t>yorok</a:t>
                  </a:r>
                  <a:r>
                    <a:rPr lang="en-US" sz="1600">
                      <a:latin typeface="Times New Roman" pitchFamily="-111" charset="0"/>
                      <a:ea typeface="Times New Roman" pitchFamily="-111" charset="0"/>
                      <a:cs typeface="Times New Roman" pitchFamily="-111" charset="0"/>
                    </a:rPr>
                    <a:t>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5874"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75" name="Group 35"/>
              <p:cNvGrpSpPr>
                <a:grpSpLocks/>
              </p:cNvGrpSpPr>
              <p:nvPr/>
            </p:nvGrpSpPr>
            <p:grpSpPr bwMode="auto">
              <a:xfrm>
                <a:off x="0" y="2820"/>
                <a:ext cx="1599" cy="518"/>
                <a:chOff x="0" y="2820"/>
                <a:chExt cx="1599" cy="518"/>
              </a:xfrm>
            </p:grpSpPr>
            <p:sp>
              <p:nvSpPr>
                <p:cNvPr id="35876"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5877"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78" name="Group 38"/>
              <p:cNvGrpSpPr>
                <a:grpSpLocks/>
              </p:cNvGrpSpPr>
              <p:nvPr/>
            </p:nvGrpSpPr>
            <p:grpSpPr bwMode="auto">
              <a:xfrm>
                <a:off x="1599" y="2820"/>
                <a:ext cx="1882" cy="518"/>
                <a:chOff x="1599" y="2820"/>
                <a:chExt cx="1882" cy="518"/>
              </a:xfrm>
            </p:grpSpPr>
            <p:sp>
              <p:nvSpPr>
                <p:cNvPr id="35879"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5880"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5881"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5882" name="Text Box 42"/>
          <p:cNvSpPr txBox="1">
            <a:spLocks noChangeArrowheads="1"/>
          </p:cNvSpPr>
          <p:nvPr/>
        </p:nvSpPr>
        <p:spPr bwMode="auto">
          <a:xfrm>
            <a:off x="152400" y="1066800"/>
            <a:ext cx="8618538"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a:t>
            </a:r>
            <a:r>
              <a:rPr lang="en-US" sz="1600">
                <a:solidFill>
                  <a:schemeClr val="tx2"/>
                </a:solidFill>
                <a:latin typeface="Times New Roman" pitchFamily="-111" charset="0"/>
              </a:rPr>
              <a:t> yorok clok kantok ok-yurp</a:t>
            </a:r>
          </a:p>
        </p:txBody>
      </p:sp>
      <p:sp>
        <p:nvSpPr>
          <p:cNvPr id="35883"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5884"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5885"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5886"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5887"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extLst>
      <p:ext uri="{BB962C8B-B14F-4D97-AF65-F5344CB8AC3E}">
        <p14:creationId xmlns:p14="http://schemas.microsoft.com/office/powerpoint/2010/main" val="15479418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68" name="Rectangle 56"/>
          <p:cNvSpPr>
            <a:spLocks noChangeArrowheads="1"/>
          </p:cNvSpPr>
          <p:nvPr/>
        </p:nvSpPr>
        <p:spPr bwMode="auto">
          <a:xfrm>
            <a:off x="5943600" y="1066800"/>
            <a:ext cx="1066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8967" name="Rectangle 55"/>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8965" name="Rectangle 53"/>
          <p:cNvSpPr>
            <a:spLocks noChangeArrowheads="1"/>
          </p:cNvSpPr>
          <p:nvPr/>
        </p:nvSpPr>
        <p:spPr bwMode="auto">
          <a:xfrm>
            <a:off x="7010400" y="1066800"/>
            <a:ext cx="458788"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8964" name="Rectangle 52"/>
          <p:cNvSpPr>
            <a:spLocks noChangeArrowheads="1"/>
          </p:cNvSpPr>
          <p:nvPr/>
        </p:nvSpPr>
        <p:spPr bwMode="auto">
          <a:xfrm>
            <a:off x="7086600" y="4114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8914" name="Rectangle 2"/>
          <p:cNvSpPr>
            <a:spLocks noGrp="1" noChangeArrowheads="1"/>
          </p:cNvSpPr>
          <p:nvPr>
            <p:ph type="title"/>
          </p:nvPr>
        </p:nvSpPr>
        <p:spPr>
          <a:xfrm>
            <a:off x="533400" y="138113"/>
            <a:ext cx="8458200" cy="838200"/>
          </a:xfrm>
        </p:spPr>
        <p:txBody>
          <a:bodyPr/>
          <a:lstStyle/>
          <a:p>
            <a:r>
              <a:rPr lang="en-US" sz="3600"/>
              <a:t>Centauri/Arcturan [Knight, 1997]</a:t>
            </a:r>
            <a:endParaRPr lang="en-US"/>
          </a:p>
        </p:txBody>
      </p:sp>
      <p:grpSp>
        <p:nvGrpSpPr>
          <p:cNvPr id="38915" name="Group 3"/>
          <p:cNvGrpSpPr>
            <a:grpSpLocks/>
          </p:cNvGrpSpPr>
          <p:nvPr/>
        </p:nvGrpSpPr>
        <p:grpSpPr bwMode="auto">
          <a:xfrm>
            <a:off x="381000" y="1524000"/>
            <a:ext cx="8337550" cy="4873625"/>
            <a:chOff x="-3" y="-3"/>
            <a:chExt cx="3487" cy="3344"/>
          </a:xfrm>
        </p:grpSpPr>
        <p:grpSp>
          <p:nvGrpSpPr>
            <p:cNvPr id="38916" name="Group 4"/>
            <p:cNvGrpSpPr>
              <a:grpSpLocks/>
            </p:cNvGrpSpPr>
            <p:nvPr/>
          </p:nvGrpSpPr>
          <p:grpSpPr bwMode="auto">
            <a:xfrm>
              <a:off x="0" y="0"/>
              <a:ext cx="3481" cy="3338"/>
              <a:chOff x="0" y="0"/>
              <a:chExt cx="3481" cy="3338"/>
            </a:xfrm>
          </p:grpSpPr>
          <p:grpSp>
            <p:nvGrpSpPr>
              <p:cNvPr id="38917" name="Group 5"/>
              <p:cNvGrpSpPr>
                <a:grpSpLocks/>
              </p:cNvGrpSpPr>
              <p:nvPr/>
            </p:nvGrpSpPr>
            <p:grpSpPr bwMode="auto">
              <a:xfrm>
                <a:off x="0" y="0"/>
                <a:ext cx="1599" cy="633"/>
                <a:chOff x="0" y="0"/>
                <a:chExt cx="1599" cy="633"/>
              </a:xfrm>
            </p:grpSpPr>
            <p:sp>
              <p:nvSpPr>
                <p:cNvPr id="38918"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8919"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20" name="Group 8"/>
              <p:cNvGrpSpPr>
                <a:grpSpLocks/>
              </p:cNvGrpSpPr>
              <p:nvPr/>
            </p:nvGrpSpPr>
            <p:grpSpPr bwMode="auto">
              <a:xfrm>
                <a:off x="1599" y="0"/>
                <a:ext cx="1882" cy="633"/>
                <a:chOff x="1599" y="0"/>
                <a:chExt cx="1882" cy="633"/>
              </a:xfrm>
            </p:grpSpPr>
            <p:sp>
              <p:nvSpPr>
                <p:cNvPr id="38921"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8922"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23" name="Group 11"/>
              <p:cNvGrpSpPr>
                <a:grpSpLocks/>
              </p:cNvGrpSpPr>
              <p:nvPr/>
            </p:nvGrpSpPr>
            <p:grpSpPr bwMode="auto">
              <a:xfrm>
                <a:off x="0" y="633"/>
                <a:ext cx="1599" cy="633"/>
                <a:chOff x="0" y="633"/>
                <a:chExt cx="1599" cy="633"/>
              </a:xfrm>
            </p:grpSpPr>
            <p:sp>
              <p:nvSpPr>
                <p:cNvPr id="38924"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8925"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26" name="Group 14"/>
              <p:cNvGrpSpPr>
                <a:grpSpLocks/>
              </p:cNvGrpSpPr>
              <p:nvPr/>
            </p:nvGrpSpPr>
            <p:grpSpPr bwMode="auto">
              <a:xfrm>
                <a:off x="1599" y="633"/>
                <a:ext cx="1882" cy="633"/>
                <a:chOff x="1599" y="633"/>
                <a:chExt cx="1882" cy="633"/>
              </a:xfrm>
            </p:grpSpPr>
            <p:sp>
              <p:nvSpPr>
                <p:cNvPr id="38927"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8928"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29" name="Group 17"/>
              <p:cNvGrpSpPr>
                <a:grpSpLocks/>
              </p:cNvGrpSpPr>
              <p:nvPr/>
            </p:nvGrpSpPr>
            <p:grpSpPr bwMode="auto">
              <a:xfrm>
                <a:off x="0" y="1266"/>
                <a:ext cx="1599" cy="518"/>
                <a:chOff x="0" y="1266"/>
                <a:chExt cx="1599" cy="518"/>
              </a:xfrm>
            </p:grpSpPr>
            <p:sp>
              <p:nvSpPr>
                <p:cNvPr id="38930"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8931"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32" name="Group 20"/>
              <p:cNvGrpSpPr>
                <a:grpSpLocks/>
              </p:cNvGrpSpPr>
              <p:nvPr/>
            </p:nvGrpSpPr>
            <p:grpSpPr bwMode="auto">
              <a:xfrm>
                <a:off x="1599" y="1266"/>
                <a:ext cx="1882" cy="518"/>
                <a:chOff x="1599" y="1266"/>
                <a:chExt cx="1882" cy="518"/>
              </a:xfrm>
            </p:grpSpPr>
            <p:sp>
              <p:nvSpPr>
                <p:cNvPr id="38933"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8934"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35" name="Group 23"/>
              <p:cNvGrpSpPr>
                <a:grpSpLocks/>
              </p:cNvGrpSpPr>
              <p:nvPr/>
            </p:nvGrpSpPr>
            <p:grpSpPr bwMode="auto">
              <a:xfrm>
                <a:off x="0" y="1784"/>
                <a:ext cx="1599" cy="518"/>
                <a:chOff x="0" y="1784"/>
                <a:chExt cx="1599" cy="518"/>
              </a:xfrm>
            </p:grpSpPr>
            <p:sp>
              <p:nvSpPr>
                <p:cNvPr id="38936"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8937"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38" name="Group 26"/>
              <p:cNvGrpSpPr>
                <a:grpSpLocks/>
              </p:cNvGrpSpPr>
              <p:nvPr/>
            </p:nvGrpSpPr>
            <p:grpSpPr bwMode="auto">
              <a:xfrm>
                <a:off x="1599" y="1784"/>
                <a:ext cx="1882" cy="518"/>
                <a:chOff x="1599" y="1784"/>
                <a:chExt cx="1882" cy="518"/>
              </a:xfrm>
            </p:grpSpPr>
            <p:sp>
              <p:nvSpPr>
                <p:cNvPr id="38939"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a:t>
                  </a:r>
                  <a:r>
                    <a:rPr lang="en-US" sz="1600" b="1">
                      <a:latin typeface="Times New Roman" pitchFamily="-111" charset="0"/>
                      <a:ea typeface="Times New Roman" pitchFamily="-111" charset="0"/>
                      <a:cs typeface="Times New Roman" pitchFamily="-111" charset="0"/>
                    </a:rPr>
                    <a:t>clok</a:t>
                  </a:r>
                  <a:r>
                    <a:rPr lang="en-US" sz="1600">
                      <a:latin typeface="Times New Roman" pitchFamily="-111" charset="0"/>
                      <a:ea typeface="Times New Roman" pitchFamily="-111" charset="0"/>
                      <a:cs typeface="Times New Roman" pitchFamily="-111" charset="0"/>
                    </a:rPr>
                    <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8940"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41" name="Group 29"/>
              <p:cNvGrpSpPr>
                <a:grpSpLocks/>
              </p:cNvGrpSpPr>
              <p:nvPr/>
            </p:nvGrpSpPr>
            <p:grpSpPr bwMode="auto">
              <a:xfrm>
                <a:off x="0" y="2302"/>
                <a:ext cx="1599" cy="518"/>
                <a:chOff x="0" y="2302"/>
                <a:chExt cx="1599" cy="518"/>
              </a:xfrm>
            </p:grpSpPr>
            <p:sp>
              <p:nvSpPr>
                <p:cNvPr id="38942"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8943"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44" name="Group 32"/>
              <p:cNvGrpSpPr>
                <a:grpSpLocks/>
              </p:cNvGrpSpPr>
              <p:nvPr/>
            </p:nvGrpSpPr>
            <p:grpSpPr bwMode="auto">
              <a:xfrm>
                <a:off x="1599" y="2302"/>
                <a:ext cx="1882" cy="518"/>
                <a:chOff x="1599" y="2302"/>
                <a:chExt cx="1882" cy="518"/>
              </a:xfrm>
            </p:grpSpPr>
            <p:sp>
              <p:nvSpPr>
                <p:cNvPr id="38945"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8946"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47" name="Group 35"/>
              <p:cNvGrpSpPr>
                <a:grpSpLocks/>
              </p:cNvGrpSpPr>
              <p:nvPr/>
            </p:nvGrpSpPr>
            <p:grpSpPr bwMode="auto">
              <a:xfrm>
                <a:off x="0" y="2820"/>
                <a:ext cx="1599" cy="518"/>
                <a:chOff x="0" y="2820"/>
                <a:chExt cx="1599" cy="518"/>
              </a:xfrm>
            </p:grpSpPr>
            <p:sp>
              <p:nvSpPr>
                <p:cNvPr id="38948"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8949"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50" name="Group 38"/>
              <p:cNvGrpSpPr>
                <a:grpSpLocks/>
              </p:cNvGrpSpPr>
              <p:nvPr/>
            </p:nvGrpSpPr>
            <p:grpSpPr bwMode="auto">
              <a:xfrm>
                <a:off x="1599" y="2820"/>
                <a:ext cx="1882" cy="518"/>
                <a:chOff x="1599" y="2820"/>
                <a:chExt cx="1882" cy="518"/>
              </a:xfrm>
            </p:grpSpPr>
            <p:sp>
              <p:nvSpPr>
                <p:cNvPr id="38951"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8952"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8953"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8954" name="Text Box 42"/>
          <p:cNvSpPr txBox="1">
            <a:spLocks noChangeArrowheads="1"/>
          </p:cNvSpPr>
          <p:nvPr/>
        </p:nvSpPr>
        <p:spPr bwMode="auto">
          <a:xfrm>
            <a:off x="152400" y="1066800"/>
            <a:ext cx="8651875"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a:t>
            </a:r>
            <a:r>
              <a:rPr lang="en-US" sz="1600">
                <a:solidFill>
                  <a:schemeClr val="tx2"/>
                </a:solidFill>
                <a:latin typeface="Times New Roman" pitchFamily="-111" charset="0"/>
              </a:rPr>
              <a:t> </a:t>
            </a:r>
            <a:r>
              <a:rPr lang="en-US" sz="1600" b="1">
                <a:solidFill>
                  <a:schemeClr val="tx2"/>
                </a:solidFill>
                <a:latin typeface="Times New Roman" pitchFamily="-111" charset="0"/>
              </a:rPr>
              <a:t>yorok</a:t>
            </a:r>
            <a:r>
              <a:rPr lang="en-US" sz="1600">
                <a:solidFill>
                  <a:schemeClr val="tx2"/>
                </a:solidFill>
                <a:latin typeface="Times New Roman" pitchFamily="-111" charset="0"/>
              </a:rPr>
              <a:t> clok kantok ok-yurp</a:t>
            </a:r>
          </a:p>
        </p:txBody>
      </p:sp>
      <p:sp>
        <p:nvSpPr>
          <p:cNvPr id="38955"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56"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57"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58"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59"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61" name="Line 49"/>
          <p:cNvSpPr>
            <a:spLocks noChangeShapeType="1"/>
          </p:cNvSpPr>
          <p:nvPr/>
        </p:nvSpPr>
        <p:spPr bwMode="auto">
          <a:xfrm flipH="1">
            <a:off x="6172200" y="5181600"/>
            <a:ext cx="685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66" name="Line 54"/>
          <p:cNvSpPr>
            <a:spLocks noChangeShapeType="1"/>
          </p:cNvSpPr>
          <p:nvPr/>
        </p:nvSpPr>
        <p:spPr bwMode="auto">
          <a:xfrm flipH="1">
            <a:off x="59436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Tree>
    <p:extLst>
      <p:ext uri="{BB962C8B-B14F-4D97-AF65-F5344CB8AC3E}">
        <p14:creationId xmlns:p14="http://schemas.microsoft.com/office/powerpoint/2010/main" val="5796006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Natural text</a:t>
            </a:r>
            <a:endParaRPr lang="en-US" dirty="0"/>
          </a:p>
        </p:txBody>
      </p:sp>
      <p:sp>
        <p:nvSpPr>
          <p:cNvPr id="3" name="Content Placeholder 2"/>
          <p:cNvSpPr>
            <a:spLocks noGrp="1"/>
          </p:cNvSpPr>
          <p:nvPr>
            <p:ph idx="1"/>
          </p:nvPr>
        </p:nvSpPr>
        <p:spPr>
          <a:xfrm>
            <a:off x="498474" y="3695701"/>
            <a:ext cx="7556313" cy="647699"/>
          </a:xfrm>
        </p:spPr>
        <p:txBody>
          <a:bodyPr/>
          <a:lstStyle/>
          <a:p>
            <a:pPr marL="0" indent="0">
              <a:buNone/>
            </a:pPr>
            <a:r>
              <a:rPr lang="en-US" dirty="0" smtClean="0"/>
              <a:t>Natural text is written by people, generally for people</a:t>
            </a:r>
          </a:p>
          <a:p>
            <a:endParaRPr lang="en-US" dirty="0"/>
          </a:p>
        </p:txBody>
      </p:sp>
      <p:pic>
        <p:nvPicPr>
          <p:cNvPr id="4" name="Picture 3"/>
          <p:cNvPicPr>
            <a:picLocks noChangeAspect="1"/>
          </p:cNvPicPr>
          <p:nvPr/>
        </p:nvPicPr>
        <p:blipFill>
          <a:blip r:embed="rId2"/>
          <a:stretch>
            <a:fillRect/>
          </a:stretch>
        </p:blipFill>
        <p:spPr>
          <a:xfrm>
            <a:off x="7315200" y="52568"/>
            <a:ext cx="1752600" cy="1852432"/>
          </a:xfrm>
          <a:prstGeom prst="rect">
            <a:avLst/>
          </a:prstGeom>
        </p:spPr>
      </p:pic>
      <p:sp>
        <p:nvSpPr>
          <p:cNvPr id="5" name="Rectangle 4"/>
          <p:cNvSpPr/>
          <p:nvPr/>
        </p:nvSpPr>
        <p:spPr>
          <a:xfrm>
            <a:off x="663387" y="1600200"/>
            <a:ext cx="7391400" cy="1200328"/>
          </a:xfrm>
          <a:prstGeom prst="rect">
            <a:avLst/>
          </a:prstGeom>
        </p:spPr>
        <p:txBody>
          <a:bodyPr wrap="square">
            <a:spAutoFit/>
          </a:bodyPr>
          <a:lstStyle/>
          <a:p>
            <a:pPr algn="l"/>
            <a:r>
              <a:rPr lang="en-US" sz="2400" dirty="0" smtClean="0"/>
              <a:t>“A growing number of businesses are making </a:t>
            </a:r>
            <a:r>
              <a:rPr lang="en-US" sz="2400" dirty="0" err="1" smtClean="0"/>
              <a:t>Facebook</a:t>
            </a:r>
            <a:r>
              <a:rPr lang="en-US" sz="2400" dirty="0" smtClean="0"/>
              <a:t> an indispensible part of hanging out their shingles. Small businesses are using …”</a:t>
            </a:r>
            <a:endParaRPr lang="en-US" sz="2400" dirty="0"/>
          </a:p>
        </p:txBody>
      </p:sp>
      <p:sp>
        <p:nvSpPr>
          <p:cNvPr id="6" name="TextBox 5"/>
          <p:cNvSpPr txBox="1"/>
          <p:nvPr/>
        </p:nvSpPr>
        <p:spPr>
          <a:xfrm>
            <a:off x="990600" y="5213866"/>
            <a:ext cx="7197726" cy="830997"/>
          </a:xfrm>
          <a:prstGeom prst="rect">
            <a:avLst/>
          </a:prstGeom>
          <a:noFill/>
        </p:spPr>
        <p:txBody>
          <a:bodyPr wrap="square" rtlCol="0">
            <a:spAutoFit/>
          </a:bodyPr>
          <a:lstStyle/>
          <a:p>
            <a:r>
              <a:rPr lang="en-US" sz="2400" dirty="0" smtClean="0">
                <a:solidFill>
                  <a:srgbClr val="FF0000"/>
                </a:solidFill>
              </a:rPr>
              <a:t>Why do we even care about natural text in computer science? </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23" name="Rectangle 59"/>
          <p:cNvSpPr>
            <a:spLocks noChangeArrowheads="1"/>
          </p:cNvSpPr>
          <p:nvPr/>
        </p:nvSpPr>
        <p:spPr bwMode="auto">
          <a:xfrm>
            <a:off x="5943600" y="1066800"/>
            <a:ext cx="1066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6922" name="Rectangle 58"/>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6921" name="Rectangle 57"/>
          <p:cNvSpPr>
            <a:spLocks noChangeArrowheads="1"/>
          </p:cNvSpPr>
          <p:nvPr/>
        </p:nvSpPr>
        <p:spPr bwMode="auto">
          <a:xfrm>
            <a:off x="7010400" y="1066800"/>
            <a:ext cx="458788"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6920" name="Rectangle 56"/>
          <p:cNvSpPr>
            <a:spLocks noChangeArrowheads="1"/>
          </p:cNvSpPr>
          <p:nvPr/>
        </p:nvSpPr>
        <p:spPr bwMode="auto">
          <a:xfrm>
            <a:off x="7086600" y="4114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6866" name="Rectangle 2"/>
          <p:cNvSpPr>
            <a:spLocks noGrp="1" noChangeArrowheads="1"/>
          </p:cNvSpPr>
          <p:nvPr>
            <p:ph type="title"/>
          </p:nvPr>
        </p:nvSpPr>
        <p:spPr>
          <a:xfrm>
            <a:off x="533400" y="138113"/>
            <a:ext cx="8458200" cy="838200"/>
          </a:xfrm>
        </p:spPr>
        <p:txBody>
          <a:bodyPr/>
          <a:lstStyle/>
          <a:p>
            <a:r>
              <a:rPr lang="en-US" sz="3600" dirty="0"/>
              <a:t>Centauri/</a:t>
            </a:r>
            <a:r>
              <a:rPr lang="en-US" sz="3600" dirty="0" err="1"/>
              <a:t>Arcturan</a:t>
            </a:r>
            <a:r>
              <a:rPr lang="en-US" sz="3600" dirty="0"/>
              <a:t> [Knight, 1997]</a:t>
            </a:r>
            <a:endParaRPr lang="en-US" dirty="0"/>
          </a:p>
        </p:txBody>
      </p:sp>
      <p:grpSp>
        <p:nvGrpSpPr>
          <p:cNvPr id="36867" name="Group 3"/>
          <p:cNvGrpSpPr>
            <a:grpSpLocks/>
          </p:cNvGrpSpPr>
          <p:nvPr/>
        </p:nvGrpSpPr>
        <p:grpSpPr bwMode="auto">
          <a:xfrm>
            <a:off x="381000" y="1524000"/>
            <a:ext cx="8337550" cy="4873625"/>
            <a:chOff x="-3" y="-3"/>
            <a:chExt cx="3487" cy="3344"/>
          </a:xfrm>
        </p:grpSpPr>
        <p:grpSp>
          <p:nvGrpSpPr>
            <p:cNvPr id="36868" name="Group 4"/>
            <p:cNvGrpSpPr>
              <a:grpSpLocks/>
            </p:cNvGrpSpPr>
            <p:nvPr/>
          </p:nvGrpSpPr>
          <p:grpSpPr bwMode="auto">
            <a:xfrm>
              <a:off x="0" y="0"/>
              <a:ext cx="3481" cy="3338"/>
              <a:chOff x="0" y="0"/>
              <a:chExt cx="3481" cy="3338"/>
            </a:xfrm>
          </p:grpSpPr>
          <p:grpSp>
            <p:nvGrpSpPr>
              <p:cNvPr id="36869" name="Group 5"/>
              <p:cNvGrpSpPr>
                <a:grpSpLocks/>
              </p:cNvGrpSpPr>
              <p:nvPr/>
            </p:nvGrpSpPr>
            <p:grpSpPr bwMode="auto">
              <a:xfrm>
                <a:off x="0" y="0"/>
                <a:ext cx="1599" cy="633"/>
                <a:chOff x="0" y="0"/>
                <a:chExt cx="1599" cy="633"/>
              </a:xfrm>
            </p:grpSpPr>
            <p:sp>
              <p:nvSpPr>
                <p:cNvPr id="36870"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6871"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72" name="Group 8"/>
              <p:cNvGrpSpPr>
                <a:grpSpLocks/>
              </p:cNvGrpSpPr>
              <p:nvPr/>
            </p:nvGrpSpPr>
            <p:grpSpPr bwMode="auto">
              <a:xfrm>
                <a:off x="1599" y="0"/>
                <a:ext cx="1882" cy="633"/>
                <a:chOff x="1599" y="0"/>
                <a:chExt cx="1882" cy="633"/>
              </a:xfrm>
            </p:grpSpPr>
            <p:sp>
              <p:nvSpPr>
                <p:cNvPr id="36873"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6874"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75" name="Group 11"/>
              <p:cNvGrpSpPr>
                <a:grpSpLocks/>
              </p:cNvGrpSpPr>
              <p:nvPr/>
            </p:nvGrpSpPr>
            <p:grpSpPr bwMode="auto">
              <a:xfrm>
                <a:off x="0" y="633"/>
                <a:ext cx="1599" cy="633"/>
                <a:chOff x="0" y="633"/>
                <a:chExt cx="1599" cy="633"/>
              </a:xfrm>
            </p:grpSpPr>
            <p:sp>
              <p:nvSpPr>
                <p:cNvPr id="36876"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6877"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78" name="Group 14"/>
              <p:cNvGrpSpPr>
                <a:grpSpLocks/>
              </p:cNvGrpSpPr>
              <p:nvPr/>
            </p:nvGrpSpPr>
            <p:grpSpPr bwMode="auto">
              <a:xfrm>
                <a:off x="1599" y="633"/>
                <a:ext cx="1882" cy="633"/>
                <a:chOff x="1599" y="633"/>
                <a:chExt cx="1882" cy="633"/>
              </a:xfrm>
            </p:grpSpPr>
            <p:sp>
              <p:nvSpPr>
                <p:cNvPr id="36879"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6880"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81" name="Group 17"/>
              <p:cNvGrpSpPr>
                <a:grpSpLocks/>
              </p:cNvGrpSpPr>
              <p:nvPr/>
            </p:nvGrpSpPr>
            <p:grpSpPr bwMode="auto">
              <a:xfrm>
                <a:off x="0" y="1266"/>
                <a:ext cx="1599" cy="518"/>
                <a:chOff x="0" y="1266"/>
                <a:chExt cx="1599" cy="518"/>
              </a:xfrm>
            </p:grpSpPr>
            <p:sp>
              <p:nvSpPr>
                <p:cNvPr id="36882"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6883"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84" name="Group 20"/>
              <p:cNvGrpSpPr>
                <a:grpSpLocks/>
              </p:cNvGrpSpPr>
              <p:nvPr/>
            </p:nvGrpSpPr>
            <p:grpSpPr bwMode="auto">
              <a:xfrm>
                <a:off x="1599" y="1266"/>
                <a:ext cx="1882" cy="518"/>
                <a:chOff x="1599" y="1266"/>
                <a:chExt cx="1882" cy="518"/>
              </a:xfrm>
            </p:grpSpPr>
            <p:sp>
              <p:nvSpPr>
                <p:cNvPr id="36885"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6886"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87" name="Group 23"/>
              <p:cNvGrpSpPr>
                <a:grpSpLocks/>
              </p:cNvGrpSpPr>
              <p:nvPr/>
            </p:nvGrpSpPr>
            <p:grpSpPr bwMode="auto">
              <a:xfrm>
                <a:off x="0" y="1784"/>
                <a:ext cx="1599" cy="518"/>
                <a:chOff x="0" y="1784"/>
                <a:chExt cx="1599" cy="518"/>
              </a:xfrm>
            </p:grpSpPr>
            <p:sp>
              <p:nvSpPr>
                <p:cNvPr id="36888"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6889"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90" name="Group 26"/>
              <p:cNvGrpSpPr>
                <a:grpSpLocks/>
              </p:cNvGrpSpPr>
              <p:nvPr/>
            </p:nvGrpSpPr>
            <p:grpSpPr bwMode="auto">
              <a:xfrm>
                <a:off x="1599" y="1784"/>
                <a:ext cx="1882" cy="518"/>
                <a:chOff x="1599" y="1784"/>
                <a:chExt cx="1882" cy="518"/>
              </a:xfrm>
            </p:grpSpPr>
            <p:sp>
              <p:nvSpPr>
                <p:cNvPr id="36891"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a:t>
                  </a:r>
                  <a:r>
                    <a:rPr lang="en-US" sz="1600" b="1">
                      <a:latin typeface="Times New Roman" pitchFamily="-111" charset="0"/>
                      <a:ea typeface="Times New Roman" pitchFamily="-111" charset="0"/>
                      <a:cs typeface="Times New Roman" pitchFamily="-111" charset="0"/>
                    </a:rPr>
                    <a:t>clok</a:t>
                  </a:r>
                  <a:r>
                    <a:rPr lang="en-US" sz="1600">
                      <a:latin typeface="Times New Roman" pitchFamily="-111" charset="0"/>
                      <a:ea typeface="Times New Roman" pitchFamily="-111" charset="0"/>
                      <a:cs typeface="Times New Roman" pitchFamily="-111" charset="0"/>
                    </a:rPr>
                    <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6892"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93" name="Group 29"/>
              <p:cNvGrpSpPr>
                <a:grpSpLocks/>
              </p:cNvGrpSpPr>
              <p:nvPr/>
            </p:nvGrpSpPr>
            <p:grpSpPr bwMode="auto">
              <a:xfrm>
                <a:off x="0" y="2302"/>
                <a:ext cx="1599" cy="518"/>
                <a:chOff x="0" y="2302"/>
                <a:chExt cx="1599" cy="518"/>
              </a:xfrm>
            </p:grpSpPr>
            <p:sp>
              <p:nvSpPr>
                <p:cNvPr id="36894"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6895"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96" name="Group 32"/>
              <p:cNvGrpSpPr>
                <a:grpSpLocks/>
              </p:cNvGrpSpPr>
              <p:nvPr/>
            </p:nvGrpSpPr>
            <p:grpSpPr bwMode="auto">
              <a:xfrm>
                <a:off x="1599" y="2302"/>
                <a:ext cx="1882" cy="518"/>
                <a:chOff x="1599" y="2302"/>
                <a:chExt cx="1882" cy="518"/>
              </a:xfrm>
            </p:grpSpPr>
            <p:sp>
              <p:nvSpPr>
                <p:cNvPr id="36897"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6898"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99" name="Group 35"/>
              <p:cNvGrpSpPr>
                <a:grpSpLocks/>
              </p:cNvGrpSpPr>
              <p:nvPr/>
            </p:nvGrpSpPr>
            <p:grpSpPr bwMode="auto">
              <a:xfrm>
                <a:off x="0" y="2820"/>
                <a:ext cx="1599" cy="518"/>
                <a:chOff x="0" y="2820"/>
                <a:chExt cx="1599" cy="518"/>
              </a:xfrm>
            </p:grpSpPr>
            <p:sp>
              <p:nvSpPr>
                <p:cNvPr id="36900"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6901"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902" name="Group 38"/>
              <p:cNvGrpSpPr>
                <a:grpSpLocks/>
              </p:cNvGrpSpPr>
              <p:nvPr/>
            </p:nvGrpSpPr>
            <p:grpSpPr bwMode="auto">
              <a:xfrm>
                <a:off x="1599" y="2820"/>
                <a:ext cx="1882" cy="518"/>
                <a:chOff x="1599" y="2820"/>
                <a:chExt cx="1882" cy="518"/>
              </a:xfrm>
            </p:grpSpPr>
            <p:sp>
              <p:nvSpPr>
                <p:cNvPr id="36903"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6904"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6905"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6906" name="Text Box 42"/>
          <p:cNvSpPr txBox="1">
            <a:spLocks noChangeArrowheads="1"/>
          </p:cNvSpPr>
          <p:nvPr/>
        </p:nvSpPr>
        <p:spPr bwMode="auto">
          <a:xfrm>
            <a:off x="152400" y="1066800"/>
            <a:ext cx="8651875"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a:t>
            </a:r>
            <a:r>
              <a:rPr lang="en-US" sz="1600">
                <a:solidFill>
                  <a:schemeClr val="tx2"/>
                </a:solidFill>
                <a:latin typeface="Times New Roman" pitchFamily="-111" charset="0"/>
              </a:rPr>
              <a:t> </a:t>
            </a:r>
            <a:r>
              <a:rPr lang="en-US" sz="1600" b="1">
                <a:solidFill>
                  <a:schemeClr val="tx2"/>
                </a:solidFill>
                <a:latin typeface="Times New Roman" pitchFamily="-111" charset="0"/>
              </a:rPr>
              <a:t>yorok</a:t>
            </a:r>
            <a:r>
              <a:rPr lang="en-US" sz="1600">
                <a:solidFill>
                  <a:schemeClr val="tx2"/>
                </a:solidFill>
                <a:latin typeface="Times New Roman" pitchFamily="-111" charset="0"/>
              </a:rPr>
              <a:t> clok kantok ok-yurp</a:t>
            </a:r>
          </a:p>
        </p:txBody>
      </p:sp>
      <p:sp>
        <p:nvSpPr>
          <p:cNvPr id="36907"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08"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09"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0"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1"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2" name="Line 48"/>
          <p:cNvSpPr>
            <a:spLocks noChangeShapeType="1"/>
          </p:cNvSpPr>
          <p:nvPr/>
        </p:nvSpPr>
        <p:spPr bwMode="auto">
          <a:xfrm flipH="1">
            <a:off x="4953000" y="4419600"/>
            <a:ext cx="2362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3" name="Line 49"/>
          <p:cNvSpPr>
            <a:spLocks noChangeShapeType="1"/>
          </p:cNvSpPr>
          <p:nvPr/>
        </p:nvSpPr>
        <p:spPr bwMode="auto">
          <a:xfrm flipH="1">
            <a:off x="5410200" y="4419600"/>
            <a:ext cx="19050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4" name="Line 50"/>
          <p:cNvSpPr>
            <a:spLocks noChangeShapeType="1"/>
          </p:cNvSpPr>
          <p:nvPr/>
        </p:nvSpPr>
        <p:spPr bwMode="auto">
          <a:xfrm flipH="1">
            <a:off x="5715000" y="4419600"/>
            <a:ext cx="1600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5" name="Line 51"/>
          <p:cNvSpPr>
            <a:spLocks noChangeShapeType="1"/>
          </p:cNvSpPr>
          <p:nvPr/>
        </p:nvSpPr>
        <p:spPr bwMode="auto">
          <a:xfrm flipH="1">
            <a:off x="6019800" y="4419600"/>
            <a:ext cx="1524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6" name="Line 52"/>
          <p:cNvSpPr>
            <a:spLocks noChangeShapeType="1"/>
          </p:cNvSpPr>
          <p:nvPr/>
        </p:nvSpPr>
        <p:spPr bwMode="auto">
          <a:xfrm flipH="1">
            <a:off x="6324600" y="4419600"/>
            <a:ext cx="990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7" name="Line 53"/>
          <p:cNvSpPr>
            <a:spLocks noChangeShapeType="1"/>
          </p:cNvSpPr>
          <p:nvPr/>
        </p:nvSpPr>
        <p:spPr bwMode="auto">
          <a:xfrm flipH="1">
            <a:off x="6629400" y="4419600"/>
            <a:ext cx="685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8" name="Text Box 54"/>
          <p:cNvSpPr txBox="1">
            <a:spLocks noChangeArrowheads="1"/>
          </p:cNvSpPr>
          <p:nvPr/>
        </p:nvSpPr>
        <p:spPr bwMode="auto">
          <a:xfrm>
            <a:off x="7543800" y="4343400"/>
            <a:ext cx="565150" cy="366713"/>
          </a:xfrm>
          <a:prstGeom prst="rect">
            <a:avLst/>
          </a:prstGeom>
          <a:noFill/>
          <a:ln w="9525">
            <a:noFill/>
            <a:miter lim="800000"/>
            <a:headEnd/>
            <a:tailEnd/>
          </a:ln>
          <a:effectLst/>
        </p:spPr>
        <p:txBody>
          <a:bodyPr wrap="none">
            <a:prstTxWarp prst="textNoShape">
              <a:avLst/>
            </a:prstTxWarp>
            <a:spAutoFit/>
          </a:bodyPr>
          <a:lstStyle/>
          <a:p>
            <a:pPr algn="l"/>
            <a:r>
              <a:rPr lang="en-US"/>
              <a:t>???</a:t>
            </a:r>
          </a:p>
        </p:txBody>
      </p:sp>
      <p:sp>
        <p:nvSpPr>
          <p:cNvPr id="36919" name="Line 55"/>
          <p:cNvSpPr>
            <a:spLocks noChangeShapeType="1"/>
          </p:cNvSpPr>
          <p:nvPr/>
        </p:nvSpPr>
        <p:spPr bwMode="auto">
          <a:xfrm flipH="1">
            <a:off x="62484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Tree>
    <p:extLst>
      <p:ext uri="{BB962C8B-B14F-4D97-AF65-F5344CB8AC3E}">
        <p14:creationId xmlns:p14="http://schemas.microsoft.com/office/powerpoint/2010/main" val="353432172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60" name="Rectangle 72"/>
          <p:cNvSpPr>
            <a:spLocks noChangeArrowheads="1"/>
          </p:cNvSpPr>
          <p:nvPr/>
        </p:nvSpPr>
        <p:spPr bwMode="auto">
          <a:xfrm>
            <a:off x="5943600" y="1066800"/>
            <a:ext cx="1066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7961" name="Rectangle 73"/>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7950" name="Rectangle 62"/>
          <p:cNvSpPr>
            <a:spLocks noChangeArrowheads="1"/>
          </p:cNvSpPr>
          <p:nvPr/>
        </p:nvSpPr>
        <p:spPr bwMode="auto">
          <a:xfrm>
            <a:off x="7010400" y="1066800"/>
            <a:ext cx="458788"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7949" name="Rectangle 61"/>
          <p:cNvSpPr>
            <a:spLocks noChangeArrowheads="1"/>
          </p:cNvSpPr>
          <p:nvPr/>
        </p:nvSpPr>
        <p:spPr bwMode="auto">
          <a:xfrm>
            <a:off x="4724400" y="4114800"/>
            <a:ext cx="23622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7890" name="Rectangle 2"/>
          <p:cNvSpPr>
            <a:spLocks noGrp="1" noChangeArrowheads="1"/>
          </p:cNvSpPr>
          <p:nvPr>
            <p:ph type="title"/>
          </p:nvPr>
        </p:nvSpPr>
        <p:spPr>
          <a:xfrm>
            <a:off x="533400" y="138113"/>
            <a:ext cx="8458200" cy="838200"/>
          </a:xfrm>
        </p:spPr>
        <p:txBody>
          <a:bodyPr/>
          <a:lstStyle/>
          <a:p>
            <a:r>
              <a:rPr lang="en-US" sz="3600" dirty="0"/>
              <a:t>Centauri/</a:t>
            </a:r>
            <a:r>
              <a:rPr lang="en-US" sz="3600" dirty="0" err="1"/>
              <a:t>Arcturan</a:t>
            </a:r>
            <a:r>
              <a:rPr lang="en-US" sz="3600" dirty="0"/>
              <a:t> [Knight, 1997]</a:t>
            </a:r>
            <a:endParaRPr lang="en-US" dirty="0"/>
          </a:p>
        </p:txBody>
      </p:sp>
      <p:grpSp>
        <p:nvGrpSpPr>
          <p:cNvPr id="37891" name="Group 3"/>
          <p:cNvGrpSpPr>
            <a:grpSpLocks/>
          </p:cNvGrpSpPr>
          <p:nvPr/>
        </p:nvGrpSpPr>
        <p:grpSpPr bwMode="auto">
          <a:xfrm>
            <a:off x="381000" y="1524000"/>
            <a:ext cx="8337550" cy="4873625"/>
            <a:chOff x="-3" y="-3"/>
            <a:chExt cx="3487" cy="3344"/>
          </a:xfrm>
        </p:grpSpPr>
        <p:grpSp>
          <p:nvGrpSpPr>
            <p:cNvPr id="37892" name="Group 4"/>
            <p:cNvGrpSpPr>
              <a:grpSpLocks/>
            </p:cNvGrpSpPr>
            <p:nvPr/>
          </p:nvGrpSpPr>
          <p:grpSpPr bwMode="auto">
            <a:xfrm>
              <a:off x="0" y="0"/>
              <a:ext cx="3481" cy="3338"/>
              <a:chOff x="0" y="0"/>
              <a:chExt cx="3481" cy="3338"/>
            </a:xfrm>
          </p:grpSpPr>
          <p:grpSp>
            <p:nvGrpSpPr>
              <p:cNvPr id="37893" name="Group 5"/>
              <p:cNvGrpSpPr>
                <a:grpSpLocks/>
              </p:cNvGrpSpPr>
              <p:nvPr/>
            </p:nvGrpSpPr>
            <p:grpSpPr bwMode="auto">
              <a:xfrm>
                <a:off x="0" y="0"/>
                <a:ext cx="1599" cy="633"/>
                <a:chOff x="0" y="0"/>
                <a:chExt cx="1599" cy="633"/>
              </a:xfrm>
            </p:grpSpPr>
            <p:sp>
              <p:nvSpPr>
                <p:cNvPr id="37894"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7895"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896" name="Group 8"/>
              <p:cNvGrpSpPr>
                <a:grpSpLocks/>
              </p:cNvGrpSpPr>
              <p:nvPr/>
            </p:nvGrpSpPr>
            <p:grpSpPr bwMode="auto">
              <a:xfrm>
                <a:off x="1599" y="0"/>
                <a:ext cx="1882" cy="633"/>
                <a:chOff x="1599" y="0"/>
                <a:chExt cx="1882" cy="633"/>
              </a:xfrm>
            </p:grpSpPr>
            <p:sp>
              <p:nvSpPr>
                <p:cNvPr id="37897"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7898"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899" name="Group 11"/>
              <p:cNvGrpSpPr>
                <a:grpSpLocks/>
              </p:cNvGrpSpPr>
              <p:nvPr/>
            </p:nvGrpSpPr>
            <p:grpSpPr bwMode="auto">
              <a:xfrm>
                <a:off x="0" y="633"/>
                <a:ext cx="1599" cy="633"/>
                <a:chOff x="0" y="633"/>
                <a:chExt cx="1599" cy="633"/>
              </a:xfrm>
            </p:grpSpPr>
            <p:sp>
              <p:nvSpPr>
                <p:cNvPr id="37900"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7901"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02" name="Group 14"/>
              <p:cNvGrpSpPr>
                <a:grpSpLocks/>
              </p:cNvGrpSpPr>
              <p:nvPr/>
            </p:nvGrpSpPr>
            <p:grpSpPr bwMode="auto">
              <a:xfrm>
                <a:off x="1599" y="633"/>
                <a:ext cx="1882" cy="633"/>
                <a:chOff x="1599" y="633"/>
                <a:chExt cx="1882" cy="633"/>
              </a:xfrm>
            </p:grpSpPr>
            <p:sp>
              <p:nvSpPr>
                <p:cNvPr id="37903"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7904"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05" name="Group 17"/>
              <p:cNvGrpSpPr>
                <a:grpSpLocks/>
              </p:cNvGrpSpPr>
              <p:nvPr/>
            </p:nvGrpSpPr>
            <p:grpSpPr bwMode="auto">
              <a:xfrm>
                <a:off x="0" y="1266"/>
                <a:ext cx="1599" cy="518"/>
                <a:chOff x="0" y="1266"/>
                <a:chExt cx="1599" cy="518"/>
              </a:xfrm>
            </p:grpSpPr>
            <p:sp>
              <p:nvSpPr>
                <p:cNvPr id="37906"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7907"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08" name="Group 20"/>
              <p:cNvGrpSpPr>
                <a:grpSpLocks/>
              </p:cNvGrpSpPr>
              <p:nvPr/>
            </p:nvGrpSpPr>
            <p:grpSpPr bwMode="auto">
              <a:xfrm>
                <a:off x="1599" y="1266"/>
                <a:ext cx="1882" cy="518"/>
                <a:chOff x="1599" y="1266"/>
                <a:chExt cx="1882" cy="518"/>
              </a:xfrm>
            </p:grpSpPr>
            <p:sp>
              <p:nvSpPr>
                <p:cNvPr id="37909"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7910"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11" name="Group 23"/>
              <p:cNvGrpSpPr>
                <a:grpSpLocks/>
              </p:cNvGrpSpPr>
              <p:nvPr/>
            </p:nvGrpSpPr>
            <p:grpSpPr bwMode="auto">
              <a:xfrm>
                <a:off x="0" y="1784"/>
                <a:ext cx="1599" cy="518"/>
                <a:chOff x="0" y="1784"/>
                <a:chExt cx="1599" cy="518"/>
              </a:xfrm>
            </p:grpSpPr>
            <p:sp>
              <p:nvSpPr>
                <p:cNvPr id="37912"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7913"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14" name="Group 26"/>
              <p:cNvGrpSpPr>
                <a:grpSpLocks/>
              </p:cNvGrpSpPr>
              <p:nvPr/>
            </p:nvGrpSpPr>
            <p:grpSpPr bwMode="auto">
              <a:xfrm>
                <a:off x="1599" y="1784"/>
                <a:ext cx="1882" cy="518"/>
                <a:chOff x="1599" y="1784"/>
                <a:chExt cx="1882" cy="518"/>
              </a:xfrm>
            </p:grpSpPr>
            <p:sp>
              <p:nvSpPr>
                <p:cNvPr id="37915"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7916"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17" name="Group 29"/>
              <p:cNvGrpSpPr>
                <a:grpSpLocks/>
              </p:cNvGrpSpPr>
              <p:nvPr/>
            </p:nvGrpSpPr>
            <p:grpSpPr bwMode="auto">
              <a:xfrm>
                <a:off x="0" y="2302"/>
                <a:ext cx="1599" cy="518"/>
                <a:chOff x="0" y="2302"/>
                <a:chExt cx="1599" cy="518"/>
              </a:xfrm>
            </p:grpSpPr>
            <p:sp>
              <p:nvSpPr>
                <p:cNvPr id="37918"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7919"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20" name="Group 32"/>
              <p:cNvGrpSpPr>
                <a:grpSpLocks/>
              </p:cNvGrpSpPr>
              <p:nvPr/>
            </p:nvGrpSpPr>
            <p:grpSpPr bwMode="auto">
              <a:xfrm>
                <a:off x="1599" y="2302"/>
                <a:ext cx="1882" cy="518"/>
                <a:chOff x="1599" y="2302"/>
                <a:chExt cx="1882" cy="518"/>
              </a:xfrm>
            </p:grpSpPr>
            <p:sp>
              <p:nvSpPr>
                <p:cNvPr id="37921"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7922"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23" name="Group 35"/>
              <p:cNvGrpSpPr>
                <a:grpSpLocks/>
              </p:cNvGrpSpPr>
              <p:nvPr/>
            </p:nvGrpSpPr>
            <p:grpSpPr bwMode="auto">
              <a:xfrm>
                <a:off x="0" y="2820"/>
                <a:ext cx="1599" cy="518"/>
                <a:chOff x="0" y="2820"/>
                <a:chExt cx="1599" cy="518"/>
              </a:xfrm>
            </p:grpSpPr>
            <p:sp>
              <p:nvSpPr>
                <p:cNvPr id="37924"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7925"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26" name="Group 38"/>
              <p:cNvGrpSpPr>
                <a:grpSpLocks/>
              </p:cNvGrpSpPr>
              <p:nvPr/>
            </p:nvGrpSpPr>
            <p:grpSpPr bwMode="auto">
              <a:xfrm>
                <a:off x="1599" y="2820"/>
                <a:ext cx="1882" cy="518"/>
                <a:chOff x="1599" y="2820"/>
                <a:chExt cx="1882" cy="518"/>
              </a:xfrm>
            </p:grpSpPr>
            <p:sp>
              <p:nvSpPr>
                <p:cNvPr id="37927"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7928"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7929"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7930" name="Text Box 42"/>
          <p:cNvSpPr txBox="1">
            <a:spLocks noChangeArrowheads="1"/>
          </p:cNvSpPr>
          <p:nvPr/>
        </p:nvSpPr>
        <p:spPr bwMode="auto">
          <a:xfrm>
            <a:off x="152400" y="1066800"/>
            <a:ext cx="8651875"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 yorok</a:t>
            </a:r>
            <a:r>
              <a:rPr lang="en-US" sz="1600">
                <a:solidFill>
                  <a:schemeClr val="tx2"/>
                </a:solidFill>
                <a:latin typeface="Times New Roman" pitchFamily="-111" charset="0"/>
              </a:rPr>
              <a:t> clok kantok ok-yurp</a:t>
            </a:r>
          </a:p>
        </p:txBody>
      </p:sp>
      <p:sp>
        <p:nvSpPr>
          <p:cNvPr id="37931"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32"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33"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34"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35"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3" name="Line 55"/>
          <p:cNvSpPr>
            <a:spLocks noChangeShapeType="1"/>
          </p:cNvSpPr>
          <p:nvPr/>
        </p:nvSpPr>
        <p:spPr bwMode="auto">
          <a:xfrm>
            <a:off x="4953000" y="4419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4" name="Line 56"/>
          <p:cNvSpPr>
            <a:spLocks noChangeShapeType="1"/>
          </p:cNvSpPr>
          <p:nvPr/>
        </p:nvSpPr>
        <p:spPr bwMode="auto">
          <a:xfrm flipH="1">
            <a:off x="5334000" y="4419600"/>
            <a:ext cx="457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5" name="Line 57"/>
          <p:cNvSpPr>
            <a:spLocks noChangeShapeType="1"/>
          </p:cNvSpPr>
          <p:nvPr/>
        </p:nvSpPr>
        <p:spPr bwMode="auto">
          <a:xfrm>
            <a:off x="54102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6" name="Line 58"/>
          <p:cNvSpPr>
            <a:spLocks noChangeShapeType="1"/>
          </p:cNvSpPr>
          <p:nvPr/>
        </p:nvSpPr>
        <p:spPr bwMode="auto">
          <a:xfrm flipH="1">
            <a:off x="6705600" y="44196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7" name="Line 59"/>
          <p:cNvSpPr>
            <a:spLocks noChangeShapeType="1"/>
          </p:cNvSpPr>
          <p:nvPr/>
        </p:nvSpPr>
        <p:spPr bwMode="auto">
          <a:xfrm flipH="1">
            <a:off x="6019800" y="44196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8" name="Line 60"/>
          <p:cNvSpPr>
            <a:spLocks noChangeShapeType="1"/>
          </p:cNvSpPr>
          <p:nvPr/>
        </p:nvSpPr>
        <p:spPr bwMode="auto">
          <a:xfrm flipH="1">
            <a:off x="6172200" y="5181600"/>
            <a:ext cx="685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1" name="Line 63"/>
          <p:cNvSpPr>
            <a:spLocks noChangeShapeType="1"/>
          </p:cNvSpPr>
          <p:nvPr/>
        </p:nvSpPr>
        <p:spPr bwMode="auto">
          <a:xfrm>
            <a:off x="4953000" y="5181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2" name="Line 64"/>
          <p:cNvSpPr>
            <a:spLocks noChangeShapeType="1"/>
          </p:cNvSpPr>
          <p:nvPr/>
        </p:nvSpPr>
        <p:spPr bwMode="auto">
          <a:xfrm>
            <a:off x="4876800" y="18288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3" name="Line 65"/>
          <p:cNvSpPr>
            <a:spLocks noChangeShapeType="1"/>
          </p:cNvSpPr>
          <p:nvPr/>
        </p:nvSpPr>
        <p:spPr bwMode="auto">
          <a:xfrm>
            <a:off x="1066800" y="5943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4" name="Line 66"/>
          <p:cNvSpPr>
            <a:spLocks noChangeShapeType="1"/>
          </p:cNvSpPr>
          <p:nvPr/>
        </p:nvSpPr>
        <p:spPr bwMode="auto">
          <a:xfrm>
            <a:off x="4953000" y="59436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5" name="Line 67"/>
          <p:cNvSpPr>
            <a:spLocks noChangeShapeType="1"/>
          </p:cNvSpPr>
          <p:nvPr/>
        </p:nvSpPr>
        <p:spPr bwMode="auto">
          <a:xfrm flipH="1">
            <a:off x="6858000" y="5943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6" name="Line 68"/>
          <p:cNvSpPr>
            <a:spLocks noChangeShapeType="1"/>
          </p:cNvSpPr>
          <p:nvPr/>
        </p:nvSpPr>
        <p:spPr bwMode="auto">
          <a:xfrm flipH="1">
            <a:off x="53340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7" name="Line 69"/>
          <p:cNvSpPr>
            <a:spLocks noChangeShapeType="1"/>
          </p:cNvSpPr>
          <p:nvPr/>
        </p:nvSpPr>
        <p:spPr bwMode="auto">
          <a:xfrm flipH="1">
            <a:off x="5334000" y="5181600"/>
            <a:ext cx="76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8" name="Line 70"/>
          <p:cNvSpPr>
            <a:spLocks noChangeShapeType="1"/>
          </p:cNvSpPr>
          <p:nvPr/>
        </p:nvSpPr>
        <p:spPr bwMode="auto">
          <a:xfrm flipH="1">
            <a:off x="6324600" y="2743200"/>
            <a:ext cx="228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9" name="Line 71"/>
          <p:cNvSpPr>
            <a:spLocks noChangeShapeType="1"/>
          </p:cNvSpPr>
          <p:nvPr/>
        </p:nvSpPr>
        <p:spPr bwMode="auto">
          <a:xfrm flipH="1">
            <a:off x="2514600" y="3657600"/>
            <a:ext cx="3810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extLst>
      <p:ext uri="{BB962C8B-B14F-4D97-AF65-F5344CB8AC3E}">
        <p14:creationId xmlns:p14="http://schemas.microsoft.com/office/powerpoint/2010/main" val="61181320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03" name="Rectangle 67"/>
          <p:cNvSpPr>
            <a:spLocks noChangeArrowheads="1"/>
          </p:cNvSpPr>
          <p:nvPr/>
        </p:nvSpPr>
        <p:spPr bwMode="auto">
          <a:xfrm>
            <a:off x="5943600" y="1066800"/>
            <a:ext cx="1066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40004" name="Rectangle 68"/>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9993" name="Rectangle 57"/>
          <p:cNvSpPr>
            <a:spLocks noChangeArrowheads="1"/>
          </p:cNvSpPr>
          <p:nvPr/>
        </p:nvSpPr>
        <p:spPr bwMode="auto">
          <a:xfrm>
            <a:off x="7010400" y="1066800"/>
            <a:ext cx="458788"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9992" name="Rectangle 56"/>
          <p:cNvSpPr>
            <a:spLocks noChangeArrowheads="1"/>
          </p:cNvSpPr>
          <p:nvPr/>
        </p:nvSpPr>
        <p:spPr bwMode="auto">
          <a:xfrm>
            <a:off x="7086600" y="4114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9938" name="Rectangle 2"/>
          <p:cNvSpPr>
            <a:spLocks noGrp="1" noChangeArrowheads="1"/>
          </p:cNvSpPr>
          <p:nvPr>
            <p:ph type="title"/>
          </p:nvPr>
        </p:nvSpPr>
        <p:spPr>
          <a:xfrm>
            <a:off x="533400" y="138113"/>
            <a:ext cx="8458200" cy="838200"/>
          </a:xfrm>
        </p:spPr>
        <p:txBody>
          <a:bodyPr/>
          <a:lstStyle/>
          <a:p>
            <a:r>
              <a:rPr lang="en-US" sz="3600" dirty="0"/>
              <a:t>Centauri/</a:t>
            </a:r>
            <a:r>
              <a:rPr lang="en-US" sz="3600" dirty="0" err="1"/>
              <a:t>Arcturan</a:t>
            </a:r>
            <a:r>
              <a:rPr lang="en-US" sz="3600" dirty="0"/>
              <a:t> [Knight, 1997]</a:t>
            </a:r>
            <a:endParaRPr lang="en-US" dirty="0"/>
          </a:p>
        </p:txBody>
      </p:sp>
      <p:grpSp>
        <p:nvGrpSpPr>
          <p:cNvPr id="39939" name="Group 3"/>
          <p:cNvGrpSpPr>
            <a:grpSpLocks/>
          </p:cNvGrpSpPr>
          <p:nvPr/>
        </p:nvGrpSpPr>
        <p:grpSpPr bwMode="auto">
          <a:xfrm>
            <a:off x="381000" y="1524000"/>
            <a:ext cx="8337550" cy="4873625"/>
            <a:chOff x="-3" y="-3"/>
            <a:chExt cx="3487" cy="3344"/>
          </a:xfrm>
        </p:grpSpPr>
        <p:grpSp>
          <p:nvGrpSpPr>
            <p:cNvPr id="39940" name="Group 4"/>
            <p:cNvGrpSpPr>
              <a:grpSpLocks/>
            </p:cNvGrpSpPr>
            <p:nvPr/>
          </p:nvGrpSpPr>
          <p:grpSpPr bwMode="auto">
            <a:xfrm>
              <a:off x="0" y="0"/>
              <a:ext cx="3481" cy="3338"/>
              <a:chOff x="0" y="0"/>
              <a:chExt cx="3481" cy="3338"/>
            </a:xfrm>
          </p:grpSpPr>
          <p:grpSp>
            <p:nvGrpSpPr>
              <p:cNvPr id="39941" name="Group 5"/>
              <p:cNvGrpSpPr>
                <a:grpSpLocks/>
              </p:cNvGrpSpPr>
              <p:nvPr/>
            </p:nvGrpSpPr>
            <p:grpSpPr bwMode="auto">
              <a:xfrm>
                <a:off x="0" y="0"/>
                <a:ext cx="1599" cy="633"/>
                <a:chOff x="0" y="0"/>
                <a:chExt cx="1599" cy="633"/>
              </a:xfrm>
            </p:grpSpPr>
            <p:sp>
              <p:nvSpPr>
                <p:cNvPr id="39942"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9943"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44" name="Group 8"/>
              <p:cNvGrpSpPr>
                <a:grpSpLocks/>
              </p:cNvGrpSpPr>
              <p:nvPr/>
            </p:nvGrpSpPr>
            <p:grpSpPr bwMode="auto">
              <a:xfrm>
                <a:off x="1599" y="0"/>
                <a:ext cx="1882" cy="633"/>
                <a:chOff x="1599" y="0"/>
                <a:chExt cx="1882" cy="633"/>
              </a:xfrm>
            </p:grpSpPr>
            <p:sp>
              <p:nvSpPr>
                <p:cNvPr id="39945"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9946"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47" name="Group 11"/>
              <p:cNvGrpSpPr>
                <a:grpSpLocks/>
              </p:cNvGrpSpPr>
              <p:nvPr/>
            </p:nvGrpSpPr>
            <p:grpSpPr bwMode="auto">
              <a:xfrm>
                <a:off x="0" y="633"/>
                <a:ext cx="1599" cy="633"/>
                <a:chOff x="0" y="633"/>
                <a:chExt cx="1599" cy="633"/>
              </a:xfrm>
            </p:grpSpPr>
            <p:sp>
              <p:nvSpPr>
                <p:cNvPr id="39948"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9949"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50" name="Group 14"/>
              <p:cNvGrpSpPr>
                <a:grpSpLocks/>
              </p:cNvGrpSpPr>
              <p:nvPr/>
            </p:nvGrpSpPr>
            <p:grpSpPr bwMode="auto">
              <a:xfrm>
                <a:off x="1599" y="633"/>
                <a:ext cx="1882" cy="633"/>
                <a:chOff x="1599" y="633"/>
                <a:chExt cx="1882" cy="633"/>
              </a:xfrm>
            </p:grpSpPr>
            <p:sp>
              <p:nvSpPr>
                <p:cNvPr id="39951"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9952"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53" name="Group 17"/>
              <p:cNvGrpSpPr>
                <a:grpSpLocks/>
              </p:cNvGrpSpPr>
              <p:nvPr/>
            </p:nvGrpSpPr>
            <p:grpSpPr bwMode="auto">
              <a:xfrm>
                <a:off x="0" y="1266"/>
                <a:ext cx="1599" cy="518"/>
                <a:chOff x="0" y="1266"/>
                <a:chExt cx="1599" cy="518"/>
              </a:xfrm>
            </p:grpSpPr>
            <p:sp>
              <p:nvSpPr>
                <p:cNvPr id="39954"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9955"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56" name="Group 20"/>
              <p:cNvGrpSpPr>
                <a:grpSpLocks/>
              </p:cNvGrpSpPr>
              <p:nvPr/>
            </p:nvGrpSpPr>
            <p:grpSpPr bwMode="auto">
              <a:xfrm>
                <a:off x="1599" y="1266"/>
                <a:ext cx="1882" cy="518"/>
                <a:chOff x="1599" y="1266"/>
                <a:chExt cx="1882" cy="518"/>
              </a:xfrm>
            </p:grpSpPr>
            <p:sp>
              <p:nvSpPr>
                <p:cNvPr id="39957"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9958"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59" name="Group 23"/>
              <p:cNvGrpSpPr>
                <a:grpSpLocks/>
              </p:cNvGrpSpPr>
              <p:nvPr/>
            </p:nvGrpSpPr>
            <p:grpSpPr bwMode="auto">
              <a:xfrm>
                <a:off x="0" y="1784"/>
                <a:ext cx="1599" cy="518"/>
                <a:chOff x="0" y="1784"/>
                <a:chExt cx="1599" cy="518"/>
              </a:xfrm>
            </p:grpSpPr>
            <p:sp>
              <p:nvSpPr>
                <p:cNvPr id="39960"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9961"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62" name="Group 26"/>
              <p:cNvGrpSpPr>
                <a:grpSpLocks/>
              </p:cNvGrpSpPr>
              <p:nvPr/>
            </p:nvGrpSpPr>
            <p:grpSpPr bwMode="auto">
              <a:xfrm>
                <a:off x="1599" y="1784"/>
                <a:ext cx="1882" cy="518"/>
                <a:chOff x="1599" y="1784"/>
                <a:chExt cx="1882" cy="518"/>
              </a:xfrm>
            </p:grpSpPr>
            <p:sp>
              <p:nvSpPr>
                <p:cNvPr id="39963"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9964"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65" name="Group 29"/>
              <p:cNvGrpSpPr>
                <a:grpSpLocks/>
              </p:cNvGrpSpPr>
              <p:nvPr/>
            </p:nvGrpSpPr>
            <p:grpSpPr bwMode="auto">
              <a:xfrm>
                <a:off x="0" y="2302"/>
                <a:ext cx="1599" cy="518"/>
                <a:chOff x="0" y="2302"/>
                <a:chExt cx="1599" cy="518"/>
              </a:xfrm>
            </p:grpSpPr>
            <p:sp>
              <p:nvSpPr>
                <p:cNvPr id="39966"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9967"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68" name="Group 32"/>
              <p:cNvGrpSpPr>
                <a:grpSpLocks/>
              </p:cNvGrpSpPr>
              <p:nvPr/>
            </p:nvGrpSpPr>
            <p:grpSpPr bwMode="auto">
              <a:xfrm>
                <a:off x="1599" y="2302"/>
                <a:ext cx="1882" cy="518"/>
                <a:chOff x="1599" y="2302"/>
                <a:chExt cx="1882" cy="518"/>
              </a:xfrm>
            </p:grpSpPr>
            <p:sp>
              <p:nvSpPr>
                <p:cNvPr id="39969"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9970"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71" name="Group 35"/>
              <p:cNvGrpSpPr>
                <a:grpSpLocks/>
              </p:cNvGrpSpPr>
              <p:nvPr/>
            </p:nvGrpSpPr>
            <p:grpSpPr bwMode="auto">
              <a:xfrm>
                <a:off x="0" y="2820"/>
                <a:ext cx="1599" cy="518"/>
                <a:chOff x="0" y="2820"/>
                <a:chExt cx="1599" cy="518"/>
              </a:xfrm>
            </p:grpSpPr>
            <p:sp>
              <p:nvSpPr>
                <p:cNvPr id="39972"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9973"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74" name="Group 38"/>
              <p:cNvGrpSpPr>
                <a:grpSpLocks/>
              </p:cNvGrpSpPr>
              <p:nvPr/>
            </p:nvGrpSpPr>
            <p:grpSpPr bwMode="auto">
              <a:xfrm>
                <a:off x="1599" y="2820"/>
                <a:ext cx="1882" cy="518"/>
                <a:chOff x="1599" y="2820"/>
                <a:chExt cx="1882" cy="518"/>
              </a:xfrm>
            </p:grpSpPr>
            <p:sp>
              <p:nvSpPr>
                <p:cNvPr id="39975"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9976"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9977"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9978" name="Text Box 42"/>
          <p:cNvSpPr txBox="1">
            <a:spLocks noChangeArrowheads="1"/>
          </p:cNvSpPr>
          <p:nvPr/>
        </p:nvSpPr>
        <p:spPr bwMode="auto">
          <a:xfrm>
            <a:off x="152400" y="1066800"/>
            <a:ext cx="8662988"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 yorok</a:t>
            </a:r>
            <a:r>
              <a:rPr lang="en-US" sz="1600">
                <a:solidFill>
                  <a:schemeClr val="tx2"/>
                </a:solidFill>
                <a:latin typeface="Times New Roman" pitchFamily="-111" charset="0"/>
              </a:rPr>
              <a:t> </a:t>
            </a:r>
            <a:r>
              <a:rPr lang="en-US" sz="1600" b="1">
                <a:solidFill>
                  <a:schemeClr val="tx2"/>
                </a:solidFill>
                <a:latin typeface="Times New Roman" pitchFamily="-111" charset="0"/>
              </a:rPr>
              <a:t>clok</a:t>
            </a:r>
            <a:r>
              <a:rPr lang="en-US" sz="1600">
                <a:solidFill>
                  <a:schemeClr val="tx2"/>
                </a:solidFill>
                <a:latin typeface="Times New Roman" pitchFamily="-111" charset="0"/>
              </a:rPr>
              <a:t> kantok ok-yurp</a:t>
            </a:r>
          </a:p>
        </p:txBody>
      </p:sp>
      <p:sp>
        <p:nvSpPr>
          <p:cNvPr id="39979"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0"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1"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2"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3"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4" name="Line 48"/>
          <p:cNvSpPr>
            <a:spLocks noChangeShapeType="1"/>
          </p:cNvSpPr>
          <p:nvPr/>
        </p:nvSpPr>
        <p:spPr bwMode="auto">
          <a:xfrm>
            <a:off x="4953000" y="4419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5" name="Line 49"/>
          <p:cNvSpPr>
            <a:spLocks noChangeShapeType="1"/>
          </p:cNvSpPr>
          <p:nvPr/>
        </p:nvSpPr>
        <p:spPr bwMode="auto">
          <a:xfrm flipH="1">
            <a:off x="5334000" y="4419600"/>
            <a:ext cx="457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6" name="Line 50"/>
          <p:cNvSpPr>
            <a:spLocks noChangeShapeType="1"/>
          </p:cNvSpPr>
          <p:nvPr/>
        </p:nvSpPr>
        <p:spPr bwMode="auto">
          <a:xfrm>
            <a:off x="54102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7" name="Line 51"/>
          <p:cNvSpPr>
            <a:spLocks noChangeShapeType="1"/>
          </p:cNvSpPr>
          <p:nvPr/>
        </p:nvSpPr>
        <p:spPr bwMode="auto">
          <a:xfrm flipH="1">
            <a:off x="6705600" y="44196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8" name="Line 52"/>
          <p:cNvSpPr>
            <a:spLocks noChangeShapeType="1"/>
          </p:cNvSpPr>
          <p:nvPr/>
        </p:nvSpPr>
        <p:spPr bwMode="auto">
          <a:xfrm flipH="1">
            <a:off x="6019800" y="44196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9" name="Line 53"/>
          <p:cNvSpPr>
            <a:spLocks noChangeShapeType="1"/>
          </p:cNvSpPr>
          <p:nvPr/>
        </p:nvSpPr>
        <p:spPr bwMode="auto">
          <a:xfrm flipV="1">
            <a:off x="6324600" y="4419600"/>
            <a:ext cx="914400" cy="304800"/>
          </a:xfrm>
          <a:prstGeom prst="line">
            <a:avLst/>
          </a:prstGeom>
          <a:noFill/>
          <a:ln w="57150" cap="rnd">
            <a:solidFill>
              <a:schemeClr val="tx1"/>
            </a:solidFill>
            <a:prstDash val="sysDot"/>
            <a:round/>
            <a:headEnd/>
            <a:tailEnd/>
          </a:ln>
          <a:effectLst/>
        </p:spPr>
        <p:txBody>
          <a:bodyPr>
            <a:prstTxWarp prst="textNoShape">
              <a:avLst/>
            </a:prstTxWarp>
          </a:bodyPr>
          <a:lstStyle/>
          <a:p>
            <a:endParaRPr lang="en-US"/>
          </a:p>
        </p:txBody>
      </p:sp>
      <p:sp>
        <p:nvSpPr>
          <p:cNvPr id="39990" name="Text Box 54"/>
          <p:cNvSpPr txBox="1">
            <a:spLocks noChangeArrowheads="1"/>
          </p:cNvSpPr>
          <p:nvPr/>
        </p:nvSpPr>
        <p:spPr bwMode="auto">
          <a:xfrm>
            <a:off x="7391400" y="4267200"/>
            <a:ext cx="1276350" cy="641350"/>
          </a:xfrm>
          <a:prstGeom prst="rect">
            <a:avLst/>
          </a:prstGeom>
          <a:noFill/>
          <a:ln w="9525">
            <a:noFill/>
            <a:miter lim="800000"/>
            <a:headEnd/>
            <a:tailEnd/>
          </a:ln>
          <a:effectLst/>
        </p:spPr>
        <p:txBody>
          <a:bodyPr wrap="none">
            <a:prstTxWarp prst="textNoShape">
              <a:avLst/>
            </a:prstTxWarp>
            <a:spAutoFit/>
          </a:bodyPr>
          <a:lstStyle/>
          <a:p>
            <a:pPr algn="l"/>
            <a:r>
              <a:rPr lang="en-US"/>
              <a:t>process of</a:t>
            </a:r>
          </a:p>
          <a:p>
            <a:pPr algn="l"/>
            <a:r>
              <a:rPr lang="en-US"/>
              <a:t>elimination</a:t>
            </a:r>
          </a:p>
        </p:txBody>
      </p:sp>
      <p:sp>
        <p:nvSpPr>
          <p:cNvPr id="39991" name="Line 55"/>
          <p:cNvSpPr>
            <a:spLocks noChangeShapeType="1"/>
          </p:cNvSpPr>
          <p:nvPr/>
        </p:nvSpPr>
        <p:spPr bwMode="auto">
          <a:xfrm flipH="1">
            <a:off x="61722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4" name="Line 58"/>
          <p:cNvSpPr>
            <a:spLocks noChangeShapeType="1"/>
          </p:cNvSpPr>
          <p:nvPr/>
        </p:nvSpPr>
        <p:spPr bwMode="auto">
          <a:xfrm>
            <a:off x="4953000" y="5181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5" name="Line 59"/>
          <p:cNvSpPr>
            <a:spLocks noChangeShapeType="1"/>
          </p:cNvSpPr>
          <p:nvPr/>
        </p:nvSpPr>
        <p:spPr bwMode="auto">
          <a:xfrm>
            <a:off x="4876800" y="18288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6" name="Line 60"/>
          <p:cNvSpPr>
            <a:spLocks noChangeShapeType="1"/>
          </p:cNvSpPr>
          <p:nvPr/>
        </p:nvSpPr>
        <p:spPr bwMode="auto">
          <a:xfrm>
            <a:off x="1066800" y="5943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7" name="Line 61"/>
          <p:cNvSpPr>
            <a:spLocks noChangeShapeType="1"/>
          </p:cNvSpPr>
          <p:nvPr/>
        </p:nvSpPr>
        <p:spPr bwMode="auto">
          <a:xfrm>
            <a:off x="4953000" y="59436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8" name="Line 62"/>
          <p:cNvSpPr>
            <a:spLocks noChangeShapeType="1"/>
          </p:cNvSpPr>
          <p:nvPr/>
        </p:nvSpPr>
        <p:spPr bwMode="auto">
          <a:xfrm flipH="1">
            <a:off x="6858000" y="5943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9" name="Line 63"/>
          <p:cNvSpPr>
            <a:spLocks noChangeShapeType="1"/>
          </p:cNvSpPr>
          <p:nvPr/>
        </p:nvSpPr>
        <p:spPr bwMode="auto">
          <a:xfrm flipH="1">
            <a:off x="53340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000" name="Line 64"/>
          <p:cNvSpPr>
            <a:spLocks noChangeShapeType="1"/>
          </p:cNvSpPr>
          <p:nvPr/>
        </p:nvSpPr>
        <p:spPr bwMode="auto">
          <a:xfrm flipH="1">
            <a:off x="5334000" y="5181600"/>
            <a:ext cx="76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001" name="Line 65"/>
          <p:cNvSpPr>
            <a:spLocks noChangeShapeType="1"/>
          </p:cNvSpPr>
          <p:nvPr/>
        </p:nvSpPr>
        <p:spPr bwMode="auto">
          <a:xfrm flipH="1">
            <a:off x="6324600" y="2743200"/>
            <a:ext cx="228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002" name="Line 66"/>
          <p:cNvSpPr>
            <a:spLocks noChangeShapeType="1"/>
          </p:cNvSpPr>
          <p:nvPr/>
        </p:nvSpPr>
        <p:spPr bwMode="auto">
          <a:xfrm flipH="1">
            <a:off x="2514600" y="3657600"/>
            <a:ext cx="3810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extLst>
      <p:ext uri="{BB962C8B-B14F-4D97-AF65-F5344CB8AC3E}">
        <p14:creationId xmlns:p14="http://schemas.microsoft.com/office/powerpoint/2010/main" val="200698041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56" name="Rectangle 72"/>
          <p:cNvSpPr>
            <a:spLocks noChangeArrowheads="1"/>
          </p:cNvSpPr>
          <p:nvPr/>
        </p:nvSpPr>
        <p:spPr bwMode="auto">
          <a:xfrm>
            <a:off x="5943600" y="1066800"/>
            <a:ext cx="1447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42057" name="Rectangle 73"/>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42055" name="Rectangle 71"/>
          <p:cNvSpPr>
            <a:spLocks noChangeArrowheads="1"/>
          </p:cNvSpPr>
          <p:nvPr/>
        </p:nvSpPr>
        <p:spPr bwMode="auto">
          <a:xfrm>
            <a:off x="5603875" y="4889500"/>
            <a:ext cx="500063"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42054" name="Rectangle 70"/>
          <p:cNvSpPr>
            <a:spLocks noChangeArrowheads="1"/>
          </p:cNvSpPr>
          <p:nvPr/>
        </p:nvSpPr>
        <p:spPr bwMode="auto">
          <a:xfrm>
            <a:off x="5410200" y="1066800"/>
            <a:ext cx="500063"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42053" name="Rectangle 69"/>
          <p:cNvSpPr>
            <a:spLocks noChangeArrowheads="1"/>
          </p:cNvSpPr>
          <p:nvPr/>
        </p:nvSpPr>
        <p:spPr bwMode="auto">
          <a:xfrm>
            <a:off x="7180263" y="4891088"/>
            <a:ext cx="820737"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41986" name="Rectangle 2"/>
          <p:cNvSpPr>
            <a:spLocks noGrp="1" noChangeArrowheads="1"/>
          </p:cNvSpPr>
          <p:nvPr>
            <p:ph type="title"/>
          </p:nvPr>
        </p:nvSpPr>
        <p:spPr>
          <a:xfrm>
            <a:off x="533400" y="138113"/>
            <a:ext cx="8458200" cy="838200"/>
          </a:xfrm>
        </p:spPr>
        <p:txBody>
          <a:bodyPr/>
          <a:lstStyle/>
          <a:p>
            <a:r>
              <a:rPr lang="en-US" sz="3600" dirty="0"/>
              <a:t>Centauri/</a:t>
            </a:r>
            <a:r>
              <a:rPr lang="en-US" sz="3600" dirty="0" err="1"/>
              <a:t>Arcturan</a:t>
            </a:r>
            <a:r>
              <a:rPr lang="en-US" sz="3600" dirty="0"/>
              <a:t> [Knight, 1997]</a:t>
            </a:r>
            <a:endParaRPr lang="en-US" dirty="0"/>
          </a:p>
        </p:txBody>
      </p:sp>
      <p:grpSp>
        <p:nvGrpSpPr>
          <p:cNvPr id="41987" name="Group 3"/>
          <p:cNvGrpSpPr>
            <a:grpSpLocks/>
          </p:cNvGrpSpPr>
          <p:nvPr/>
        </p:nvGrpSpPr>
        <p:grpSpPr bwMode="auto">
          <a:xfrm>
            <a:off x="381000" y="1524000"/>
            <a:ext cx="8337550" cy="4873625"/>
            <a:chOff x="-3" y="-3"/>
            <a:chExt cx="3487" cy="3344"/>
          </a:xfrm>
        </p:grpSpPr>
        <p:grpSp>
          <p:nvGrpSpPr>
            <p:cNvPr id="41988" name="Group 4"/>
            <p:cNvGrpSpPr>
              <a:grpSpLocks/>
            </p:cNvGrpSpPr>
            <p:nvPr/>
          </p:nvGrpSpPr>
          <p:grpSpPr bwMode="auto">
            <a:xfrm>
              <a:off x="0" y="0"/>
              <a:ext cx="3481" cy="3338"/>
              <a:chOff x="0" y="0"/>
              <a:chExt cx="3481" cy="3338"/>
            </a:xfrm>
          </p:grpSpPr>
          <p:grpSp>
            <p:nvGrpSpPr>
              <p:cNvPr id="41989" name="Group 5"/>
              <p:cNvGrpSpPr>
                <a:grpSpLocks/>
              </p:cNvGrpSpPr>
              <p:nvPr/>
            </p:nvGrpSpPr>
            <p:grpSpPr bwMode="auto">
              <a:xfrm>
                <a:off x="0" y="0"/>
                <a:ext cx="1599" cy="633"/>
                <a:chOff x="0" y="0"/>
                <a:chExt cx="1599" cy="633"/>
              </a:xfrm>
            </p:grpSpPr>
            <p:sp>
              <p:nvSpPr>
                <p:cNvPr id="41990"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41991"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1992" name="Group 8"/>
              <p:cNvGrpSpPr>
                <a:grpSpLocks/>
              </p:cNvGrpSpPr>
              <p:nvPr/>
            </p:nvGrpSpPr>
            <p:grpSpPr bwMode="auto">
              <a:xfrm>
                <a:off x="1599" y="0"/>
                <a:ext cx="1882" cy="633"/>
                <a:chOff x="1599" y="0"/>
                <a:chExt cx="1882" cy="633"/>
              </a:xfrm>
            </p:grpSpPr>
            <p:sp>
              <p:nvSpPr>
                <p:cNvPr id="41993"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41994"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1995" name="Group 11"/>
              <p:cNvGrpSpPr>
                <a:grpSpLocks/>
              </p:cNvGrpSpPr>
              <p:nvPr/>
            </p:nvGrpSpPr>
            <p:grpSpPr bwMode="auto">
              <a:xfrm>
                <a:off x="0" y="633"/>
                <a:ext cx="1599" cy="633"/>
                <a:chOff x="0" y="633"/>
                <a:chExt cx="1599" cy="633"/>
              </a:xfrm>
            </p:grpSpPr>
            <p:sp>
              <p:nvSpPr>
                <p:cNvPr id="41996"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41997"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1998" name="Group 14"/>
              <p:cNvGrpSpPr>
                <a:grpSpLocks/>
              </p:cNvGrpSpPr>
              <p:nvPr/>
            </p:nvGrpSpPr>
            <p:grpSpPr bwMode="auto">
              <a:xfrm>
                <a:off x="1599" y="633"/>
                <a:ext cx="1882" cy="633"/>
                <a:chOff x="1599" y="633"/>
                <a:chExt cx="1882" cy="633"/>
              </a:xfrm>
            </p:grpSpPr>
            <p:sp>
              <p:nvSpPr>
                <p:cNvPr id="41999"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42000"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01" name="Group 17"/>
              <p:cNvGrpSpPr>
                <a:grpSpLocks/>
              </p:cNvGrpSpPr>
              <p:nvPr/>
            </p:nvGrpSpPr>
            <p:grpSpPr bwMode="auto">
              <a:xfrm>
                <a:off x="0" y="1266"/>
                <a:ext cx="1599" cy="518"/>
                <a:chOff x="0" y="1266"/>
                <a:chExt cx="1599" cy="518"/>
              </a:xfrm>
            </p:grpSpPr>
            <p:sp>
              <p:nvSpPr>
                <p:cNvPr id="42002"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42003"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04" name="Group 20"/>
              <p:cNvGrpSpPr>
                <a:grpSpLocks/>
              </p:cNvGrpSpPr>
              <p:nvPr/>
            </p:nvGrpSpPr>
            <p:grpSpPr bwMode="auto">
              <a:xfrm>
                <a:off x="1599" y="1266"/>
                <a:ext cx="1882" cy="518"/>
                <a:chOff x="1599" y="1266"/>
                <a:chExt cx="1882" cy="518"/>
              </a:xfrm>
            </p:grpSpPr>
            <p:sp>
              <p:nvSpPr>
                <p:cNvPr id="42005"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42006"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07" name="Group 23"/>
              <p:cNvGrpSpPr>
                <a:grpSpLocks/>
              </p:cNvGrpSpPr>
              <p:nvPr/>
            </p:nvGrpSpPr>
            <p:grpSpPr bwMode="auto">
              <a:xfrm>
                <a:off x="0" y="1784"/>
                <a:ext cx="1599" cy="518"/>
                <a:chOff x="0" y="1784"/>
                <a:chExt cx="1599" cy="518"/>
              </a:xfrm>
            </p:grpSpPr>
            <p:sp>
              <p:nvSpPr>
                <p:cNvPr id="42008"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42009"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10" name="Group 26"/>
              <p:cNvGrpSpPr>
                <a:grpSpLocks/>
              </p:cNvGrpSpPr>
              <p:nvPr/>
            </p:nvGrpSpPr>
            <p:grpSpPr bwMode="auto">
              <a:xfrm>
                <a:off x="1599" y="1784"/>
                <a:ext cx="1882" cy="518"/>
                <a:chOff x="1599" y="1784"/>
                <a:chExt cx="1882" cy="518"/>
              </a:xfrm>
            </p:grpSpPr>
            <p:sp>
              <p:nvSpPr>
                <p:cNvPr id="42011"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42012"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13" name="Group 29"/>
              <p:cNvGrpSpPr>
                <a:grpSpLocks/>
              </p:cNvGrpSpPr>
              <p:nvPr/>
            </p:nvGrpSpPr>
            <p:grpSpPr bwMode="auto">
              <a:xfrm>
                <a:off x="0" y="2302"/>
                <a:ext cx="1599" cy="518"/>
                <a:chOff x="0" y="2302"/>
                <a:chExt cx="1599" cy="518"/>
              </a:xfrm>
            </p:grpSpPr>
            <p:sp>
              <p:nvSpPr>
                <p:cNvPr id="42014"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42015"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16" name="Group 32"/>
              <p:cNvGrpSpPr>
                <a:grpSpLocks/>
              </p:cNvGrpSpPr>
              <p:nvPr/>
            </p:nvGrpSpPr>
            <p:grpSpPr bwMode="auto">
              <a:xfrm>
                <a:off x="1599" y="2302"/>
                <a:ext cx="1882" cy="518"/>
                <a:chOff x="1599" y="2302"/>
                <a:chExt cx="1882" cy="518"/>
              </a:xfrm>
            </p:grpSpPr>
            <p:sp>
              <p:nvSpPr>
                <p:cNvPr id="42017"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42018"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19" name="Group 35"/>
              <p:cNvGrpSpPr>
                <a:grpSpLocks/>
              </p:cNvGrpSpPr>
              <p:nvPr/>
            </p:nvGrpSpPr>
            <p:grpSpPr bwMode="auto">
              <a:xfrm>
                <a:off x="0" y="2820"/>
                <a:ext cx="1599" cy="518"/>
                <a:chOff x="0" y="2820"/>
                <a:chExt cx="1599" cy="518"/>
              </a:xfrm>
            </p:grpSpPr>
            <p:sp>
              <p:nvSpPr>
                <p:cNvPr id="42020"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42021"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22" name="Group 38"/>
              <p:cNvGrpSpPr>
                <a:grpSpLocks/>
              </p:cNvGrpSpPr>
              <p:nvPr/>
            </p:nvGrpSpPr>
            <p:grpSpPr bwMode="auto">
              <a:xfrm>
                <a:off x="1599" y="2820"/>
                <a:ext cx="1882" cy="518"/>
                <a:chOff x="1599" y="2820"/>
                <a:chExt cx="1882" cy="518"/>
              </a:xfrm>
            </p:grpSpPr>
            <p:sp>
              <p:nvSpPr>
                <p:cNvPr id="42023"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42024"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42025"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42026" name="Text Box 42"/>
          <p:cNvSpPr txBox="1">
            <a:spLocks noChangeArrowheads="1"/>
          </p:cNvSpPr>
          <p:nvPr/>
        </p:nvSpPr>
        <p:spPr bwMode="auto">
          <a:xfrm>
            <a:off x="152400" y="1066800"/>
            <a:ext cx="8662988"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 yorok</a:t>
            </a:r>
            <a:r>
              <a:rPr lang="en-US" sz="1600">
                <a:solidFill>
                  <a:schemeClr val="tx2"/>
                </a:solidFill>
                <a:latin typeface="Times New Roman" pitchFamily="-111" charset="0"/>
              </a:rPr>
              <a:t> </a:t>
            </a:r>
            <a:r>
              <a:rPr lang="en-US" sz="1600" b="1">
                <a:solidFill>
                  <a:schemeClr val="tx2"/>
                </a:solidFill>
                <a:latin typeface="Times New Roman" pitchFamily="-111" charset="0"/>
              </a:rPr>
              <a:t>clok</a:t>
            </a:r>
            <a:r>
              <a:rPr lang="en-US" sz="1600">
                <a:solidFill>
                  <a:schemeClr val="tx2"/>
                </a:solidFill>
                <a:latin typeface="Times New Roman" pitchFamily="-111" charset="0"/>
              </a:rPr>
              <a:t> kantok ok-yurp</a:t>
            </a:r>
          </a:p>
        </p:txBody>
      </p:sp>
      <p:sp>
        <p:nvSpPr>
          <p:cNvPr id="42027"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28"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29"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0"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1"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2" name="Line 48"/>
          <p:cNvSpPr>
            <a:spLocks noChangeShapeType="1"/>
          </p:cNvSpPr>
          <p:nvPr/>
        </p:nvSpPr>
        <p:spPr bwMode="auto">
          <a:xfrm>
            <a:off x="4953000" y="4419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3" name="Line 49"/>
          <p:cNvSpPr>
            <a:spLocks noChangeShapeType="1"/>
          </p:cNvSpPr>
          <p:nvPr/>
        </p:nvSpPr>
        <p:spPr bwMode="auto">
          <a:xfrm flipH="1">
            <a:off x="5334000" y="4419600"/>
            <a:ext cx="457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4" name="Line 50"/>
          <p:cNvSpPr>
            <a:spLocks noChangeShapeType="1"/>
          </p:cNvSpPr>
          <p:nvPr/>
        </p:nvSpPr>
        <p:spPr bwMode="auto">
          <a:xfrm>
            <a:off x="54102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5" name="Line 51"/>
          <p:cNvSpPr>
            <a:spLocks noChangeShapeType="1"/>
          </p:cNvSpPr>
          <p:nvPr/>
        </p:nvSpPr>
        <p:spPr bwMode="auto">
          <a:xfrm flipH="1">
            <a:off x="6705600" y="44196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6" name="Line 52"/>
          <p:cNvSpPr>
            <a:spLocks noChangeShapeType="1"/>
          </p:cNvSpPr>
          <p:nvPr/>
        </p:nvSpPr>
        <p:spPr bwMode="auto">
          <a:xfrm flipH="1">
            <a:off x="6019800" y="44196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7" name="Line 53"/>
          <p:cNvSpPr>
            <a:spLocks noChangeShapeType="1"/>
          </p:cNvSpPr>
          <p:nvPr/>
        </p:nvSpPr>
        <p:spPr bwMode="auto">
          <a:xfrm flipV="1">
            <a:off x="6324600" y="4419600"/>
            <a:ext cx="914400" cy="30480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42039" name="Line 55"/>
          <p:cNvSpPr>
            <a:spLocks noChangeShapeType="1"/>
          </p:cNvSpPr>
          <p:nvPr/>
        </p:nvSpPr>
        <p:spPr bwMode="auto">
          <a:xfrm>
            <a:off x="4953000" y="5181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0" name="Line 56"/>
          <p:cNvSpPr>
            <a:spLocks noChangeShapeType="1"/>
          </p:cNvSpPr>
          <p:nvPr/>
        </p:nvSpPr>
        <p:spPr bwMode="auto">
          <a:xfrm>
            <a:off x="4876800" y="18288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1" name="Line 57"/>
          <p:cNvSpPr>
            <a:spLocks noChangeShapeType="1"/>
          </p:cNvSpPr>
          <p:nvPr/>
        </p:nvSpPr>
        <p:spPr bwMode="auto">
          <a:xfrm>
            <a:off x="1066800" y="5943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2" name="Line 58"/>
          <p:cNvSpPr>
            <a:spLocks noChangeShapeType="1"/>
          </p:cNvSpPr>
          <p:nvPr/>
        </p:nvSpPr>
        <p:spPr bwMode="auto">
          <a:xfrm>
            <a:off x="4953000" y="59436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3" name="Line 59"/>
          <p:cNvSpPr>
            <a:spLocks noChangeShapeType="1"/>
          </p:cNvSpPr>
          <p:nvPr/>
        </p:nvSpPr>
        <p:spPr bwMode="auto">
          <a:xfrm flipH="1">
            <a:off x="6858000" y="5943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4" name="Line 60"/>
          <p:cNvSpPr>
            <a:spLocks noChangeShapeType="1"/>
          </p:cNvSpPr>
          <p:nvPr/>
        </p:nvSpPr>
        <p:spPr bwMode="auto">
          <a:xfrm flipH="1">
            <a:off x="53340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5" name="Line 61"/>
          <p:cNvSpPr>
            <a:spLocks noChangeShapeType="1"/>
          </p:cNvSpPr>
          <p:nvPr/>
        </p:nvSpPr>
        <p:spPr bwMode="auto">
          <a:xfrm flipH="1">
            <a:off x="62484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6" name="Line 62"/>
          <p:cNvSpPr>
            <a:spLocks noChangeShapeType="1"/>
          </p:cNvSpPr>
          <p:nvPr/>
        </p:nvSpPr>
        <p:spPr bwMode="auto">
          <a:xfrm flipH="1">
            <a:off x="5334000" y="5181600"/>
            <a:ext cx="76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7" name="Line 63"/>
          <p:cNvSpPr>
            <a:spLocks noChangeShapeType="1"/>
          </p:cNvSpPr>
          <p:nvPr/>
        </p:nvSpPr>
        <p:spPr bwMode="auto">
          <a:xfrm flipH="1">
            <a:off x="6324600" y="2743200"/>
            <a:ext cx="228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8" name="Line 64"/>
          <p:cNvSpPr>
            <a:spLocks noChangeShapeType="1"/>
          </p:cNvSpPr>
          <p:nvPr/>
        </p:nvSpPr>
        <p:spPr bwMode="auto">
          <a:xfrm flipH="1">
            <a:off x="6781800" y="5181600"/>
            <a:ext cx="609600" cy="304800"/>
          </a:xfrm>
          <a:prstGeom prst="line">
            <a:avLst/>
          </a:prstGeom>
          <a:noFill/>
          <a:ln w="57150" cap="rnd">
            <a:solidFill>
              <a:schemeClr val="tx1"/>
            </a:solidFill>
            <a:prstDash val="sysDot"/>
            <a:round/>
            <a:headEnd/>
            <a:tailEnd/>
          </a:ln>
          <a:effectLst/>
        </p:spPr>
        <p:txBody>
          <a:bodyPr>
            <a:prstTxWarp prst="textNoShape">
              <a:avLst/>
            </a:prstTxWarp>
          </a:bodyPr>
          <a:lstStyle/>
          <a:p>
            <a:endParaRPr lang="en-US"/>
          </a:p>
        </p:txBody>
      </p:sp>
      <p:sp>
        <p:nvSpPr>
          <p:cNvPr id="42049" name="Text Box 65"/>
          <p:cNvSpPr txBox="1">
            <a:spLocks noChangeArrowheads="1"/>
          </p:cNvSpPr>
          <p:nvPr/>
        </p:nvSpPr>
        <p:spPr bwMode="auto">
          <a:xfrm>
            <a:off x="7620000" y="5257800"/>
            <a:ext cx="1123950" cy="366713"/>
          </a:xfrm>
          <a:prstGeom prst="rect">
            <a:avLst/>
          </a:prstGeom>
          <a:noFill/>
          <a:ln w="9525">
            <a:noFill/>
            <a:miter lim="800000"/>
            <a:headEnd/>
            <a:tailEnd/>
          </a:ln>
          <a:effectLst/>
        </p:spPr>
        <p:txBody>
          <a:bodyPr wrap="none">
            <a:prstTxWarp prst="textNoShape">
              <a:avLst/>
            </a:prstTxWarp>
            <a:spAutoFit/>
          </a:bodyPr>
          <a:lstStyle/>
          <a:p>
            <a:pPr algn="l"/>
            <a:r>
              <a:rPr lang="en-US"/>
              <a:t>cognate?</a:t>
            </a:r>
          </a:p>
        </p:txBody>
      </p:sp>
      <p:sp>
        <p:nvSpPr>
          <p:cNvPr id="42052" name="Line 68"/>
          <p:cNvSpPr>
            <a:spLocks noChangeShapeType="1"/>
          </p:cNvSpPr>
          <p:nvPr/>
        </p:nvSpPr>
        <p:spPr bwMode="auto">
          <a:xfrm flipH="1">
            <a:off x="2514600" y="3657600"/>
            <a:ext cx="3810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extLst>
      <p:ext uri="{BB962C8B-B14F-4D97-AF65-F5344CB8AC3E}">
        <p14:creationId xmlns:p14="http://schemas.microsoft.com/office/powerpoint/2010/main" val="333076305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78" name="Rectangle 70"/>
          <p:cNvSpPr>
            <a:spLocks noChangeArrowheads="1"/>
          </p:cNvSpPr>
          <p:nvPr/>
        </p:nvSpPr>
        <p:spPr bwMode="auto">
          <a:xfrm>
            <a:off x="4800600" y="1066800"/>
            <a:ext cx="3352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43050" name="Text Box 42"/>
          <p:cNvSpPr txBox="1">
            <a:spLocks noChangeArrowheads="1"/>
          </p:cNvSpPr>
          <p:nvPr/>
        </p:nvSpPr>
        <p:spPr bwMode="auto">
          <a:xfrm>
            <a:off x="152400" y="1066800"/>
            <a:ext cx="803275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put these words in order:    { </a:t>
            </a:r>
            <a:r>
              <a:rPr lang="en-US" sz="1600" b="1">
                <a:latin typeface="Times New Roman" pitchFamily="-111" charset="0"/>
              </a:rPr>
              <a:t>jjat, arrat, mat, bat, oloat, at-yurp</a:t>
            </a:r>
            <a:r>
              <a:rPr lang="en-US" sz="1400">
                <a:solidFill>
                  <a:srgbClr val="003366"/>
                </a:solidFill>
                <a:latin typeface="Times New Roman" pitchFamily="-111" charset="0"/>
              </a:rPr>
              <a:t> </a:t>
            </a:r>
            <a:r>
              <a:rPr lang="en-US" sz="1600" b="1">
                <a:solidFill>
                  <a:srgbClr val="003366"/>
                </a:solidFill>
              </a:rPr>
              <a:t>}</a:t>
            </a:r>
          </a:p>
        </p:txBody>
      </p:sp>
      <p:sp>
        <p:nvSpPr>
          <p:cNvPr id="43077" name="Rectangle 69"/>
          <p:cNvSpPr>
            <a:spLocks noChangeArrowheads="1"/>
          </p:cNvSpPr>
          <p:nvPr/>
        </p:nvSpPr>
        <p:spPr bwMode="auto">
          <a:xfrm>
            <a:off x="5583238" y="4876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43010" name="Rectangle 2"/>
          <p:cNvSpPr>
            <a:spLocks noGrp="1" noChangeArrowheads="1"/>
          </p:cNvSpPr>
          <p:nvPr>
            <p:ph type="title"/>
          </p:nvPr>
        </p:nvSpPr>
        <p:spPr>
          <a:xfrm>
            <a:off x="533400" y="138113"/>
            <a:ext cx="8458200" cy="838200"/>
          </a:xfrm>
        </p:spPr>
        <p:txBody>
          <a:bodyPr/>
          <a:lstStyle/>
          <a:p>
            <a:r>
              <a:rPr lang="en-US" sz="3600" dirty="0"/>
              <a:t>Centauri/</a:t>
            </a:r>
            <a:r>
              <a:rPr lang="en-US" sz="3600" dirty="0" err="1"/>
              <a:t>Arcturan</a:t>
            </a:r>
            <a:r>
              <a:rPr lang="en-US" sz="3600" dirty="0"/>
              <a:t> [Knight, 1997]</a:t>
            </a:r>
            <a:endParaRPr lang="en-US" dirty="0"/>
          </a:p>
        </p:txBody>
      </p:sp>
      <p:grpSp>
        <p:nvGrpSpPr>
          <p:cNvPr id="43011" name="Group 3"/>
          <p:cNvGrpSpPr>
            <a:grpSpLocks/>
          </p:cNvGrpSpPr>
          <p:nvPr/>
        </p:nvGrpSpPr>
        <p:grpSpPr bwMode="auto">
          <a:xfrm>
            <a:off x="381000" y="1524000"/>
            <a:ext cx="8337550" cy="4873625"/>
            <a:chOff x="-3" y="-3"/>
            <a:chExt cx="3487" cy="3344"/>
          </a:xfrm>
        </p:grpSpPr>
        <p:grpSp>
          <p:nvGrpSpPr>
            <p:cNvPr id="43012" name="Group 4"/>
            <p:cNvGrpSpPr>
              <a:grpSpLocks/>
            </p:cNvGrpSpPr>
            <p:nvPr/>
          </p:nvGrpSpPr>
          <p:grpSpPr bwMode="auto">
            <a:xfrm>
              <a:off x="0" y="0"/>
              <a:ext cx="3481" cy="3338"/>
              <a:chOff x="0" y="0"/>
              <a:chExt cx="3481" cy="3338"/>
            </a:xfrm>
          </p:grpSpPr>
          <p:grpSp>
            <p:nvGrpSpPr>
              <p:cNvPr id="43013" name="Group 5"/>
              <p:cNvGrpSpPr>
                <a:grpSpLocks/>
              </p:cNvGrpSpPr>
              <p:nvPr/>
            </p:nvGrpSpPr>
            <p:grpSpPr bwMode="auto">
              <a:xfrm>
                <a:off x="0" y="0"/>
                <a:ext cx="1599" cy="633"/>
                <a:chOff x="0" y="0"/>
                <a:chExt cx="1599" cy="633"/>
              </a:xfrm>
            </p:grpSpPr>
            <p:sp>
              <p:nvSpPr>
                <p:cNvPr id="43014"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43015"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16" name="Group 8"/>
              <p:cNvGrpSpPr>
                <a:grpSpLocks/>
              </p:cNvGrpSpPr>
              <p:nvPr/>
            </p:nvGrpSpPr>
            <p:grpSpPr bwMode="auto">
              <a:xfrm>
                <a:off x="1599" y="0"/>
                <a:ext cx="1882" cy="633"/>
                <a:chOff x="1599" y="0"/>
                <a:chExt cx="1882" cy="633"/>
              </a:xfrm>
            </p:grpSpPr>
            <p:sp>
              <p:nvSpPr>
                <p:cNvPr id="43017"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43018"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19" name="Group 11"/>
              <p:cNvGrpSpPr>
                <a:grpSpLocks/>
              </p:cNvGrpSpPr>
              <p:nvPr/>
            </p:nvGrpSpPr>
            <p:grpSpPr bwMode="auto">
              <a:xfrm>
                <a:off x="0" y="633"/>
                <a:ext cx="1599" cy="633"/>
                <a:chOff x="0" y="633"/>
                <a:chExt cx="1599" cy="633"/>
              </a:xfrm>
            </p:grpSpPr>
            <p:sp>
              <p:nvSpPr>
                <p:cNvPr id="43020"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43021"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22" name="Group 14"/>
              <p:cNvGrpSpPr>
                <a:grpSpLocks/>
              </p:cNvGrpSpPr>
              <p:nvPr/>
            </p:nvGrpSpPr>
            <p:grpSpPr bwMode="auto">
              <a:xfrm>
                <a:off x="1599" y="633"/>
                <a:ext cx="1882" cy="633"/>
                <a:chOff x="1599" y="633"/>
                <a:chExt cx="1882" cy="633"/>
              </a:xfrm>
            </p:grpSpPr>
            <p:sp>
              <p:nvSpPr>
                <p:cNvPr id="43023"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43024"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25" name="Group 17"/>
              <p:cNvGrpSpPr>
                <a:grpSpLocks/>
              </p:cNvGrpSpPr>
              <p:nvPr/>
            </p:nvGrpSpPr>
            <p:grpSpPr bwMode="auto">
              <a:xfrm>
                <a:off x="0" y="1266"/>
                <a:ext cx="1599" cy="518"/>
                <a:chOff x="0" y="1266"/>
                <a:chExt cx="1599" cy="518"/>
              </a:xfrm>
            </p:grpSpPr>
            <p:sp>
              <p:nvSpPr>
                <p:cNvPr id="43026"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43027"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28" name="Group 20"/>
              <p:cNvGrpSpPr>
                <a:grpSpLocks/>
              </p:cNvGrpSpPr>
              <p:nvPr/>
            </p:nvGrpSpPr>
            <p:grpSpPr bwMode="auto">
              <a:xfrm>
                <a:off x="1599" y="1266"/>
                <a:ext cx="1882" cy="518"/>
                <a:chOff x="1599" y="1266"/>
                <a:chExt cx="1882" cy="518"/>
              </a:xfrm>
            </p:grpSpPr>
            <p:sp>
              <p:nvSpPr>
                <p:cNvPr id="43029"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43030"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31" name="Group 23"/>
              <p:cNvGrpSpPr>
                <a:grpSpLocks/>
              </p:cNvGrpSpPr>
              <p:nvPr/>
            </p:nvGrpSpPr>
            <p:grpSpPr bwMode="auto">
              <a:xfrm>
                <a:off x="0" y="1784"/>
                <a:ext cx="1599" cy="518"/>
                <a:chOff x="0" y="1784"/>
                <a:chExt cx="1599" cy="518"/>
              </a:xfrm>
            </p:grpSpPr>
            <p:sp>
              <p:nvSpPr>
                <p:cNvPr id="43032"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43033"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34" name="Group 26"/>
              <p:cNvGrpSpPr>
                <a:grpSpLocks/>
              </p:cNvGrpSpPr>
              <p:nvPr/>
            </p:nvGrpSpPr>
            <p:grpSpPr bwMode="auto">
              <a:xfrm>
                <a:off x="1599" y="1784"/>
                <a:ext cx="1882" cy="518"/>
                <a:chOff x="1599" y="1784"/>
                <a:chExt cx="1882" cy="518"/>
              </a:xfrm>
            </p:grpSpPr>
            <p:sp>
              <p:nvSpPr>
                <p:cNvPr id="43035"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43036"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37" name="Group 29"/>
              <p:cNvGrpSpPr>
                <a:grpSpLocks/>
              </p:cNvGrpSpPr>
              <p:nvPr/>
            </p:nvGrpSpPr>
            <p:grpSpPr bwMode="auto">
              <a:xfrm>
                <a:off x="0" y="2302"/>
                <a:ext cx="1599" cy="518"/>
                <a:chOff x="0" y="2302"/>
                <a:chExt cx="1599" cy="518"/>
              </a:xfrm>
            </p:grpSpPr>
            <p:sp>
              <p:nvSpPr>
                <p:cNvPr id="43038"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43039"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40" name="Group 32"/>
              <p:cNvGrpSpPr>
                <a:grpSpLocks/>
              </p:cNvGrpSpPr>
              <p:nvPr/>
            </p:nvGrpSpPr>
            <p:grpSpPr bwMode="auto">
              <a:xfrm>
                <a:off x="1599" y="2302"/>
                <a:ext cx="1882" cy="518"/>
                <a:chOff x="1599" y="2302"/>
                <a:chExt cx="1882" cy="518"/>
              </a:xfrm>
            </p:grpSpPr>
            <p:sp>
              <p:nvSpPr>
                <p:cNvPr id="43041"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43042"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43" name="Group 35"/>
              <p:cNvGrpSpPr>
                <a:grpSpLocks/>
              </p:cNvGrpSpPr>
              <p:nvPr/>
            </p:nvGrpSpPr>
            <p:grpSpPr bwMode="auto">
              <a:xfrm>
                <a:off x="0" y="2820"/>
                <a:ext cx="1599" cy="518"/>
                <a:chOff x="0" y="2820"/>
                <a:chExt cx="1599" cy="518"/>
              </a:xfrm>
            </p:grpSpPr>
            <p:sp>
              <p:nvSpPr>
                <p:cNvPr id="43044"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43045"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46" name="Group 38"/>
              <p:cNvGrpSpPr>
                <a:grpSpLocks/>
              </p:cNvGrpSpPr>
              <p:nvPr/>
            </p:nvGrpSpPr>
            <p:grpSpPr bwMode="auto">
              <a:xfrm>
                <a:off x="1599" y="2820"/>
                <a:ext cx="1882" cy="518"/>
                <a:chOff x="1599" y="2820"/>
                <a:chExt cx="1882" cy="518"/>
              </a:xfrm>
            </p:grpSpPr>
            <p:sp>
              <p:nvSpPr>
                <p:cNvPr id="43047"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43048"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43049"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43051"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2"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3"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4"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5"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6" name="Line 48"/>
          <p:cNvSpPr>
            <a:spLocks noChangeShapeType="1"/>
          </p:cNvSpPr>
          <p:nvPr/>
        </p:nvSpPr>
        <p:spPr bwMode="auto">
          <a:xfrm>
            <a:off x="4953000" y="4419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7" name="Line 49"/>
          <p:cNvSpPr>
            <a:spLocks noChangeShapeType="1"/>
          </p:cNvSpPr>
          <p:nvPr/>
        </p:nvSpPr>
        <p:spPr bwMode="auto">
          <a:xfrm flipH="1">
            <a:off x="5334000" y="4419600"/>
            <a:ext cx="457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8" name="Line 50"/>
          <p:cNvSpPr>
            <a:spLocks noChangeShapeType="1"/>
          </p:cNvSpPr>
          <p:nvPr/>
        </p:nvSpPr>
        <p:spPr bwMode="auto">
          <a:xfrm>
            <a:off x="54102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9" name="Line 51"/>
          <p:cNvSpPr>
            <a:spLocks noChangeShapeType="1"/>
          </p:cNvSpPr>
          <p:nvPr/>
        </p:nvSpPr>
        <p:spPr bwMode="auto">
          <a:xfrm flipH="1">
            <a:off x="6705600" y="44196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0" name="Line 52"/>
          <p:cNvSpPr>
            <a:spLocks noChangeShapeType="1"/>
          </p:cNvSpPr>
          <p:nvPr/>
        </p:nvSpPr>
        <p:spPr bwMode="auto">
          <a:xfrm flipH="1">
            <a:off x="6019800" y="44196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1" name="Line 53"/>
          <p:cNvSpPr>
            <a:spLocks noChangeShapeType="1"/>
          </p:cNvSpPr>
          <p:nvPr/>
        </p:nvSpPr>
        <p:spPr bwMode="auto">
          <a:xfrm flipV="1">
            <a:off x="6324600" y="4419600"/>
            <a:ext cx="914400" cy="30480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43062" name="Line 54"/>
          <p:cNvSpPr>
            <a:spLocks noChangeShapeType="1"/>
          </p:cNvSpPr>
          <p:nvPr/>
        </p:nvSpPr>
        <p:spPr bwMode="auto">
          <a:xfrm>
            <a:off x="4953000" y="5181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3" name="Line 55"/>
          <p:cNvSpPr>
            <a:spLocks noChangeShapeType="1"/>
          </p:cNvSpPr>
          <p:nvPr/>
        </p:nvSpPr>
        <p:spPr bwMode="auto">
          <a:xfrm>
            <a:off x="4876800" y="18288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4" name="Line 56"/>
          <p:cNvSpPr>
            <a:spLocks noChangeShapeType="1"/>
          </p:cNvSpPr>
          <p:nvPr/>
        </p:nvSpPr>
        <p:spPr bwMode="auto">
          <a:xfrm>
            <a:off x="1066800" y="5943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5" name="Line 57"/>
          <p:cNvSpPr>
            <a:spLocks noChangeShapeType="1"/>
          </p:cNvSpPr>
          <p:nvPr/>
        </p:nvSpPr>
        <p:spPr bwMode="auto">
          <a:xfrm>
            <a:off x="4953000" y="59436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6" name="Line 58"/>
          <p:cNvSpPr>
            <a:spLocks noChangeShapeType="1"/>
          </p:cNvSpPr>
          <p:nvPr/>
        </p:nvSpPr>
        <p:spPr bwMode="auto">
          <a:xfrm flipH="1">
            <a:off x="6858000" y="5943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7" name="Line 59"/>
          <p:cNvSpPr>
            <a:spLocks noChangeShapeType="1"/>
          </p:cNvSpPr>
          <p:nvPr/>
        </p:nvSpPr>
        <p:spPr bwMode="auto">
          <a:xfrm flipH="1">
            <a:off x="53340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8" name="Line 60"/>
          <p:cNvSpPr>
            <a:spLocks noChangeShapeType="1"/>
          </p:cNvSpPr>
          <p:nvPr/>
        </p:nvSpPr>
        <p:spPr bwMode="auto">
          <a:xfrm flipH="1">
            <a:off x="62484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9" name="Line 61"/>
          <p:cNvSpPr>
            <a:spLocks noChangeShapeType="1"/>
          </p:cNvSpPr>
          <p:nvPr/>
        </p:nvSpPr>
        <p:spPr bwMode="auto">
          <a:xfrm flipH="1">
            <a:off x="5334000" y="5181600"/>
            <a:ext cx="76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70" name="Line 62"/>
          <p:cNvSpPr>
            <a:spLocks noChangeShapeType="1"/>
          </p:cNvSpPr>
          <p:nvPr/>
        </p:nvSpPr>
        <p:spPr bwMode="auto">
          <a:xfrm flipH="1">
            <a:off x="6324600" y="2743200"/>
            <a:ext cx="228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71" name="Line 63"/>
          <p:cNvSpPr>
            <a:spLocks noChangeShapeType="1"/>
          </p:cNvSpPr>
          <p:nvPr/>
        </p:nvSpPr>
        <p:spPr bwMode="auto">
          <a:xfrm flipH="1">
            <a:off x="6781800" y="5181600"/>
            <a:ext cx="609600" cy="30480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43073" name="Line 65"/>
          <p:cNvSpPr>
            <a:spLocks noChangeShapeType="1"/>
          </p:cNvSpPr>
          <p:nvPr/>
        </p:nvSpPr>
        <p:spPr bwMode="auto">
          <a:xfrm flipH="1">
            <a:off x="5638800" y="5181600"/>
            <a:ext cx="15240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3074" name="Line 66"/>
          <p:cNvSpPr>
            <a:spLocks noChangeShapeType="1"/>
          </p:cNvSpPr>
          <p:nvPr/>
        </p:nvSpPr>
        <p:spPr bwMode="auto">
          <a:xfrm>
            <a:off x="5486400" y="5334000"/>
            <a:ext cx="3048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3075" name="Text Box 67"/>
          <p:cNvSpPr txBox="1">
            <a:spLocks noChangeArrowheads="1"/>
          </p:cNvSpPr>
          <p:nvPr/>
        </p:nvSpPr>
        <p:spPr bwMode="auto">
          <a:xfrm>
            <a:off x="7527925" y="5065713"/>
            <a:ext cx="844550" cy="641350"/>
          </a:xfrm>
          <a:prstGeom prst="rect">
            <a:avLst/>
          </a:prstGeom>
          <a:noFill/>
          <a:ln w="9525">
            <a:noFill/>
            <a:miter lim="800000"/>
            <a:headEnd/>
            <a:tailEnd/>
          </a:ln>
          <a:effectLst/>
        </p:spPr>
        <p:txBody>
          <a:bodyPr wrap="none">
            <a:prstTxWarp prst="textNoShape">
              <a:avLst/>
            </a:prstTxWarp>
            <a:spAutoFit/>
          </a:bodyPr>
          <a:lstStyle/>
          <a:p>
            <a:pPr algn="l"/>
            <a:r>
              <a:rPr lang="en-US"/>
              <a:t>zero</a:t>
            </a:r>
          </a:p>
          <a:p>
            <a:pPr algn="l"/>
            <a:r>
              <a:rPr lang="en-US"/>
              <a:t>fertility</a:t>
            </a:r>
          </a:p>
        </p:txBody>
      </p:sp>
      <p:sp>
        <p:nvSpPr>
          <p:cNvPr id="43076" name="Line 68"/>
          <p:cNvSpPr>
            <a:spLocks noChangeShapeType="1"/>
          </p:cNvSpPr>
          <p:nvPr/>
        </p:nvSpPr>
        <p:spPr bwMode="auto">
          <a:xfrm flipH="1">
            <a:off x="2590800" y="3657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extLst>
      <p:ext uri="{BB962C8B-B14F-4D97-AF65-F5344CB8AC3E}">
        <p14:creationId xmlns:p14="http://schemas.microsoft.com/office/powerpoint/2010/main" val="253650160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9" name="Rectangle 45"/>
          <p:cNvSpPr>
            <a:spLocks noChangeArrowheads="1"/>
          </p:cNvSpPr>
          <p:nvPr/>
        </p:nvSpPr>
        <p:spPr bwMode="auto">
          <a:xfrm>
            <a:off x="4953000" y="1295400"/>
            <a:ext cx="39624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1788" name="Rectangle 44"/>
          <p:cNvSpPr>
            <a:spLocks noChangeArrowheads="1"/>
          </p:cNvSpPr>
          <p:nvPr/>
        </p:nvSpPr>
        <p:spPr bwMode="auto">
          <a:xfrm>
            <a:off x="152400" y="1295400"/>
            <a:ext cx="447357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1787" name="Text Box 43"/>
          <p:cNvSpPr txBox="1">
            <a:spLocks noChangeArrowheads="1"/>
          </p:cNvSpPr>
          <p:nvPr/>
        </p:nvSpPr>
        <p:spPr bwMode="auto">
          <a:xfrm>
            <a:off x="117475" y="1289050"/>
            <a:ext cx="8901113" cy="336550"/>
          </a:xfrm>
          <a:prstGeom prst="rect">
            <a:avLst/>
          </a:prstGeom>
          <a:noFill/>
          <a:ln w="9525">
            <a:noFill/>
            <a:miter lim="800000"/>
            <a:headEnd/>
            <a:tailEnd/>
          </a:ln>
          <a:effectLst/>
        </p:spPr>
        <p:txBody>
          <a:bodyPr wrap="none">
            <a:prstTxWarp prst="textNoShape">
              <a:avLst/>
            </a:prstTxWarp>
            <a:spAutoFit/>
          </a:bodyPr>
          <a:lstStyle/>
          <a:p>
            <a:pPr algn="l"/>
            <a:r>
              <a:rPr lang="en-US" sz="1600" b="1"/>
              <a:t>Clients do not sell pharmaceuticals in Europe =&gt; Clientes no venden medicinas en Europa</a:t>
            </a:r>
          </a:p>
        </p:txBody>
      </p:sp>
      <p:sp>
        <p:nvSpPr>
          <p:cNvPr id="31746" name="Rectangle 2"/>
          <p:cNvSpPr>
            <a:spLocks noGrp="1" noChangeArrowheads="1"/>
          </p:cNvSpPr>
          <p:nvPr>
            <p:ph type="title"/>
          </p:nvPr>
        </p:nvSpPr>
        <p:spPr>
          <a:xfrm>
            <a:off x="533400" y="95250"/>
            <a:ext cx="8458200" cy="838200"/>
          </a:xfrm>
        </p:spPr>
        <p:txBody>
          <a:bodyPr/>
          <a:lstStyle/>
          <a:p>
            <a:r>
              <a:rPr lang="en-US" sz="4000" dirty="0">
                <a:solidFill>
                  <a:schemeClr val="tx1"/>
                </a:solidFill>
              </a:rPr>
              <a:t>It’s Really Spanish/English</a:t>
            </a:r>
          </a:p>
        </p:txBody>
      </p:sp>
      <p:grpSp>
        <p:nvGrpSpPr>
          <p:cNvPr id="31747" name="Group 3"/>
          <p:cNvGrpSpPr>
            <a:grpSpLocks/>
          </p:cNvGrpSpPr>
          <p:nvPr/>
        </p:nvGrpSpPr>
        <p:grpSpPr bwMode="auto">
          <a:xfrm>
            <a:off x="65088" y="1889125"/>
            <a:ext cx="8955087" cy="4689475"/>
            <a:chOff x="-3" y="-3"/>
            <a:chExt cx="3487" cy="3804"/>
          </a:xfrm>
        </p:grpSpPr>
        <p:grpSp>
          <p:nvGrpSpPr>
            <p:cNvPr id="31748" name="Group 4"/>
            <p:cNvGrpSpPr>
              <a:grpSpLocks/>
            </p:cNvGrpSpPr>
            <p:nvPr/>
          </p:nvGrpSpPr>
          <p:grpSpPr bwMode="auto">
            <a:xfrm>
              <a:off x="0" y="0"/>
              <a:ext cx="3481" cy="3798"/>
              <a:chOff x="0" y="0"/>
              <a:chExt cx="3481" cy="3798"/>
            </a:xfrm>
          </p:grpSpPr>
          <p:grpSp>
            <p:nvGrpSpPr>
              <p:cNvPr id="31749" name="Group 5"/>
              <p:cNvGrpSpPr>
                <a:grpSpLocks/>
              </p:cNvGrpSpPr>
              <p:nvPr/>
            </p:nvGrpSpPr>
            <p:grpSpPr bwMode="auto">
              <a:xfrm>
                <a:off x="0" y="0"/>
                <a:ext cx="1599" cy="633"/>
                <a:chOff x="0" y="0"/>
                <a:chExt cx="1599" cy="633"/>
              </a:xfrm>
            </p:grpSpPr>
            <p:sp>
              <p:nvSpPr>
                <p:cNvPr id="31750"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Garcia and associates .</a:t>
                  </a:r>
                </a:p>
                <a:p>
                  <a:pPr algn="l" eaLnBrk="0" hangingPunct="0"/>
                  <a:r>
                    <a:rPr lang="en-US" sz="1600">
                      <a:latin typeface="Times New Roman" pitchFamily="-111" charset="0"/>
                      <a:ea typeface="Times New Roman" pitchFamily="-111" charset="0"/>
                      <a:cs typeface="Times New Roman" pitchFamily="-111" charset="0"/>
                    </a:rPr>
                    <a:t>1b. Garcia y asociados .</a:t>
                  </a:r>
                </a:p>
                <a:p>
                  <a:pPr algn="l" eaLnBrk="0" hangingPunct="0"/>
                  <a:endParaRPr lang="en-US" sz="3200">
                    <a:latin typeface="Times New Roman" pitchFamily="-111" charset="0"/>
                  </a:endParaRPr>
                </a:p>
              </p:txBody>
            </p:sp>
            <p:sp>
              <p:nvSpPr>
                <p:cNvPr id="31751"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52" name="Group 8"/>
              <p:cNvGrpSpPr>
                <a:grpSpLocks/>
              </p:cNvGrpSpPr>
              <p:nvPr/>
            </p:nvGrpSpPr>
            <p:grpSpPr bwMode="auto">
              <a:xfrm>
                <a:off x="1599" y="0"/>
                <a:ext cx="1882" cy="633"/>
                <a:chOff x="1599" y="0"/>
                <a:chExt cx="1882" cy="633"/>
              </a:xfrm>
            </p:grpSpPr>
            <p:sp>
              <p:nvSpPr>
                <p:cNvPr id="31753"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the clients and the associates are enemies .</a:t>
                  </a:r>
                </a:p>
                <a:p>
                  <a:pPr algn="l" eaLnBrk="0" hangingPunct="0"/>
                  <a:r>
                    <a:rPr lang="en-US" sz="1600">
                      <a:latin typeface="Times New Roman" pitchFamily="-111" charset="0"/>
                      <a:ea typeface="Times New Roman" pitchFamily="-111" charset="0"/>
                      <a:cs typeface="Times New Roman" pitchFamily="-111" charset="0"/>
                    </a:rPr>
                    <a:t>7b. los clients y los asociados son enemigos .</a:t>
                  </a:r>
                </a:p>
                <a:p>
                  <a:pPr algn="l" eaLnBrk="0" hangingPunct="0"/>
                  <a:endParaRPr lang="en-US" sz="3200">
                    <a:latin typeface="Times New Roman" pitchFamily="-111" charset="0"/>
                  </a:endParaRPr>
                </a:p>
              </p:txBody>
            </p:sp>
            <p:sp>
              <p:nvSpPr>
                <p:cNvPr id="31754"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55" name="Group 11"/>
              <p:cNvGrpSpPr>
                <a:grpSpLocks/>
              </p:cNvGrpSpPr>
              <p:nvPr/>
            </p:nvGrpSpPr>
            <p:grpSpPr bwMode="auto">
              <a:xfrm>
                <a:off x="0" y="633"/>
                <a:ext cx="1599" cy="748"/>
                <a:chOff x="0" y="633"/>
                <a:chExt cx="1599" cy="748"/>
              </a:xfrm>
            </p:grpSpPr>
            <p:sp>
              <p:nvSpPr>
                <p:cNvPr id="31756" name="Rectangle 12"/>
                <p:cNvSpPr>
                  <a:spLocks noChangeArrowheads="1"/>
                </p:cNvSpPr>
                <p:nvPr/>
              </p:nvSpPr>
              <p:spPr bwMode="auto">
                <a:xfrm>
                  <a:off x="43" y="633"/>
                  <a:ext cx="1513" cy="74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Carlos Garcia has three associates .</a:t>
                  </a:r>
                </a:p>
                <a:p>
                  <a:pPr algn="l" eaLnBrk="0" hangingPunct="0"/>
                  <a:r>
                    <a:rPr lang="en-US" sz="1600">
                      <a:latin typeface="Times New Roman" pitchFamily="-111" charset="0"/>
                      <a:ea typeface="Times New Roman" pitchFamily="-111" charset="0"/>
                      <a:cs typeface="Times New Roman" pitchFamily="-111" charset="0"/>
                    </a:rPr>
                    <a:t>2b. Carlos Garcia tiene tres asociados .</a:t>
                  </a:r>
                </a:p>
                <a:p>
                  <a:pPr algn="l" eaLnBrk="0" hangingPunct="0"/>
                  <a:endParaRPr lang="en-US" sz="3200">
                    <a:latin typeface="Times New Roman" pitchFamily="-111" charset="0"/>
                  </a:endParaRPr>
                </a:p>
              </p:txBody>
            </p:sp>
            <p:sp>
              <p:nvSpPr>
                <p:cNvPr id="31757" name="Rectangle 13"/>
                <p:cNvSpPr>
                  <a:spLocks noChangeArrowheads="1"/>
                </p:cNvSpPr>
                <p:nvPr/>
              </p:nvSpPr>
              <p:spPr bwMode="auto">
                <a:xfrm>
                  <a:off x="0" y="633"/>
                  <a:ext cx="1599" cy="74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58" name="Group 14"/>
              <p:cNvGrpSpPr>
                <a:grpSpLocks/>
              </p:cNvGrpSpPr>
              <p:nvPr/>
            </p:nvGrpSpPr>
            <p:grpSpPr bwMode="auto">
              <a:xfrm>
                <a:off x="1599" y="633"/>
                <a:ext cx="1882" cy="748"/>
                <a:chOff x="1599" y="633"/>
                <a:chExt cx="1882" cy="748"/>
              </a:xfrm>
            </p:grpSpPr>
            <p:sp>
              <p:nvSpPr>
                <p:cNvPr id="31759" name="Rectangle 15"/>
                <p:cNvSpPr>
                  <a:spLocks noChangeArrowheads="1"/>
                </p:cNvSpPr>
                <p:nvPr/>
              </p:nvSpPr>
              <p:spPr bwMode="auto">
                <a:xfrm>
                  <a:off x="1642" y="633"/>
                  <a:ext cx="1796" cy="74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the company has three groups .</a:t>
                  </a:r>
                </a:p>
                <a:p>
                  <a:pPr algn="l" eaLnBrk="0" hangingPunct="0"/>
                  <a:r>
                    <a:rPr lang="en-US" sz="1600">
                      <a:latin typeface="Times New Roman" pitchFamily="-111" charset="0"/>
                      <a:ea typeface="Times New Roman" pitchFamily="-111" charset="0"/>
                      <a:cs typeface="Times New Roman" pitchFamily="-111" charset="0"/>
                    </a:rPr>
                    <a:t>8b. la empresa tiene tres grupos .</a:t>
                  </a:r>
                </a:p>
                <a:p>
                  <a:pPr algn="l" eaLnBrk="0" hangingPunct="0"/>
                  <a:endParaRPr lang="en-US" sz="3200">
                    <a:latin typeface="Times New Roman" pitchFamily="-111" charset="0"/>
                  </a:endParaRPr>
                </a:p>
              </p:txBody>
            </p:sp>
            <p:sp>
              <p:nvSpPr>
                <p:cNvPr id="31760" name="Rectangle 16"/>
                <p:cNvSpPr>
                  <a:spLocks noChangeArrowheads="1"/>
                </p:cNvSpPr>
                <p:nvPr/>
              </p:nvSpPr>
              <p:spPr bwMode="auto">
                <a:xfrm>
                  <a:off x="1599" y="633"/>
                  <a:ext cx="1882" cy="74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61" name="Group 17"/>
              <p:cNvGrpSpPr>
                <a:grpSpLocks/>
              </p:cNvGrpSpPr>
              <p:nvPr/>
            </p:nvGrpSpPr>
            <p:grpSpPr bwMode="auto">
              <a:xfrm>
                <a:off x="0" y="1381"/>
                <a:ext cx="1599" cy="518"/>
                <a:chOff x="0" y="1381"/>
                <a:chExt cx="1599" cy="518"/>
              </a:xfrm>
            </p:grpSpPr>
            <p:sp>
              <p:nvSpPr>
                <p:cNvPr id="31762" name="Rectangle 18"/>
                <p:cNvSpPr>
                  <a:spLocks noChangeArrowheads="1"/>
                </p:cNvSpPr>
                <p:nvPr/>
              </p:nvSpPr>
              <p:spPr bwMode="auto">
                <a:xfrm>
                  <a:off x="43" y="1381"/>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his associates are not strong .</a:t>
                  </a:r>
                </a:p>
                <a:p>
                  <a:pPr algn="l" eaLnBrk="0" hangingPunct="0"/>
                  <a:r>
                    <a:rPr lang="en-US" sz="1600">
                      <a:latin typeface="Times New Roman" pitchFamily="-111" charset="0"/>
                      <a:ea typeface="Times New Roman" pitchFamily="-111" charset="0"/>
                      <a:cs typeface="Times New Roman" pitchFamily="-111" charset="0"/>
                    </a:rPr>
                    <a:t>3b. sus asociados no son fuertes .</a:t>
                  </a:r>
                </a:p>
                <a:p>
                  <a:pPr algn="l" eaLnBrk="0" hangingPunct="0"/>
                  <a:endParaRPr lang="en-US" sz="3200">
                    <a:latin typeface="Times New Roman" pitchFamily="-111" charset="0"/>
                  </a:endParaRPr>
                </a:p>
              </p:txBody>
            </p:sp>
            <p:sp>
              <p:nvSpPr>
                <p:cNvPr id="31763" name="Rectangle 19"/>
                <p:cNvSpPr>
                  <a:spLocks noChangeArrowheads="1"/>
                </p:cNvSpPr>
                <p:nvPr/>
              </p:nvSpPr>
              <p:spPr bwMode="auto">
                <a:xfrm>
                  <a:off x="0" y="1381"/>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64" name="Group 20"/>
              <p:cNvGrpSpPr>
                <a:grpSpLocks/>
              </p:cNvGrpSpPr>
              <p:nvPr/>
            </p:nvGrpSpPr>
            <p:grpSpPr bwMode="auto">
              <a:xfrm>
                <a:off x="1599" y="1381"/>
                <a:ext cx="1882" cy="518"/>
                <a:chOff x="1599" y="1381"/>
                <a:chExt cx="1882" cy="518"/>
              </a:xfrm>
            </p:grpSpPr>
            <p:sp>
              <p:nvSpPr>
                <p:cNvPr id="31765" name="Rectangle 21"/>
                <p:cNvSpPr>
                  <a:spLocks noChangeArrowheads="1"/>
                </p:cNvSpPr>
                <p:nvPr/>
              </p:nvSpPr>
              <p:spPr bwMode="auto">
                <a:xfrm>
                  <a:off x="1642" y="1381"/>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its groups are in Europe .</a:t>
                  </a:r>
                </a:p>
                <a:p>
                  <a:pPr algn="l" eaLnBrk="0" hangingPunct="0"/>
                  <a:r>
                    <a:rPr lang="en-US" sz="1600">
                      <a:latin typeface="Times New Roman" pitchFamily="-111" charset="0"/>
                      <a:ea typeface="Times New Roman" pitchFamily="-111" charset="0"/>
                      <a:cs typeface="Times New Roman" pitchFamily="-111" charset="0"/>
                    </a:rPr>
                    <a:t>9b. sus grupos estan en Europa .</a:t>
                  </a:r>
                </a:p>
                <a:p>
                  <a:pPr algn="l" eaLnBrk="0" hangingPunct="0"/>
                  <a:endParaRPr lang="en-US" sz="3200">
                    <a:latin typeface="Times New Roman" pitchFamily="-111" charset="0"/>
                  </a:endParaRPr>
                </a:p>
              </p:txBody>
            </p:sp>
            <p:sp>
              <p:nvSpPr>
                <p:cNvPr id="31766" name="Rectangle 22"/>
                <p:cNvSpPr>
                  <a:spLocks noChangeArrowheads="1"/>
                </p:cNvSpPr>
                <p:nvPr/>
              </p:nvSpPr>
              <p:spPr bwMode="auto">
                <a:xfrm>
                  <a:off x="1599" y="1381"/>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67" name="Group 23"/>
              <p:cNvGrpSpPr>
                <a:grpSpLocks/>
              </p:cNvGrpSpPr>
              <p:nvPr/>
            </p:nvGrpSpPr>
            <p:grpSpPr bwMode="auto">
              <a:xfrm>
                <a:off x="0" y="1899"/>
                <a:ext cx="1599" cy="748"/>
                <a:chOff x="0" y="1899"/>
                <a:chExt cx="1599" cy="748"/>
              </a:xfrm>
            </p:grpSpPr>
            <p:sp>
              <p:nvSpPr>
                <p:cNvPr id="31768" name="Rectangle 24"/>
                <p:cNvSpPr>
                  <a:spLocks noChangeArrowheads="1"/>
                </p:cNvSpPr>
                <p:nvPr/>
              </p:nvSpPr>
              <p:spPr bwMode="auto">
                <a:xfrm>
                  <a:off x="43" y="1899"/>
                  <a:ext cx="1513" cy="74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Garcia has a company also .</a:t>
                  </a:r>
                </a:p>
                <a:p>
                  <a:pPr algn="l" eaLnBrk="0" hangingPunct="0"/>
                  <a:r>
                    <a:rPr lang="en-US" sz="1600">
                      <a:latin typeface="Times New Roman" pitchFamily="-111" charset="0"/>
                      <a:ea typeface="Times New Roman" pitchFamily="-111" charset="0"/>
                      <a:cs typeface="Times New Roman" pitchFamily="-111" charset="0"/>
                    </a:rPr>
                    <a:t>4b. Garcia tambien tiene una empresa .</a:t>
                  </a:r>
                </a:p>
                <a:p>
                  <a:pPr algn="l" eaLnBrk="0" hangingPunct="0"/>
                  <a:endParaRPr lang="en-US" sz="3200">
                    <a:latin typeface="Times New Roman" pitchFamily="-111" charset="0"/>
                  </a:endParaRPr>
                </a:p>
              </p:txBody>
            </p:sp>
            <p:sp>
              <p:nvSpPr>
                <p:cNvPr id="31769" name="Rectangle 25"/>
                <p:cNvSpPr>
                  <a:spLocks noChangeArrowheads="1"/>
                </p:cNvSpPr>
                <p:nvPr/>
              </p:nvSpPr>
              <p:spPr bwMode="auto">
                <a:xfrm>
                  <a:off x="0" y="1899"/>
                  <a:ext cx="1599" cy="74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70" name="Group 26"/>
              <p:cNvGrpSpPr>
                <a:grpSpLocks/>
              </p:cNvGrpSpPr>
              <p:nvPr/>
            </p:nvGrpSpPr>
            <p:grpSpPr bwMode="auto">
              <a:xfrm>
                <a:off x="1599" y="1899"/>
                <a:ext cx="1882" cy="748"/>
                <a:chOff x="1599" y="1899"/>
                <a:chExt cx="1882" cy="748"/>
              </a:xfrm>
            </p:grpSpPr>
            <p:sp>
              <p:nvSpPr>
                <p:cNvPr id="31771" name="Rectangle 27"/>
                <p:cNvSpPr>
                  <a:spLocks noChangeArrowheads="1"/>
                </p:cNvSpPr>
                <p:nvPr/>
              </p:nvSpPr>
              <p:spPr bwMode="auto">
                <a:xfrm>
                  <a:off x="1642" y="1899"/>
                  <a:ext cx="1796" cy="74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the modern groups sell strong pharmaceuticals .</a:t>
                  </a:r>
                </a:p>
                <a:p>
                  <a:pPr algn="l" eaLnBrk="0" hangingPunct="0"/>
                  <a:r>
                    <a:rPr lang="en-US" sz="1600">
                      <a:latin typeface="Times New Roman" pitchFamily="-111" charset="0"/>
                      <a:ea typeface="Times New Roman" pitchFamily="-111" charset="0"/>
                      <a:cs typeface="Times New Roman" pitchFamily="-111" charset="0"/>
                    </a:rPr>
                    <a:t>10b. los grupos modernos venden medicinas fuertes .</a:t>
                  </a:r>
                </a:p>
                <a:p>
                  <a:pPr algn="l" eaLnBrk="0" hangingPunct="0"/>
                  <a:endParaRPr lang="en-US" sz="3200">
                    <a:latin typeface="Times New Roman" pitchFamily="-111" charset="0"/>
                  </a:endParaRPr>
                </a:p>
              </p:txBody>
            </p:sp>
            <p:sp>
              <p:nvSpPr>
                <p:cNvPr id="31772" name="Rectangle 28"/>
                <p:cNvSpPr>
                  <a:spLocks noChangeArrowheads="1"/>
                </p:cNvSpPr>
                <p:nvPr/>
              </p:nvSpPr>
              <p:spPr bwMode="auto">
                <a:xfrm>
                  <a:off x="1599" y="1899"/>
                  <a:ext cx="1882" cy="74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73" name="Group 29"/>
              <p:cNvGrpSpPr>
                <a:grpSpLocks/>
              </p:cNvGrpSpPr>
              <p:nvPr/>
            </p:nvGrpSpPr>
            <p:grpSpPr bwMode="auto">
              <a:xfrm>
                <a:off x="0" y="2647"/>
                <a:ext cx="1599" cy="518"/>
                <a:chOff x="0" y="2647"/>
                <a:chExt cx="1599" cy="518"/>
              </a:xfrm>
            </p:grpSpPr>
            <p:sp>
              <p:nvSpPr>
                <p:cNvPr id="31774" name="Rectangle 30"/>
                <p:cNvSpPr>
                  <a:spLocks noChangeArrowheads="1"/>
                </p:cNvSpPr>
                <p:nvPr/>
              </p:nvSpPr>
              <p:spPr bwMode="auto">
                <a:xfrm>
                  <a:off x="43" y="2647"/>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its clients are angry .</a:t>
                  </a:r>
                </a:p>
                <a:p>
                  <a:pPr algn="l" eaLnBrk="0" hangingPunct="0"/>
                  <a:r>
                    <a:rPr lang="en-US" sz="1600">
                      <a:latin typeface="Times New Roman" pitchFamily="-111" charset="0"/>
                      <a:ea typeface="Times New Roman" pitchFamily="-111" charset="0"/>
                      <a:cs typeface="Times New Roman" pitchFamily="-111" charset="0"/>
                    </a:rPr>
                    <a:t>5b. sus clientes estan enfadados .</a:t>
                  </a:r>
                </a:p>
                <a:p>
                  <a:pPr algn="l" eaLnBrk="0" hangingPunct="0"/>
                  <a:endParaRPr lang="en-US" sz="3200">
                    <a:latin typeface="Times New Roman" pitchFamily="-111" charset="0"/>
                  </a:endParaRPr>
                </a:p>
              </p:txBody>
            </p:sp>
            <p:sp>
              <p:nvSpPr>
                <p:cNvPr id="31775" name="Rectangle 31"/>
                <p:cNvSpPr>
                  <a:spLocks noChangeArrowheads="1"/>
                </p:cNvSpPr>
                <p:nvPr/>
              </p:nvSpPr>
              <p:spPr bwMode="auto">
                <a:xfrm>
                  <a:off x="0" y="2647"/>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76" name="Group 32"/>
              <p:cNvGrpSpPr>
                <a:grpSpLocks/>
              </p:cNvGrpSpPr>
              <p:nvPr/>
            </p:nvGrpSpPr>
            <p:grpSpPr bwMode="auto">
              <a:xfrm>
                <a:off x="1599" y="2647"/>
                <a:ext cx="1882" cy="518"/>
                <a:chOff x="1599" y="2647"/>
                <a:chExt cx="1882" cy="518"/>
              </a:xfrm>
            </p:grpSpPr>
            <p:sp>
              <p:nvSpPr>
                <p:cNvPr id="31777" name="Rectangle 33"/>
                <p:cNvSpPr>
                  <a:spLocks noChangeArrowheads="1"/>
                </p:cNvSpPr>
                <p:nvPr/>
              </p:nvSpPr>
              <p:spPr bwMode="auto">
                <a:xfrm>
                  <a:off x="1642" y="2647"/>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the groups do not sell zenzanine .</a:t>
                  </a:r>
                </a:p>
                <a:p>
                  <a:pPr algn="l" eaLnBrk="0" hangingPunct="0"/>
                  <a:r>
                    <a:rPr lang="en-US" sz="1600">
                      <a:latin typeface="Times New Roman" pitchFamily="-111" charset="0"/>
                      <a:ea typeface="Times New Roman" pitchFamily="-111" charset="0"/>
                      <a:cs typeface="Times New Roman" pitchFamily="-111" charset="0"/>
                    </a:rPr>
                    <a:t>11b. los grupos no venden zanzanina .</a:t>
                  </a:r>
                </a:p>
                <a:p>
                  <a:pPr algn="l" eaLnBrk="0" hangingPunct="0"/>
                  <a:endParaRPr lang="en-US" sz="3200">
                    <a:latin typeface="Times New Roman" pitchFamily="-111" charset="0"/>
                  </a:endParaRPr>
                </a:p>
              </p:txBody>
            </p:sp>
            <p:sp>
              <p:nvSpPr>
                <p:cNvPr id="31778" name="Rectangle 34"/>
                <p:cNvSpPr>
                  <a:spLocks noChangeArrowheads="1"/>
                </p:cNvSpPr>
                <p:nvPr/>
              </p:nvSpPr>
              <p:spPr bwMode="auto">
                <a:xfrm>
                  <a:off x="1599" y="2647"/>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79" name="Group 35"/>
              <p:cNvGrpSpPr>
                <a:grpSpLocks/>
              </p:cNvGrpSpPr>
              <p:nvPr/>
            </p:nvGrpSpPr>
            <p:grpSpPr bwMode="auto">
              <a:xfrm>
                <a:off x="0" y="3165"/>
                <a:ext cx="1599" cy="633"/>
                <a:chOff x="0" y="3165"/>
                <a:chExt cx="1599" cy="633"/>
              </a:xfrm>
            </p:grpSpPr>
            <p:sp>
              <p:nvSpPr>
                <p:cNvPr id="31780" name="Rectangle 36"/>
                <p:cNvSpPr>
                  <a:spLocks noChangeArrowheads="1"/>
                </p:cNvSpPr>
                <p:nvPr/>
              </p:nvSpPr>
              <p:spPr bwMode="auto">
                <a:xfrm>
                  <a:off x="43" y="3165"/>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the associates are also angry .</a:t>
                  </a:r>
                </a:p>
                <a:p>
                  <a:pPr algn="l" eaLnBrk="0" hangingPunct="0"/>
                  <a:r>
                    <a:rPr lang="en-US" sz="1600">
                      <a:latin typeface="Times New Roman" pitchFamily="-111" charset="0"/>
                      <a:ea typeface="Times New Roman" pitchFamily="-111" charset="0"/>
                      <a:cs typeface="Times New Roman" pitchFamily="-111" charset="0"/>
                    </a:rPr>
                    <a:t>6b. los asociados tambien estan enfadados .</a:t>
                  </a:r>
                </a:p>
                <a:p>
                  <a:pPr algn="l" eaLnBrk="0" hangingPunct="0"/>
                  <a:endParaRPr lang="en-US" sz="3200">
                    <a:latin typeface="Times New Roman" pitchFamily="-111" charset="0"/>
                  </a:endParaRPr>
                </a:p>
              </p:txBody>
            </p:sp>
            <p:sp>
              <p:nvSpPr>
                <p:cNvPr id="31781" name="Rectangle 37"/>
                <p:cNvSpPr>
                  <a:spLocks noChangeArrowheads="1"/>
                </p:cNvSpPr>
                <p:nvPr/>
              </p:nvSpPr>
              <p:spPr bwMode="auto">
                <a:xfrm>
                  <a:off x="0" y="3165"/>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82" name="Group 38"/>
              <p:cNvGrpSpPr>
                <a:grpSpLocks/>
              </p:cNvGrpSpPr>
              <p:nvPr/>
            </p:nvGrpSpPr>
            <p:grpSpPr bwMode="auto">
              <a:xfrm>
                <a:off x="1599" y="3165"/>
                <a:ext cx="1882" cy="633"/>
                <a:chOff x="1599" y="3165"/>
                <a:chExt cx="1882" cy="633"/>
              </a:xfrm>
            </p:grpSpPr>
            <p:sp>
              <p:nvSpPr>
                <p:cNvPr id="31783" name="Rectangle 39"/>
                <p:cNvSpPr>
                  <a:spLocks noChangeArrowheads="1"/>
                </p:cNvSpPr>
                <p:nvPr/>
              </p:nvSpPr>
              <p:spPr bwMode="auto">
                <a:xfrm>
                  <a:off x="1642" y="3165"/>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the small groups are not modern .</a:t>
                  </a:r>
                </a:p>
                <a:p>
                  <a:pPr algn="l" eaLnBrk="0" hangingPunct="0"/>
                  <a:r>
                    <a:rPr lang="en-US" sz="1600">
                      <a:latin typeface="Times New Roman" pitchFamily="-111" charset="0"/>
                      <a:ea typeface="Times New Roman" pitchFamily="-111" charset="0"/>
                      <a:cs typeface="Times New Roman" pitchFamily="-111" charset="0"/>
                    </a:rPr>
                    <a:t>12b. los grupos pequenos no son modernos .</a:t>
                  </a:r>
                </a:p>
                <a:p>
                  <a:pPr algn="l" eaLnBrk="0" hangingPunct="0"/>
                  <a:endParaRPr lang="en-US" sz="3200">
                    <a:latin typeface="Times New Roman" pitchFamily="-111" charset="0"/>
                  </a:endParaRPr>
                </a:p>
              </p:txBody>
            </p:sp>
            <p:sp>
              <p:nvSpPr>
                <p:cNvPr id="31784" name="Rectangle 40"/>
                <p:cNvSpPr>
                  <a:spLocks noChangeArrowheads="1"/>
                </p:cNvSpPr>
                <p:nvPr/>
              </p:nvSpPr>
              <p:spPr bwMode="auto">
                <a:xfrm>
                  <a:off x="1599" y="3165"/>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1785" name="Rectangle 41"/>
            <p:cNvSpPr>
              <a:spLocks noChangeArrowheads="1"/>
            </p:cNvSpPr>
            <p:nvPr/>
          </p:nvSpPr>
          <p:spPr bwMode="auto">
            <a:xfrm>
              <a:off x="-3" y="-3"/>
              <a:ext cx="3487" cy="3804"/>
            </a:xfrm>
            <a:prstGeom prst="rect">
              <a:avLst/>
            </a:prstGeom>
            <a:noFill/>
            <a:ln w="9525">
              <a:solidFill>
                <a:srgbClr val="A0A0A0"/>
              </a:solidFill>
              <a:miter lim="800000"/>
              <a:headEnd/>
              <a:tailEnd/>
            </a:ln>
            <a:effectLst/>
          </p:spPr>
          <p:txBody>
            <a:bodyPr anchor="ctr">
              <a:prstTxWarp prst="textNoShape">
                <a:avLst/>
              </a:prstTxWarp>
              <a:spAutoFit/>
            </a:bodyPr>
            <a:lstStyle/>
            <a:p>
              <a:endParaRPr lang="en-US"/>
            </a:p>
          </p:txBody>
        </p:sp>
      </p:grpSp>
      <p:sp>
        <p:nvSpPr>
          <p:cNvPr id="31786" name="Rectangle 42"/>
          <p:cNvSpPr>
            <a:spLocks noChangeArrowheads="1"/>
          </p:cNvSpPr>
          <p:nvPr/>
        </p:nvSpPr>
        <p:spPr bwMode="auto">
          <a:xfrm>
            <a:off x="3175" y="6083300"/>
            <a:ext cx="9144000" cy="731838"/>
          </a:xfrm>
          <a:prstGeom prst="rect">
            <a:avLst/>
          </a:prstGeom>
          <a:noFill/>
          <a:ln w="12700">
            <a:noFill/>
            <a:miter lim="800000"/>
            <a:headEnd/>
            <a:tailEnd/>
          </a:ln>
          <a:effectLst/>
        </p:spPr>
        <p:txBody>
          <a:bodyPr>
            <a:prstTxWarp prst="textNoShape">
              <a:avLst/>
            </a:prstTxWarp>
            <a:spAutoFit/>
          </a:bodyPr>
          <a:lstStyle/>
          <a:p>
            <a:pPr algn="l" eaLnBrk="0" hangingPunct="0"/>
            <a:r>
              <a:rPr lang="en-US">
                <a:latin typeface="Times New Roman" pitchFamily="-111" charset="0"/>
                <a:ea typeface="Times New Roman" pitchFamily="-111" charset="0"/>
                <a:cs typeface="Times New Roman" pitchFamily="-111" charset="0"/>
              </a:rPr>
              <a:t> </a:t>
            </a:r>
            <a:endParaRPr lang="en-US" sz="1200">
              <a:latin typeface="Times New Roman" pitchFamily="-111" charset="0"/>
              <a:ea typeface="Times New Roman" pitchFamily="-111" charset="0"/>
              <a:cs typeface="Times New Roman" pitchFamily="-111" charset="0"/>
            </a:endParaRPr>
          </a:p>
          <a:p>
            <a:pPr algn="l" eaLnBrk="0" hangingPunct="0"/>
            <a:endParaRPr lang="en-US" sz="2400">
              <a:latin typeface="Times New Roman" pitchFamily="-111" charset="0"/>
            </a:endParaRPr>
          </a:p>
        </p:txBody>
      </p:sp>
    </p:spTree>
    <p:extLst>
      <p:ext uri="{BB962C8B-B14F-4D97-AF65-F5344CB8AC3E}">
        <p14:creationId xmlns:p14="http://schemas.microsoft.com/office/powerpoint/2010/main" val="132202898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143000" y="990600"/>
            <a:ext cx="5408349" cy="3822700"/>
          </a:xfrm>
          <a:prstGeom prst="rect">
            <a:avLst/>
          </a:prstGeom>
        </p:spPr>
      </p:pic>
    </p:spTree>
    <p:extLst>
      <p:ext uri="{BB962C8B-B14F-4D97-AF65-F5344CB8AC3E}">
        <p14:creationId xmlns:p14="http://schemas.microsoft.com/office/powerpoint/2010/main" val="168833158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t>Warren Weaver (1947)</a:t>
            </a:r>
          </a:p>
        </p:txBody>
      </p:sp>
      <p:pic>
        <p:nvPicPr>
          <p:cNvPr id="468995"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68996"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dirty="0">
                <a:latin typeface="Courier New" charset="0"/>
              </a:rPr>
              <a:t> </a:t>
            </a:r>
          </a:p>
          <a:p>
            <a:pPr algn="l"/>
            <a:r>
              <a:rPr lang="en-US" sz="3200" b="1" dirty="0" err="1">
                <a:latin typeface="Courier New" charset="0"/>
              </a:rPr>
              <a:t>ingcmpnqsnwf</a:t>
            </a:r>
            <a:r>
              <a:rPr lang="en-US" sz="3200" b="1" dirty="0">
                <a:latin typeface="Courier New" charset="0"/>
              </a:rPr>
              <a:t> </a:t>
            </a:r>
            <a:r>
              <a:rPr lang="en-US" sz="3200" b="1" dirty="0" err="1">
                <a:latin typeface="Courier New" charset="0"/>
              </a:rPr>
              <a:t>cv</a:t>
            </a:r>
            <a:r>
              <a:rPr lang="en-US" sz="3200" b="1" dirty="0">
                <a:latin typeface="Courier New" charset="0"/>
              </a:rPr>
              <a:t> </a:t>
            </a:r>
            <a:r>
              <a:rPr lang="en-US" sz="3200" b="1" dirty="0" err="1">
                <a:latin typeface="Courier New" charset="0"/>
              </a:rPr>
              <a:t>fpn</a:t>
            </a:r>
            <a:r>
              <a:rPr lang="en-US" sz="3200" b="1" dirty="0">
                <a:latin typeface="Courier New" charset="0"/>
              </a:rPr>
              <a:t> </a:t>
            </a:r>
            <a:r>
              <a:rPr lang="en-US" sz="3200" b="1" dirty="0" err="1">
                <a:latin typeface="Courier New" charset="0"/>
              </a:rPr>
              <a:t>owoktvcv</a:t>
            </a:r>
            <a:endParaRPr lang="en-US" sz="3200" b="1" dirty="0">
              <a:latin typeface="Courier New" charset="0"/>
            </a:endParaRPr>
          </a:p>
          <a:p>
            <a:pPr algn="l"/>
            <a:endParaRPr lang="en-US" sz="3200" b="1" dirty="0">
              <a:latin typeface="Courier New" charset="0"/>
            </a:endParaRPr>
          </a:p>
          <a:p>
            <a:pPr algn="l"/>
            <a:r>
              <a:rPr lang="en-US" sz="3200" b="1" dirty="0" err="1">
                <a:latin typeface="Courier New" charset="0"/>
              </a:rPr>
              <a:t>hu</a:t>
            </a:r>
            <a:r>
              <a:rPr lang="en-US" sz="3200" b="1" dirty="0">
                <a:latin typeface="Courier New" charset="0"/>
              </a:rPr>
              <a:t> </a:t>
            </a:r>
            <a:r>
              <a:rPr lang="en-US" sz="3200" b="1" dirty="0" err="1">
                <a:latin typeface="Courier New" charset="0"/>
              </a:rPr>
              <a:t>ihgzsnwfv</a:t>
            </a:r>
            <a:r>
              <a:rPr lang="en-US" sz="3200" b="1" dirty="0">
                <a:latin typeface="Courier New" charset="0"/>
              </a:rPr>
              <a:t> </a:t>
            </a:r>
            <a:r>
              <a:rPr lang="en-US" sz="3200" b="1" dirty="0" err="1">
                <a:latin typeface="Courier New" charset="0"/>
              </a:rPr>
              <a:t>rqcffnw</a:t>
            </a:r>
            <a:r>
              <a:rPr lang="en-US" sz="3200" b="1" dirty="0">
                <a:latin typeface="Courier New" charset="0"/>
              </a:rPr>
              <a:t> </a:t>
            </a:r>
            <a:r>
              <a:rPr lang="en-US" sz="3200" b="1" dirty="0" err="1">
                <a:latin typeface="Courier New" charset="0"/>
              </a:rPr>
              <a:t>cw</a:t>
            </a:r>
            <a:r>
              <a:rPr lang="en-US" sz="3200" b="1" dirty="0">
                <a:latin typeface="Courier New" charset="0"/>
              </a:rPr>
              <a:t> </a:t>
            </a:r>
            <a:r>
              <a:rPr lang="en-US" sz="3200" b="1" dirty="0" err="1">
                <a:latin typeface="Courier New" charset="0"/>
              </a:rPr>
              <a:t>owgcnwf</a:t>
            </a:r>
            <a:endParaRPr lang="en-US" sz="3200" b="1" dirty="0">
              <a:latin typeface="Courier New" charset="0"/>
            </a:endParaRPr>
          </a:p>
          <a:p>
            <a:pPr algn="l"/>
            <a:r>
              <a:rPr lang="en-US" sz="3200" dirty="0">
                <a:latin typeface="Courier New" charset="0"/>
              </a:rPr>
              <a:t>       </a:t>
            </a:r>
          </a:p>
          <a:p>
            <a:pPr algn="l"/>
            <a:r>
              <a:rPr lang="en-US" sz="3200" b="1" dirty="0" err="1">
                <a:latin typeface="Courier New" charset="0"/>
              </a:rPr>
              <a:t>kowazoanv</a:t>
            </a:r>
            <a:r>
              <a:rPr lang="en-US" sz="3200" b="1" dirty="0">
                <a:latin typeface="Courier New" charset="0"/>
              </a:rPr>
              <a:t> ...</a:t>
            </a:r>
          </a:p>
        </p:txBody>
      </p:sp>
    </p:spTree>
    <p:extLst>
      <p:ext uri="{BB962C8B-B14F-4D97-AF65-F5344CB8AC3E}">
        <p14:creationId xmlns:p14="http://schemas.microsoft.com/office/powerpoint/2010/main" val="333487973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a:t>Warren Weaver (1947)</a:t>
            </a:r>
          </a:p>
        </p:txBody>
      </p:sp>
      <p:pic>
        <p:nvPicPr>
          <p:cNvPr id="483331"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83332"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 e    e  e        e   </a:t>
            </a:r>
          </a:p>
          <a:p>
            <a:pPr algn="l"/>
            <a:r>
              <a:rPr lang="en-US" sz="3200" b="1">
                <a:latin typeface="Courier New" charset="0"/>
              </a:rPr>
              <a:t>ingcmpnqsnwf cv fpn owoktvcv</a:t>
            </a:r>
          </a:p>
          <a:p>
            <a:pPr algn="l"/>
            <a:r>
              <a:rPr lang="en-US" sz="3200">
                <a:latin typeface="Courier New" charset="0"/>
              </a:rPr>
              <a:t>        e         e         e</a:t>
            </a:r>
          </a:p>
          <a:p>
            <a:pPr algn="l"/>
            <a:r>
              <a:rPr lang="en-US" sz="3200" b="1">
                <a:latin typeface="Courier New" charset="0"/>
              </a:rPr>
              <a:t>hu ihgzsnwfv rqcffnw cw owgcnwf</a:t>
            </a:r>
          </a:p>
          <a:p>
            <a:pPr algn="l"/>
            <a:r>
              <a:rPr lang="en-US" sz="3200">
                <a:latin typeface="Courier New" charset="0"/>
              </a:rPr>
              <a:t>       e</a:t>
            </a:r>
          </a:p>
          <a:p>
            <a:pPr algn="l"/>
            <a:r>
              <a:rPr lang="en-US" sz="3200" b="1">
                <a:latin typeface="Courier New" charset="0"/>
              </a:rPr>
              <a:t>kowazoanv ...</a:t>
            </a:r>
          </a:p>
        </p:txBody>
      </p:sp>
    </p:spTree>
    <p:extLst>
      <p:ext uri="{BB962C8B-B14F-4D97-AF65-F5344CB8AC3E}">
        <p14:creationId xmlns:p14="http://schemas.microsoft.com/office/powerpoint/2010/main" val="117399380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a:t>Warren Weaver (1947)</a:t>
            </a:r>
          </a:p>
        </p:txBody>
      </p:sp>
      <p:pic>
        <p:nvPicPr>
          <p:cNvPr id="471043"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71044"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 e    e  e      the   </a:t>
            </a:r>
          </a:p>
          <a:p>
            <a:pPr algn="l"/>
            <a:r>
              <a:rPr lang="en-US" sz="3200" b="1">
                <a:latin typeface="Courier New" charset="0"/>
              </a:rPr>
              <a:t>ingcmpnqsnwf cv fpn owoktvcv</a:t>
            </a:r>
          </a:p>
          <a:p>
            <a:pPr algn="l"/>
            <a:r>
              <a:rPr lang="en-US" sz="3200">
                <a:latin typeface="Courier New" charset="0"/>
              </a:rPr>
              <a:t>        e         e         e</a:t>
            </a:r>
          </a:p>
          <a:p>
            <a:pPr algn="l"/>
            <a:r>
              <a:rPr lang="en-US" sz="3200" b="1">
                <a:latin typeface="Courier New" charset="0"/>
              </a:rPr>
              <a:t>hu ihgzsnwfv rqcffnw cw owgcnwf</a:t>
            </a:r>
          </a:p>
          <a:p>
            <a:pPr algn="l"/>
            <a:r>
              <a:rPr lang="en-US" sz="3200">
                <a:latin typeface="Courier New" charset="0"/>
              </a:rPr>
              <a:t>       e</a:t>
            </a:r>
          </a:p>
          <a:p>
            <a:pPr algn="l"/>
            <a:r>
              <a:rPr lang="en-US" sz="3200" b="1">
                <a:latin typeface="Courier New" charset="0"/>
              </a:rPr>
              <a:t>kowazoanv ...</a:t>
            </a:r>
          </a:p>
        </p:txBody>
      </p:sp>
    </p:spTree>
    <p:extLst>
      <p:ext uri="{BB962C8B-B14F-4D97-AF65-F5344CB8AC3E}">
        <p14:creationId xmlns:p14="http://schemas.microsoft.com/office/powerpoint/2010/main" val="1355269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1625"/>
            <a:ext cx="7467600" cy="1143000"/>
          </a:xfrm>
        </p:spPr>
        <p:txBody>
          <a:bodyPr/>
          <a:lstStyle/>
          <a:p>
            <a:r>
              <a:rPr lang="en-US" dirty="0" smtClean="0"/>
              <a:t>Why do we need computers for dealing with natural text?</a:t>
            </a:r>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524000" y="1568595"/>
            <a:ext cx="6781800" cy="5137005"/>
          </a:xfrm>
          <a:prstGeom prst="rect">
            <a:avLst/>
          </a:prstGeom>
        </p:spPr>
      </p:pic>
      <p:sp>
        <p:nvSpPr>
          <p:cNvPr id="7" name="Rectangle 6"/>
          <p:cNvSpPr/>
          <p:nvPr/>
        </p:nvSpPr>
        <p:spPr bwMode="auto">
          <a:xfrm>
            <a:off x="1524000" y="4800600"/>
            <a:ext cx="6629400" cy="457200"/>
          </a:xfrm>
          <a:prstGeom prst="rect">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8" name="Rectangle 7"/>
          <p:cNvSpPr/>
          <p:nvPr/>
        </p:nvSpPr>
        <p:spPr bwMode="auto">
          <a:xfrm>
            <a:off x="1524000" y="6248400"/>
            <a:ext cx="6629400" cy="457200"/>
          </a:xfrm>
          <a:prstGeom prst="rect">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en-US"/>
              <a:t>Warren Weaver (1947)</a:t>
            </a:r>
          </a:p>
        </p:txBody>
      </p:sp>
      <p:pic>
        <p:nvPicPr>
          <p:cNvPr id="473091"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73092"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 e   he  e      the   </a:t>
            </a:r>
          </a:p>
          <a:p>
            <a:pPr algn="l"/>
            <a:r>
              <a:rPr lang="en-US" sz="3200" b="1">
                <a:latin typeface="Courier New" charset="0"/>
              </a:rPr>
              <a:t>ingcmpnqsnwf cv fpn owoktvcv</a:t>
            </a:r>
          </a:p>
          <a:p>
            <a:pPr algn="l"/>
            <a:r>
              <a:rPr lang="en-US" sz="3200">
                <a:latin typeface="Courier New" charset="0"/>
              </a:rPr>
              <a:t>        e         e         e t</a:t>
            </a:r>
          </a:p>
          <a:p>
            <a:pPr algn="l"/>
            <a:r>
              <a:rPr lang="en-US" sz="3200" b="1">
                <a:latin typeface="Courier New" charset="0"/>
              </a:rPr>
              <a:t>hu ihgzsnwfv rqcffnw cw owgcnwf</a:t>
            </a:r>
          </a:p>
          <a:p>
            <a:pPr algn="l"/>
            <a:r>
              <a:rPr lang="en-US" sz="3200">
                <a:latin typeface="Courier New" charset="0"/>
              </a:rPr>
              <a:t>       e</a:t>
            </a:r>
          </a:p>
          <a:p>
            <a:pPr algn="l"/>
            <a:r>
              <a:rPr lang="en-US" sz="3200" b="1">
                <a:latin typeface="Courier New" charset="0"/>
              </a:rPr>
              <a:t>kowazoanv ...</a:t>
            </a:r>
          </a:p>
        </p:txBody>
      </p:sp>
    </p:spTree>
    <p:extLst>
      <p:ext uri="{BB962C8B-B14F-4D97-AF65-F5344CB8AC3E}">
        <p14:creationId xmlns:p14="http://schemas.microsoft.com/office/powerpoint/2010/main" val="317034077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US"/>
              <a:t>Warren Weaver (1947)</a:t>
            </a:r>
          </a:p>
        </p:txBody>
      </p:sp>
      <p:pic>
        <p:nvPicPr>
          <p:cNvPr id="475139"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75140"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 e   he  e   of the   </a:t>
            </a:r>
          </a:p>
          <a:p>
            <a:pPr algn="l"/>
            <a:r>
              <a:rPr lang="en-US" sz="3200" b="1">
                <a:latin typeface="Courier New" charset="0"/>
              </a:rPr>
              <a:t>ingcmpnqsnwf cv fpn owoktvcv</a:t>
            </a:r>
          </a:p>
          <a:p>
            <a:pPr algn="l"/>
            <a:r>
              <a:rPr lang="en-US" sz="3200">
                <a:latin typeface="Courier New" charset="0"/>
              </a:rPr>
              <a:t>        e         e         e t</a:t>
            </a:r>
          </a:p>
          <a:p>
            <a:pPr algn="l"/>
            <a:r>
              <a:rPr lang="en-US" sz="3200" b="1">
                <a:latin typeface="Courier New" charset="0"/>
              </a:rPr>
              <a:t>hu ihgzsnwfv rqcffnw cw owgcnwf</a:t>
            </a:r>
          </a:p>
          <a:p>
            <a:pPr algn="l"/>
            <a:r>
              <a:rPr lang="en-US" sz="3200">
                <a:latin typeface="Courier New" charset="0"/>
              </a:rPr>
              <a:t>       e</a:t>
            </a:r>
          </a:p>
          <a:p>
            <a:pPr algn="l"/>
            <a:r>
              <a:rPr lang="en-US" sz="3200" b="1">
                <a:latin typeface="Courier New" charset="0"/>
              </a:rPr>
              <a:t>kowazoanv ...</a:t>
            </a:r>
          </a:p>
        </p:txBody>
      </p:sp>
    </p:spTree>
    <p:extLst>
      <p:ext uri="{BB962C8B-B14F-4D97-AF65-F5344CB8AC3E}">
        <p14:creationId xmlns:p14="http://schemas.microsoft.com/office/powerpoint/2010/main" val="290289808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en-US"/>
              <a:t>Warren Weaver (1947)</a:t>
            </a:r>
          </a:p>
        </p:txBody>
      </p:sp>
      <p:pic>
        <p:nvPicPr>
          <p:cNvPr id="477187"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77188"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 e   he  e   of the      fof</a:t>
            </a:r>
          </a:p>
          <a:p>
            <a:pPr algn="l"/>
            <a:r>
              <a:rPr lang="en-US" sz="3200" b="1">
                <a:latin typeface="Courier New" charset="0"/>
              </a:rPr>
              <a:t>ingcmpnqsnwf cv fpn owoktvcv</a:t>
            </a:r>
          </a:p>
          <a:p>
            <a:pPr algn="l"/>
            <a:r>
              <a:rPr lang="en-US" sz="3200">
                <a:latin typeface="Courier New" charset="0"/>
              </a:rPr>
              <a:t>        e  f   o  e  o     oe t</a:t>
            </a:r>
          </a:p>
          <a:p>
            <a:pPr algn="l"/>
            <a:r>
              <a:rPr lang="en-US" sz="3200" b="1">
                <a:latin typeface="Courier New" charset="0"/>
              </a:rPr>
              <a:t>hu ihgzsnwfv rqcffnw cw owgcnwf</a:t>
            </a:r>
          </a:p>
          <a:p>
            <a:pPr algn="l"/>
            <a:r>
              <a:rPr lang="en-US" sz="3200">
                <a:latin typeface="Courier New" charset="0"/>
              </a:rPr>
              <a:t>       ef</a:t>
            </a:r>
          </a:p>
          <a:p>
            <a:pPr algn="l"/>
            <a:r>
              <a:rPr lang="en-US" sz="3200" b="1">
                <a:latin typeface="Courier New" charset="0"/>
              </a:rPr>
              <a:t>kowazoanv ...</a:t>
            </a:r>
          </a:p>
        </p:txBody>
      </p:sp>
    </p:spTree>
    <p:extLst>
      <p:ext uri="{BB962C8B-B14F-4D97-AF65-F5344CB8AC3E}">
        <p14:creationId xmlns:p14="http://schemas.microsoft.com/office/powerpoint/2010/main" val="218765312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a:t>Warren Weaver (1947)</a:t>
            </a:r>
          </a:p>
        </p:txBody>
      </p:sp>
      <p:pic>
        <p:nvPicPr>
          <p:cNvPr id="479235"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79236"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 e   he  e   of the</a:t>
            </a:r>
          </a:p>
          <a:p>
            <a:pPr algn="l"/>
            <a:r>
              <a:rPr lang="en-US" sz="3200" b="1">
                <a:latin typeface="Courier New" charset="0"/>
              </a:rPr>
              <a:t>ingcmpnqsnwf cv fpn owoktvcv</a:t>
            </a:r>
          </a:p>
          <a:p>
            <a:pPr algn="l"/>
            <a:r>
              <a:rPr lang="en-US" sz="3200">
                <a:latin typeface="Courier New" charset="0"/>
              </a:rPr>
              <a:t>        e         e         e t</a:t>
            </a:r>
          </a:p>
          <a:p>
            <a:pPr algn="l"/>
            <a:r>
              <a:rPr lang="en-US" sz="3200" b="1">
                <a:latin typeface="Courier New" charset="0"/>
              </a:rPr>
              <a:t>hu ihgzsnwfv rqcffnw cw owgcnwf</a:t>
            </a:r>
          </a:p>
          <a:p>
            <a:pPr algn="l"/>
            <a:r>
              <a:rPr lang="en-US" sz="3200">
                <a:latin typeface="Courier New" charset="0"/>
              </a:rPr>
              <a:t>       e</a:t>
            </a:r>
          </a:p>
          <a:p>
            <a:pPr algn="l"/>
            <a:r>
              <a:rPr lang="en-US" sz="3200" b="1">
                <a:latin typeface="Courier New" charset="0"/>
              </a:rPr>
              <a:t>kowazoanv ...</a:t>
            </a:r>
          </a:p>
        </p:txBody>
      </p:sp>
      <p:sp>
        <p:nvSpPr>
          <p:cNvPr id="479237" name="Line 5"/>
          <p:cNvSpPr>
            <a:spLocks noChangeShapeType="1"/>
          </p:cNvSpPr>
          <p:nvPr/>
        </p:nvSpPr>
        <p:spPr bwMode="auto">
          <a:xfrm>
            <a:off x="3886200" y="3505200"/>
            <a:ext cx="609600" cy="457200"/>
          </a:xfrm>
          <a:prstGeom prst="line">
            <a:avLst/>
          </a:prstGeom>
          <a:noFill/>
          <a:ln w="57150">
            <a:solidFill>
              <a:schemeClr val="tx1"/>
            </a:solidFill>
            <a:round/>
            <a:headEnd/>
            <a:tailEnd/>
          </a:ln>
          <a:effectLst/>
        </p:spPr>
        <p:txBody>
          <a:bodyPr>
            <a:prstTxWarp prst="textNoShape">
              <a:avLst/>
            </a:prstTxWarp>
          </a:bodyPr>
          <a:lstStyle/>
          <a:p>
            <a:endParaRPr lang="en-US"/>
          </a:p>
        </p:txBody>
      </p:sp>
      <p:sp>
        <p:nvSpPr>
          <p:cNvPr id="479238" name="Line 6"/>
          <p:cNvSpPr>
            <a:spLocks noChangeShapeType="1"/>
          </p:cNvSpPr>
          <p:nvPr/>
        </p:nvSpPr>
        <p:spPr bwMode="auto">
          <a:xfrm flipV="1">
            <a:off x="3810000" y="3581400"/>
            <a:ext cx="762000" cy="228600"/>
          </a:xfrm>
          <a:prstGeom prst="line">
            <a:avLst/>
          </a:prstGeom>
          <a:noFill/>
          <a:ln w="57150">
            <a:solidFill>
              <a:schemeClr val="tx1"/>
            </a:solidFill>
            <a:round/>
            <a:headEnd/>
            <a:tailEnd/>
          </a:ln>
          <a:effectLst/>
        </p:spPr>
        <p:txBody>
          <a:bodyPr>
            <a:prstTxWarp prst="textNoShape">
              <a:avLst/>
            </a:prstTxWarp>
          </a:bodyPr>
          <a:lstStyle/>
          <a:p>
            <a:endParaRPr lang="en-US"/>
          </a:p>
        </p:txBody>
      </p:sp>
    </p:spTree>
    <p:extLst>
      <p:ext uri="{BB962C8B-B14F-4D97-AF65-F5344CB8AC3E}">
        <p14:creationId xmlns:p14="http://schemas.microsoft.com/office/powerpoint/2010/main" val="296548542"/>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en-US"/>
              <a:t>Warren Weaver (1947)</a:t>
            </a:r>
          </a:p>
        </p:txBody>
      </p:sp>
      <p:pic>
        <p:nvPicPr>
          <p:cNvPr id="552963"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552964"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 e   he  e   is the      sis</a:t>
            </a:r>
          </a:p>
          <a:p>
            <a:pPr algn="l"/>
            <a:r>
              <a:rPr lang="en-US" sz="3200" b="1">
                <a:latin typeface="Courier New" charset="0"/>
              </a:rPr>
              <a:t>ingcmpnqsnwf cv fpn owoktvcv</a:t>
            </a:r>
          </a:p>
          <a:p>
            <a:pPr algn="l"/>
            <a:r>
              <a:rPr lang="en-US" sz="3200">
                <a:latin typeface="Courier New" charset="0"/>
              </a:rPr>
              <a:t>        e  s   i  e  i     ie t</a:t>
            </a:r>
          </a:p>
          <a:p>
            <a:pPr algn="l"/>
            <a:r>
              <a:rPr lang="en-US" sz="3200" b="1">
                <a:latin typeface="Courier New" charset="0"/>
              </a:rPr>
              <a:t>hu ihgzsnwfv rqcffnw cw owgcnwf</a:t>
            </a:r>
          </a:p>
          <a:p>
            <a:pPr algn="l"/>
            <a:r>
              <a:rPr lang="en-US" sz="3200">
                <a:latin typeface="Courier New" charset="0"/>
              </a:rPr>
              <a:t>       es</a:t>
            </a:r>
          </a:p>
          <a:p>
            <a:pPr algn="l"/>
            <a:r>
              <a:rPr lang="en-US" sz="3200" b="1">
                <a:latin typeface="Courier New" charset="0"/>
              </a:rPr>
              <a:t>kowazoanv ...</a:t>
            </a:r>
          </a:p>
        </p:txBody>
      </p:sp>
    </p:spTree>
    <p:extLst>
      <p:ext uri="{BB962C8B-B14F-4D97-AF65-F5344CB8AC3E}">
        <p14:creationId xmlns:p14="http://schemas.microsoft.com/office/powerpoint/2010/main" val="126581999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r>
              <a:rPr lang="en-US"/>
              <a:t>Warren Weaver (1947)</a:t>
            </a:r>
          </a:p>
        </p:txBody>
      </p:sp>
      <p:pic>
        <p:nvPicPr>
          <p:cNvPr id="481283" name="Picture 3" descr="Warren Weaver"/>
          <p:cNvPicPr>
            <a:picLocks noChangeAspect="1" noChangeArrowheads="1"/>
          </p:cNvPicPr>
          <p:nvPr/>
        </p:nvPicPr>
        <p:blipFill>
          <a:blip r:embed="rId3"/>
          <a:srcRect/>
          <a:stretch>
            <a:fillRect/>
          </a:stretch>
        </p:blipFill>
        <p:spPr bwMode="auto">
          <a:xfrm>
            <a:off x="3810000" y="1600200"/>
            <a:ext cx="1428750" cy="1790700"/>
          </a:xfrm>
          <a:prstGeom prst="rect">
            <a:avLst/>
          </a:prstGeom>
          <a:noFill/>
        </p:spPr>
      </p:pic>
      <p:sp>
        <p:nvSpPr>
          <p:cNvPr id="481284" name="Text Box 4"/>
          <p:cNvSpPr txBox="1">
            <a:spLocks noChangeArrowheads="1"/>
          </p:cNvSpPr>
          <p:nvPr/>
        </p:nvSpPr>
        <p:spPr bwMode="auto">
          <a:xfrm>
            <a:off x="685800" y="3429000"/>
            <a:ext cx="7924800" cy="3016250"/>
          </a:xfrm>
          <a:prstGeom prst="rect">
            <a:avLst/>
          </a:prstGeom>
          <a:noFill/>
          <a:ln w="9525">
            <a:noFill/>
            <a:miter lim="800000"/>
            <a:headEnd/>
            <a:tailEnd/>
          </a:ln>
          <a:effectLst/>
        </p:spPr>
        <p:txBody>
          <a:bodyPr>
            <a:prstTxWarp prst="textNoShape">
              <a:avLst/>
            </a:prstTxWarp>
            <a:spAutoFit/>
          </a:bodyPr>
          <a:lstStyle/>
          <a:p>
            <a:pPr algn="l"/>
            <a:r>
              <a:rPr lang="en-US" sz="3200">
                <a:latin typeface="Courier New" charset="0"/>
              </a:rPr>
              <a:t>decipherment is the analysis</a:t>
            </a:r>
          </a:p>
          <a:p>
            <a:pPr algn="l"/>
            <a:r>
              <a:rPr lang="en-US" sz="3200" b="1">
                <a:latin typeface="Courier New" charset="0"/>
              </a:rPr>
              <a:t>ingcmpnqsnwf cv fpn owoktvcv</a:t>
            </a:r>
          </a:p>
          <a:p>
            <a:pPr algn="l"/>
            <a:r>
              <a:rPr lang="en-US" sz="3200">
                <a:latin typeface="Courier New" charset="0"/>
              </a:rPr>
              <a:t>of documents written in ancient</a:t>
            </a:r>
          </a:p>
          <a:p>
            <a:pPr algn="l"/>
            <a:r>
              <a:rPr lang="en-US" sz="3200" b="1">
                <a:latin typeface="Courier New" charset="0"/>
              </a:rPr>
              <a:t>hu ihgzsnwfv rqcffnw cw owgcnwf</a:t>
            </a:r>
          </a:p>
          <a:p>
            <a:pPr algn="l"/>
            <a:r>
              <a:rPr lang="en-US" sz="3200">
                <a:latin typeface="Courier New" charset="0"/>
              </a:rPr>
              <a:t>languages ...</a:t>
            </a:r>
          </a:p>
          <a:p>
            <a:pPr algn="l"/>
            <a:r>
              <a:rPr lang="en-US" sz="3200" b="1">
                <a:latin typeface="Courier New" charset="0"/>
              </a:rPr>
              <a:t>kowazoanv ...</a:t>
            </a:r>
          </a:p>
        </p:txBody>
      </p:sp>
    </p:spTree>
    <p:extLst>
      <p:ext uri="{BB962C8B-B14F-4D97-AF65-F5344CB8AC3E}">
        <p14:creationId xmlns:p14="http://schemas.microsoft.com/office/powerpoint/2010/main" val="208970446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r>
              <a:rPr lang="en-US"/>
              <a:t>Warren Weaver (1947)</a:t>
            </a:r>
          </a:p>
        </p:txBody>
      </p:sp>
      <p:pic>
        <p:nvPicPr>
          <p:cNvPr id="485379" name="Picture 3" descr="Warren Weaver"/>
          <p:cNvPicPr>
            <a:picLocks noChangeAspect="1" noChangeArrowheads="1"/>
          </p:cNvPicPr>
          <p:nvPr/>
        </p:nvPicPr>
        <p:blipFill>
          <a:blip r:embed="rId3"/>
          <a:srcRect/>
          <a:stretch>
            <a:fillRect/>
          </a:stretch>
        </p:blipFill>
        <p:spPr bwMode="auto">
          <a:xfrm>
            <a:off x="1752600" y="4495800"/>
            <a:ext cx="1428750" cy="1790700"/>
          </a:xfrm>
          <a:prstGeom prst="rect">
            <a:avLst/>
          </a:prstGeom>
          <a:noFill/>
        </p:spPr>
      </p:pic>
      <p:sp>
        <p:nvSpPr>
          <p:cNvPr id="485383" name="AutoShape 7"/>
          <p:cNvSpPr>
            <a:spLocks noChangeArrowheads="1"/>
          </p:cNvSpPr>
          <p:nvPr/>
        </p:nvSpPr>
        <p:spPr bwMode="auto">
          <a:xfrm>
            <a:off x="3429000" y="1447800"/>
            <a:ext cx="5410200" cy="2971800"/>
          </a:xfrm>
          <a:prstGeom prst="cloudCallout">
            <a:avLst>
              <a:gd name="adj1" fmla="val -51856"/>
              <a:gd name="adj2" fmla="val 55384"/>
            </a:avLst>
          </a:prstGeom>
          <a:solidFill>
            <a:schemeClr val="accent1"/>
          </a:solidFill>
          <a:ln w="9525">
            <a:solidFill>
              <a:schemeClr val="tx1"/>
            </a:solidFill>
            <a:round/>
            <a:headEnd/>
            <a:tailEnd/>
          </a:ln>
          <a:effectLst/>
        </p:spPr>
        <p:txBody>
          <a:bodyPr>
            <a:prstTxWarp prst="textNoShape">
              <a:avLst/>
            </a:prstTxWarp>
          </a:bodyPr>
          <a:lstStyle/>
          <a:p>
            <a:r>
              <a:rPr lang="en-US" sz="2400" dirty="0" smtClean="0">
                <a:latin typeface="Times New Roman" charset="0"/>
              </a:rPr>
              <a:t>Maybe this can be done for translation of languages.  All I need is a pair-wise word frequencies between two languages…</a:t>
            </a:r>
            <a:endParaRPr lang="en-US" sz="2400" dirty="0">
              <a:latin typeface="Times New Roman" charset="0"/>
            </a:endParaRPr>
          </a:p>
          <a:p>
            <a:endParaRPr lang="en-US" sz="2400" dirty="0"/>
          </a:p>
        </p:txBody>
      </p:sp>
      <p:sp>
        <p:nvSpPr>
          <p:cNvPr id="485384" name="Text Box 8"/>
          <p:cNvSpPr txBox="1">
            <a:spLocks noChangeArrowheads="1"/>
          </p:cNvSpPr>
          <p:nvPr/>
        </p:nvSpPr>
        <p:spPr bwMode="auto">
          <a:xfrm>
            <a:off x="5200650" y="5067300"/>
            <a:ext cx="2614042" cy="369332"/>
          </a:xfrm>
          <a:prstGeom prst="rect">
            <a:avLst/>
          </a:prstGeom>
          <a:noFill/>
          <a:ln w="9525">
            <a:noFill/>
            <a:miter lim="800000"/>
            <a:headEnd/>
            <a:tailEnd/>
          </a:ln>
          <a:effectLst/>
        </p:spPr>
        <p:txBody>
          <a:bodyPr wrap="none">
            <a:prstTxWarp prst="textNoShape">
              <a:avLst/>
            </a:prstTxWarp>
            <a:spAutoFit/>
          </a:bodyPr>
          <a:lstStyle/>
          <a:p>
            <a:pPr algn="l"/>
            <a:r>
              <a:rPr lang="en-US" dirty="0">
                <a:latin typeface="Times New Roman" charset="0"/>
              </a:rPr>
              <a:t>Collected </a:t>
            </a:r>
            <a:r>
              <a:rPr lang="en-US" dirty="0" smtClean="0">
                <a:latin typeface="Times New Roman" charset="0"/>
              </a:rPr>
              <a:t>automatically…</a:t>
            </a:r>
            <a:endParaRPr lang="en-US" dirty="0">
              <a:latin typeface="Times New Roman" charset="0"/>
            </a:endParaRPr>
          </a:p>
        </p:txBody>
      </p:sp>
      <p:sp>
        <p:nvSpPr>
          <p:cNvPr id="485385" name="Line 9"/>
          <p:cNvSpPr>
            <a:spLocks noChangeShapeType="1"/>
          </p:cNvSpPr>
          <p:nvPr/>
        </p:nvSpPr>
        <p:spPr bwMode="auto">
          <a:xfrm flipH="1" flipV="1">
            <a:off x="5486400" y="3962400"/>
            <a:ext cx="990600" cy="1066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85386" name="AutoShape 10"/>
          <p:cNvSpPr>
            <a:spLocks noChangeArrowheads="1"/>
          </p:cNvSpPr>
          <p:nvPr/>
        </p:nvSpPr>
        <p:spPr bwMode="auto">
          <a:xfrm flipH="1">
            <a:off x="76200" y="1828800"/>
            <a:ext cx="3200400" cy="2133600"/>
          </a:xfrm>
          <a:prstGeom prst="cloudCallout">
            <a:avLst>
              <a:gd name="adj1" fmla="val -27185"/>
              <a:gd name="adj2" fmla="val 71204"/>
            </a:avLst>
          </a:prstGeom>
          <a:solidFill>
            <a:schemeClr val="accent1"/>
          </a:solidFill>
          <a:ln w="9525">
            <a:solidFill>
              <a:schemeClr val="tx1"/>
            </a:solidFill>
            <a:round/>
            <a:headEnd/>
            <a:tailEnd/>
          </a:ln>
          <a:effectLst/>
        </p:spPr>
        <p:txBody>
          <a:bodyPr>
            <a:prstTxWarp prst="textNoShape">
              <a:avLst/>
            </a:prstTxWarp>
          </a:bodyPr>
          <a:lstStyle/>
          <a:p>
            <a:endParaRPr lang="en-US"/>
          </a:p>
        </p:txBody>
      </p:sp>
      <p:sp>
        <p:nvSpPr>
          <p:cNvPr id="485388" name="Text Box 12"/>
          <p:cNvSpPr txBox="1">
            <a:spLocks noChangeArrowheads="1"/>
          </p:cNvSpPr>
          <p:nvPr/>
        </p:nvSpPr>
        <p:spPr bwMode="auto">
          <a:xfrm>
            <a:off x="725488" y="2403475"/>
            <a:ext cx="1974850" cy="822325"/>
          </a:xfrm>
          <a:prstGeom prst="rect">
            <a:avLst/>
          </a:prstGeom>
          <a:noFill/>
          <a:ln w="9525">
            <a:noFill/>
            <a:miter lim="800000"/>
            <a:headEnd/>
            <a:tailEnd/>
          </a:ln>
          <a:effectLst/>
        </p:spPr>
        <p:txBody>
          <a:bodyPr wrap="none">
            <a:prstTxWarp prst="textNoShape">
              <a:avLst/>
            </a:prstTxWarp>
            <a:spAutoFit/>
          </a:bodyPr>
          <a:lstStyle/>
          <a:p>
            <a:r>
              <a:rPr lang="en-US" sz="2400">
                <a:latin typeface="Times New Roman" charset="0"/>
              </a:rPr>
              <a:t>Can this be</a:t>
            </a:r>
          </a:p>
          <a:p>
            <a:r>
              <a:rPr lang="en-US" sz="2400">
                <a:latin typeface="Times New Roman" charset="0"/>
              </a:rPr>
              <a:t>computerized?</a:t>
            </a:r>
          </a:p>
        </p:txBody>
      </p:sp>
    </p:spTree>
    <p:extLst>
      <p:ext uri="{BB962C8B-B14F-4D97-AF65-F5344CB8AC3E}">
        <p14:creationId xmlns:p14="http://schemas.microsoft.com/office/powerpoint/2010/main" val="20215435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Noisy channel model</a:t>
            </a:r>
            <a:endParaRPr lang="en-US" dirty="0"/>
          </a:p>
        </p:txBody>
      </p:sp>
      <p:pic>
        <p:nvPicPr>
          <p:cNvPr id="4" name="Picture 3"/>
          <p:cNvPicPr>
            <a:picLocks noChangeAspect="1"/>
          </p:cNvPicPr>
          <p:nvPr/>
        </p:nvPicPr>
        <p:blipFill>
          <a:blip r:embed="rId3"/>
          <a:stretch>
            <a:fillRect/>
          </a:stretch>
        </p:blipFill>
        <p:spPr>
          <a:xfrm>
            <a:off x="5638800" y="2209800"/>
            <a:ext cx="2946400" cy="2006600"/>
          </a:xfrm>
          <a:prstGeom prst="rect">
            <a:avLst/>
          </a:prstGeom>
        </p:spPr>
      </p:pic>
      <p:pic>
        <p:nvPicPr>
          <p:cNvPr id="5" name="Picture 4"/>
          <p:cNvPicPr>
            <a:picLocks noChangeAspect="1"/>
          </p:cNvPicPr>
          <p:nvPr/>
        </p:nvPicPr>
        <p:blipFill>
          <a:blip r:embed="rId4"/>
          <a:stretch>
            <a:fillRect/>
          </a:stretch>
        </p:blipFill>
        <p:spPr>
          <a:xfrm>
            <a:off x="533400" y="2819400"/>
            <a:ext cx="1257300" cy="1409700"/>
          </a:xfrm>
          <a:prstGeom prst="rect">
            <a:avLst/>
          </a:prstGeom>
        </p:spPr>
      </p:pic>
      <p:sp>
        <p:nvSpPr>
          <p:cNvPr id="6" name="Rectangle 5"/>
          <p:cNvSpPr/>
          <p:nvPr/>
        </p:nvSpPr>
        <p:spPr bwMode="auto">
          <a:xfrm>
            <a:off x="2133600" y="2895600"/>
            <a:ext cx="3733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cxnSp>
        <p:nvCxnSpPr>
          <p:cNvPr id="8" name="Curved Connector 7"/>
          <p:cNvCxnSpPr>
            <a:endCxn id="6" idx="1"/>
          </p:cNvCxnSpPr>
          <p:nvPr/>
        </p:nvCxnSpPr>
        <p:spPr bwMode="auto">
          <a:xfrm rot="5400000" flipH="1" flipV="1">
            <a:off x="1562100" y="3162300"/>
            <a:ext cx="609600" cy="533400"/>
          </a:xfrm>
          <a:prstGeom prst="curved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Curved Connector 10"/>
          <p:cNvCxnSpPr/>
          <p:nvPr/>
        </p:nvCxnSpPr>
        <p:spPr bwMode="auto">
          <a:xfrm rot="16200000" flipH="1">
            <a:off x="5829300" y="3162300"/>
            <a:ext cx="685800" cy="609600"/>
          </a:xfrm>
          <a:prstGeom prst="curved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228600" y="4350603"/>
            <a:ext cx="2362200" cy="830997"/>
          </a:xfrm>
          <a:prstGeom prst="rect">
            <a:avLst/>
          </a:prstGeom>
          <a:noFill/>
        </p:spPr>
        <p:txBody>
          <a:bodyPr wrap="square" rtlCol="0">
            <a:spAutoFit/>
          </a:bodyPr>
          <a:lstStyle/>
          <a:p>
            <a:r>
              <a:rPr lang="en-US" sz="2400" dirty="0" smtClean="0">
                <a:solidFill>
                  <a:srgbClr val="FF6600"/>
                </a:solidFill>
              </a:rPr>
              <a:t>some message</a:t>
            </a:r>
          </a:p>
          <a:p>
            <a:r>
              <a:rPr lang="en-US" sz="2400" dirty="0" smtClean="0">
                <a:solidFill>
                  <a:srgbClr val="FF6600"/>
                </a:solidFill>
              </a:rPr>
              <a:t>is sent</a:t>
            </a:r>
            <a:endParaRPr lang="en-US" sz="2400" dirty="0">
              <a:solidFill>
                <a:srgbClr val="FF6600"/>
              </a:solidFill>
            </a:endParaRPr>
          </a:p>
        </p:txBody>
      </p:sp>
      <p:sp>
        <p:nvSpPr>
          <p:cNvPr id="13" name="TextBox 12"/>
          <p:cNvSpPr txBox="1"/>
          <p:nvPr/>
        </p:nvSpPr>
        <p:spPr>
          <a:xfrm>
            <a:off x="2895600" y="4549914"/>
            <a:ext cx="2895600" cy="707886"/>
          </a:xfrm>
          <a:prstGeom prst="rect">
            <a:avLst/>
          </a:prstGeom>
          <a:noFill/>
        </p:spPr>
        <p:txBody>
          <a:bodyPr wrap="square" rtlCol="0">
            <a:spAutoFit/>
          </a:bodyPr>
          <a:lstStyle/>
          <a:p>
            <a:r>
              <a:rPr lang="en-US" sz="2000" i="1" dirty="0" smtClean="0">
                <a:solidFill>
                  <a:srgbClr val="FF0000"/>
                </a:solidFill>
              </a:rPr>
              <a:t>along the way the message gets changed/mutated</a:t>
            </a:r>
            <a:endParaRPr lang="en-US" sz="2000" i="1" dirty="0">
              <a:solidFill>
                <a:srgbClr val="FF0000"/>
              </a:solidFill>
            </a:endParaRPr>
          </a:p>
        </p:txBody>
      </p:sp>
      <p:sp>
        <p:nvSpPr>
          <p:cNvPr id="14" name="TextBox 13"/>
          <p:cNvSpPr txBox="1"/>
          <p:nvPr/>
        </p:nvSpPr>
        <p:spPr>
          <a:xfrm>
            <a:off x="6477000" y="4495800"/>
            <a:ext cx="2362200" cy="830997"/>
          </a:xfrm>
          <a:prstGeom prst="rect">
            <a:avLst/>
          </a:prstGeom>
          <a:noFill/>
        </p:spPr>
        <p:txBody>
          <a:bodyPr wrap="square" rtlCol="0">
            <a:spAutoFit/>
          </a:bodyPr>
          <a:lstStyle/>
          <a:p>
            <a:r>
              <a:rPr lang="en-US" sz="2400" dirty="0" smtClean="0">
                <a:solidFill>
                  <a:srgbClr val="000090"/>
                </a:solidFill>
              </a:rPr>
              <a:t>What was originally sent?</a:t>
            </a:r>
            <a:endParaRPr lang="en-US" sz="2400" dirty="0">
              <a:solidFill>
                <a:srgbClr val="000090"/>
              </a:solidFill>
            </a:endParaRPr>
          </a:p>
        </p:txBody>
      </p:sp>
      <p:sp>
        <p:nvSpPr>
          <p:cNvPr id="15" name="TextBox 14"/>
          <p:cNvSpPr txBox="1"/>
          <p:nvPr/>
        </p:nvSpPr>
        <p:spPr>
          <a:xfrm>
            <a:off x="5943600" y="5562600"/>
            <a:ext cx="2971800" cy="923330"/>
          </a:xfrm>
          <a:prstGeom prst="rect">
            <a:avLst/>
          </a:prstGeom>
          <a:noFill/>
        </p:spPr>
        <p:txBody>
          <a:bodyPr wrap="square" rtlCol="0">
            <a:spAutoFit/>
          </a:bodyPr>
          <a:lstStyle/>
          <a:p>
            <a:pPr algn="l"/>
            <a:r>
              <a:rPr lang="en-US" dirty="0" smtClean="0">
                <a:solidFill>
                  <a:srgbClr val="008000"/>
                </a:solidFill>
              </a:rPr>
              <a:t>We have the mutated message, but would like to recover the original</a:t>
            </a:r>
            <a:endParaRPr lang="en-US" dirty="0">
              <a:solidFill>
                <a:srgbClr val="008000"/>
              </a:solidFill>
            </a:endParaRPr>
          </a:p>
        </p:txBody>
      </p:sp>
    </p:spTree>
    <p:extLst>
      <p:ext uri="{BB962C8B-B14F-4D97-AF65-F5344CB8AC3E}">
        <p14:creationId xmlns:p14="http://schemas.microsoft.com/office/powerpoint/2010/main" val="287688879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Noisy channel model</a:t>
            </a:r>
            <a:endParaRPr lang="en-US" dirty="0"/>
          </a:p>
        </p:txBody>
      </p:sp>
      <p:pic>
        <p:nvPicPr>
          <p:cNvPr id="4" name="Picture 3"/>
          <p:cNvPicPr>
            <a:picLocks noChangeAspect="1"/>
          </p:cNvPicPr>
          <p:nvPr/>
        </p:nvPicPr>
        <p:blipFill>
          <a:blip r:embed="rId2"/>
          <a:stretch>
            <a:fillRect/>
          </a:stretch>
        </p:blipFill>
        <p:spPr>
          <a:xfrm>
            <a:off x="5638800" y="2209800"/>
            <a:ext cx="2946400" cy="2006600"/>
          </a:xfrm>
          <a:prstGeom prst="rect">
            <a:avLst/>
          </a:prstGeom>
        </p:spPr>
      </p:pic>
      <p:pic>
        <p:nvPicPr>
          <p:cNvPr id="5" name="Picture 4"/>
          <p:cNvPicPr>
            <a:picLocks noChangeAspect="1"/>
          </p:cNvPicPr>
          <p:nvPr/>
        </p:nvPicPr>
        <p:blipFill>
          <a:blip r:embed="rId3"/>
          <a:stretch>
            <a:fillRect/>
          </a:stretch>
        </p:blipFill>
        <p:spPr>
          <a:xfrm>
            <a:off x="533400" y="2819400"/>
            <a:ext cx="1257300" cy="1409700"/>
          </a:xfrm>
          <a:prstGeom prst="rect">
            <a:avLst/>
          </a:prstGeom>
        </p:spPr>
      </p:pic>
      <p:sp>
        <p:nvSpPr>
          <p:cNvPr id="6" name="Rectangle 5"/>
          <p:cNvSpPr/>
          <p:nvPr/>
        </p:nvSpPr>
        <p:spPr bwMode="auto">
          <a:xfrm>
            <a:off x="2133600" y="2895600"/>
            <a:ext cx="37338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cxnSp>
        <p:nvCxnSpPr>
          <p:cNvPr id="8" name="Curved Connector 7"/>
          <p:cNvCxnSpPr>
            <a:endCxn id="6" idx="1"/>
          </p:cNvCxnSpPr>
          <p:nvPr/>
        </p:nvCxnSpPr>
        <p:spPr bwMode="auto">
          <a:xfrm rot="5400000" flipH="1" flipV="1">
            <a:off x="1562100" y="3162300"/>
            <a:ext cx="609600" cy="533400"/>
          </a:xfrm>
          <a:prstGeom prst="curvedConnector2">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Curved Connector 10"/>
          <p:cNvCxnSpPr/>
          <p:nvPr/>
        </p:nvCxnSpPr>
        <p:spPr bwMode="auto">
          <a:xfrm rot="16200000" flipH="1">
            <a:off x="5829300" y="3162300"/>
            <a:ext cx="685800" cy="609600"/>
          </a:xfrm>
          <a:prstGeom prst="curved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sp>
        <p:nvSpPr>
          <p:cNvPr id="16" name="TextBox 15"/>
          <p:cNvSpPr txBox="1"/>
          <p:nvPr/>
        </p:nvSpPr>
        <p:spPr>
          <a:xfrm>
            <a:off x="762000" y="4262735"/>
            <a:ext cx="838200" cy="461665"/>
          </a:xfrm>
          <a:prstGeom prst="rect">
            <a:avLst/>
          </a:prstGeom>
          <a:noFill/>
        </p:spPr>
        <p:txBody>
          <a:bodyPr wrap="square" rtlCol="0">
            <a:spAutoFit/>
          </a:bodyPr>
          <a:lstStyle/>
          <a:p>
            <a:r>
              <a:rPr lang="en-US" sz="2400" dirty="0" smtClean="0">
                <a:solidFill>
                  <a:srgbClr val="FF6600"/>
                </a:solidFill>
              </a:rPr>
              <a:t>sent</a:t>
            </a:r>
            <a:endParaRPr lang="en-US" sz="2400" dirty="0">
              <a:solidFill>
                <a:srgbClr val="FF6600"/>
              </a:solidFill>
            </a:endParaRPr>
          </a:p>
        </p:txBody>
      </p:sp>
      <p:sp>
        <p:nvSpPr>
          <p:cNvPr id="17" name="TextBox 16"/>
          <p:cNvSpPr txBox="1"/>
          <p:nvPr/>
        </p:nvSpPr>
        <p:spPr>
          <a:xfrm>
            <a:off x="6629400" y="4267200"/>
            <a:ext cx="1600200" cy="461665"/>
          </a:xfrm>
          <a:prstGeom prst="rect">
            <a:avLst/>
          </a:prstGeom>
          <a:noFill/>
        </p:spPr>
        <p:txBody>
          <a:bodyPr wrap="square" rtlCol="0">
            <a:spAutoFit/>
          </a:bodyPr>
          <a:lstStyle/>
          <a:p>
            <a:r>
              <a:rPr lang="en-US" sz="2400" dirty="0" smtClean="0">
                <a:solidFill>
                  <a:srgbClr val="000090"/>
                </a:solidFill>
              </a:rPr>
              <a:t>received</a:t>
            </a:r>
            <a:endParaRPr lang="en-US" sz="2400" dirty="0">
              <a:solidFill>
                <a:srgbClr val="000090"/>
              </a:solidFill>
            </a:endParaRPr>
          </a:p>
        </p:txBody>
      </p:sp>
      <p:sp>
        <p:nvSpPr>
          <p:cNvPr id="18" name="TextBox 17"/>
          <p:cNvSpPr txBox="1"/>
          <p:nvPr/>
        </p:nvSpPr>
        <p:spPr>
          <a:xfrm>
            <a:off x="2133600" y="5486400"/>
            <a:ext cx="5486400" cy="584776"/>
          </a:xfrm>
          <a:prstGeom prst="rect">
            <a:avLst/>
          </a:prstGeom>
          <a:noFill/>
        </p:spPr>
        <p:txBody>
          <a:bodyPr wrap="square" rtlCol="0">
            <a:spAutoFit/>
          </a:bodyPr>
          <a:lstStyle/>
          <a:p>
            <a:r>
              <a:rPr lang="en-US" sz="3200" dirty="0" smtClean="0">
                <a:solidFill>
                  <a:srgbClr val="0000FF"/>
                </a:solidFill>
              </a:rPr>
              <a:t>model: </a:t>
            </a:r>
            <a:r>
              <a:rPr lang="en-US" sz="3200" dirty="0" err="1" smtClean="0">
                <a:solidFill>
                  <a:srgbClr val="0000FF"/>
                </a:solidFill>
              </a:rPr>
              <a:t>p(</a:t>
            </a:r>
            <a:r>
              <a:rPr lang="en-US" sz="3200" dirty="0" err="1" smtClean="0">
                <a:solidFill>
                  <a:srgbClr val="FF6600"/>
                </a:solidFill>
              </a:rPr>
              <a:t>sent</a:t>
            </a:r>
            <a:r>
              <a:rPr lang="en-US" sz="3200" dirty="0" smtClean="0">
                <a:solidFill>
                  <a:srgbClr val="0000FF"/>
                </a:solidFill>
              </a:rPr>
              <a:t> | </a:t>
            </a:r>
            <a:r>
              <a:rPr lang="en-US" sz="3200" dirty="0" smtClean="0">
                <a:solidFill>
                  <a:srgbClr val="000090"/>
                </a:solidFill>
              </a:rPr>
              <a:t>received</a:t>
            </a:r>
            <a:r>
              <a:rPr lang="en-US" sz="3200" dirty="0" smtClean="0">
                <a:solidFill>
                  <a:srgbClr val="0000FF"/>
                </a:solidFill>
              </a:rPr>
              <a:t>)</a:t>
            </a:r>
            <a:endParaRPr lang="en-US" sz="3200" dirty="0">
              <a:solidFill>
                <a:srgbClr val="0000FF"/>
              </a:solidFill>
            </a:endParaRPr>
          </a:p>
        </p:txBody>
      </p:sp>
    </p:spTree>
    <p:extLst>
      <p:ext uri="{BB962C8B-B14F-4D97-AF65-F5344CB8AC3E}">
        <p14:creationId xmlns:p14="http://schemas.microsoft.com/office/powerpoint/2010/main" val="2927620595"/>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smtClean="0"/>
              <a:t>Noisy channel model</a:t>
            </a:r>
            <a:endParaRPr lang="en-US" dirty="0"/>
          </a:p>
        </p:txBody>
      </p:sp>
      <p:sp>
        <p:nvSpPr>
          <p:cNvPr id="7" name="Text Box 9"/>
          <p:cNvSpPr txBox="1">
            <a:spLocks noChangeArrowheads="1"/>
          </p:cNvSpPr>
          <p:nvPr/>
        </p:nvSpPr>
        <p:spPr bwMode="auto">
          <a:xfrm>
            <a:off x="762000" y="3886200"/>
            <a:ext cx="51816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p</a:t>
            </a:r>
            <a:r>
              <a:rPr lang="en-US" sz="2400" dirty="0" smtClean="0"/>
              <a:t>(</a:t>
            </a:r>
            <a:r>
              <a:rPr lang="en-US" sz="2400" dirty="0" smtClean="0">
                <a:solidFill>
                  <a:srgbClr val="FF6600"/>
                </a:solidFill>
              </a:rPr>
              <a:t>English</a:t>
            </a:r>
            <a:r>
              <a:rPr lang="en-US" sz="2400" dirty="0" smtClean="0"/>
              <a:t>| </a:t>
            </a:r>
            <a:r>
              <a:rPr lang="en-US" sz="2400" dirty="0" smtClean="0">
                <a:solidFill>
                  <a:srgbClr val="000090"/>
                </a:solidFill>
              </a:rPr>
              <a:t>speech</a:t>
            </a:r>
            <a:r>
              <a:rPr lang="en-US" sz="2400" dirty="0" smtClean="0"/>
              <a:t>)</a:t>
            </a:r>
            <a:endParaRPr lang="en-US" sz="2400" dirty="0"/>
          </a:p>
        </p:txBody>
      </p:sp>
      <p:sp>
        <p:nvSpPr>
          <p:cNvPr id="14" name="Text Box 9"/>
          <p:cNvSpPr txBox="1">
            <a:spLocks noChangeArrowheads="1"/>
          </p:cNvSpPr>
          <p:nvPr/>
        </p:nvSpPr>
        <p:spPr bwMode="auto">
          <a:xfrm>
            <a:off x="762000" y="4648200"/>
            <a:ext cx="51816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err="1"/>
              <a:t>p</a:t>
            </a:r>
            <a:r>
              <a:rPr lang="en-US" sz="2400" dirty="0" err="1" smtClean="0"/>
              <a:t>(</a:t>
            </a:r>
            <a:r>
              <a:rPr lang="en-US" sz="2400" dirty="0" err="1" smtClean="0">
                <a:solidFill>
                  <a:srgbClr val="FF6600"/>
                </a:solidFill>
              </a:rPr>
              <a:t>simplified</a:t>
            </a:r>
            <a:r>
              <a:rPr lang="en-US" sz="2400" dirty="0" smtClean="0"/>
              <a:t>| </a:t>
            </a:r>
            <a:r>
              <a:rPr lang="en-US" sz="2400" dirty="0" err="1" smtClean="0">
                <a:solidFill>
                  <a:srgbClr val="000090"/>
                </a:solidFill>
              </a:rPr>
              <a:t>unsimplified</a:t>
            </a:r>
            <a:r>
              <a:rPr lang="en-US" sz="2400" dirty="0" smtClean="0"/>
              <a:t>)</a:t>
            </a:r>
            <a:endParaRPr lang="en-US" sz="2400" dirty="0"/>
          </a:p>
        </p:txBody>
      </p:sp>
      <p:sp>
        <p:nvSpPr>
          <p:cNvPr id="16" name="Text Box 9"/>
          <p:cNvSpPr txBox="1">
            <a:spLocks noChangeArrowheads="1"/>
          </p:cNvSpPr>
          <p:nvPr/>
        </p:nvSpPr>
        <p:spPr bwMode="auto">
          <a:xfrm>
            <a:off x="762000" y="3124200"/>
            <a:ext cx="5181600" cy="46166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err="1"/>
              <a:t>p</a:t>
            </a:r>
            <a:r>
              <a:rPr lang="en-US" sz="2400" dirty="0" err="1" smtClean="0"/>
              <a:t>(</a:t>
            </a:r>
            <a:r>
              <a:rPr lang="en-US" sz="2400" dirty="0" err="1" smtClean="0">
                <a:solidFill>
                  <a:srgbClr val="FF6600"/>
                </a:solidFill>
              </a:rPr>
              <a:t>English</a:t>
            </a:r>
            <a:r>
              <a:rPr lang="en-US" sz="2400" dirty="0" smtClean="0"/>
              <a:t>| </a:t>
            </a:r>
            <a:r>
              <a:rPr lang="en-US" sz="2400" dirty="0" smtClean="0">
                <a:solidFill>
                  <a:srgbClr val="000090"/>
                </a:solidFill>
              </a:rPr>
              <a:t>Foreign</a:t>
            </a:r>
            <a:r>
              <a:rPr lang="en-US" sz="2400" dirty="0" smtClean="0"/>
              <a:t>)</a:t>
            </a:r>
            <a:endParaRPr lang="en-US" sz="2400" dirty="0"/>
          </a:p>
        </p:txBody>
      </p:sp>
      <p:graphicFrame>
        <p:nvGraphicFramePr>
          <p:cNvPr id="200711" name="Object 7"/>
          <p:cNvGraphicFramePr>
            <a:graphicFrameLocks noChangeAspect="1"/>
          </p:cNvGraphicFramePr>
          <p:nvPr>
            <p:extLst>
              <p:ext uri="{D42A27DB-BD31-4B8C-83A1-F6EECF244321}">
                <p14:modId xmlns:p14="http://schemas.microsoft.com/office/powerpoint/2010/main" val="833060666"/>
              </p:ext>
            </p:extLst>
          </p:nvPr>
        </p:nvGraphicFramePr>
        <p:xfrm>
          <a:off x="3886200" y="2428220"/>
          <a:ext cx="1141413" cy="457200"/>
        </p:xfrm>
        <a:graphic>
          <a:graphicData uri="http://schemas.openxmlformats.org/presentationml/2006/ole">
            <mc:AlternateContent xmlns:mc="http://schemas.openxmlformats.org/markup-compatibility/2006">
              <mc:Choice xmlns:v="urn:schemas-microsoft-com:vml" Requires="v">
                <p:oleObj spid="_x0000_s27656" name="Equation" r:id="rId4" imgW="444500" imgH="177800" progId="Equation.3">
                  <p:embed/>
                </p:oleObj>
              </mc:Choice>
              <mc:Fallback>
                <p:oleObj name="Equation" r:id="rId4" imgW="4445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428220"/>
                        <a:ext cx="11414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381000" y="2362200"/>
            <a:ext cx="3733801" cy="523220"/>
          </a:xfrm>
          <a:prstGeom prst="rect">
            <a:avLst/>
          </a:prstGeom>
          <a:noFill/>
        </p:spPr>
        <p:txBody>
          <a:bodyPr wrap="square" rtlCol="0">
            <a:spAutoFit/>
          </a:bodyPr>
          <a:lstStyle/>
          <a:p>
            <a:r>
              <a:rPr lang="en-US" sz="2800" dirty="0" smtClean="0"/>
              <a:t>Probabilistic model:</a:t>
            </a:r>
            <a:endParaRPr lang="en-US" sz="2800" dirty="0"/>
          </a:p>
        </p:txBody>
      </p:sp>
      <p:sp>
        <p:nvSpPr>
          <p:cNvPr id="21" name="Right Brace 20"/>
          <p:cNvSpPr/>
          <p:nvPr/>
        </p:nvSpPr>
        <p:spPr>
          <a:xfrm>
            <a:off x="5257801" y="2362200"/>
            <a:ext cx="381000" cy="2971800"/>
          </a:xfrm>
          <a:prstGeom prst="rightBrace">
            <a:avLst/>
          </a:prstGeom>
          <a:ln w="381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5864353" y="3741003"/>
            <a:ext cx="3051048" cy="830997"/>
          </a:xfrm>
          <a:prstGeom prst="rect">
            <a:avLst/>
          </a:prstGeom>
          <a:noFill/>
        </p:spPr>
        <p:txBody>
          <a:bodyPr wrap="square" rtlCol="0">
            <a:spAutoFit/>
          </a:bodyPr>
          <a:lstStyle/>
          <a:p>
            <a:r>
              <a:rPr lang="en-US" sz="2400" dirty="0" smtClean="0"/>
              <a:t>Given sentence pairs, gives us the probability</a:t>
            </a:r>
            <a:endParaRPr lang="en-US" sz="2400" dirty="0"/>
          </a:p>
        </p:txBody>
      </p:sp>
    </p:spTree>
    <p:extLst>
      <p:ext uri="{BB962C8B-B14F-4D97-AF65-F5344CB8AC3E}">
        <p14:creationId xmlns:p14="http://schemas.microsoft.com/office/powerpoint/2010/main" val="1760997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computers?</a:t>
            </a:r>
            <a:endParaRPr lang="en-US" dirty="0"/>
          </a:p>
        </p:txBody>
      </p:sp>
      <p:sp>
        <p:nvSpPr>
          <p:cNvPr id="13" name="Content Placeholder 12"/>
          <p:cNvSpPr>
            <a:spLocks noGrp="1"/>
          </p:cNvSpPr>
          <p:nvPr>
            <p:ph sz="quarter" idx="1"/>
          </p:nvPr>
        </p:nvSpPr>
        <p:spPr>
          <a:xfrm>
            <a:off x="612648" y="2819400"/>
            <a:ext cx="8153400" cy="3657600"/>
          </a:xfrm>
        </p:spPr>
        <p:txBody>
          <a:bodyPr>
            <a:normAutofit/>
          </a:bodyPr>
          <a:lstStyle/>
          <a:p>
            <a:pPr marL="0" indent="0">
              <a:buNone/>
            </a:pPr>
            <a:r>
              <a:rPr lang="en-US" dirty="0" smtClean="0"/>
              <a:t>~7 billion people in the world</a:t>
            </a:r>
          </a:p>
          <a:p>
            <a:pPr marL="0" indent="0">
              <a:buNone/>
            </a:pPr>
            <a:r>
              <a:rPr lang="en-US" dirty="0" smtClean="0">
                <a:solidFill>
                  <a:srgbClr val="0000FF"/>
                </a:solidFill>
              </a:rPr>
              <a:t>Hire them all:</a:t>
            </a:r>
          </a:p>
          <a:p>
            <a:pPr lvl="1"/>
            <a:r>
              <a:rPr lang="en-US" dirty="0" smtClean="0"/>
              <a:t>Task that takes 10 seconds per page</a:t>
            </a:r>
          </a:p>
          <a:p>
            <a:pPr lvl="2"/>
            <a:r>
              <a:rPr lang="en-US" dirty="0" smtClean="0"/>
              <a:t>1 trillion * 10 seconds = 23 minutes</a:t>
            </a:r>
          </a:p>
          <a:p>
            <a:pPr lvl="1"/>
            <a:r>
              <a:rPr lang="en-US" dirty="0" smtClean="0"/>
              <a:t>Task that takes 1 min per page</a:t>
            </a:r>
          </a:p>
          <a:p>
            <a:pPr lvl="2"/>
            <a:r>
              <a:rPr lang="en-US" dirty="0" smtClean="0"/>
              <a:t>2 hours</a:t>
            </a:r>
          </a:p>
          <a:p>
            <a:pPr lvl="1"/>
            <a:r>
              <a:rPr lang="en-US" dirty="0" smtClean="0"/>
              <a:t>Task that takes 5 min per page</a:t>
            </a:r>
          </a:p>
          <a:p>
            <a:pPr lvl="2"/>
            <a:r>
              <a:rPr lang="en-US" dirty="0" smtClean="0"/>
              <a:t>10 hours</a:t>
            </a:r>
            <a:endParaRPr lang="en-US" dirty="0"/>
          </a:p>
        </p:txBody>
      </p:sp>
      <p:pic>
        <p:nvPicPr>
          <p:cNvPr id="14" name="Picture 13"/>
          <p:cNvPicPr>
            <a:picLocks noChangeAspect="1"/>
          </p:cNvPicPr>
          <p:nvPr/>
        </p:nvPicPr>
        <p:blipFill>
          <a:blip r:embed="rId2"/>
          <a:stretch>
            <a:fillRect/>
          </a:stretch>
        </p:blipFill>
        <p:spPr>
          <a:xfrm>
            <a:off x="612648" y="1752600"/>
            <a:ext cx="4673600" cy="685800"/>
          </a:xfrm>
          <a:prstGeom prst="rect">
            <a:avLst/>
          </a:prstGeom>
        </p:spPr>
      </p:pic>
    </p:spTree>
    <p:extLst>
      <p:ext uri="{BB962C8B-B14F-4D97-AF65-F5344CB8AC3E}">
        <p14:creationId xmlns:p14="http://schemas.microsoft.com/office/powerpoint/2010/main" val="421744257"/>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Noisy channel model: training</a:t>
            </a:r>
            <a:endParaRPr lang="en-US" dirty="0"/>
          </a:p>
        </p:txBody>
      </p:sp>
      <p:graphicFrame>
        <p:nvGraphicFramePr>
          <p:cNvPr id="202754" name="Object 2"/>
          <p:cNvGraphicFramePr>
            <a:graphicFrameLocks noChangeAspect="1"/>
          </p:cNvGraphicFramePr>
          <p:nvPr>
            <p:extLst>
              <p:ext uri="{D42A27DB-BD31-4B8C-83A1-F6EECF244321}">
                <p14:modId xmlns:p14="http://schemas.microsoft.com/office/powerpoint/2010/main" val="2524134030"/>
              </p:ext>
            </p:extLst>
          </p:nvPr>
        </p:nvGraphicFramePr>
        <p:xfrm>
          <a:off x="7772400" y="4073843"/>
          <a:ext cx="1143000" cy="457200"/>
        </p:xfrm>
        <a:graphic>
          <a:graphicData uri="http://schemas.openxmlformats.org/presentationml/2006/ole">
            <mc:AlternateContent xmlns:mc="http://schemas.openxmlformats.org/markup-compatibility/2006">
              <mc:Choice xmlns:v="urn:schemas-microsoft-com:vml" Requires="v">
                <p:oleObj spid="_x0000_s28679" name="Equation" r:id="rId3" imgW="444500" imgH="177800" progId="Equation.3">
                  <p:embed/>
                </p:oleObj>
              </mc:Choice>
              <mc:Fallback>
                <p:oleObj name="Equation" r:id="rId3" imgW="4445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4073843"/>
                        <a:ext cx="1143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571500" y="1905000"/>
            <a:ext cx="4457700" cy="461665"/>
          </a:xfrm>
          <a:prstGeom prst="rect">
            <a:avLst/>
          </a:prstGeom>
          <a:noFill/>
        </p:spPr>
        <p:txBody>
          <a:bodyPr wrap="square" rtlCol="0">
            <a:spAutoFit/>
          </a:bodyPr>
          <a:lstStyle/>
          <a:p>
            <a:r>
              <a:rPr lang="en-US" sz="2400" dirty="0" smtClean="0"/>
              <a:t>Input: aligned sentence pairs</a:t>
            </a:r>
            <a:endParaRPr lang="en-US" sz="2400" dirty="0"/>
          </a:p>
        </p:txBody>
      </p:sp>
      <p:sp>
        <p:nvSpPr>
          <p:cNvPr id="14" name="Right Arrow 13"/>
          <p:cNvSpPr/>
          <p:nvPr/>
        </p:nvSpPr>
        <p:spPr>
          <a:xfrm>
            <a:off x="6492875" y="3962400"/>
            <a:ext cx="762000" cy="685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rot="17453132">
            <a:off x="6344120" y="2783447"/>
            <a:ext cx="1388815" cy="461665"/>
          </a:xfrm>
          <a:prstGeom prst="rect">
            <a:avLst/>
          </a:prstGeom>
          <a:noFill/>
        </p:spPr>
        <p:txBody>
          <a:bodyPr wrap="square" rtlCol="0">
            <a:spAutoFit/>
          </a:bodyPr>
          <a:lstStyle/>
          <a:p>
            <a:r>
              <a:rPr lang="en-US" sz="2400" dirty="0" smtClean="0"/>
              <a:t>learning</a:t>
            </a:r>
            <a:endParaRPr lang="en-US" sz="2400" dirty="0"/>
          </a:p>
        </p:txBody>
      </p:sp>
      <p:cxnSp>
        <p:nvCxnSpPr>
          <p:cNvPr id="16" name="Straight Connector 15"/>
          <p:cNvCxnSpPr/>
          <p:nvPr/>
        </p:nvCxnSpPr>
        <p:spPr bwMode="auto">
          <a:xfrm>
            <a:off x="685926" y="32766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17" name="Straight Connector 16"/>
          <p:cNvCxnSpPr/>
          <p:nvPr/>
        </p:nvCxnSpPr>
        <p:spPr bwMode="auto">
          <a:xfrm>
            <a:off x="3810126" y="32766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18" name="Straight Connector 17"/>
          <p:cNvCxnSpPr/>
          <p:nvPr/>
        </p:nvCxnSpPr>
        <p:spPr bwMode="auto">
          <a:xfrm>
            <a:off x="685926" y="35814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19" name="Straight Connector 18"/>
          <p:cNvCxnSpPr/>
          <p:nvPr/>
        </p:nvCxnSpPr>
        <p:spPr bwMode="auto">
          <a:xfrm>
            <a:off x="3810126" y="35814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20" name="Straight Connector 19"/>
          <p:cNvCxnSpPr/>
          <p:nvPr/>
        </p:nvCxnSpPr>
        <p:spPr bwMode="auto">
          <a:xfrm>
            <a:off x="685926" y="38862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21" name="Straight Connector 20"/>
          <p:cNvCxnSpPr/>
          <p:nvPr/>
        </p:nvCxnSpPr>
        <p:spPr bwMode="auto">
          <a:xfrm>
            <a:off x="3810126" y="38862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22" name="Straight Connector 21"/>
          <p:cNvCxnSpPr/>
          <p:nvPr/>
        </p:nvCxnSpPr>
        <p:spPr bwMode="auto">
          <a:xfrm>
            <a:off x="685926" y="41910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23" name="Straight Connector 22"/>
          <p:cNvCxnSpPr/>
          <p:nvPr/>
        </p:nvCxnSpPr>
        <p:spPr bwMode="auto">
          <a:xfrm>
            <a:off x="3810126" y="41910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24" name="Straight Connector 23"/>
          <p:cNvCxnSpPr/>
          <p:nvPr/>
        </p:nvCxnSpPr>
        <p:spPr bwMode="auto">
          <a:xfrm>
            <a:off x="685926" y="44958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25" name="Straight Connector 24"/>
          <p:cNvCxnSpPr/>
          <p:nvPr/>
        </p:nvCxnSpPr>
        <p:spPr bwMode="auto">
          <a:xfrm>
            <a:off x="3810126" y="44958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26" name="Straight Connector 25"/>
          <p:cNvCxnSpPr/>
          <p:nvPr/>
        </p:nvCxnSpPr>
        <p:spPr bwMode="auto">
          <a:xfrm>
            <a:off x="685926" y="48006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27" name="Straight Connector 26"/>
          <p:cNvCxnSpPr/>
          <p:nvPr/>
        </p:nvCxnSpPr>
        <p:spPr bwMode="auto">
          <a:xfrm>
            <a:off x="3810126" y="48006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28" name="Straight Connector 27"/>
          <p:cNvCxnSpPr/>
          <p:nvPr/>
        </p:nvCxnSpPr>
        <p:spPr bwMode="auto">
          <a:xfrm>
            <a:off x="685926" y="51054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29" name="Straight Connector 28"/>
          <p:cNvCxnSpPr/>
          <p:nvPr/>
        </p:nvCxnSpPr>
        <p:spPr bwMode="auto">
          <a:xfrm>
            <a:off x="3810126" y="51054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30" name="Straight Connector 29"/>
          <p:cNvCxnSpPr/>
          <p:nvPr/>
        </p:nvCxnSpPr>
        <p:spPr bwMode="auto">
          <a:xfrm>
            <a:off x="685926" y="54102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cxnSp>
        <p:nvCxnSpPr>
          <p:cNvPr id="31" name="Straight Connector 30"/>
          <p:cNvCxnSpPr/>
          <p:nvPr/>
        </p:nvCxnSpPr>
        <p:spPr bwMode="auto">
          <a:xfrm>
            <a:off x="3810126" y="5410200"/>
            <a:ext cx="2057400" cy="0"/>
          </a:xfrm>
          <a:prstGeom prst="line">
            <a:avLst/>
          </a:prstGeom>
          <a:solidFill>
            <a:schemeClr val="accent1"/>
          </a:solidFill>
          <a:ln w="57150" cap="flat" cmpd="sng" algn="ctr">
            <a:solidFill>
              <a:schemeClr val="accent1">
                <a:lumMod val="50000"/>
              </a:schemeClr>
            </a:solidFill>
            <a:prstDash val="solid"/>
            <a:round/>
            <a:headEnd type="none" w="med" len="med"/>
            <a:tailEnd type="none" w="med" len="med"/>
          </a:ln>
          <a:effectLst/>
        </p:spPr>
      </p:cxnSp>
      <p:sp>
        <p:nvSpPr>
          <p:cNvPr id="32" name="TextBox 31"/>
          <p:cNvSpPr txBox="1"/>
          <p:nvPr/>
        </p:nvSpPr>
        <p:spPr>
          <a:xfrm>
            <a:off x="126" y="2514600"/>
            <a:ext cx="3007629" cy="369332"/>
          </a:xfrm>
          <a:prstGeom prst="rect">
            <a:avLst/>
          </a:prstGeom>
          <a:noFill/>
        </p:spPr>
        <p:txBody>
          <a:bodyPr wrap="none" rtlCol="0">
            <a:spAutoFit/>
          </a:bodyPr>
          <a:lstStyle/>
          <a:p>
            <a:r>
              <a:rPr lang="en-US" dirty="0" smtClean="0"/>
              <a:t>Chinese sentence fragment</a:t>
            </a:r>
            <a:endParaRPr lang="en-US" dirty="0"/>
          </a:p>
        </p:txBody>
      </p:sp>
      <p:sp>
        <p:nvSpPr>
          <p:cNvPr id="33" name="TextBox 32"/>
          <p:cNvSpPr txBox="1"/>
          <p:nvPr/>
        </p:nvSpPr>
        <p:spPr>
          <a:xfrm>
            <a:off x="3581526" y="2514600"/>
            <a:ext cx="2917799" cy="369332"/>
          </a:xfrm>
          <a:prstGeom prst="rect">
            <a:avLst/>
          </a:prstGeom>
          <a:noFill/>
        </p:spPr>
        <p:txBody>
          <a:bodyPr wrap="none" rtlCol="0">
            <a:spAutoFit/>
          </a:bodyPr>
          <a:lstStyle/>
          <a:p>
            <a:r>
              <a:rPr lang="en-US" dirty="0" smtClean="0"/>
              <a:t>English sentence fragment</a:t>
            </a:r>
            <a:endParaRPr lang="en-US" dirty="0"/>
          </a:p>
        </p:txBody>
      </p:sp>
      <p:cxnSp>
        <p:nvCxnSpPr>
          <p:cNvPr id="34" name="Straight Arrow Connector 33"/>
          <p:cNvCxnSpPr/>
          <p:nvPr/>
        </p:nvCxnSpPr>
        <p:spPr bwMode="auto">
          <a:xfrm>
            <a:off x="2895726" y="3276600"/>
            <a:ext cx="762000" cy="0"/>
          </a:xfrm>
          <a:prstGeom prst="straightConnector1">
            <a:avLst/>
          </a:prstGeom>
          <a:solidFill>
            <a:schemeClr val="accent1"/>
          </a:solidFill>
          <a:ln w="9525" cap="flat" cmpd="sng" algn="ctr">
            <a:solidFill>
              <a:srgbClr val="0000FF"/>
            </a:solidFill>
            <a:prstDash val="solid"/>
            <a:round/>
            <a:headEnd type="arrow"/>
            <a:tailEnd type="arrow"/>
          </a:ln>
          <a:effectLst/>
        </p:spPr>
      </p:cxnSp>
    </p:spTree>
    <p:extLst>
      <p:ext uri="{BB962C8B-B14F-4D97-AF65-F5344CB8AC3E}">
        <p14:creationId xmlns:p14="http://schemas.microsoft.com/office/powerpoint/2010/main" val="268823095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Noisy channel model: applying</a:t>
            </a:r>
            <a:endParaRPr lang="en-US" dirty="0"/>
          </a:p>
        </p:txBody>
      </p:sp>
      <p:graphicFrame>
        <p:nvGraphicFramePr>
          <p:cNvPr id="203778" name="Object 2"/>
          <p:cNvGraphicFramePr>
            <a:graphicFrameLocks noChangeAspect="1"/>
          </p:cNvGraphicFramePr>
          <p:nvPr>
            <p:extLst>
              <p:ext uri="{D42A27DB-BD31-4B8C-83A1-F6EECF244321}">
                <p14:modId xmlns:p14="http://schemas.microsoft.com/office/powerpoint/2010/main" val="2313164157"/>
              </p:ext>
            </p:extLst>
          </p:nvPr>
        </p:nvGraphicFramePr>
        <p:xfrm>
          <a:off x="2057400" y="3581400"/>
          <a:ext cx="2514600" cy="914400"/>
        </p:xfrm>
        <a:graphic>
          <a:graphicData uri="http://schemas.openxmlformats.org/presentationml/2006/ole">
            <mc:AlternateContent xmlns:mc="http://schemas.openxmlformats.org/markup-compatibility/2006">
              <mc:Choice xmlns:v="urn:schemas-microsoft-com:vml" Requires="v">
                <p:oleObj spid="_x0000_s29703" name="Equation" r:id="rId3" imgW="977900" imgH="355600" progId="Equation.3">
                  <p:embed/>
                </p:oleObj>
              </mc:Choice>
              <mc:Fallback>
                <p:oleObj name="Equation" r:id="rId3" imgW="977900" imgH="355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581400"/>
                        <a:ext cx="25146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p:cNvCxnSpPr/>
          <p:nvPr/>
        </p:nvCxnSpPr>
        <p:spPr>
          <a:xfrm flipH="1" flipV="1">
            <a:off x="4283869" y="4038601"/>
            <a:ext cx="1185862" cy="990599"/>
          </a:xfrm>
          <a:prstGeom prst="straightConnector1">
            <a:avLst/>
          </a:prstGeom>
          <a:ln w="57150" cap="flat" cmpd="sng" algn="ctr">
            <a:solidFill>
              <a:schemeClr val="accent1">
                <a:lumMod val="50000"/>
              </a:schemeClr>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90537" y="2284273"/>
            <a:ext cx="4386263" cy="954107"/>
          </a:xfrm>
          <a:prstGeom prst="rect">
            <a:avLst/>
          </a:prstGeom>
          <a:noFill/>
        </p:spPr>
        <p:txBody>
          <a:bodyPr wrap="square" rtlCol="0">
            <a:spAutoFit/>
          </a:bodyPr>
          <a:lstStyle/>
          <a:p>
            <a:r>
              <a:rPr lang="en-US" sz="2800" dirty="0" smtClean="0">
                <a:solidFill>
                  <a:srgbClr val="008000"/>
                </a:solidFill>
              </a:rPr>
              <a:t>Conditioned on the input, what is the most-likely output</a:t>
            </a:r>
            <a:endParaRPr lang="en-US" sz="2800" dirty="0">
              <a:solidFill>
                <a:srgbClr val="008000"/>
              </a:solidFill>
            </a:endParaRPr>
          </a:p>
        </p:txBody>
      </p:sp>
      <p:sp>
        <p:nvSpPr>
          <p:cNvPr id="8" name="Text Box 3"/>
          <p:cNvSpPr txBox="1">
            <a:spLocks noChangeArrowheads="1"/>
          </p:cNvSpPr>
          <p:nvPr/>
        </p:nvSpPr>
        <p:spPr bwMode="auto">
          <a:xfrm>
            <a:off x="4724400" y="5334000"/>
            <a:ext cx="3810000" cy="1069975"/>
          </a:xfrm>
          <a:prstGeom prst="rect">
            <a:avLst/>
          </a:prstGeom>
          <a:noFill/>
          <a:ln w="9525">
            <a:noFill/>
            <a:miter lim="800000"/>
            <a:headEnd/>
            <a:tailEnd/>
          </a:ln>
          <a:effectLst/>
        </p:spPr>
        <p:txBody>
          <a:bodyPr>
            <a:prstTxWarp prst="textNoShape">
              <a:avLst/>
            </a:prstTxWarp>
            <a:spAutoFit/>
          </a:bodyPr>
          <a:lstStyle/>
          <a:p>
            <a:pPr algn="l"/>
            <a:r>
              <a:rPr lang="zh-CN" altLang="en-US" sz="1600" dirty="0" smtClean="0">
                <a:latin typeface="Arial Unicode MS" pitchFamily="-111" charset="0"/>
                <a:ea typeface="Arial Unicode MS" pitchFamily="-111" charset="0"/>
                <a:cs typeface="Arial Unicode MS" pitchFamily="-111" charset="0"/>
              </a:rPr>
              <a:t>美国关岛国际机场及其办公室均接获一名自称沙地阿拉伯富商拉登等发出的电子邮件，威胁将会向机场等公众地方发动生化袭击後，关岛经保持高度戒备。</a:t>
            </a:r>
            <a:endParaRPr lang="zh-CN" altLang="en-US" sz="1600" dirty="0">
              <a:latin typeface="Times New Roman" pitchFamily="-111" charset="0"/>
            </a:endParaRPr>
          </a:p>
        </p:txBody>
      </p:sp>
    </p:spTree>
    <p:extLst>
      <p:ext uri="{BB962C8B-B14F-4D97-AF65-F5344CB8AC3E}">
        <p14:creationId xmlns:p14="http://schemas.microsoft.com/office/powerpoint/2010/main" val="3891821343"/>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smtClean="0"/>
              <a:t>Noisy channel model</a:t>
            </a:r>
            <a:endParaRPr lang="en-US" dirty="0"/>
          </a:p>
        </p:txBody>
      </p:sp>
      <p:graphicFrame>
        <p:nvGraphicFramePr>
          <p:cNvPr id="8" name="Object 7"/>
          <p:cNvGraphicFramePr>
            <a:graphicFrameLocks noChangeAspect="1"/>
          </p:cNvGraphicFramePr>
          <p:nvPr/>
        </p:nvGraphicFramePr>
        <p:xfrm>
          <a:off x="1055688" y="2187575"/>
          <a:ext cx="1435100" cy="457200"/>
        </p:xfrm>
        <a:graphic>
          <a:graphicData uri="http://schemas.openxmlformats.org/presentationml/2006/ole">
            <mc:AlternateContent xmlns:mc="http://schemas.openxmlformats.org/markup-compatibility/2006">
              <mc:Choice xmlns:v="urn:schemas-microsoft-com:vml" Requires="v">
                <p:oleObj spid="_x0000_s33799" name="Equation" r:id="rId3" imgW="558800" imgH="177800" progId="Equation.3">
                  <p:embed/>
                </p:oleObj>
              </mc:Choice>
              <mc:Fallback>
                <p:oleObj name="Equation" r:id="rId3" imgW="5588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688" y="2187575"/>
                        <a:ext cx="14351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9"/>
          <p:cNvSpPr txBox="1">
            <a:spLocks noChangeArrowheads="1"/>
          </p:cNvSpPr>
          <p:nvPr/>
        </p:nvSpPr>
        <p:spPr bwMode="auto">
          <a:xfrm>
            <a:off x="6111875" y="2263775"/>
            <a:ext cx="2057400"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err="1" smtClean="0">
                <a:solidFill>
                  <a:srgbClr val="FF0000"/>
                </a:solidFill>
              </a:rPr>
              <a:t>Bayes</a:t>
            </a:r>
            <a:r>
              <a:rPr lang="en-US" sz="2000" dirty="0" smtClean="0">
                <a:solidFill>
                  <a:srgbClr val="FF0000"/>
                </a:solidFill>
              </a:rPr>
              <a:t>’ rule</a:t>
            </a:r>
            <a:endParaRPr lang="en-US" sz="2000" dirty="0">
              <a:solidFill>
                <a:srgbClr val="FF0000"/>
              </a:solidFill>
            </a:endParaRPr>
          </a:p>
        </p:txBody>
      </p:sp>
    </p:spTree>
    <p:extLst>
      <p:ext uri="{BB962C8B-B14F-4D97-AF65-F5344CB8AC3E}">
        <p14:creationId xmlns:p14="http://schemas.microsoft.com/office/powerpoint/2010/main" val="3382770527"/>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smtClean="0"/>
              <a:t>Noisy channel model</a:t>
            </a:r>
            <a:endParaRPr lang="en-US" dirty="0"/>
          </a:p>
        </p:txBody>
      </p:sp>
      <p:graphicFrame>
        <p:nvGraphicFramePr>
          <p:cNvPr id="8" name="Object 7"/>
          <p:cNvGraphicFramePr>
            <a:graphicFrameLocks noChangeAspect="1"/>
          </p:cNvGraphicFramePr>
          <p:nvPr/>
        </p:nvGraphicFramePr>
        <p:xfrm>
          <a:off x="1055688" y="2187575"/>
          <a:ext cx="1435100" cy="457200"/>
        </p:xfrm>
        <a:graphic>
          <a:graphicData uri="http://schemas.openxmlformats.org/presentationml/2006/ole">
            <mc:AlternateContent xmlns:mc="http://schemas.openxmlformats.org/markup-compatibility/2006">
              <mc:Choice xmlns:v="urn:schemas-microsoft-com:vml" Requires="v">
                <p:oleObj spid="_x0000_s30751" name="Equation" r:id="rId3" imgW="558800" imgH="177800" progId="Equation.3">
                  <p:embed/>
                </p:oleObj>
              </mc:Choice>
              <mc:Fallback>
                <p:oleObj name="Equation" r:id="rId3" imgW="5588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688" y="2187575"/>
                        <a:ext cx="14351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4807" name="Object 7"/>
          <p:cNvGraphicFramePr>
            <a:graphicFrameLocks noChangeAspect="1"/>
          </p:cNvGraphicFramePr>
          <p:nvPr/>
        </p:nvGraphicFramePr>
        <p:xfrm>
          <a:off x="2971800" y="1958975"/>
          <a:ext cx="1860550" cy="1012825"/>
        </p:xfrm>
        <a:graphic>
          <a:graphicData uri="http://schemas.openxmlformats.org/presentationml/2006/ole">
            <mc:AlternateContent xmlns:mc="http://schemas.openxmlformats.org/markup-compatibility/2006">
              <mc:Choice xmlns:v="urn:schemas-microsoft-com:vml" Requires="v">
                <p:oleObj spid="_x0000_s30752" name="Equation" r:id="rId5" imgW="723900" imgH="393700" progId="Equation.3">
                  <p:embed/>
                </p:oleObj>
              </mc:Choice>
              <mc:Fallback>
                <p:oleObj name="Equation" r:id="rId5" imgW="7239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958975"/>
                        <a:ext cx="1860550" cy="1012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9"/>
          <p:cNvSpPr txBox="1">
            <a:spLocks noChangeArrowheads="1"/>
          </p:cNvSpPr>
          <p:nvPr/>
        </p:nvSpPr>
        <p:spPr bwMode="auto">
          <a:xfrm>
            <a:off x="6111875" y="2263775"/>
            <a:ext cx="2057400"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err="1" smtClean="0">
                <a:solidFill>
                  <a:srgbClr val="FF0000"/>
                </a:solidFill>
              </a:rPr>
              <a:t>Bayes</a:t>
            </a:r>
            <a:r>
              <a:rPr lang="en-US" sz="2000" dirty="0" smtClean="0">
                <a:solidFill>
                  <a:srgbClr val="FF0000"/>
                </a:solidFill>
              </a:rPr>
              <a:t>’ rule</a:t>
            </a:r>
            <a:endParaRPr lang="en-US" sz="2000" dirty="0">
              <a:solidFill>
                <a:srgbClr val="FF0000"/>
              </a:solidFill>
            </a:endParaRPr>
          </a:p>
        </p:txBody>
      </p:sp>
      <p:graphicFrame>
        <p:nvGraphicFramePr>
          <p:cNvPr id="844808" name="Object 8"/>
          <p:cNvGraphicFramePr>
            <a:graphicFrameLocks noChangeAspect="1"/>
          </p:cNvGraphicFramePr>
          <p:nvPr/>
        </p:nvGraphicFramePr>
        <p:xfrm>
          <a:off x="1382713" y="3309937"/>
          <a:ext cx="750887" cy="423863"/>
        </p:xfrm>
        <a:graphic>
          <a:graphicData uri="http://schemas.openxmlformats.org/presentationml/2006/ole">
            <mc:AlternateContent xmlns:mc="http://schemas.openxmlformats.org/markup-compatibility/2006">
              <mc:Choice xmlns:v="urn:schemas-microsoft-com:vml" Requires="v">
                <p:oleObj spid="_x0000_s30753" name="Equation" r:id="rId7" imgW="292100" imgH="165100" progId="Equation.3">
                  <p:embed/>
                </p:oleObj>
              </mc:Choice>
              <mc:Fallback>
                <p:oleObj name="Equation" r:id="rId7" imgW="292100" imgH="165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2713" y="3309937"/>
                        <a:ext cx="750887"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9"/>
          <p:cNvSpPr txBox="1">
            <a:spLocks noChangeArrowheads="1"/>
          </p:cNvSpPr>
          <p:nvPr/>
        </p:nvSpPr>
        <p:spPr bwMode="auto">
          <a:xfrm>
            <a:off x="2819400" y="3272135"/>
            <a:ext cx="4724400"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t>p</a:t>
            </a:r>
            <a:r>
              <a:rPr lang="en-US" sz="2400" dirty="0" smtClean="0"/>
              <a:t>robability of the received message</a:t>
            </a:r>
            <a:endParaRPr lang="en-US" sz="2400" dirty="0"/>
          </a:p>
        </p:txBody>
      </p:sp>
      <p:graphicFrame>
        <p:nvGraphicFramePr>
          <p:cNvPr id="844809" name="Object 9"/>
          <p:cNvGraphicFramePr>
            <a:graphicFrameLocks noChangeAspect="1"/>
          </p:cNvGraphicFramePr>
          <p:nvPr/>
        </p:nvGraphicFramePr>
        <p:xfrm>
          <a:off x="1382713" y="4146550"/>
          <a:ext cx="750887" cy="425450"/>
        </p:xfrm>
        <a:graphic>
          <a:graphicData uri="http://schemas.openxmlformats.org/presentationml/2006/ole">
            <mc:AlternateContent xmlns:mc="http://schemas.openxmlformats.org/markup-compatibility/2006">
              <mc:Choice xmlns:v="urn:schemas-microsoft-com:vml" Requires="v">
                <p:oleObj spid="_x0000_s30754" name="Equation" r:id="rId9" imgW="292100" imgH="165100" progId="Equation.3">
                  <p:embed/>
                </p:oleObj>
              </mc:Choice>
              <mc:Fallback>
                <p:oleObj name="Equation" r:id="rId9" imgW="292100" imgH="1651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2713" y="4146550"/>
                        <a:ext cx="750887"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9"/>
          <p:cNvSpPr txBox="1">
            <a:spLocks noChangeArrowheads="1"/>
          </p:cNvSpPr>
          <p:nvPr/>
        </p:nvSpPr>
        <p:spPr bwMode="auto">
          <a:xfrm>
            <a:off x="2819400" y="4045803"/>
            <a:ext cx="5486400" cy="830997"/>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t>language model: what are likely word sequences?</a:t>
            </a:r>
            <a:endParaRPr lang="en-US" sz="2400" dirty="0"/>
          </a:p>
        </p:txBody>
      </p:sp>
      <p:graphicFrame>
        <p:nvGraphicFramePr>
          <p:cNvPr id="844810" name="Object 10"/>
          <p:cNvGraphicFramePr>
            <a:graphicFrameLocks noChangeAspect="1"/>
          </p:cNvGraphicFramePr>
          <p:nvPr/>
        </p:nvGraphicFramePr>
        <p:xfrm>
          <a:off x="993775" y="5486400"/>
          <a:ext cx="1139825" cy="457200"/>
        </p:xfrm>
        <a:graphic>
          <a:graphicData uri="http://schemas.openxmlformats.org/presentationml/2006/ole">
            <mc:AlternateContent xmlns:mc="http://schemas.openxmlformats.org/markup-compatibility/2006">
              <mc:Choice xmlns:v="urn:schemas-microsoft-com:vml" Requires="v">
                <p:oleObj spid="_x0000_s30755" name="Equation" r:id="rId11" imgW="444500" imgH="177800" progId="Equation.3">
                  <p:embed/>
                </p:oleObj>
              </mc:Choice>
              <mc:Fallback>
                <p:oleObj name="Equation" r:id="rId11" imgW="444500" imgH="177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3775" y="5486400"/>
                        <a:ext cx="11398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9"/>
          <p:cNvSpPr txBox="1">
            <a:spLocks noChangeArrowheads="1"/>
          </p:cNvSpPr>
          <p:nvPr/>
        </p:nvSpPr>
        <p:spPr bwMode="auto">
          <a:xfrm>
            <a:off x="2819400" y="5144869"/>
            <a:ext cx="5486400" cy="120032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t>translation model: how does the mutation/translation process happen?  what operations are valid?</a:t>
            </a:r>
            <a:endParaRPr lang="en-US" sz="2400" dirty="0"/>
          </a:p>
        </p:txBody>
      </p:sp>
    </p:spTree>
    <p:extLst>
      <p:ext uri="{BB962C8B-B14F-4D97-AF65-F5344CB8AC3E}">
        <p14:creationId xmlns:p14="http://schemas.microsoft.com/office/powerpoint/2010/main" val="91779145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smtClean="0"/>
              <a:t>Noisy channel model</a:t>
            </a:r>
            <a:endParaRPr lang="en-US" dirty="0"/>
          </a:p>
        </p:txBody>
      </p:sp>
      <p:graphicFrame>
        <p:nvGraphicFramePr>
          <p:cNvPr id="844807" name="Object 7"/>
          <p:cNvGraphicFramePr>
            <a:graphicFrameLocks noChangeAspect="1"/>
          </p:cNvGraphicFramePr>
          <p:nvPr/>
        </p:nvGraphicFramePr>
        <p:xfrm>
          <a:off x="1295400" y="1981200"/>
          <a:ext cx="3424237" cy="457200"/>
        </p:xfrm>
        <a:graphic>
          <a:graphicData uri="http://schemas.openxmlformats.org/presentationml/2006/ole">
            <mc:AlternateContent xmlns:mc="http://schemas.openxmlformats.org/markup-compatibility/2006">
              <mc:Choice xmlns:v="urn:schemas-microsoft-com:vml" Requires="v">
                <p:oleObj spid="_x0000_s31769" name="Equation" r:id="rId3" imgW="1333500" imgH="177800" progId="Equation.3">
                  <p:embed/>
                </p:oleObj>
              </mc:Choice>
              <mc:Fallback>
                <p:oleObj name="Equation" r:id="rId3" imgW="13335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981200"/>
                        <a:ext cx="342423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4808" name="Object 8"/>
          <p:cNvGraphicFramePr>
            <a:graphicFrameLocks noChangeAspect="1"/>
          </p:cNvGraphicFramePr>
          <p:nvPr/>
        </p:nvGraphicFramePr>
        <p:xfrm>
          <a:off x="1382713" y="3309937"/>
          <a:ext cx="750887" cy="423863"/>
        </p:xfrm>
        <a:graphic>
          <a:graphicData uri="http://schemas.openxmlformats.org/presentationml/2006/ole">
            <mc:AlternateContent xmlns:mc="http://schemas.openxmlformats.org/markup-compatibility/2006">
              <mc:Choice xmlns:v="urn:schemas-microsoft-com:vml" Requires="v">
                <p:oleObj spid="_x0000_s31770" name="Equation" r:id="rId5" imgW="292100" imgH="165100" progId="Equation.3">
                  <p:embed/>
                </p:oleObj>
              </mc:Choice>
              <mc:Fallback>
                <p:oleObj name="Equation" r:id="rId5" imgW="292100" imgH="165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2713" y="3309937"/>
                        <a:ext cx="750887"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9"/>
          <p:cNvSpPr txBox="1">
            <a:spLocks noChangeArrowheads="1"/>
          </p:cNvSpPr>
          <p:nvPr/>
        </p:nvSpPr>
        <p:spPr bwMode="auto">
          <a:xfrm>
            <a:off x="2819400" y="3272135"/>
            <a:ext cx="4724400"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t>p</a:t>
            </a:r>
            <a:r>
              <a:rPr lang="en-US" sz="2400" dirty="0" smtClean="0"/>
              <a:t>robability of the received message</a:t>
            </a:r>
            <a:endParaRPr lang="en-US" sz="2400" dirty="0"/>
          </a:p>
        </p:txBody>
      </p:sp>
      <p:graphicFrame>
        <p:nvGraphicFramePr>
          <p:cNvPr id="844809" name="Object 9"/>
          <p:cNvGraphicFramePr>
            <a:graphicFrameLocks noChangeAspect="1"/>
          </p:cNvGraphicFramePr>
          <p:nvPr/>
        </p:nvGraphicFramePr>
        <p:xfrm>
          <a:off x="1382713" y="4146550"/>
          <a:ext cx="750887" cy="425450"/>
        </p:xfrm>
        <a:graphic>
          <a:graphicData uri="http://schemas.openxmlformats.org/presentationml/2006/ole">
            <mc:AlternateContent xmlns:mc="http://schemas.openxmlformats.org/markup-compatibility/2006">
              <mc:Choice xmlns:v="urn:schemas-microsoft-com:vml" Requires="v">
                <p:oleObj spid="_x0000_s31771" name="Equation" r:id="rId7" imgW="292100" imgH="165100" progId="Equation.3">
                  <p:embed/>
                </p:oleObj>
              </mc:Choice>
              <mc:Fallback>
                <p:oleObj name="Equation" r:id="rId7" imgW="292100" imgH="165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2713" y="4146550"/>
                        <a:ext cx="750887"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9"/>
          <p:cNvSpPr txBox="1">
            <a:spLocks noChangeArrowheads="1"/>
          </p:cNvSpPr>
          <p:nvPr/>
        </p:nvSpPr>
        <p:spPr bwMode="auto">
          <a:xfrm>
            <a:off x="2819400" y="4045803"/>
            <a:ext cx="5486400" cy="830997"/>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t>language model: what are likely word sequences?</a:t>
            </a:r>
            <a:endParaRPr lang="en-US" sz="2400" dirty="0"/>
          </a:p>
        </p:txBody>
      </p:sp>
      <p:graphicFrame>
        <p:nvGraphicFramePr>
          <p:cNvPr id="844810" name="Object 10"/>
          <p:cNvGraphicFramePr>
            <a:graphicFrameLocks noChangeAspect="1"/>
          </p:cNvGraphicFramePr>
          <p:nvPr/>
        </p:nvGraphicFramePr>
        <p:xfrm>
          <a:off x="993775" y="5486400"/>
          <a:ext cx="1139825" cy="457200"/>
        </p:xfrm>
        <a:graphic>
          <a:graphicData uri="http://schemas.openxmlformats.org/presentationml/2006/ole">
            <mc:AlternateContent xmlns:mc="http://schemas.openxmlformats.org/markup-compatibility/2006">
              <mc:Choice xmlns:v="urn:schemas-microsoft-com:vml" Requires="v">
                <p:oleObj spid="_x0000_s31772" name="Equation" r:id="rId9" imgW="444500" imgH="177800" progId="Equation.3">
                  <p:embed/>
                </p:oleObj>
              </mc:Choice>
              <mc:Fallback>
                <p:oleObj name="Equation" r:id="rId9" imgW="444500" imgH="177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3775" y="5486400"/>
                        <a:ext cx="11398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9"/>
          <p:cNvSpPr txBox="1">
            <a:spLocks noChangeArrowheads="1"/>
          </p:cNvSpPr>
          <p:nvPr/>
        </p:nvSpPr>
        <p:spPr bwMode="auto">
          <a:xfrm>
            <a:off x="2819400" y="5144869"/>
            <a:ext cx="5486400" cy="120032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t>translation model: how does the translation process happen?  what operations are valid?</a:t>
            </a:r>
            <a:endParaRPr lang="en-US" sz="2400" dirty="0"/>
          </a:p>
        </p:txBody>
      </p:sp>
      <p:cxnSp>
        <p:nvCxnSpPr>
          <p:cNvPr id="14" name="Straight Connector 13"/>
          <p:cNvCxnSpPr/>
          <p:nvPr/>
        </p:nvCxnSpPr>
        <p:spPr>
          <a:xfrm flipV="1">
            <a:off x="1146175" y="3505200"/>
            <a:ext cx="6550025" cy="7620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046059" y="2645688"/>
            <a:ext cx="913581" cy="461665"/>
          </a:xfrm>
          <a:prstGeom prst="rect">
            <a:avLst/>
          </a:prstGeom>
          <a:noFill/>
        </p:spPr>
        <p:txBody>
          <a:bodyPr wrap="none" rtlCol="0">
            <a:spAutoFit/>
          </a:bodyPr>
          <a:lstStyle/>
          <a:p>
            <a:r>
              <a:rPr lang="en-US" sz="2400" dirty="0" smtClean="0">
                <a:solidFill>
                  <a:srgbClr val="FF0000"/>
                </a:solidFill>
              </a:rPr>
              <a:t>why?</a:t>
            </a:r>
            <a:endParaRPr lang="en-US" sz="2400" dirty="0">
              <a:solidFill>
                <a:srgbClr val="FF0000"/>
              </a:solidFill>
            </a:endParaRPr>
          </a:p>
        </p:txBody>
      </p:sp>
    </p:spTree>
    <p:extLst>
      <p:ext uri="{BB962C8B-B14F-4D97-AF65-F5344CB8AC3E}">
        <p14:creationId xmlns:p14="http://schemas.microsoft.com/office/powerpoint/2010/main" val="1748546433"/>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901887" y="457200"/>
            <a:ext cx="7556313" cy="1116106"/>
          </a:xfrm>
        </p:spPr>
        <p:txBody>
          <a:bodyPr/>
          <a:lstStyle/>
          <a:p>
            <a:r>
              <a:rPr lang="en-US" sz="4000" dirty="0" smtClean="0"/>
              <a:t>Machine </a:t>
            </a:r>
            <a:r>
              <a:rPr lang="en-US" sz="4000" dirty="0" smtClean="0"/>
              <a:t>translation</a:t>
            </a:r>
            <a:endParaRPr lang="en-US" sz="4000" dirty="0"/>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sp>
        <p:nvSpPr>
          <p:cNvPr id="11" name="Text Box 9"/>
          <p:cNvSpPr txBox="1">
            <a:spLocks noChangeArrowheads="1"/>
          </p:cNvSpPr>
          <p:nvPr/>
        </p:nvSpPr>
        <p:spPr bwMode="auto">
          <a:xfrm>
            <a:off x="304800" y="1828800"/>
            <a:ext cx="2057400"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smtClean="0">
                <a:solidFill>
                  <a:srgbClr val="FF0000"/>
                </a:solidFill>
              </a:rPr>
              <a:t>model</a:t>
            </a:r>
            <a:endParaRPr lang="en-US" sz="2000" dirty="0">
              <a:solidFill>
                <a:srgbClr val="FF0000"/>
              </a:solidFill>
            </a:endParaRPr>
          </a:p>
        </p:txBody>
      </p:sp>
      <p:graphicFrame>
        <p:nvGraphicFramePr>
          <p:cNvPr id="861191" name="Object 7"/>
          <p:cNvGraphicFramePr>
            <a:graphicFrameLocks noChangeAspect="1"/>
          </p:cNvGraphicFramePr>
          <p:nvPr/>
        </p:nvGraphicFramePr>
        <p:xfrm>
          <a:off x="2305050" y="1752600"/>
          <a:ext cx="3695700" cy="533400"/>
        </p:xfrm>
        <a:graphic>
          <a:graphicData uri="http://schemas.openxmlformats.org/presentationml/2006/ole">
            <mc:AlternateContent xmlns:mc="http://schemas.openxmlformats.org/markup-compatibility/2006">
              <mc:Choice xmlns:v="urn:schemas-microsoft-com:vml" Requires="v">
                <p:oleObj spid="_x0000_s1029" name="Equation" r:id="rId3" imgW="1231900" imgH="177800" progId="Equation.3">
                  <p:embed/>
                </p:oleObj>
              </mc:Choice>
              <mc:Fallback>
                <p:oleObj name="Equation" r:id="rId3" imgW="12319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0" y="1752600"/>
                        <a:ext cx="3695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Arrow Connector 17"/>
          <p:cNvCxnSpPr/>
          <p:nvPr/>
        </p:nvCxnSpPr>
        <p:spPr bwMode="auto">
          <a:xfrm flipV="1">
            <a:off x="3657600" y="2286000"/>
            <a:ext cx="9906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16200000" flipV="1">
            <a:off x="5486400" y="2438400"/>
            <a:ext cx="9144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1981200" y="3124200"/>
            <a:ext cx="2895600" cy="830997"/>
          </a:xfrm>
          <a:prstGeom prst="rect">
            <a:avLst/>
          </a:prstGeom>
          <a:noFill/>
        </p:spPr>
        <p:txBody>
          <a:bodyPr wrap="square" rtlCol="0">
            <a:spAutoFit/>
          </a:bodyPr>
          <a:lstStyle/>
          <a:p>
            <a:r>
              <a:rPr lang="en-US" sz="2400" dirty="0" smtClean="0">
                <a:solidFill>
                  <a:srgbClr val="0000CC"/>
                </a:solidFill>
              </a:rPr>
              <a:t>channel model</a:t>
            </a:r>
            <a:br>
              <a:rPr lang="en-US" sz="2400" dirty="0" smtClean="0">
                <a:solidFill>
                  <a:srgbClr val="0000CC"/>
                </a:solidFill>
              </a:rPr>
            </a:br>
            <a:r>
              <a:rPr lang="en-US" sz="2400" dirty="0" smtClean="0">
                <a:solidFill>
                  <a:srgbClr val="0000CC"/>
                </a:solidFill>
              </a:rPr>
              <a:t>translation model</a:t>
            </a:r>
            <a:endParaRPr lang="en-US" sz="2400" dirty="0">
              <a:solidFill>
                <a:srgbClr val="0000CC"/>
              </a:solidFill>
            </a:endParaRPr>
          </a:p>
        </p:txBody>
      </p:sp>
      <p:sp>
        <p:nvSpPr>
          <p:cNvPr id="23" name="TextBox 22"/>
          <p:cNvSpPr txBox="1"/>
          <p:nvPr/>
        </p:nvSpPr>
        <p:spPr>
          <a:xfrm>
            <a:off x="5181600" y="3272135"/>
            <a:ext cx="2895600" cy="461665"/>
          </a:xfrm>
          <a:prstGeom prst="rect">
            <a:avLst/>
          </a:prstGeom>
          <a:noFill/>
        </p:spPr>
        <p:txBody>
          <a:bodyPr wrap="square" rtlCol="0">
            <a:spAutoFit/>
          </a:bodyPr>
          <a:lstStyle/>
          <a:p>
            <a:r>
              <a:rPr lang="en-US" sz="2400" dirty="0" smtClean="0">
                <a:solidFill>
                  <a:srgbClr val="0000CC"/>
                </a:solidFill>
              </a:rPr>
              <a:t>language model</a:t>
            </a:r>
            <a:endParaRPr lang="en-US" sz="2400" dirty="0">
              <a:solidFill>
                <a:srgbClr val="0000CC"/>
              </a:solidFill>
            </a:endParaRPr>
          </a:p>
        </p:txBody>
      </p:sp>
      <p:sp>
        <p:nvSpPr>
          <p:cNvPr id="24" name="Text Box 9"/>
          <p:cNvSpPr txBox="1">
            <a:spLocks noChangeArrowheads="1"/>
          </p:cNvSpPr>
          <p:nvPr/>
        </p:nvSpPr>
        <p:spPr bwMode="auto">
          <a:xfrm>
            <a:off x="1905000" y="3916740"/>
            <a:ext cx="2895600" cy="156966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solidFill>
                  <a:schemeClr val="tx2"/>
                </a:solidFill>
              </a:rPr>
              <a:t>how do English words/phrases translate to Chinese?</a:t>
            </a:r>
            <a:endParaRPr lang="en-US" sz="2400" dirty="0">
              <a:solidFill>
                <a:schemeClr val="tx2"/>
              </a:solidFill>
            </a:endParaRPr>
          </a:p>
        </p:txBody>
      </p:sp>
      <p:sp>
        <p:nvSpPr>
          <p:cNvPr id="25" name="Text Box 9"/>
          <p:cNvSpPr txBox="1">
            <a:spLocks noChangeArrowheads="1"/>
          </p:cNvSpPr>
          <p:nvPr/>
        </p:nvSpPr>
        <p:spPr bwMode="auto">
          <a:xfrm>
            <a:off x="5562600" y="3916740"/>
            <a:ext cx="2667000" cy="120032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smtClean="0">
                <a:solidFill>
                  <a:schemeClr val="tx2"/>
                </a:solidFill>
              </a:rPr>
              <a:t>what are likely English words/word sequences?</a:t>
            </a:r>
            <a:endParaRPr lang="en-US" sz="2400" dirty="0">
              <a:solidFill>
                <a:schemeClr val="tx2"/>
              </a:solidFill>
            </a:endParaRPr>
          </a:p>
        </p:txBody>
      </p:sp>
    </p:spTree>
    <p:extLst>
      <p:ext uri="{BB962C8B-B14F-4D97-AF65-F5344CB8AC3E}">
        <p14:creationId xmlns:p14="http://schemas.microsoft.com/office/powerpoint/2010/main" val="2700209833"/>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685800" y="304800"/>
            <a:ext cx="7772400" cy="1143000"/>
          </a:xfrm>
          <a:noFill/>
          <a:ln/>
        </p:spPr>
        <p:txBody>
          <a:bodyPr/>
          <a:lstStyle/>
          <a:p>
            <a:r>
              <a:rPr lang="en-US" dirty="0" smtClean="0">
                <a:solidFill>
                  <a:schemeClr val="tx1"/>
                </a:solidFill>
              </a:rPr>
              <a:t>One way to think about it…</a:t>
            </a:r>
            <a:endParaRPr lang="en-US" dirty="0">
              <a:solidFill>
                <a:schemeClr val="tx1"/>
              </a:solidFill>
            </a:endParaRPr>
          </a:p>
        </p:txBody>
      </p:sp>
      <p:sp>
        <p:nvSpPr>
          <p:cNvPr id="830467" name="Text Box 3"/>
          <p:cNvSpPr txBox="1">
            <a:spLocks noChangeArrowheads="1"/>
          </p:cNvSpPr>
          <p:nvPr/>
        </p:nvSpPr>
        <p:spPr bwMode="auto">
          <a:xfrm>
            <a:off x="349705" y="2225675"/>
            <a:ext cx="1432604" cy="830997"/>
          </a:xfrm>
          <a:prstGeom prst="rect">
            <a:avLst/>
          </a:prstGeom>
          <a:noFill/>
          <a:ln w="9525">
            <a:noFill/>
            <a:miter lim="800000"/>
            <a:headEnd/>
            <a:tailEnd/>
          </a:ln>
          <a:effectLst/>
        </p:spPr>
        <p:txBody>
          <a:bodyPr wrap="none">
            <a:prstTxWarp prst="textNoShape">
              <a:avLst/>
            </a:prstTxWarp>
            <a:spAutoFit/>
          </a:bodyPr>
          <a:lstStyle/>
          <a:p>
            <a:r>
              <a:rPr lang="en-US" sz="2400" b="1" dirty="0" smtClean="0"/>
              <a:t>Spanish</a:t>
            </a:r>
            <a:br>
              <a:rPr lang="en-US" sz="2400" b="1" dirty="0" smtClean="0"/>
            </a:br>
            <a:r>
              <a:rPr lang="en-US" sz="2400" b="1" dirty="0" smtClean="0"/>
              <a:t>(foreign)</a:t>
            </a:r>
            <a:endParaRPr lang="en-US" sz="2400" b="1" dirty="0"/>
          </a:p>
        </p:txBody>
      </p:sp>
      <p:sp>
        <p:nvSpPr>
          <p:cNvPr id="830468" name="Line 4"/>
          <p:cNvSpPr>
            <a:spLocks noChangeShapeType="1"/>
          </p:cNvSpPr>
          <p:nvPr/>
        </p:nvSpPr>
        <p:spPr bwMode="auto">
          <a:xfrm>
            <a:off x="1900237" y="2452687"/>
            <a:ext cx="457200"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en-US"/>
          </a:p>
        </p:txBody>
      </p:sp>
      <p:sp>
        <p:nvSpPr>
          <p:cNvPr id="830469" name="Rectangle 5"/>
          <p:cNvSpPr>
            <a:spLocks noChangeArrowheads="1"/>
          </p:cNvSpPr>
          <p:nvPr/>
        </p:nvSpPr>
        <p:spPr bwMode="auto">
          <a:xfrm>
            <a:off x="2514600" y="2057400"/>
            <a:ext cx="1219200" cy="823914"/>
          </a:xfrm>
          <a:prstGeom prst="rect">
            <a:avLst/>
          </a:prstGeom>
          <a:solidFill>
            <a:srgbClr val="FFFF00"/>
          </a:solidFill>
          <a:ln w="38100">
            <a:solidFill>
              <a:schemeClr val="tx1"/>
            </a:solidFill>
            <a:miter lim="800000"/>
            <a:headEnd/>
            <a:tailEnd/>
          </a:ln>
          <a:effectLst/>
        </p:spPr>
        <p:txBody>
          <a:bodyPr wrap="none" anchor="ctr">
            <a:prstTxWarp prst="textNoShape">
              <a:avLst/>
            </a:prstTxWarp>
          </a:bodyPr>
          <a:lstStyle/>
          <a:p>
            <a:r>
              <a:rPr lang="en-US" dirty="0" smtClean="0"/>
              <a:t>Translation</a:t>
            </a:r>
            <a:br>
              <a:rPr lang="en-US" dirty="0" smtClean="0"/>
            </a:br>
            <a:r>
              <a:rPr lang="en-US" dirty="0" smtClean="0"/>
              <a:t>model</a:t>
            </a:r>
            <a:endParaRPr lang="en-US" dirty="0"/>
          </a:p>
        </p:txBody>
      </p:sp>
      <p:sp>
        <p:nvSpPr>
          <p:cNvPr id="830470" name="Rectangle 6"/>
          <p:cNvSpPr>
            <a:spLocks noChangeArrowheads="1"/>
          </p:cNvSpPr>
          <p:nvPr/>
        </p:nvSpPr>
        <p:spPr bwMode="auto">
          <a:xfrm>
            <a:off x="5943600" y="2147887"/>
            <a:ext cx="1219200" cy="609600"/>
          </a:xfrm>
          <a:prstGeom prst="rect">
            <a:avLst/>
          </a:prstGeom>
          <a:solidFill>
            <a:srgbClr val="FFFF00"/>
          </a:solidFill>
          <a:ln w="38100">
            <a:solidFill>
              <a:schemeClr val="tx1"/>
            </a:solidFill>
            <a:miter lim="800000"/>
            <a:headEnd/>
            <a:tailEnd/>
          </a:ln>
          <a:effectLst/>
        </p:spPr>
        <p:txBody>
          <a:bodyPr wrap="none" anchor="ctr">
            <a:prstTxWarp prst="textNoShape">
              <a:avLst/>
            </a:prstTxWarp>
          </a:bodyPr>
          <a:lstStyle/>
          <a:p>
            <a:r>
              <a:rPr lang="en-US" dirty="0" smtClean="0"/>
              <a:t>language</a:t>
            </a:r>
            <a:br>
              <a:rPr lang="en-US" dirty="0" smtClean="0"/>
            </a:br>
            <a:r>
              <a:rPr lang="en-US" dirty="0" smtClean="0"/>
              <a:t>model</a:t>
            </a:r>
            <a:endParaRPr lang="en-US" dirty="0"/>
          </a:p>
        </p:txBody>
      </p:sp>
      <p:sp>
        <p:nvSpPr>
          <p:cNvPr id="830471" name="Text Box 7"/>
          <p:cNvSpPr txBox="1">
            <a:spLocks noChangeArrowheads="1"/>
          </p:cNvSpPr>
          <p:nvPr/>
        </p:nvSpPr>
        <p:spPr bwMode="auto">
          <a:xfrm>
            <a:off x="4087813" y="2149475"/>
            <a:ext cx="1284287" cy="822325"/>
          </a:xfrm>
          <a:prstGeom prst="rect">
            <a:avLst/>
          </a:prstGeom>
          <a:noFill/>
          <a:ln w="9525">
            <a:noFill/>
            <a:miter lim="800000"/>
            <a:headEnd/>
            <a:tailEnd/>
          </a:ln>
          <a:effectLst/>
        </p:spPr>
        <p:txBody>
          <a:bodyPr wrap="none">
            <a:prstTxWarp prst="textNoShape">
              <a:avLst/>
            </a:prstTxWarp>
            <a:spAutoFit/>
          </a:bodyPr>
          <a:lstStyle/>
          <a:p>
            <a:r>
              <a:rPr lang="en-US" sz="2400" b="1"/>
              <a:t>Broken</a:t>
            </a:r>
          </a:p>
          <a:p>
            <a:r>
              <a:rPr lang="en-US" sz="2400" b="1"/>
              <a:t>English</a:t>
            </a:r>
          </a:p>
        </p:txBody>
      </p:sp>
      <p:sp>
        <p:nvSpPr>
          <p:cNvPr id="830472" name="Line 8"/>
          <p:cNvSpPr>
            <a:spLocks noChangeShapeType="1"/>
          </p:cNvSpPr>
          <p:nvPr/>
        </p:nvSpPr>
        <p:spPr bwMode="auto">
          <a:xfrm>
            <a:off x="5486400" y="2452687"/>
            <a:ext cx="457200"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en-US"/>
          </a:p>
        </p:txBody>
      </p:sp>
      <p:sp>
        <p:nvSpPr>
          <p:cNvPr id="830473" name="Line 9"/>
          <p:cNvSpPr>
            <a:spLocks noChangeShapeType="1"/>
          </p:cNvSpPr>
          <p:nvPr/>
        </p:nvSpPr>
        <p:spPr bwMode="auto">
          <a:xfrm>
            <a:off x="3810000" y="2438400"/>
            <a:ext cx="304800"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en-US"/>
          </a:p>
        </p:txBody>
      </p:sp>
      <p:sp>
        <p:nvSpPr>
          <p:cNvPr id="830474" name="Text Box 10"/>
          <p:cNvSpPr txBox="1">
            <a:spLocks noChangeArrowheads="1"/>
          </p:cNvSpPr>
          <p:nvPr/>
        </p:nvSpPr>
        <p:spPr bwMode="auto">
          <a:xfrm>
            <a:off x="7772400" y="2209800"/>
            <a:ext cx="1284287" cy="457200"/>
          </a:xfrm>
          <a:prstGeom prst="rect">
            <a:avLst/>
          </a:prstGeom>
          <a:noFill/>
          <a:ln w="9525">
            <a:noFill/>
            <a:miter lim="800000"/>
            <a:headEnd/>
            <a:tailEnd/>
          </a:ln>
          <a:effectLst/>
        </p:spPr>
        <p:txBody>
          <a:bodyPr wrap="none">
            <a:prstTxWarp prst="textNoShape">
              <a:avLst/>
            </a:prstTxWarp>
            <a:spAutoFit/>
          </a:bodyPr>
          <a:lstStyle/>
          <a:p>
            <a:r>
              <a:rPr lang="en-US" sz="2400" b="1" dirty="0"/>
              <a:t>English</a:t>
            </a:r>
          </a:p>
        </p:txBody>
      </p:sp>
      <p:sp>
        <p:nvSpPr>
          <p:cNvPr id="830475" name="Line 11"/>
          <p:cNvSpPr>
            <a:spLocks noChangeShapeType="1"/>
          </p:cNvSpPr>
          <p:nvPr/>
        </p:nvSpPr>
        <p:spPr bwMode="auto">
          <a:xfrm>
            <a:off x="7162800" y="2438400"/>
            <a:ext cx="457200"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en-US"/>
          </a:p>
        </p:txBody>
      </p:sp>
      <p:sp>
        <p:nvSpPr>
          <p:cNvPr id="830486" name="Text Box 22"/>
          <p:cNvSpPr txBox="1">
            <a:spLocks noChangeArrowheads="1"/>
          </p:cNvSpPr>
          <p:nvPr/>
        </p:nvSpPr>
        <p:spPr bwMode="auto">
          <a:xfrm>
            <a:off x="228600" y="4419600"/>
            <a:ext cx="2816225" cy="457200"/>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Que hambre tengo yo</a:t>
            </a:r>
          </a:p>
        </p:txBody>
      </p:sp>
      <p:sp>
        <p:nvSpPr>
          <p:cNvPr id="830487" name="Text Box 23"/>
          <p:cNvSpPr txBox="1">
            <a:spLocks noChangeArrowheads="1"/>
          </p:cNvSpPr>
          <p:nvPr/>
        </p:nvSpPr>
        <p:spPr bwMode="auto">
          <a:xfrm>
            <a:off x="3581400" y="3886200"/>
            <a:ext cx="2841625" cy="1552575"/>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What hunger have I,</a:t>
            </a:r>
          </a:p>
          <a:p>
            <a:pPr algn="l"/>
            <a:r>
              <a:rPr lang="en-US" sz="2400">
                <a:latin typeface="Times New Roman" pitchFamily="-111" charset="0"/>
              </a:rPr>
              <a:t>Hungry I am so,</a:t>
            </a:r>
          </a:p>
          <a:p>
            <a:pPr algn="l"/>
            <a:r>
              <a:rPr lang="en-US" sz="2400">
                <a:latin typeface="Times New Roman" pitchFamily="-111" charset="0"/>
              </a:rPr>
              <a:t>I am so hungry,</a:t>
            </a:r>
          </a:p>
          <a:p>
            <a:pPr algn="l"/>
            <a:r>
              <a:rPr lang="en-US" sz="2400">
                <a:latin typeface="Times New Roman" pitchFamily="-111" charset="0"/>
              </a:rPr>
              <a:t>Have I that hunger …</a:t>
            </a:r>
          </a:p>
        </p:txBody>
      </p:sp>
      <p:sp>
        <p:nvSpPr>
          <p:cNvPr id="830488" name="Text Box 24"/>
          <p:cNvSpPr txBox="1">
            <a:spLocks noChangeArrowheads="1"/>
          </p:cNvSpPr>
          <p:nvPr/>
        </p:nvSpPr>
        <p:spPr bwMode="auto">
          <a:xfrm>
            <a:off x="6934200" y="4419600"/>
            <a:ext cx="2020888" cy="457200"/>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I am so hungry</a:t>
            </a:r>
          </a:p>
        </p:txBody>
      </p:sp>
      <p:sp>
        <p:nvSpPr>
          <p:cNvPr id="830489" name="Line 25"/>
          <p:cNvSpPr>
            <a:spLocks noChangeShapeType="1"/>
          </p:cNvSpPr>
          <p:nvPr/>
        </p:nvSpPr>
        <p:spPr bwMode="auto">
          <a:xfrm>
            <a:off x="3124200" y="4648200"/>
            <a:ext cx="304800" cy="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
        <p:nvSpPr>
          <p:cNvPr id="830490" name="Line 26"/>
          <p:cNvSpPr>
            <a:spLocks noChangeShapeType="1"/>
          </p:cNvSpPr>
          <p:nvPr/>
        </p:nvSpPr>
        <p:spPr bwMode="auto">
          <a:xfrm>
            <a:off x="6477000" y="4648200"/>
            <a:ext cx="304800" cy="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Tree>
    <p:extLst>
      <p:ext uri="{BB962C8B-B14F-4D97-AF65-F5344CB8AC3E}">
        <p14:creationId xmlns:p14="http://schemas.microsoft.com/office/powerpoint/2010/main" val="39209774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p:txBody>
          <a:bodyPr/>
          <a:lstStyle/>
          <a:p>
            <a:r>
              <a:rPr lang="en-US"/>
              <a:t>Data available</a:t>
            </a:r>
          </a:p>
        </p:txBody>
      </p:sp>
      <p:sp>
        <p:nvSpPr>
          <p:cNvPr id="826371" name="Rectangle 3"/>
          <p:cNvSpPr>
            <a:spLocks noGrp="1" noChangeArrowheads="1"/>
          </p:cNvSpPr>
          <p:nvPr>
            <p:ph type="body" idx="1"/>
          </p:nvPr>
        </p:nvSpPr>
        <p:spPr>
          <a:xfrm>
            <a:off x="498474" y="1447800"/>
            <a:ext cx="7556313" cy="4144963"/>
          </a:xfrm>
        </p:spPr>
        <p:txBody>
          <a:bodyPr>
            <a:normAutofit fontScale="77500" lnSpcReduction="20000"/>
          </a:bodyPr>
          <a:lstStyle/>
          <a:p>
            <a:pPr marL="0" indent="0">
              <a:lnSpc>
                <a:spcPct val="90000"/>
              </a:lnSpc>
              <a:buNone/>
            </a:pPr>
            <a:r>
              <a:rPr lang="en-US" sz="2400" dirty="0"/>
              <a:t>Many languages</a:t>
            </a:r>
          </a:p>
          <a:p>
            <a:pPr lvl="1">
              <a:lnSpc>
                <a:spcPct val="90000"/>
              </a:lnSpc>
            </a:pPr>
            <a:r>
              <a:rPr lang="en-US" sz="2000" dirty="0" err="1"/>
              <a:t>Europarl</a:t>
            </a:r>
            <a:r>
              <a:rPr lang="en-US" sz="2000" dirty="0"/>
              <a:t> corpus has all European </a:t>
            </a:r>
            <a:r>
              <a:rPr lang="en-US" sz="2000" dirty="0" smtClean="0"/>
              <a:t>languages</a:t>
            </a:r>
          </a:p>
          <a:p>
            <a:pPr lvl="2">
              <a:lnSpc>
                <a:spcPct val="90000"/>
              </a:lnSpc>
            </a:pPr>
            <a:r>
              <a:rPr lang="en-US" sz="1600" dirty="0" smtClean="0">
                <a:hlinkClick r:id="rId3"/>
              </a:rPr>
              <a:t>http://www.statmt.org/europarl/</a:t>
            </a:r>
            <a:endParaRPr lang="en-US" sz="1600" dirty="0" smtClean="0"/>
          </a:p>
          <a:p>
            <a:pPr lvl="2">
              <a:lnSpc>
                <a:spcPct val="90000"/>
              </a:lnSpc>
            </a:pPr>
            <a:r>
              <a:rPr lang="en-US" sz="1600" dirty="0" smtClean="0"/>
              <a:t>From a few hundred thousand sentences to a few million</a:t>
            </a:r>
          </a:p>
          <a:p>
            <a:pPr lvl="1">
              <a:lnSpc>
                <a:spcPct val="90000"/>
              </a:lnSpc>
            </a:pPr>
            <a:r>
              <a:rPr lang="en-US" sz="2000" dirty="0"/>
              <a:t>French/English from French parliamentary proceedings</a:t>
            </a:r>
          </a:p>
          <a:p>
            <a:pPr lvl="1">
              <a:lnSpc>
                <a:spcPct val="90000"/>
              </a:lnSpc>
            </a:pPr>
            <a:r>
              <a:rPr lang="en-US" sz="2000" dirty="0"/>
              <a:t>Lots of Chinese/English and Arabic/English from government projects/</a:t>
            </a:r>
            <a:r>
              <a:rPr lang="en-US" sz="2000" dirty="0" smtClean="0"/>
              <a:t>interests</a:t>
            </a:r>
          </a:p>
          <a:p>
            <a:pPr lvl="2">
              <a:lnSpc>
                <a:spcPct val="90000"/>
              </a:lnSpc>
            </a:pPr>
            <a:r>
              <a:rPr lang="en-US" sz="1600" dirty="0" smtClean="0"/>
              <a:t>Chinese-English: 440 million words (15-20 million sentence pairs)</a:t>
            </a:r>
          </a:p>
          <a:p>
            <a:pPr lvl="2">
              <a:lnSpc>
                <a:spcPct val="90000"/>
              </a:lnSpc>
            </a:pPr>
            <a:r>
              <a:rPr lang="en-US" sz="1600" dirty="0" smtClean="0"/>
              <a:t>Arabic-English: 790 million words (30-40 million sentence pairs)</a:t>
            </a:r>
          </a:p>
          <a:p>
            <a:pPr lvl="1">
              <a:lnSpc>
                <a:spcPct val="90000"/>
              </a:lnSpc>
            </a:pPr>
            <a:r>
              <a:rPr lang="en-US" sz="2000" dirty="0"/>
              <a:t>Smaller corpora in many, many other languages</a:t>
            </a:r>
          </a:p>
          <a:p>
            <a:pPr>
              <a:lnSpc>
                <a:spcPct val="90000"/>
              </a:lnSpc>
            </a:pPr>
            <a:r>
              <a:rPr lang="en-US" sz="2400" dirty="0"/>
              <a:t>Lots of monolingual data available in many languages</a:t>
            </a:r>
            <a:endParaRPr lang="en-US" sz="2400" dirty="0" smtClean="0"/>
          </a:p>
          <a:p>
            <a:pPr>
              <a:lnSpc>
                <a:spcPct val="90000"/>
              </a:lnSpc>
            </a:pPr>
            <a:r>
              <a:rPr lang="en-US" sz="2400" dirty="0" smtClean="0"/>
              <a:t>Even </a:t>
            </a:r>
            <a:r>
              <a:rPr lang="en-US" sz="2400" dirty="0"/>
              <a:t>less data with multiple translations available</a:t>
            </a:r>
          </a:p>
          <a:p>
            <a:pPr>
              <a:lnSpc>
                <a:spcPct val="90000"/>
              </a:lnSpc>
            </a:pPr>
            <a:r>
              <a:rPr lang="en-US" sz="2400" dirty="0"/>
              <a:t>Available in limited domains</a:t>
            </a:r>
          </a:p>
          <a:p>
            <a:pPr lvl="1">
              <a:lnSpc>
                <a:spcPct val="90000"/>
              </a:lnSpc>
            </a:pPr>
            <a:r>
              <a:rPr lang="en-US" sz="2000" dirty="0"/>
              <a:t>most data is either news or government proceedings</a:t>
            </a:r>
          </a:p>
          <a:p>
            <a:pPr lvl="1">
              <a:lnSpc>
                <a:spcPct val="90000"/>
              </a:lnSpc>
            </a:pPr>
            <a:r>
              <a:rPr lang="en-US" sz="2000" dirty="0"/>
              <a:t>some other domains recently, like blogs</a:t>
            </a:r>
          </a:p>
          <a:p>
            <a:pPr lvl="1">
              <a:lnSpc>
                <a:spcPct val="90000"/>
              </a:lnSpc>
            </a:pPr>
            <a:endParaRPr lang="en-US" sz="2000" dirty="0"/>
          </a:p>
        </p:txBody>
      </p:sp>
    </p:spTree>
    <p:extLst>
      <p:ext uri="{BB962C8B-B14F-4D97-AF65-F5344CB8AC3E}">
        <p14:creationId xmlns:p14="http://schemas.microsoft.com/office/powerpoint/2010/main" val="4058247797"/>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ChangeArrowheads="1"/>
          </p:cNvSpPr>
          <p:nvPr/>
        </p:nvSpPr>
        <p:spPr bwMode="auto">
          <a:xfrm>
            <a:off x="4419600" y="5334000"/>
            <a:ext cx="2362200" cy="1219200"/>
          </a:xfrm>
          <a:prstGeom prst="rect">
            <a:avLst/>
          </a:prstGeom>
          <a:noFill/>
          <a:ln w="76200">
            <a:solidFill>
              <a:srgbClr val="F5FEA0"/>
            </a:solidFill>
            <a:miter lim="800000"/>
            <a:headEnd/>
            <a:tailEnd/>
          </a:ln>
          <a:effectLst/>
        </p:spPr>
        <p:txBody>
          <a:bodyPr wrap="none" anchor="ctr">
            <a:prstTxWarp prst="textNoShape">
              <a:avLst/>
            </a:prstTxWarp>
          </a:bodyPr>
          <a:lstStyle/>
          <a:p>
            <a:endParaRPr lang="en-US"/>
          </a:p>
        </p:txBody>
      </p:sp>
      <p:sp>
        <p:nvSpPr>
          <p:cNvPr id="842755" name="Rectangle 3"/>
          <p:cNvSpPr>
            <a:spLocks noGrp="1" noChangeArrowheads="1"/>
          </p:cNvSpPr>
          <p:nvPr>
            <p:ph type="title"/>
          </p:nvPr>
        </p:nvSpPr>
        <p:spPr>
          <a:xfrm>
            <a:off x="457200" y="0"/>
            <a:ext cx="8229600" cy="1143000"/>
          </a:xfrm>
        </p:spPr>
        <p:txBody>
          <a:bodyPr/>
          <a:lstStyle/>
          <a:p>
            <a:r>
              <a:rPr lang="en-US" dirty="0"/>
              <a:t>Statistical MT Overview</a:t>
            </a:r>
          </a:p>
        </p:txBody>
      </p:sp>
      <p:sp>
        <p:nvSpPr>
          <p:cNvPr id="842756" name="AutoShape 4"/>
          <p:cNvSpPr>
            <a:spLocks noChangeArrowheads="1"/>
          </p:cNvSpPr>
          <p:nvPr/>
        </p:nvSpPr>
        <p:spPr bwMode="auto">
          <a:xfrm>
            <a:off x="1143000" y="2362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2757" name="AutoShape 5"/>
          <p:cNvSpPr>
            <a:spLocks noChangeArrowheads="1"/>
          </p:cNvSpPr>
          <p:nvPr/>
        </p:nvSpPr>
        <p:spPr bwMode="auto">
          <a:xfrm>
            <a:off x="1676400" y="2362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2758" name="Text Box 6"/>
          <p:cNvSpPr txBox="1">
            <a:spLocks noChangeArrowheads="1"/>
          </p:cNvSpPr>
          <p:nvPr/>
        </p:nvSpPr>
        <p:spPr bwMode="auto">
          <a:xfrm>
            <a:off x="685800" y="1828800"/>
            <a:ext cx="2209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Bilingual data</a:t>
            </a:r>
          </a:p>
        </p:txBody>
      </p:sp>
      <p:sp>
        <p:nvSpPr>
          <p:cNvPr id="842778" name="Rectangle 26"/>
          <p:cNvSpPr>
            <a:spLocks noChangeArrowheads="1"/>
          </p:cNvSpPr>
          <p:nvPr/>
        </p:nvSpPr>
        <p:spPr bwMode="auto">
          <a:xfrm>
            <a:off x="3962400" y="1981200"/>
            <a:ext cx="1828800" cy="28194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842779" name="Text Box 27"/>
          <p:cNvSpPr txBox="1">
            <a:spLocks noChangeArrowheads="1"/>
          </p:cNvSpPr>
          <p:nvPr/>
        </p:nvSpPr>
        <p:spPr bwMode="auto">
          <a:xfrm>
            <a:off x="4191000" y="3048000"/>
            <a:ext cx="13716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model</a:t>
            </a:r>
          </a:p>
        </p:txBody>
      </p:sp>
      <p:sp>
        <p:nvSpPr>
          <p:cNvPr id="842780" name="Text Box 28"/>
          <p:cNvSpPr txBox="1">
            <a:spLocks noChangeArrowheads="1"/>
          </p:cNvSpPr>
          <p:nvPr/>
        </p:nvSpPr>
        <p:spPr bwMode="auto">
          <a:xfrm>
            <a:off x="4343400" y="914400"/>
            <a:ext cx="11430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rgbClr val="FF0000"/>
                </a:solidFill>
              </a:rPr>
              <a:t>training</a:t>
            </a:r>
          </a:p>
        </p:txBody>
      </p:sp>
      <p:sp>
        <p:nvSpPr>
          <p:cNvPr id="842781" name="AutoShape 29"/>
          <p:cNvSpPr>
            <a:spLocks noChangeArrowheads="1"/>
          </p:cNvSpPr>
          <p:nvPr/>
        </p:nvSpPr>
        <p:spPr bwMode="auto">
          <a:xfrm>
            <a:off x="1371600" y="40386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2782" name="Text Box 30"/>
          <p:cNvSpPr txBox="1">
            <a:spLocks noChangeArrowheads="1"/>
          </p:cNvSpPr>
          <p:nvPr/>
        </p:nvSpPr>
        <p:spPr bwMode="auto">
          <a:xfrm>
            <a:off x="609600" y="3581400"/>
            <a:ext cx="2209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monolingual data</a:t>
            </a:r>
          </a:p>
        </p:txBody>
      </p:sp>
      <p:sp>
        <p:nvSpPr>
          <p:cNvPr id="842784" name="Text Box 32"/>
          <p:cNvSpPr txBox="1">
            <a:spLocks noChangeArrowheads="1"/>
          </p:cNvSpPr>
          <p:nvPr/>
        </p:nvSpPr>
        <p:spPr bwMode="auto">
          <a:xfrm>
            <a:off x="4191000" y="1295400"/>
            <a:ext cx="14478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learned parameters</a:t>
            </a:r>
          </a:p>
        </p:txBody>
      </p:sp>
      <p:sp>
        <p:nvSpPr>
          <p:cNvPr id="842785" name="Line 33"/>
          <p:cNvSpPr>
            <a:spLocks noChangeShapeType="1"/>
          </p:cNvSpPr>
          <p:nvPr/>
        </p:nvSpPr>
        <p:spPr bwMode="auto">
          <a:xfrm>
            <a:off x="457200" y="5029200"/>
            <a:ext cx="8382000" cy="0"/>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842786" name="Text Box 34"/>
          <p:cNvSpPr txBox="1">
            <a:spLocks noChangeArrowheads="1"/>
          </p:cNvSpPr>
          <p:nvPr/>
        </p:nvSpPr>
        <p:spPr bwMode="auto">
          <a:xfrm>
            <a:off x="2362200" y="5562600"/>
            <a:ext cx="15240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Foreign sentence</a:t>
            </a:r>
          </a:p>
        </p:txBody>
      </p:sp>
      <p:sp>
        <p:nvSpPr>
          <p:cNvPr id="842787" name="Text Box 35"/>
          <p:cNvSpPr txBox="1">
            <a:spLocks noChangeArrowheads="1"/>
          </p:cNvSpPr>
          <p:nvPr/>
        </p:nvSpPr>
        <p:spPr bwMode="auto">
          <a:xfrm>
            <a:off x="609600" y="5638800"/>
            <a:ext cx="17526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chemeClr val="accent2"/>
                </a:solidFill>
              </a:rPr>
              <a:t>Translation</a:t>
            </a:r>
          </a:p>
        </p:txBody>
      </p:sp>
      <p:sp>
        <p:nvSpPr>
          <p:cNvPr id="842788" name="Line 36"/>
          <p:cNvSpPr>
            <a:spLocks noChangeShapeType="1"/>
          </p:cNvSpPr>
          <p:nvPr/>
        </p:nvSpPr>
        <p:spPr bwMode="auto">
          <a:xfrm>
            <a:off x="3810000" y="5867400"/>
            <a:ext cx="609600" cy="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42789" name="Line 37"/>
          <p:cNvSpPr>
            <a:spLocks noChangeShapeType="1"/>
          </p:cNvSpPr>
          <p:nvPr/>
        </p:nvSpPr>
        <p:spPr bwMode="auto">
          <a:xfrm>
            <a:off x="4876800" y="4800600"/>
            <a:ext cx="0" cy="5334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42790" name="Text Box 38"/>
          <p:cNvSpPr txBox="1">
            <a:spLocks noChangeArrowheads="1"/>
          </p:cNvSpPr>
          <p:nvPr/>
        </p:nvSpPr>
        <p:spPr bwMode="auto">
          <a:xfrm>
            <a:off x="4495800" y="5410200"/>
            <a:ext cx="2209800" cy="1073150"/>
          </a:xfrm>
          <a:prstGeom prst="rect">
            <a:avLst/>
          </a:prstGeom>
          <a:noFill/>
          <a:ln w="3175">
            <a:solidFill>
              <a:schemeClr val="tx1"/>
            </a:solidFill>
            <a:miter lim="800000"/>
            <a:headEnd/>
            <a:tailEnd/>
          </a:ln>
          <a:effectLst/>
        </p:spPr>
        <p:txBody>
          <a:bodyPr>
            <a:prstTxWarp prst="textNoShape">
              <a:avLst/>
            </a:prstTxWarp>
            <a:spAutoFit/>
          </a:bodyPr>
          <a:lstStyle/>
          <a:p>
            <a:pPr>
              <a:spcBef>
                <a:spcPct val="50000"/>
              </a:spcBef>
            </a:pPr>
            <a:r>
              <a:rPr lang="en-US" sz="1600"/>
              <a:t>Find the best</a:t>
            </a:r>
            <a:br>
              <a:rPr lang="en-US" sz="1600"/>
            </a:br>
            <a:r>
              <a:rPr lang="en-US" sz="1600"/>
              <a:t>translation given the foreign sentence and the model</a:t>
            </a:r>
          </a:p>
        </p:txBody>
      </p:sp>
      <p:sp>
        <p:nvSpPr>
          <p:cNvPr id="842793" name="Line 41"/>
          <p:cNvSpPr>
            <a:spLocks noChangeShapeType="1"/>
          </p:cNvSpPr>
          <p:nvPr/>
        </p:nvSpPr>
        <p:spPr bwMode="auto">
          <a:xfrm>
            <a:off x="2819400" y="2590800"/>
            <a:ext cx="1219200" cy="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842794" name="Line 42"/>
          <p:cNvSpPr>
            <a:spLocks noChangeShapeType="1"/>
          </p:cNvSpPr>
          <p:nvPr/>
        </p:nvSpPr>
        <p:spPr bwMode="auto">
          <a:xfrm>
            <a:off x="2819400" y="4114800"/>
            <a:ext cx="1219200" cy="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842795" name="Line 43"/>
          <p:cNvSpPr>
            <a:spLocks noChangeShapeType="1"/>
          </p:cNvSpPr>
          <p:nvPr/>
        </p:nvSpPr>
        <p:spPr bwMode="auto">
          <a:xfrm>
            <a:off x="6858000" y="5867400"/>
            <a:ext cx="609600" cy="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42796" name="Text Box 44"/>
          <p:cNvSpPr txBox="1">
            <a:spLocks noChangeArrowheads="1"/>
          </p:cNvSpPr>
          <p:nvPr/>
        </p:nvSpPr>
        <p:spPr bwMode="auto">
          <a:xfrm>
            <a:off x="7391400" y="5562600"/>
            <a:ext cx="15240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English</a:t>
            </a:r>
            <a:br>
              <a:rPr lang="en-US"/>
            </a:br>
            <a:r>
              <a:rPr lang="en-US"/>
              <a:t>sentence</a:t>
            </a:r>
          </a:p>
        </p:txBody>
      </p:sp>
    </p:spTree>
    <p:extLst>
      <p:ext uri="{BB962C8B-B14F-4D97-AF65-F5344CB8AC3E}">
        <p14:creationId xmlns:p14="http://schemas.microsoft.com/office/powerpoint/2010/main" val="4207285364"/>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28850" y="1612900"/>
            <a:ext cx="4686300" cy="3632200"/>
          </a:xfrm>
          <a:prstGeom prst="rect">
            <a:avLst/>
          </a:prstGeom>
        </p:spPr>
      </p:pic>
    </p:spTree>
    <p:extLst>
      <p:ext uri="{BB962C8B-B14F-4D97-AF65-F5344CB8AC3E}">
        <p14:creationId xmlns:p14="http://schemas.microsoft.com/office/powerpoint/2010/main" val="34230507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371600" y="228600"/>
            <a:ext cx="7313612" cy="1143000"/>
          </a:xfrm>
        </p:spPr>
        <p:txBody>
          <a:bodyPr/>
          <a:lstStyle/>
          <a:p>
            <a:r>
              <a:rPr lang="en-US" sz="3200" dirty="0" smtClean="0"/>
              <a:t>Web is just the start…</a:t>
            </a:r>
            <a:endParaRPr lang="en-US" sz="3200" dirty="0"/>
          </a:p>
        </p:txBody>
      </p:sp>
      <p:pic>
        <p:nvPicPr>
          <p:cNvPr id="110601" name="Picture 9" descr="mail"/>
          <p:cNvPicPr>
            <a:picLocks noChangeAspect="1" noChangeArrowheads="1"/>
          </p:cNvPicPr>
          <p:nvPr/>
        </p:nvPicPr>
        <p:blipFill>
          <a:blip r:embed="rId3"/>
          <a:srcRect/>
          <a:stretch>
            <a:fillRect/>
          </a:stretch>
        </p:blipFill>
        <p:spPr bwMode="auto">
          <a:xfrm>
            <a:off x="963202" y="2209800"/>
            <a:ext cx="2333625" cy="1371600"/>
          </a:xfrm>
          <a:prstGeom prst="rect">
            <a:avLst/>
          </a:prstGeom>
          <a:noFill/>
        </p:spPr>
      </p:pic>
      <p:sp>
        <p:nvSpPr>
          <p:cNvPr id="110607" name="Text Box 15"/>
          <p:cNvSpPr txBox="1">
            <a:spLocks noChangeArrowheads="1"/>
          </p:cNvSpPr>
          <p:nvPr/>
        </p:nvSpPr>
        <p:spPr bwMode="auto">
          <a:xfrm>
            <a:off x="734602" y="1600200"/>
            <a:ext cx="1905000" cy="457200"/>
          </a:xfrm>
          <a:prstGeom prst="rect">
            <a:avLst/>
          </a:prstGeom>
          <a:noFill/>
          <a:ln w="9525">
            <a:noFill/>
            <a:miter lim="800000"/>
            <a:headEnd/>
            <a:tailEnd/>
          </a:ln>
          <a:effectLst/>
        </p:spPr>
        <p:txBody>
          <a:bodyPr>
            <a:spAutoFit/>
          </a:bodyPr>
          <a:lstStyle/>
          <a:p>
            <a:pPr>
              <a:spcBef>
                <a:spcPct val="50000"/>
              </a:spcBef>
            </a:pPr>
            <a:r>
              <a:rPr lang="en-US" sz="2400" dirty="0">
                <a:latin typeface="Verdana" pitchFamily="34" charset="0"/>
              </a:rPr>
              <a:t>e-mail</a:t>
            </a:r>
          </a:p>
        </p:txBody>
      </p:sp>
      <p:grpSp>
        <p:nvGrpSpPr>
          <p:cNvPr id="2" name="Group 17"/>
          <p:cNvGrpSpPr>
            <a:grpSpLocks/>
          </p:cNvGrpSpPr>
          <p:nvPr/>
        </p:nvGrpSpPr>
        <p:grpSpPr bwMode="auto">
          <a:xfrm>
            <a:off x="6172200" y="1487170"/>
            <a:ext cx="533400" cy="762000"/>
            <a:chOff x="1680" y="3024"/>
            <a:chExt cx="336" cy="480"/>
          </a:xfrm>
        </p:grpSpPr>
        <p:sp>
          <p:nvSpPr>
            <p:cNvPr id="110610" name="Rectangle 18"/>
            <p:cNvSpPr>
              <a:spLocks noChangeArrowheads="1"/>
            </p:cNvSpPr>
            <p:nvPr/>
          </p:nvSpPr>
          <p:spPr bwMode="auto">
            <a:xfrm>
              <a:off x="1680" y="3024"/>
              <a:ext cx="336" cy="480"/>
            </a:xfrm>
            <a:prstGeom prst="rect">
              <a:avLst/>
            </a:prstGeom>
            <a:noFill/>
            <a:ln w="9525">
              <a:solidFill>
                <a:schemeClr val="tx1"/>
              </a:solidFill>
              <a:miter lim="800000"/>
              <a:headEnd/>
              <a:tailEnd/>
            </a:ln>
            <a:effectLst/>
          </p:spPr>
          <p:txBody>
            <a:bodyPr wrap="none" anchor="ctr"/>
            <a:lstStyle/>
            <a:p>
              <a:endParaRPr lang="en-US"/>
            </a:p>
          </p:txBody>
        </p:sp>
        <p:sp>
          <p:nvSpPr>
            <p:cNvPr id="110611" name="Line 19"/>
            <p:cNvSpPr>
              <a:spLocks noChangeShapeType="1"/>
            </p:cNvSpPr>
            <p:nvPr/>
          </p:nvSpPr>
          <p:spPr bwMode="auto">
            <a:xfrm>
              <a:off x="1728" y="3120"/>
              <a:ext cx="240" cy="0"/>
            </a:xfrm>
            <a:prstGeom prst="line">
              <a:avLst/>
            </a:prstGeom>
            <a:noFill/>
            <a:ln w="9525">
              <a:solidFill>
                <a:schemeClr val="tx1"/>
              </a:solidFill>
              <a:miter lim="800000"/>
              <a:headEnd/>
              <a:tailEnd/>
            </a:ln>
            <a:effectLst/>
          </p:spPr>
          <p:txBody>
            <a:bodyPr wrap="none"/>
            <a:lstStyle/>
            <a:p>
              <a:endParaRPr lang="en-US"/>
            </a:p>
          </p:txBody>
        </p:sp>
        <p:sp>
          <p:nvSpPr>
            <p:cNvPr id="110612" name="Line 20"/>
            <p:cNvSpPr>
              <a:spLocks noChangeShapeType="1"/>
            </p:cNvSpPr>
            <p:nvPr/>
          </p:nvSpPr>
          <p:spPr bwMode="auto">
            <a:xfrm>
              <a:off x="1728" y="3216"/>
              <a:ext cx="240" cy="0"/>
            </a:xfrm>
            <a:prstGeom prst="line">
              <a:avLst/>
            </a:prstGeom>
            <a:noFill/>
            <a:ln w="9525">
              <a:solidFill>
                <a:schemeClr val="tx1"/>
              </a:solidFill>
              <a:miter lim="800000"/>
              <a:headEnd/>
              <a:tailEnd/>
            </a:ln>
            <a:effectLst/>
          </p:spPr>
          <p:txBody>
            <a:bodyPr wrap="none"/>
            <a:lstStyle/>
            <a:p>
              <a:endParaRPr lang="en-US"/>
            </a:p>
          </p:txBody>
        </p:sp>
        <p:sp>
          <p:nvSpPr>
            <p:cNvPr id="110613" name="Line 21"/>
            <p:cNvSpPr>
              <a:spLocks noChangeShapeType="1"/>
            </p:cNvSpPr>
            <p:nvPr/>
          </p:nvSpPr>
          <p:spPr bwMode="auto">
            <a:xfrm>
              <a:off x="1728" y="3312"/>
              <a:ext cx="240" cy="0"/>
            </a:xfrm>
            <a:prstGeom prst="line">
              <a:avLst/>
            </a:prstGeom>
            <a:noFill/>
            <a:ln w="9525">
              <a:solidFill>
                <a:schemeClr val="tx1"/>
              </a:solidFill>
              <a:miter lim="800000"/>
              <a:headEnd/>
              <a:tailEnd/>
            </a:ln>
            <a:effectLst/>
          </p:spPr>
          <p:txBody>
            <a:bodyPr wrap="none"/>
            <a:lstStyle/>
            <a:p>
              <a:endParaRPr lang="en-US"/>
            </a:p>
          </p:txBody>
        </p:sp>
        <p:sp>
          <p:nvSpPr>
            <p:cNvPr id="110614" name="Line 22"/>
            <p:cNvSpPr>
              <a:spLocks noChangeShapeType="1"/>
            </p:cNvSpPr>
            <p:nvPr/>
          </p:nvSpPr>
          <p:spPr bwMode="auto">
            <a:xfrm>
              <a:off x="1728" y="3264"/>
              <a:ext cx="240" cy="0"/>
            </a:xfrm>
            <a:prstGeom prst="line">
              <a:avLst/>
            </a:prstGeom>
            <a:noFill/>
            <a:ln w="9525">
              <a:solidFill>
                <a:schemeClr val="tx1"/>
              </a:solidFill>
              <a:miter lim="800000"/>
              <a:headEnd/>
              <a:tailEnd/>
            </a:ln>
            <a:effectLst/>
          </p:spPr>
          <p:txBody>
            <a:bodyPr wrap="none"/>
            <a:lstStyle/>
            <a:p>
              <a:endParaRPr lang="en-US"/>
            </a:p>
          </p:txBody>
        </p:sp>
        <p:sp>
          <p:nvSpPr>
            <p:cNvPr id="110615" name="Line 23"/>
            <p:cNvSpPr>
              <a:spLocks noChangeShapeType="1"/>
            </p:cNvSpPr>
            <p:nvPr/>
          </p:nvSpPr>
          <p:spPr bwMode="auto">
            <a:xfrm>
              <a:off x="1728" y="3168"/>
              <a:ext cx="240" cy="0"/>
            </a:xfrm>
            <a:prstGeom prst="line">
              <a:avLst/>
            </a:prstGeom>
            <a:noFill/>
            <a:ln w="9525">
              <a:solidFill>
                <a:schemeClr val="tx1"/>
              </a:solidFill>
              <a:miter lim="800000"/>
              <a:headEnd/>
              <a:tailEnd/>
            </a:ln>
            <a:effectLst/>
          </p:spPr>
          <p:txBody>
            <a:bodyPr wrap="none"/>
            <a:lstStyle/>
            <a:p>
              <a:endParaRPr lang="en-US"/>
            </a:p>
          </p:txBody>
        </p:sp>
        <p:sp>
          <p:nvSpPr>
            <p:cNvPr id="110616" name="Line 24"/>
            <p:cNvSpPr>
              <a:spLocks noChangeShapeType="1"/>
            </p:cNvSpPr>
            <p:nvPr/>
          </p:nvSpPr>
          <p:spPr bwMode="auto">
            <a:xfrm>
              <a:off x="1728" y="3360"/>
              <a:ext cx="240" cy="0"/>
            </a:xfrm>
            <a:prstGeom prst="line">
              <a:avLst/>
            </a:prstGeom>
            <a:noFill/>
            <a:ln w="9525">
              <a:solidFill>
                <a:schemeClr val="tx1"/>
              </a:solidFill>
              <a:miter lim="800000"/>
              <a:headEnd/>
              <a:tailEnd/>
            </a:ln>
            <a:effectLst/>
          </p:spPr>
          <p:txBody>
            <a:bodyPr wrap="none"/>
            <a:lstStyle/>
            <a:p>
              <a:endParaRPr lang="en-US"/>
            </a:p>
          </p:txBody>
        </p:sp>
        <p:sp>
          <p:nvSpPr>
            <p:cNvPr id="110617" name="Line 25"/>
            <p:cNvSpPr>
              <a:spLocks noChangeShapeType="1"/>
            </p:cNvSpPr>
            <p:nvPr/>
          </p:nvSpPr>
          <p:spPr bwMode="auto">
            <a:xfrm>
              <a:off x="1728" y="3408"/>
              <a:ext cx="240" cy="0"/>
            </a:xfrm>
            <a:prstGeom prst="line">
              <a:avLst/>
            </a:prstGeom>
            <a:noFill/>
            <a:ln w="9525">
              <a:solidFill>
                <a:schemeClr val="tx1"/>
              </a:solidFill>
              <a:miter lim="800000"/>
              <a:headEnd/>
              <a:tailEnd/>
            </a:ln>
            <a:effectLst/>
          </p:spPr>
          <p:txBody>
            <a:bodyPr wrap="none"/>
            <a:lstStyle/>
            <a:p>
              <a:endParaRPr lang="en-US"/>
            </a:p>
          </p:txBody>
        </p:sp>
      </p:grpSp>
      <p:sp>
        <p:nvSpPr>
          <p:cNvPr id="22" name="Text Box 26"/>
          <p:cNvSpPr txBox="1">
            <a:spLocks noChangeArrowheads="1"/>
          </p:cNvSpPr>
          <p:nvPr/>
        </p:nvSpPr>
        <p:spPr bwMode="auto">
          <a:xfrm>
            <a:off x="609600" y="4419600"/>
            <a:ext cx="2438400" cy="830997"/>
          </a:xfrm>
          <a:prstGeom prst="rect">
            <a:avLst/>
          </a:prstGeom>
          <a:noFill/>
          <a:ln w="9525">
            <a:noFill/>
            <a:miter lim="800000"/>
            <a:headEnd/>
            <a:tailEnd/>
          </a:ln>
          <a:effectLst/>
        </p:spPr>
        <p:txBody>
          <a:bodyPr>
            <a:spAutoFit/>
          </a:bodyPr>
          <a:lstStyle/>
          <a:p>
            <a:pPr>
              <a:spcBef>
                <a:spcPct val="50000"/>
              </a:spcBef>
            </a:pPr>
            <a:r>
              <a:rPr lang="en-US" sz="2400" dirty="0" smtClean="0">
                <a:latin typeface="Verdana" pitchFamily="34" charset="0"/>
              </a:rPr>
              <a:t>corporate</a:t>
            </a:r>
            <a:br>
              <a:rPr lang="en-US" sz="2400" dirty="0" smtClean="0">
                <a:latin typeface="Verdana" pitchFamily="34" charset="0"/>
              </a:rPr>
            </a:br>
            <a:r>
              <a:rPr lang="en-US" sz="2400" dirty="0" smtClean="0">
                <a:latin typeface="Verdana" pitchFamily="34" charset="0"/>
              </a:rPr>
              <a:t>databases</a:t>
            </a:r>
            <a:endParaRPr lang="en-US" sz="2400" dirty="0">
              <a:latin typeface="Verdana" pitchFamily="34" charset="0"/>
            </a:endParaRPr>
          </a:p>
        </p:txBody>
      </p:sp>
      <p:sp>
        <p:nvSpPr>
          <p:cNvPr id="23" name="Can 22"/>
          <p:cNvSpPr/>
          <p:nvPr/>
        </p:nvSpPr>
        <p:spPr bwMode="auto">
          <a:xfrm>
            <a:off x="1752600" y="5334000"/>
            <a:ext cx="990600" cy="12192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pic>
        <p:nvPicPr>
          <p:cNvPr id="24" name="Picture 23"/>
          <p:cNvPicPr>
            <a:picLocks noChangeAspect="1"/>
          </p:cNvPicPr>
          <p:nvPr/>
        </p:nvPicPr>
        <p:blipFill>
          <a:blip r:embed="rId4"/>
          <a:stretch>
            <a:fillRect/>
          </a:stretch>
        </p:blipFill>
        <p:spPr>
          <a:xfrm>
            <a:off x="5410200" y="2526268"/>
            <a:ext cx="2057400" cy="609600"/>
          </a:xfrm>
          <a:prstGeom prst="rect">
            <a:avLst/>
          </a:prstGeom>
        </p:spPr>
      </p:pic>
      <p:sp>
        <p:nvSpPr>
          <p:cNvPr id="26" name="Rectangle 25"/>
          <p:cNvSpPr/>
          <p:nvPr/>
        </p:nvSpPr>
        <p:spPr>
          <a:xfrm>
            <a:off x="3429000" y="6400800"/>
            <a:ext cx="5715000" cy="276999"/>
          </a:xfrm>
          <a:prstGeom prst="rect">
            <a:avLst/>
          </a:prstGeom>
        </p:spPr>
        <p:txBody>
          <a:bodyPr wrap="square">
            <a:spAutoFit/>
          </a:bodyPr>
          <a:lstStyle/>
          <a:p>
            <a:r>
              <a:rPr lang="en-US" sz="1200" dirty="0" smtClean="0"/>
              <a:t>http://royal.pingdom.com/2010/01/22/internet-2009-in-numbers/</a:t>
            </a:r>
            <a:endParaRPr lang="en-US" sz="1200" dirty="0"/>
          </a:p>
        </p:txBody>
      </p:sp>
      <p:sp>
        <p:nvSpPr>
          <p:cNvPr id="27" name="TextBox 26"/>
          <p:cNvSpPr txBox="1"/>
          <p:nvPr/>
        </p:nvSpPr>
        <p:spPr>
          <a:xfrm>
            <a:off x="5170089" y="3212068"/>
            <a:ext cx="2783672" cy="369332"/>
          </a:xfrm>
          <a:prstGeom prst="rect">
            <a:avLst/>
          </a:prstGeom>
          <a:noFill/>
        </p:spPr>
        <p:txBody>
          <a:bodyPr wrap="none" rtlCol="0">
            <a:spAutoFit/>
          </a:bodyPr>
          <a:lstStyle/>
          <a:p>
            <a:r>
              <a:rPr lang="en-US" b="1" dirty="0" smtClean="0">
                <a:solidFill>
                  <a:srgbClr val="FF0000"/>
                </a:solidFill>
              </a:rPr>
              <a:t>27 million</a:t>
            </a:r>
            <a:r>
              <a:rPr lang="en-US" dirty="0" smtClean="0"/>
              <a:t> tweets a day</a:t>
            </a:r>
            <a:endParaRPr lang="en-US" dirty="0"/>
          </a:p>
        </p:txBody>
      </p:sp>
      <p:sp>
        <p:nvSpPr>
          <p:cNvPr id="28" name="TextBox 27"/>
          <p:cNvSpPr txBox="1"/>
          <p:nvPr/>
        </p:nvSpPr>
        <p:spPr>
          <a:xfrm>
            <a:off x="4343400" y="4876800"/>
            <a:ext cx="1170888" cy="523220"/>
          </a:xfrm>
          <a:prstGeom prst="rect">
            <a:avLst/>
          </a:prstGeom>
          <a:noFill/>
        </p:spPr>
        <p:txBody>
          <a:bodyPr wrap="none" rtlCol="0">
            <a:spAutoFit/>
          </a:bodyPr>
          <a:lstStyle/>
          <a:p>
            <a:r>
              <a:rPr lang="en-US" sz="2800" dirty="0" smtClean="0"/>
              <a:t>Blogs:</a:t>
            </a:r>
            <a:endParaRPr lang="en-US" sz="2800" dirty="0"/>
          </a:p>
        </p:txBody>
      </p:sp>
      <p:sp>
        <p:nvSpPr>
          <p:cNvPr id="29" name="TextBox 28"/>
          <p:cNvSpPr txBox="1"/>
          <p:nvPr/>
        </p:nvSpPr>
        <p:spPr>
          <a:xfrm>
            <a:off x="5350596" y="4953000"/>
            <a:ext cx="3107604" cy="369332"/>
          </a:xfrm>
          <a:prstGeom prst="rect">
            <a:avLst/>
          </a:prstGeom>
          <a:noFill/>
        </p:spPr>
        <p:txBody>
          <a:bodyPr wrap="none" rtlCol="0">
            <a:spAutoFit/>
          </a:bodyPr>
          <a:lstStyle/>
          <a:p>
            <a:r>
              <a:rPr lang="en-US" b="1" dirty="0" smtClean="0">
                <a:solidFill>
                  <a:srgbClr val="FF0000"/>
                </a:solidFill>
              </a:rPr>
              <a:t>126 million</a:t>
            </a:r>
            <a:r>
              <a:rPr lang="en-US" dirty="0" smtClean="0"/>
              <a:t> different blogs</a:t>
            </a:r>
            <a:endParaRPr lang="en-US" dirty="0"/>
          </a:p>
        </p:txBody>
      </p:sp>
      <p:sp>
        <p:nvSpPr>
          <p:cNvPr id="30" name="TextBox 29"/>
          <p:cNvSpPr txBox="1"/>
          <p:nvPr/>
        </p:nvSpPr>
        <p:spPr>
          <a:xfrm>
            <a:off x="775984" y="3657600"/>
            <a:ext cx="2832814" cy="369332"/>
          </a:xfrm>
          <a:prstGeom prst="rect">
            <a:avLst/>
          </a:prstGeom>
          <a:noFill/>
        </p:spPr>
        <p:txBody>
          <a:bodyPr wrap="none" rtlCol="0">
            <a:spAutoFit/>
          </a:bodyPr>
          <a:lstStyle/>
          <a:p>
            <a:r>
              <a:rPr lang="en-US" b="1" dirty="0" smtClean="0">
                <a:solidFill>
                  <a:srgbClr val="FF0000"/>
                </a:solidFill>
              </a:rPr>
              <a:t>247 billion </a:t>
            </a:r>
            <a:r>
              <a:rPr lang="en-US" dirty="0" smtClean="0"/>
              <a:t>e-mails a day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modeling</a:t>
            </a:r>
            <a:endParaRPr lang="en-US" dirty="0"/>
          </a:p>
        </p:txBody>
      </p:sp>
      <p:sp>
        <p:nvSpPr>
          <p:cNvPr id="3" name="Content Placeholder 2"/>
          <p:cNvSpPr>
            <a:spLocks noGrp="1"/>
          </p:cNvSpPr>
          <p:nvPr>
            <p:ph idx="1"/>
          </p:nvPr>
        </p:nvSpPr>
        <p:spPr>
          <a:xfrm>
            <a:off x="457200" y="1600201"/>
            <a:ext cx="7467600" cy="1066800"/>
          </a:xfrm>
        </p:spPr>
        <p:txBody>
          <a:bodyPr/>
          <a:lstStyle/>
          <a:p>
            <a:pPr marL="0" indent="0">
              <a:buNone/>
            </a:pPr>
            <a:r>
              <a:rPr lang="en-US" sz="2400" dirty="0" smtClean="0"/>
              <a:t>Answers the question of how likely a sentence is to be an English sentence</a:t>
            </a:r>
            <a:endParaRPr lang="en-US" sz="2400" dirty="0"/>
          </a:p>
        </p:txBody>
      </p:sp>
      <p:sp>
        <p:nvSpPr>
          <p:cNvPr id="4" name="Rectangle 3"/>
          <p:cNvSpPr/>
          <p:nvPr/>
        </p:nvSpPr>
        <p:spPr>
          <a:xfrm>
            <a:off x="1357081" y="3276600"/>
            <a:ext cx="5043719" cy="461665"/>
          </a:xfrm>
          <a:prstGeom prst="rect">
            <a:avLst/>
          </a:prstGeom>
        </p:spPr>
        <p:txBody>
          <a:bodyPr wrap="none">
            <a:spAutoFit/>
          </a:bodyPr>
          <a:lstStyle/>
          <a:p>
            <a:r>
              <a:rPr lang="en-US" sz="2400" dirty="0">
                <a:solidFill>
                  <a:srgbClr val="0000FF"/>
                </a:solidFill>
              </a:rPr>
              <a:t>I think today is a good day to be me</a:t>
            </a:r>
          </a:p>
        </p:txBody>
      </p:sp>
      <p:pic>
        <p:nvPicPr>
          <p:cNvPr id="5" name="Picture 4"/>
          <p:cNvPicPr>
            <a:picLocks noChangeAspect="1"/>
          </p:cNvPicPr>
          <p:nvPr/>
        </p:nvPicPr>
        <p:blipFill>
          <a:blip r:embed="rId2"/>
          <a:stretch>
            <a:fillRect/>
          </a:stretch>
        </p:blipFill>
        <p:spPr>
          <a:xfrm>
            <a:off x="609600" y="4445000"/>
            <a:ext cx="7797800" cy="1803400"/>
          </a:xfrm>
          <a:prstGeom prst="rect">
            <a:avLst/>
          </a:prstGeom>
        </p:spPr>
      </p:pic>
    </p:spTree>
    <p:extLst>
      <p:ext uri="{BB962C8B-B14F-4D97-AF65-F5344CB8AC3E}">
        <p14:creationId xmlns:p14="http://schemas.microsoft.com/office/powerpoint/2010/main" val="1398593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modeling</a:t>
            </a:r>
            <a:endParaRPr lang="en-US" dirty="0"/>
          </a:p>
        </p:txBody>
      </p:sp>
      <p:sp>
        <p:nvSpPr>
          <p:cNvPr id="4" name="Rectangle 3"/>
          <p:cNvSpPr/>
          <p:nvPr/>
        </p:nvSpPr>
        <p:spPr>
          <a:xfrm>
            <a:off x="1752600" y="1447800"/>
            <a:ext cx="5043719" cy="461665"/>
          </a:xfrm>
          <a:prstGeom prst="rect">
            <a:avLst/>
          </a:prstGeom>
        </p:spPr>
        <p:txBody>
          <a:bodyPr wrap="none">
            <a:spAutoFit/>
          </a:bodyPr>
          <a:lstStyle/>
          <a:p>
            <a:r>
              <a:rPr lang="en-US" sz="2400" dirty="0">
                <a:solidFill>
                  <a:srgbClr val="0000FF"/>
                </a:solidFill>
              </a:rPr>
              <a:t>I think today is a good day to be me</a:t>
            </a:r>
          </a:p>
        </p:txBody>
      </p:sp>
      <p:pic>
        <p:nvPicPr>
          <p:cNvPr id="8" name="Picture 7"/>
          <p:cNvPicPr>
            <a:picLocks noChangeAspect="1"/>
          </p:cNvPicPr>
          <p:nvPr/>
        </p:nvPicPr>
        <p:blipFill>
          <a:blip r:embed="rId2"/>
          <a:stretch>
            <a:fillRect/>
          </a:stretch>
        </p:blipFill>
        <p:spPr>
          <a:xfrm>
            <a:off x="685800" y="1981200"/>
            <a:ext cx="7493000" cy="1422400"/>
          </a:xfrm>
          <a:prstGeom prst="rect">
            <a:avLst/>
          </a:prstGeom>
        </p:spPr>
      </p:pic>
      <p:pic>
        <p:nvPicPr>
          <p:cNvPr id="9" name="Picture 8"/>
          <p:cNvPicPr>
            <a:picLocks noChangeAspect="1"/>
          </p:cNvPicPr>
          <p:nvPr/>
        </p:nvPicPr>
        <p:blipFill>
          <a:blip r:embed="rId3"/>
          <a:stretch>
            <a:fillRect/>
          </a:stretch>
        </p:blipFill>
        <p:spPr>
          <a:xfrm>
            <a:off x="685800" y="3581400"/>
            <a:ext cx="7607300" cy="1562100"/>
          </a:xfrm>
          <a:prstGeom prst="rect">
            <a:avLst/>
          </a:prstGeom>
        </p:spPr>
      </p:pic>
      <p:pic>
        <p:nvPicPr>
          <p:cNvPr id="10" name="Picture 9"/>
          <p:cNvPicPr>
            <a:picLocks noChangeAspect="1"/>
          </p:cNvPicPr>
          <p:nvPr/>
        </p:nvPicPr>
        <p:blipFill>
          <a:blip r:embed="rId4"/>
          <a:stretch>
            <a:fillRect/>
          </a:stretch>
        </p:blipFill>
        <p:spPr>
          <a:xfrm>
            <a:off x="762000" y="5105400"/>
            <a:ext cx="7543800" cy="1524000"/>
          </a:xfrm>
          <a:prstGeom prst="rect">
            <a:avLst/>
          </a:prstGeom>
        </p:spPr>
      </p:pic>
    </p:spTree>
    <p:extLst>
      <p:ext uri="{BB962C8B-B14F-4D97-AF65-F5344CB8AC3E}">
        <p14:creationId xmlns:p14="http://schemas.microsoft.com/office/powerpoint/2010/main" val="2445116231"/>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modeling</a:t>
            </a:r>
            <a:endParaRPr lang="en-US" dirty="0"/>
          </a:p>
        </p:txBody>
      </p:sp>
      <p:sp>
        <p:nvSpPr>
          <p:cNvPr id="11" name="Content Placeholder 10"/>
          <p:cNvSpPr>
            <a:spLocks noGrp="1"/>
          </p:cNvSpPr>
          <p:nvPr>
            <p:ph idx="1"/>
          </p:nvPr>
        </p:nvSpPr>
        <p:spPr>
          <a:xfrm>
            <a:off x="457200" y="2133600"/>
            <a:ext cx="8229600" cy="3992563"/>
          </a:xfrm>
        </p:spPr>
        <p:txBody>
          <a:bodyPr>
            <a:normAutofit lnSpcReduction="10000"/>
          </a:bodyPr>
          <a:lstStyle/>
          <a:p>
            <a:pPr marL="0" indent="0">
              <a:buNone/>
            </a:pPr>
            <a:r>
              <a:rPr lang="en-US" sz="2800" dirty="0" smtClean="0"/>
              <a:t>Must also worry about the ordering of the words</a:t>
            </a:r>
          </a:p>
          <a:p>
            <a:pPr marL="0" indent="0">
              <a:buNone/>
            </a:pPr>
            <a:endParaRPr lang="en-US" sz="2800" dirty="0" smtClean="0"/>
          </a:p>
          <a:p>
            <a:pPr marL="0" indent="0">
              <a:buNone/>
            </a:pPr>
            <a:r>
              <a:rPr lang="en-US" sz="2800" dirty="0" smtClean="0"/>
              <a:t>How likely is “</a:t>
            </a:r>
            <a:r>
              <a:rPr lang="en-US" sz="2800" dirty="0" smtClean="0">
                <a:solidFill>
                  <a:srgbClr val="0000FF"/>
                </a:solidFill>
              </a:rPr>
              <a:t>I think</a:t>
            </a:r>
            <a:r>
              <a:rPr lang="en-US" sz="2800" dirty="0" smtClean="0"/>
              <a:t>” to be </a:t>
            </a:r>
            <a:r>
              <a:rPr lang="en-US" sz="2800" dirty="0" smtClean="0"/>
              <a:t>preceded </a:t>
            </a:r>
            <a:r>
              <a:rPr lang="en-US" sz="2800" dirty="0" smtClean="0"/>
              <a:t>by “</a:t>
            </a:r>
            <a:r>
              <a:rPr lang="en-US" sz="2800" dirty="0" smtClean="0">
                <a:solidFill>
                  <a:srgbClr val="0000FF"/>
                </a:solidFill>
              </a:rPr>
              <a:t>today is a good day</a:t>
            </a:r>
            <a:r>
              <a:rPr lang="en-US" sz="2800" dirty="0" smtClean="0"/>
              <a:t>”?</a:t>
            </a:r>
          </a:p>
          <a:p>
            <a:pPr marL="0" indent="0">
              <a:buNone/>
            </a:pPr>
            <a:endParaRPr lang="en-US" sz="2800" dirty="0" smtClean="0"/>
          </a:p>
          <a:p>
            <a:pPr marL="0" indent="0">
              <a:buNone/>
            </a:pPr>
            <a:r>
              <a:rPr lang="en-US" sz="2800" dirty="0" smtClean="0"/>
              <a:t>The main challenge with language modeling is dealing with data </a:t>
            </a:r>
            <a:r>
              <a:rPr lang="en-US" sz="2800" dirty="0" err="1" smtClean="0"/>
              <a:t>sparsity</a:t>
            </a:r>
            <a:endParaRPr lang="en-US" sz="2800" dirty="0"/>
          </a:p>
        </p:txBody>
      </p:sp>
      <p:sp>
        <p:nvSpPr>
          <p:cNvPr id="4" name="Rectangle 3"/>
          <p:cNvSpPr/>
          <p:nvPr/>
        </p:nvSpPr>
        <p:spPr>
          <a:xfrm>
            <a:off x="1752600" y="1447800"/>
            <a:ext cx="5043719" cy="461665"/>
          </a:xfrm>
          <a:prstGeom prst="rect">
            <a:avLst/>
          </a:prstGeom>
        </p:spPr>
        <p:txBody>
          <a:bodyPr wrap="none">
            <a:spAutoFit/>
          </a:bodyPr>
          <a:lstStyle/>
          <a:p>
            <a:r>
              <a:rPr lang="en-US" sz="2400" dirty="0">
                <a:solidFill>
                  <a:srgbClr val="0000FF"/>
                </a:solidFill>
              </a:rPr>
              <a:t>I think today is a good day to be me</a:t>
            </a:r>
          </a:p>
        </p:txBody>
      </p:sp>
    </p:spTree>
    <p:extLst>
      <p:ext uri="{BB962C8B-B14F-4D97-AF65-F5344CB8AC3E}">
        <p14:creationId xmlns:p14="http://schemas.microsoft.com/office/powerpoint/2010/main" val="3344900465"/>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modeling</a:t>
            </a:r>
            <a:endParaRPr lang="en-US" dirty="0"/>
          </a:p>
        </p:txBody>
      </p:sp>
      <p:sp>
        <p:nvSpPr>
          <p:cNvPr id="3" name="Content Placeholder 2"/>
          <p:cNvSpPr>
            <a:spLocks noGrp="1"/>
          </p:cNvSpPr>
          <p:nvPr>
            <p:ph idx="1"/>
          </p:nvPr>
        </p:nvSpPr>
        <p:spPr/>
        <p:txBody>
          <a:bodyPr/>
          <a:lstStyle/>
          <a:p>
            <a:pPr marL="0" indent="0">
              <a:buNone/>
            </a:pPr>
            <a:r>
              <a:rPr lang="en-US" sz="2800" dirty="0" smtClean="0"/>
              <a:t>Most common: </a:t>
            </a:r>
            <a:r>
              <a:rPr lang="en-US" sz="2800" dirty="0" err="1" smtClean="0"/>
              <a:t>n</a:t>
            </a:r>
            <a:r>
              <a:rPr lang="en-US" sz="2800" dirty="0" smtClean="0"/>
              <a:t>-gram language models</a:t>
            </a:r>
          </a:p>
          <a:p>
            <a:pPr marL="0" indent="0">
              <a:buNone/>
            </a:pPr>
            <a:r>
              <a:rPr lang="en-US" sz="2800" dirty="0"/>
              <a:t>	</a:t>
            </a:r>
            <a:r>
              <a:rPr lang="en-US" sz="2800" dirty="0" smtClean="0"/>
              <a:t>p(word | previous words)</a:t>
            </a:r>
            <a:endParaRPr lang="en-US" sz="2800" dirty="0"/>
          </a:p>
          <a:p>
            <a:pPr marL="0" indent="0">
              <a:buNone/>
            </a:pPr>
            <a:endParaRPr lang="en-US" sz="2800" dirty="0" smtClean="0"/>
          </a:p>
          <a:p>
            <a:pPr marL="0" indent="0">
              <a:buNone/>
            </a:pPr>
            <a:r>
              <a:rPr lang="en-US" sz="2800" dirty="0" smtClean="0"/>
              <a:t>More data the better (Google n-grams)</a:t>
            </a:r>
          </a:p>
          <a:p>
            <a:pPr marL="0" indent="0">
              <a:buNone/>
            </a:pPr>
            <a:endParaRPr lang="en-US" sz="2800" dirty="0" smtClean="0"/>
          </a:p>
          <a:p>
            <a:pPr marL="0" indent="0">
              <a:buNone/>
            </a:pPr>
            <a:r>
              <a:rPr lang="en-US" sz="2800" dirty="0" smtClean="0"/>
              <a:t>Domain is important!</a:t>
            </a:r>
            <a:endParaRPr lang="en-US" sz="2800" dirty="0"/>
          </a:p>
        </p:txBody>
      </p:sp>
    </p:spTree>
    <p:extLst>
      <p:ext uri="{BB962C8B-B14F-4D97-AF65-F5344CB8AC3E}">
        <p14:creationId xmlns:p14="http://schemas.microsoft.com/office/powerpoint/2010/main" val="4287437053"/>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527300" y="1403350"/>
            <a:ext cx="4089400" cy="4051300"/>
          </a:xfrm>
          <a:prstGeom prst="rect">
            <a:avLst/>
          </a:prstGeom>
        </p:spPr>
      </p:pic>
    </p:spTree>
    <p:extLst>
      <p:ext uri="{BB962C8B-B14F-4D97-AF65-F5344CB8AC3E}">
        <p14:creationId xmlns:p14="http://schemas.microsoft.com/office/powerpoint/2010/main" val="1322392752"/>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r>
              <a:rPr lang="en-US" dirty="0" smtClean="0"/>
              <a:t>Translation models: MT </a:t>
            </a:r>
            <a:r>
              <a:rPr lang="en-US" dirty="0"/>
              <a:t>Pyramid</a:t>
            </a:r>
          </a:p>
        </p:txBody>
      </p:sp>
      <p:sp>
        <p:nvSpPr>
          <p:cNvPr id="389123" name="Oval 3"/>
          <p:cNvSpPr>
            <a:spLocks noChangeArrowheads="1"/>
          </p:cNvSpPr>
          <p:nvPr/>
        </p:nvSpPr>
        <p:spPr bwMode="auto">
          <a:xfrm>
            <a:off x="2133600" y="56388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24" name="Oval 4"/>
          <p:cNvSpPr>
            <a:spLocks noChangeArrowheads="1"/>
          </p:cNvSpPr>
          <p:nvPr/>
        </p:nvSpPr>
        <p:spPr bwMode="auto">
          <a:xfrm>
            <a:off x="3200400" y="38100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25" name="Line 5"/>
          <p:cNvSpPr>
            <a:spLocks noChangeShapeType="1"/>
          </p:cNvSpPr>
          <p:nvPr/>
        </p:nvSpPr>
        <p:spPr bwMode="auto">
          <a:xfrm flipV="1">
            <a:off x="3352800" y="3048000"/>
            <a:ext cx="4572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126" name="Oval 6"/>
          <p:cNvSpPr>
            <a:spLocks noChangeArrowheads="1"/>
          </p:cNvSpPr>
          <p:nvPr/>
        </p:nvSpPr>
        <p:spPr bwMode="auto">
          <a:xfrm>
            <a:off x="3733800" y="28956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27" name="Line 7"/>
          <p:cNvSpPr>
            <a:spLocks noChangeShapeType="1"/>
          </p:cNvSpPr>
          <p:nvPr/>
        </p:nvSpPr>
        <p:spPr bwMode="auto">
          <a:xfrm flipV="1">
            <a:off x="3886200" y="2133600"/>
            <a:ext cx="4572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128" name="Oval 8"/>
          <p:cNvSpPr>
            <a:spLocks noChangeArrowheads="1"/>
          </p:cNvSpPr>
          <p:nvPr/>
        </p:nvSpPr>
        <p:spPr bwMode="auto">
          <a:xfrm>
            <a:off x="4267200" y="19812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29" name="Oval 9"/>
          <p:cNvSpPr>
            <a:spLocks noChangeArrowheads="1"/>
          </p:cNvSpPr>
          <p:nvPr/>
        </p:nvSpPr>
        <p:spPr bwMode="auto">
          <a:xfrm flipH="1">
            <a:off x="6400800" y="56388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30" name="Oval 10"/>
          <p:cNvSpPr>
            <a:spLocks noChangeArrowheads="1"/>
          </p:cNvSpPr>
          <p:nvPr/>
        </p:nvSpPr>
        <p:spPr bwMode="auto">
          <a:xfrm flipH="1">
            <a:off x="5334000" y="38100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31" name="Line 11"/>
          <p:cNvSpPr>
            <a:spLocks noChangeShapeType="1"/>
          </p:cNvSpPr>
          <p:nvPr/>
        </p:nvSpPr>
        <p:spPr bwMode="auto">
          <a:xfrm flipH="1" flipV="1">
            <a:off x="4953000" y="3048000"/>
            <a:ext cx="4572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132" name="Oval 12"/>
          <p:cNvSpPr>
            <a:spLocks noChangeArrowheads="1"/>
          </p:cNvSpPr>
          <p:nvPr/>
        </p:nvSpPr>
        <p:spPr bwMode="auto">
          <a:xfrm flipH="1">
            <a:off x="4800600" y="28956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33" name="Line 13"/>
          <p:cNvSpPr>
            <a:spLocks noChangeShapeType="1"/>
          </p:cNvSpPr>
          <p:nvPr/>
        </p:nvSpPr>
        <p:spPr bwMode="auto">
          <a:xfrm flipH="1" flipV="1">
            <a:off x="4419600" y="2133600"/>
            <a:ext cx="4572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134" name="Text Box 14"/>
          <p:cNvSpPr txBox="1">
            <a:spLocks noChangeArrowheads="1"/>
          </p:cNvSpPr>
          <p:nvPr/>
        </p:nvSpPr>
        <p:spPr bwMode="auto">
          <a:xfrm>
            <a:off x="1676400" y="6056313"/>
            <a:ext cx="1162050" cy="366712"/>
          </a:xfrm>
          <a:prstGeom prst="rect">
            <a:avLst/>
          </a:prstGeom>
          <a:noFill/>
          <a:ln w="9525">
            <a:noFill/>
            <a:miter lim="800000"/>
            <a:headEnd/>
            <a:tailEnd/>
          </a:ln>
          <a:effectLst/>
        </p:spPr>
        <p:txBody>
          <a:bodyPr wrap="none">
            <a:prstTxWarp prst="textNoShape">
              <a:avLst/>
            </a:prstTxWarp>
            <a:spAutoFit/>
          </a:bodyPr>
          <a:lstStyle/>
          <a:p>
            <a:pPr algn="l"/>
            <a:r>
              <a:rPr lang="en-US"/>
              <a:t>SOURCE</a:t>
            </a:r>
          </a:p>
        </p:txBody>
      </p:sp>
      <p:sp>
        <p:nvSpPr>
          <p:cNvPr id="389135" name="Text Box 15"/>
          <p:cNvSpPr txBox="1">
            <a:spLocks noChangeArrowheads="1"/>
          </p:cNvSpPr>
          <p:nvPr/>
        </p:nvSpPr>
        <p:spPr bwMode="auto">
          <a:xfrm>
            <a:off x="6019800" y="6056313"/>
            <a:ext cx="1111250" cy="366712"/>
          </a:xfrm>
          <a:prstGeom prst="rect">
            <a:avLst/>
          </a:prstGeom>
          <a:noFill/>
          <a:ln w="9525">
            <a:noFill/>
            <a:miter lim="800000"/>
            <a:headEnd/>
            <a:tailEnd/>
          </a:ln>
          <a:effectLst/>
        </p:spPr>
        <p:txBody>
          <a:bodyPr wrap="none">
            <a:prstTxWarp prst="textNoShape">
              <a:avLst/>
            </a:prstTxWarp>
            <a:spAutoFit/>
          </a:bodyPr>
          <a:lstStyle/>
          <a:p>
            <a:pPr algn="l"/>
            <a:r>
              <a:rPr lang="en-US"/>
              <a:t>TARGET</a:t>
            </a:r>
          </a:p>
        </p:txBody>
      </p:sp>
      <p:sp>
        <p:nvSpPr>
          <p:cNvPr id="389136" name="Text Box 16"/>
          <p:cNvSpPr txBox="1">
            <a:spLocks noChangeArrowheads="1"/>
          </p:cNvSpPr>
          <p:nvPr/>
        </p:nvSpPr>
        <p:spPr bwMode="auto">
          <a:xfrm>
            <a:off x="1219200" y="5562600"/>
            <a:ext cx="793750" cy="366713"/>
          </a:xfrm>
          <a:prstGeom prst="rect">
            <a:avLst/>
          </a:prstGeom>
          <a:noFill/>
          <a:ln w="9525">
            <a:noFill/>
            <a:miter lim="800000"/>
            <a:headEnd/>
            <a:tailEnd/>
          </a:ln>
          <a:effectLst/>
        </p:spPr>
        <p:txBody>
          <a:bodyPr wrap="none">
            <a:prstTxWarp prst="textNoShape">
              <a:avLst/>
            </a:prstTxWarp>
            <a:spAutoFit/>
          </a:bodyPr>
          <a:lstStyle/>
          <a:p>
            <a:pPr algn="l"/>
            <a:r>
              <a:rPr lang="en-US"/>
              <a:t>words</a:t>
            </a:r>
          </a:p>
        </p:txBody>
      </p:sp>
      <p:sp>
        <p:nvSpPr>
          <p:cNvPr id="389137" name="Text Box 17"/>
          <p:cNvSpPr txBox="1">
            <a:spLocks noChangeArrowheads="1"/>
          </p:cNvSpPr>
          <p:nvPr/>
        </p:nvSpPr>
        <p:spPr bwMode="auto">
          <a:xfrm>
            <a:off x="6781800" y="5562600"/>
            <a:ext cx="793750" cy="366713"/>
          </a:xfrm>
          <a:prstGeom prst="rect">
            <a:avLst/>
          </a:prstGeom>
          <a:noFill/>
          <a:ln w="9525">
            <a:noFill/>
            <a:miter lim="800000"/>
            <a:headEnd/>
            <a:tailEnd/>
          </a:ln>
          <a:effectLst/>
        </p:spPr>
        <p:txBody>
          <a:bodyPr wrap="none">
            <a:prstTxWarp prst="textNoShape">
              <a:avLst/>
            </a:prstTxWarp>
            <a:spAutoFit/>
          </a:bodyPr>
          <a:lstStyle/>
          <a:p>
            <a:pPr algn="l"/>
            <a:r>
              <a:rPr lang="en-US"/>
              <a:t>words</a:t>
            </a:r>
          </a:p>
        </p:txBody>
      </p:sp>
      <p:sp>
        <p:nvSpPr>
          <p:cNvPr id="389138" name="Text Box 18"/>
          <p:cNvSpPr txBox="1">
            <a:spLocks noChangeArrowheads="1"/>
          </p:cNvSpPr>
          <p:nvPr/>
        </p:nvSpPr>
        <p:spPr bwMode="auto">
          <a:xfrm>
            <a:off x="2133600" y="3733800"/>
            <a:ext cx="844550" cy="366713"/>
          </a:xfrm>
          <a:prstGeom prst="rect">
            <a:avLst/>
          </a:prstGeom>
          <a:noFill/>
          <a:ln w="9525">
            <a:noFill/>
            <a:miter lim="800000"/>
            <a:headEnd/>
            <a:tailEnd/>
          </a:ln>
          <a:effectLst/>
        </p:spPr>
        <p:txBody>
          <a:bodyPr wrap="none">
            <a:prstTxWarp prst="textNoShape">
              <a:avLst/>
            </a:prstTxWarp>
            <a:spAutoFit/>
          </a:bodyPr>
          <a:lstStyle/>
          <a:p>
            <a:pPr algn="l"/>
            <a:r>
              <a:rPr lang="en-US"/>
              <a:t>syntax</a:t>
            </a:r>
          </a:p>
        </p:txBody>
      </p:sp>
      <p:sp>
        <p:nvSpPr>
          <p:cNvPr id="389139" name="Text Box 19"/>
          <p:cNvSpPr txBox="1">
            <a:spLocks noChangeArrowheads="1"/>
          </p:cNvSpPr>
          <p:nvPr/>
        </p:nvSpPr>
        <p:spPr bwMode="auto">
          <a:xfrm>
            <a:off x="5715000" y="3733800"/>
            <a:ext cx="844550" cy="366713"/>
          </a:xfrm>
          <a:prstGeom prst="rect">
            <a:avLst/>
          </a:prstGeom>
          <a:noFill/>
          <a:ln w="9525">
            <a:noFill/>
            <a:miter lim="800000"/>
            <a:headEnd/>
            <a:tailEnd/>
          </a:ln>
          <a:effectLst/>
        </p:spPr>
        <p:txBody>
          <a:bodyPr wrap="none">
            <a:prstTxWarp prst="textNoShape">
              <a:avLst/>
            </a:prstTxWarp>
            <a:spAutoFit/>
          </a:bodyPr>
          <a:lstStyle/>
          <a:p>
            <a:pPr algn="l"/>
            <a:r>
              <a:rPr lang="en-US"/>
              <a:t>syntax</a:t>
            </a:r>
          </a:p>
        </p:txBody>
      </p:sp>
      <p:sp>
        <p:nvSpPr>
          <p:cNvPr id="389140" name="Text Box 20"/>
          <p:cNvSpPr txBox="1">
            <a:spLocks noChangeArrowheads="1"/>
          </p:cNvSpPr>
          <p:nvPr/>
        </p:nvSpPr>
        <p:spPr bwMode="auto">
          <a:xfrm>
            <a:off x="2438400" y="2819400"/>
            <a:ext cx="1212850" cy="366713"/>
          </a:xfrm>
          <a:prstGeom prst="rect">
            <a:avLst/>
          </a:prstGeom>
          <a:noFill/>
          <a:ln w="9525">
            <a:noFill/>
            <a:miter lim="800000"/>
            <a:headEnd/>
            <a:tailEnd/>
          </a:ln>
          <a:effectLst/>
        </p:spPr>
        <p:txBody>
          <a:bodyPr wrap="none">
            <a:prstTxWarp prst="textNoShape">
              <a:avLst/>
            </a:prstTxWarp>
            <a:spAutoFit/>
          </a:bodyPr>
          <a:lstStyle/>
          <a:p>
            <a:pPr algn="l"/>
            <a:r>
              <a:rPr lang="en-US"/>
              <a:t>semantics</a:t>
            </a:r>
          </a:p>
        </p:txBody>
      </p:sp>
      <p:sp>
        <p:nvSpPr>
          <p:cNvPr id="389141" name="Text Box 21"/>
          <p:cNvSpPr txBox="1">
            <a:spLocks noChangeArrowheads="1"/>
          </p:cNvSpPr>
          <p:nvPr/>
        </p:nvSpPr>
        <p:spPr bwMode="auto">
          <a:xfrm>
            <a:off x="5334000" y="2819400"/>
            <a:ext cx="1212850" cy="366713"/>
          </a:xfrm>
          <a:prstGeom prst="rect">
            <a:avLst/>
          </a:prstGeom>
          <a:noFill/>
          <a:ln w="9525">
            <a:noFill/>
            <a:miter lim="800000"/>
            <a:headEnd/>
            <a:tailEnd/>
          </a:ln>
          <a:effectLst/>
        </p:spPr>
        <p:txBody>
          <a:bodyPr wrap="none">
            <a:prstTxWarp prst="textNoShape">
              <a:avLst/>
            </a:prstTxWarp>
            <a:spAutoFit/>
          </a:bodyPr>
          <a:lstStyle/>
          <a:p>
            <a:pPr algn="l"/>
            <a:r>
              <a:rPr lang="en-US"/>
              <a:t>semantics</a:t>
            </a:r>
          </a:p>
        </p:txBody>
      </p:sp>
      <p:sp>
        <p:nvSpPr>
          <p:cNvPr id="389142" name="Text Box 22"/>
          <p:cNvSpPr txBox="1">
            <a:spLocks noChangeArrowheads="1"/>
          </p:cNvSpPr>
          <p:nvPr/>
        </p:nvSpPr>
        <p:spPr bwMode="auto">
          <a:xfrm>
            <a:off x="3886200" y="1524000"/>
            <a:ext cx="1238250" cy="366713"/>
          </a:xfrm>
          <a:prstGeom prst="rect">
            <a:avLst/>
          </a:prstGeom>
          <a:noFill/>
          <a:ln w="9525">
            <a:noFill/>
            <a:miter lim="800000"/>
            <a:headEnd/>
            <a:tailEnd/>
          </a:ln>
          <a:effectLst/>
        </p:spPr>
        <p:txBody>
          <a:bodyPr wrap="none">
            <a:prstTxWarp prst="textNoShape">
              <a:avLst/>
            </a:prstTxWarp>
            <a:spAutoFit/>
          </a:bodyPr>
          <a:lstStyle/>
          <a:p>
            <a:pPr algn="l"/>
            <a:r>
              <a:rPr lang="en-US"/>
              <a:t>interlingua</a:t>
            </a:r>
          </a:p>
        </p:txBody>
      </p:sp>
      <p:sp>
        <p:nvSpPr>
          <p:cNvPr id="389143" name="Oval 23"/>
          <p:cNvSpPr>
            <a:spLocks noChangeArrowheads="1"/>
          </p:cNvSpPr>
          <p:nvPr/>
        </p:nvSpPr>
        <p:spPr bwMode="auto">
          <a:xfrm>
            <a:off x="2667000" y="47244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44" name="Oval 24"/>
          <p:cNvSpPr>
            <a:spLocks noChangeArrowheads="1"/>
          </p:cNvSpPr>
          <p:nvPr/>
        </p:nvSpPr>
        <p:spPr bwMode="auto">
          <a:xfrm flipH="1">
            <a:off x="5867400" y="4724400"/>
            <a:ext cx="228600" cy="2286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389145" name="Text Box 25"/>
          <p:cNvSpPr txBox="1">
            <a:spLocks noChangeArrowheads="1"/>
          </p:cNvSpPr>
          <p:nvPr/>
        </p:nvSpPr>
        <p:spPr bwMode="auto">
          <a:xfrm>
            <a:off x="1600200" y="4648200"/>
            <a:ext cx="996950" cy="366713"/>
          </a:xfrm>
          <a:prstGeom prst="rect">
            <a:avLst/>
          </a:prstGeom>
          <a:noFill/>
          <a:ln w="9525">
            <a:noFill/>
            <a:miter lim="800000"/>
            <a:headEnd/>
            <a:tailEnd/>
          </a:ln>
          <a:effectLst/>
        </p:spPr>
        <p:txBody>
          <a:bodyPr wrap="none">
            <a:prstTxWarp prst="textNoShape">
              <a:avLst/>
            </a:prstTxWarp>
            <a:spAutoFit/>
          </a:bodyPr>
          <a:lstStyle/>
          <a:p>
            <a:pPr algn="l"/>
            <a:r>
              <a:rPr lang="en-US"/>
              <a:t>phrases</a:t>
            </a:r>
          </a:p>
        </p:txBody>
      </p:sp>
      <p:sp>
        <p:nvSpPr>
          <p:cNvPr id="389146" name="Text Box 26"/>
          <p:cNvSpPr txBox="1">
            <a:spLocks noChangeArrowheads="1"/>
          </p:cNvSpPr>
          <p:nvPr/>
        </p:nvSpPr>
        <p:spPr bwMode="auto">
          <a:xfrm>
            <a:off x="6248400" y="4648200"/>
            <a:ext cx="996950" cy="366713"/>
          </a:xfrm>
          <a:prstGeom prst="rect">
            <a:avLst/>
          </a:prstGeom>
          <a:noFill/>
          <a:ln w="9525">
            <a:noFill/>
            <a:miter lim="800000"/>
            <a:headEnd/>
            <a:tailEnd/>
          </a:ln>
          <a:effectLst/>
        </p:spPr>
        <p:txBody>
          <a:bodyPr wrap="none">
            <a:prstTxWarp prst="textNoShape">
              <a:avLst/>
            </a:prstTxWarp>
            <a:spAutoFit/>
          </a:bodyPr>
          <a:lstStyle/>
          <a:p>
            <a:pPr algn="l"/>
            <a:r>
              <a:rPr lang="en-US"/>
              <a:t>phrases</a:t>
            </a:r>
          </a:p>
        </p:txBody>
      </p:sp>
      <p:sp>
        <p:nvSpPr>
          <p:cNvPr id="389147" name="Line 27"/>
          <p:cNvSpPr>
            <a:spLocks noChangeShapeType="1"/>
          </p:cNvSpPr>
          <p:nvPr/>
        </p:nvSpPr>
        <p:spPr bwMode="auto">
          <a:xfrm flipH="1" flipV="1">
            <a:off x="5467350" y="3943350"/>
            <a:ext cx="490538" cy="887413"/>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148" name="Line 28"/>
          <p:cNvSpPr>
            <a:spLocks noChangeShapeType="1"/>
          </p:cNvSpPr>
          <p:nvPr/>
        </p:nvSpPr>
        <p:spPr bwMode="auto">
          <a:xfrm flipV="1">
            <a:off x="2841625" y="3892550"/>
            <a:ext cx="493713" cy="877888"/>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389149" name="Line 29"/>
          <p:cNvSpPr>
            <a:spLocks noChangeShapeType="1"/>
          </p:cNvSpPr>
          <p:nvPr/>
        </p:nvSpPr>
        <p:spPr bwMode="auto">
          <a:xfrm flipV="1">
            <a:off x="2286000" y="4837113"/>
            <a:ext cx="493713" cy="877887"/>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389150" name="Line 30"/>
          <p:cNvSpPr>
            <a:spLocks noChangeShapeType="1"/>
          </p:cNvSpPr>
          <p:nvPr/>
        </p:nvSpPr>
        <p:spPr bwMode="auto">
          <a:xfrm flipH="1" flipV="1">
            <a:off x="2362200" y="5791200"/>
            <a:ext cx="4038600" cy="0"/>
          </a:xfrm>
          <a:prstGeom prst="line">
            <a:avLst/>
          </a:prstGeom>
          <a:noFill/>
          <a:ln w="76200">
            <a:solidFill>
              <a:srgbClr val="FF0000"/>
            </a:solidFill>
            <a:round/>
            <a:headEnd type="triangle" w="med" len="med"/>
            <a:tailEnd/>
          </a:ln>
          <a:effectLst/>
        </p:spPr>
        <p:txBody>
          <a:bodyPr>
            <a:prstTxWarp prst="textNoShape">
              <a:avLst/>
            </a:prstTxWarp>
          </a:bodyPr>
          <a:lstStyle/>
          <a:p>
            <a:endParaRPr lang="en-US"/>
          </a:p>
        </p:txBody>
      </p:sp>
      <p:sp>
        <p:nvSpPr>
          <p:cNvPr id="389151" name="Line 31"/>
          <p:cNvSpPr>
            <a:spLocks noChangeShapeType="1"/>
          </p:cNvSpPr>
          <p:nvPr/>
        </p:nvSpPr>
        <p:spPr bwMode="auto">
          <a:xfrm flipH="1" flipV="1">
            <a:off x="5986463" y="4827588"/>
            <a:ext cx="490537" cy="887412"/>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389152" name="Line 32"/>
          <p:cNvSpPr>
            <a:spLocks noChangeShapeType="1"/>
          </p:cNvSpPr>
          <p:nvPr/>
        </p:nvSpPr>
        <p:spPr bwMode="auto">
          <a:xfrm flipH="1" flipV="1">
            <a:off x="2895600" y="4800600"/>
            <a:ext cx="2895600" cy="0"/>
          </a:xfrm>
          <a:prstGeom prst="line">
            <a:avLst/>
          </a:prstGeom>
          <a:noFill/>
          <a:ln w="76200">
            <a:solidFill>
              <a:srgbClr val="FF0000"/>
            </a:solidFill>
            <a:round/>
            <a:headEnd type="triangle" w="med" len="med"/>
            <a:tailEnd/>
          </a:ln>
          <a:effectLst/>
        </p:spPr>
        <p:txBody>
          <a:bodyPr>
            <a:prstTxWarp prst="textNoShape">
              <a:avLst/>
            </a:prstTxWarp>
          </a:bodyPr>
          <a:lstStyle/>
          <a:p>
            <a:endParaRPr lang="en-US"/>
          </a:p>
        </p:txBody>
      </p:sp>
      <p:sp>
        <p:nvSpPr>
          <p:cNvPr id="389153" name="Line 33"/>
          <p:cNvSpPr>
            <a:spLocks noChangeShapeType="1"/>
          </p:cNvSpPr>
          <p:nvPr/>
        </p:nvSpPr>
        <p:spPr bwMode="auto">
          <a:xfrm flipV="1">
            <a:off x="4191000" y="4953000"/>
            <a:ext cx="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89154" name="Line 34"/>
          <p:cNvSpPr>
            <a:spLocks noChangeShapeType="1"/>
          </p:cNvSpPr>
          <p:nvPr/>
        </p:nvSpPr>
        <p:spPr bwMode="auto">
          <a:xfrm flipV="1">
            <a:off x="4343400" y="4953000"/>
            <a:ext cx="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89155" name="Line 35"/>
          <p:cNvSpPr>
            <a:spLocks noChangeShapeType="1"/>
          </p:cNvSpPr>
          <p:nvPr/>
        </p:nvSpPr>
        <p:spPr bwMode="auto">
          <a:xfrm flipV="1">
            <a:off x="4038600" y="4953000"/>
            <a:ext cx="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Tree>
    <p:extLst>
      <p:ext uri="{BB962C8B-B14F-4D97-AF65-F5344CB8AC3E}">
        <p14:creationId xmlns:p14="http://schemas.microsoft.com/office/powerpoint/2010/main" val="1444679202"/>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48600" y="152400"/>
            <a:ext cx="1219200" cy="190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746" name="Rectangle 2"/>
          <p:cNvSpPr>
            <a:spLocks noGrp="1" noChangeArrowheads="1"/>
          </p:cNvSpPr>
          <p:nvPr>
            <p:ph type="title"/>
          </p:nvPr>
        </p:nvSpPr>
        <p:spPr/>
        <p:txBody>
          <a:bodyPr/>
          <a:lstStyle/>
          <a:p>
            <a:r>
              <a:rPr lang="en-US"/>
              <a:t>Phrase-Based Statistical MT</a:t>
            </a:r>
          </a:p>
        </p:txBody>
      </p:sp>
      <p:sp>
        <p:nvSpPr>
          <p:cNvPr id="2" name="Rectangle 1"/>
          <p:cNvSpPr/>
          <p:nvPr/>
        </p:nvSpPr>
        <p:spPr>
          <a:xfrm>
            <a:off x="1345536" y="1885890"/>
            <a:ext cx="5588664" cy="400110"/>
          </a:xfrm>
          <a:prstGeom prst="rect">
            <a:avLst/>
          </a:prstGeom>
        </p:spPr>
        <p:txBody>
          <a:bodyPr wrap="none">
            <a:spAutoFit/>
          </a:bodyPr>
          <a:lstStyle/>
          <a:p>
            <a:r>
              <a:rPr lang="en-US" sz="2000" dirty="0" err="1" smtClean="0"/>
              <a:t>Morgen</a:t>
            </a:r>
            <a:r>
              <a:rPr lang="en-US" sz="2000" dirty="0" smtClean="0"/>
              <a:t> </a:t>
            </a:r>
            <a:r>
              <a:rPr lang="en-US" sz="2000" dirty="0" err="1" smtClean="0"/>
              <a:t>fliege</a:t>
            </a:r>
            <a:r>
              <a:rPr lang="en-US" sz="2000" dirty="0" smtClean="0"/>
              <a:t> </a:t>
            </a:r>
            <a:r>
              <a:rPr lang="en-US" sz="2000" dirty="0" err="1" smtClean="0"/>
              <a:t>ich</a:t>
            </a:r>
            <a:r>
              <a:rPr lang="en-US" sz="2000" dirty="0" smtClean="0"/>
              <a:t> </a:t>
            </a:r>
            <a:r>
              <a:rPr lang="en-US" sz="2000" dirty="0" err="1" smtClean="0"/>
              <a:t>nach</a:t>
            </a:r>
            <a:r>
              <a:rPr lang="en-US" sz="2000" dirty="0" smtClean="0"/>
              <a:t> </a:t>
            </a:r>
            <a:r>
              <a:rPr lang="en-US" sz="2000" dirty="0" err="1" smtClean="0"/>
              <a:t>Kanada</a:t>
            </a:r>
            <a:r>
              <a:rPr lang="en-US" sz="2000" dirty="0" smtClean="0"/>
              <a:t> </a:t>
            </a:r>
            <a:r>
              <a:rPr lang="en-US" sz="2000" dirty="0" err="1" smtClean="0"/>
              <a:t>zue</a:t>
            </a:r>
            <a:r>
              <a:rPr lang="en-US" sz="2000" dirty="0" smtClean="0"/>
              <a:t> </a:t>
            </a:r>
            <a:r>
              <a:rPr lang="en-US" sz="2000" dirty="0" err="1" smtClean="0"/>
              <a:t>Konferenze</a:t>
            </a:r>
            <a:endParaRPr lang="en-US" sz="2000" dirty="0"/>
          </a:p>
        </p:txBody>
      </p:sp>
    </p:spTree>
    <p:extLst>
      <p:ext uri="{BB962C8B-B14F-4D97-AF65-F5344CB8AC3E}">
        <p14:creationId xmlns:p14="http://schemas.microsoft.com/office/powerpoint/2010/main" val="2446141642"/>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848600" y="152400"/>
            <a:ext cx="1219200" cy="190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746" name="Rectangle 2"/>
          <p:cNvSpPr>
            <a:spLocks noGrp="1" noChangeArrowheads="1"/>
          </p:cNvSpPr>
          <p:nvPr>
            <p:ph type="title"/>
          </p:nvPr>
        </p:nvSpPr>
        <p:spPr/>
        <p:txBody>
          <a:bodyPr/>
          <a:lstStyle/>
          <a:p>
            <a:r>
              <a:rPr lang="en-US"/>
              <a:t>Phrase-Based Statistical MT</a:t>
            </a:r>
          </a:p>
        </p:txBody>
      </p:sp>
      <p:sp>
        <p:nvSpPr>
          <p:cNvPr id="287747" name="Rectangle 3"/>
          <p:cNvSpPr>
            <a:spLocks noChangeArrowheads="1"/>
          </p:cNvSpPr>
          <p:nvPr/>
        </p:nvSpPr>
        <p:spPr bwMode="auto">
          <a:xfrm>
            <a:off x="457200" y="3505200"/>
            <a:ext cx="8229600" cy="9144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000" dirty="0">
                <a:solidFill>
                  <a:srgbClr val="0000FF"/>
                </a:solidFill>
              </a:rPr>
              <a:t>Foreign input segmented in to phrases</a:t>
            </a:r>
          </a:p>
          <a:p>
            <a:pPr marL="742950" lvl="1" indent="-285750" algn="l">
              <a:spcBef>
                <a:spcPct val="20000"/>
              </a:spcBef>
              <a:buFontTx/>
              <a:buChar char="–"/>
            </a:pPr>
            <a:r>
              <a:rPr lang="en-US" dirty="0">
                <a:solidFill>
                  <a:srgbClr val="0000FF"/>
                </a:solidFill>
                <a:ea typeface="ＭＳ Ｐゴシック" charset="-128"/>
              </a:rPr>
              <a:t>“phrase” is any sequence of words</a:t>
            </a:r>
          </a:p>
          <a:p>
            <a:pPr algn="l">
              <a:spcBef>
                <a:spcPct val="20000"/>
              </a:spcBef>
            </a:pPr>
            <a:endParaRPr lang="en-US" sz="2000" dirty="0" smtClean="0">
              <a:solidFill>
                <a:srgbClr val="0000FF"/>
              </a:solidFill>
            </a:endParaRPr>
          </a:p>
          <a:p>
            <a:pPr algn="l">
              <a:spcBef>
                <a:spcPct val="20000"/>
              </a:spcBef>
            </a:pPr>
            <a:endParaRPr lang="en-US" sz="2000" dirty="0" smtClean="0">
              <a:solidFill>
                <a:srgbClr val="0000FF"/>
              </a:solidFill>
            </a:endParaRPr>
          </a:p>
          <a:p>
            <a:pPr marL="342900" indent="-342900" algn="l">
              <a:spcBef>
                <a:spcPct val="20000"/>
              </a:spcBef>
            </a:pPr>
            <a:endParaRPr lang="en-US" sz="2000" dirty="0">
              <a:solidFill>
                <a:srgbClr val="0000FF"/>
              </a:solidFill>
            </a:endParaRPr>
          </a:p>
        </p:txBody>
      </p:sp>
      <p:sp>
        <p:nvSpPr>
          <p:cNvPr id="287748" name="Text Box 4"/>
          <p:cNvSpPr txBox="1">
            <a:spLocks noChangeArrowheads="1"/>
          </p:cNvSpPr>
          <p:nvPr/>
        </p:nvSpPr>
        <p:spPr bwMode="auto">
          <a:xfrm>
            <a:off x="733425" y="1754188"/>
            <a:ext cx="9715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Morgen</a:t>
            </a:r>
          </a:p>
        </p:txBody>
      </p:sp>
      <p:sp>
        <p:nvSpPr>
          <p:cNvPr id="287749" name="Text Box 5"/>
          <p:cNvSpPr txBox="1">
            <a:spLocks noChangeArrowheads="1"/>
          </p:cNvSpPr>
          <p:nvPr/>
        </p:nvSpPr>
        <p:spPr bwMode="auto">
          <a:xfrm>
            <a:off x="1962150" y="1754188"/>
            <a:ext cx="742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fliege</a:t>
            </a:r>
          </a:p>
        </p:txBody>
      </p:sp>
      <p:sp>
        <p:nvSpPr>
          <p:cNvPr id="287750" name="Text Box 6"/>
          <p:cNvSpPr txBox="1">
            <a:spLocks noChangeArrowheads="1"/>
          </p:cNvSpPr>
          <p:nvPr/>
        </p:nvSpPr>
        <p:spPr bwMode="auto">
          <a:xfrm>
            <a:off x="3117850" y="1754188"/>
            <a:ext cx="488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ich</a:t>
            </a:r>
          </a:p>
        </p:txBody>
      </p:sp>
      <p:sp>
        <p:nvSpPr>
          <p:cNvPr id="287751" name="Text Box 7"/>
          <p:cNvSpPr txBox="1">
            <a:spLocks noChangeArrowheads="1"/>
          </p:cNvSpPr>
          <p:nvPr/>
        </p:nvSpPr>
        <p:spPr bwMode="auto">
          <a:xfrm>
            <a:off x="4191000" y="1754188"/>
            <a:ext cx="15430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nach Kanada</a:t>
            </a:r>
          </a:p>
        </p:txBody>
      </p:sp>
      <p:sp>
        <p:nvSpPr>
          <p:cNvPr id="287752" name="Text Box 8"/>
          <p:cNvSpPr txBox="1">
            <a:spLocks noChangeArrowheads="1"/>
          </p:cNvSpPr>
          <p:nvPr/>
        </p:nvSpPr>
        <p:spPr bwMode="auto">
          <a:xfrm>
            <a:off x="6553200" y="1754188"/>
            <a:ext cx="16192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zur Konferenz</a:t>
            </a:r>
          </a:p>
        </p:txBody>
      </p:sp>
    </p:spTree>
    <p:extLst>
      <p:ext uri="{BB962C8B-B14F-4D97-AF65-F5344CB8AC3E}">
        <p14:creationId xmlns:p14="http://schemas.microsoft.com/office/powerpoint/2010/main" val="157098797"/>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848600" y="152400"/>
            <a:ext cx="1219200" cy="190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746" name="Rectangle 2"/>
          <p:cNvSpPr>
            <a:spLocks noGrp="1" noChangeArrowheads="1"/>
          </p:cNvSpPr>
          <p:nvPr>
            <p:ph type="title"/>
          </p:nvPr>
        </p:nvSpPr>
        <p:spPr/>
        <p:txBody>
          <a:bodyPr/>
          <a:lstStyle/>
          <a:p>
            <a:r>
              <a:rPr lang="en-US"/>
              <a:t>Phrase-Based Statistical MT</a:t>
            </a:r>
          </a:p>
        </p:txBody>
      </p:sp>
      <p:sp>
        <p:nvSpPr>
          <p:cNvPr id="287747" name="Rectangle 3"/>
          <p:cNvSpPr>
            <a:spLocks noChangeArrowheads="1"/>
          </p:cNvSpPr>
          <p:nvPr/>
        </p:nvSpPr>
        <p:spPr bwMode="auto">
          <a:xfrm>
            <a:off x="457200" y="3429000"/>
            <a:ext cx="8229600" cy="9144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000" dirty="0" smtClean="0">
                <a:solidFill>
                  <a:srgbClr val="0000FF"/>
                </a:solidFill>
              </a:rPr>
              <a:t>Each </a:t>
            </a:r>
            <a:r>
              <a:rPr lang="en-US" sz="2000" dirty="0">
                <a:solidFill>
                  <a:srgbClr val="0000FF"/>
                </a:solidFill>
              </a:rPr>
              <a:t>phrase is probabilistically translated into English</a:t>
            </a:r>
          </a:p>
          <a:p>
            <a:pPr marL="742950" lvl="1" indent="-285750" algn="l">
              <a:spcBef>
                <a:spcPct val="20000"/>
              </a:spcBef>
              <a:buFontTx/>
              <a:buChar char="–"/>
            </a:pPr>
            <a:r>
              <a:rPr lang="en-US" dirty="0" err="1">
                <a:solidFill>
                  <a:srgbClr val="0000FF"/>
                </a:solidFill>
                <a:ea typeface="ＭＳ Ｐゴシック" charset="-128"/>
              </a:rPr>
              <a:t>P(to</a:t>
            </a:r>
            <a:r>
              <a:rPr lang="en-US" dirty="0">
                <a:solidFill>
                  <a:srgbClr val="0000FF"/>
                </a:solidFill>
                <a:ea typeface="ＭＳ Ｐゴシック" charset="-128"/>
              </a:rPr>
              <a:t> the conference | </a:t>
            </a:r>
            <a:r>
              <a:rPr lang="en-US" dirty="0" err="1">
                <a:solidFill>
                  <a:srgbClr val="0000FF"/>
                </a:solidFill>
                <a:ea typeface="ＭＳ Ｐゴシック" charset="-128"/>
              </a:rPr>
              <a:t>zur</a:t>
            </a:r>
            <a:r>
              <a:rPr lang="en-US" dirty="0">
                <a:solidFill>
                  <a:srgbClr val="0000FF"/>
                </a:solidFill>
                <a:ea typeface="ＭＳ Ｐゴシック" charset="-128"/>
              </a:rPr>
              <a:t> </a:t>
            </a:r>
            <a:r>
              <a:rPr lang="en-US" dirty="0" err="1">
                <a:solidFill>
                  <a:srgbClr val="0000FF"/>
                </a:solidFill>
                <a:ea typeface="ＭＳ Ｐゴシック" charset="-128"/>
              </a:rPr>
              <a:t>Konferenz</a:t>
            </a:r>
            <a:r>
              <a:rPr lang="en-US" dirty="0">
                <a:solidFill>
                  <a:srgbClr val="0000FF"/>
                </a:solidFill>
                <a:ea typeface="ＭＳ Ｐゴシック" charset="-128"/>
              </a:rPr>
              <a:t>)</a:t>
            </a:r>
          </a:p>
          <a:p>
            <a:pPr marL="742950" lvl="1" indent="-285750" algn="l">
              <a:spcBef>
                <a:spcPct val="20000"/>
              </a:spcBef>
              <a:buFontTx/>
              <a:buChar char="–"/>
            </a:pPr>
            <a:r>
              <a:rPr lang="en-US" dirty="0">
                <a:solidFill>
                  <a:srgbClr val="0000FF"/>
                </a:solidFill>
                <a:ea typeface="ＭＳ Ｐゴシック" charset="-128"/>
              </a:rPr>
              <a:t>P(into the meeting | </a:t>
            </a:r>
            <a:r>
              <a:rPr lang="en-US" dirty="0" err="1">
                <a:solidFill>
                  <a:srgbClr val="0000FF"/>
                </a:solidFill>
                <a:ea typeface="ＭＳ Ｐゴシック" charset="-128"/>
              </a:rPr>
              <a:t>zur</a:t>
            </a:r>
            <a:r>
              <a:rPr lang="en-US" dirty="0">
                <a:solidFill>
                  <a:srgbClr val="0000FF"/>
                </a:solidFill>
                <a:ea typeface="ＭＳ Ｐゴシック" charset="-128"/>
              </a:rPr>
              <a:t> </a:t>
            </a:r>
            <a:r>
              <a:rPr lang="en-US" dirty="0" err="1">
                <a:solidFill>
                  <a:srgbClr val="0000FF"/>
                </a:solidFill>
                <a:ea typeface="ＭＳ Ｐゴシック" charset="-128"/>
              </a:rPr>
              <a:t>Konferenz</a:t>
            </a:r>
            <a:r>
              <a:rPr lang="en-US" dirty="0" smtClean="0">
                <a:solidFill>
                  <a:srgbClr val="0000FF"/>
                </a:solidFill>
                <a:ea typeface="ＭＳ Ｐゴシック" charset="-128"/>
              </a:rPr>
              <a:t>)</a:t>
            </a:r>
            <a:endParaRPr lang="en-US" dirty="0">
              <a:solidFill>
                <a:srgbClr val="0000FF"/>
              </a:solidFill>
              <a:ea typeface="ＭＳ Ｐゴシック" charset="-128"/>
            </a:endParaRPr>
          </a:p>
        </p:txBody>
      </p:sp>
      <p:sp>
        <p:nvSpPr>
          <p:cNvPr id="287748" name="Text Box 4"/>
          <p:cNvSpPr txBox="1">
            <a:spLocks noChangeArrowheads="1"/>
          </p:cNvSpPr>
          <p:nvPr/>
        </p:nvSpPr>
        <p:spPr bwMode="auto">
          <a:xfrm>
            <a:off x="733425" y="1754188"/>
            <a:ext cx="9715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Morgen</a:t>
            </a:r>
          </a:p>
        </p:txBody>
      </p:sp>
      <p:sp>
        <p:nvSpPr>
          <p:cNvPr id="287749" name="Text Box 5"/>
          <p:cNvSpPr txBox="1">
            <a:spLocks noChangeArrowheads="1"/>
          </p:cNvSpPr>
          <p:nvPr/>
        </p:nvSpPr>
        <p:spPr bwMode="auto">
          <a:xfrm>
            <a:off x="1962150" y="1754188"/>
            <a:ext cx="742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fliege</a:t>
            </a:r>
          </a:p>
        </p:txBody>
      </p:sp>
      <p:sp>
        <p:nvSpPr>
          <p:cNvPr id="287750" name="Text Box 6"/>
          <p:cNvSpPr txBox="1">
            <a:spLocks noChangeArrowheads="1"/>
          </p:cNvSpPr>
          <p:nvPr/>
        </p:nvSpPr>
        <p:spPr bwMode="auto">
          <a:xfrm>
            <a:off x="3117850" y="1754188"/>
            <a:ext cx="488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ich</a:t>
            </a:r>
          </a:p>
        </p:txBody>
      </p:sp>
      <p:sp>
        <p:nvSpPr>
          <p:cNvPr id="287751" name="Text Box 7"/>
          <p:cNvSpPr txBox="1">
            <a:spLocks noChangeArrowheads="1"/>
          </p:cNvSpPr>
          <p:nvPr/>
        </p:nvSpPr>
        <p:spPr bwMode="auto">
          <a:xfrm>
            <a:off x="4191000" y="1754188"/>
            <a:ext cx="15430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nach Kanada</a:t>
            </a:r>
          </a:p>
        </p:txBody>
      </p:sp>
      <p:sp>
        <p:nvSpPr>
          <p:cNvPr id="287752" name="Text Box 8"/>
          <p:cNvSpPr txBox="1">
            <a:spLocks noChangeArrowheads="1"/>
          </p:cNvSpPr>
          <p:nvPr/>
        </p:nvSpPr>
        <p:spPr bwMode="auto">
          <a:xfrm>
            <a:off x="6553200" y="1754188"/>
            <a:ext cx="16192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zur Konferenz</a:t>
            </a:r>
          </a:p>
        </p:txBody>
      </p:sp>
      <p:sp>
        <p:nvSpPr>
          <p:cNvPr id="287753" name="Text Box 9"/>
          <p:cNvSpPr txBox="1">
            <a:spLocks noChangeArrowheads="1"/>
          </p:cNvSpPr>
          <p:nvPr/>
        </p:nvSpPr>
        <p:spPr bwMode="auto">
          <a:xfrm>
            <a:off x="635000" y="2820988"/>
            <a:ext cx="12255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Tomorrow</a:t>
            </a:r>
          </a:p>
        </p:txBody>
      </p:sp>
      <p:sp>
        <p:nvSpPr>
          <p:cNvPr id="287754" name="Text Box 10"/>
          <p:cNvSpPr txBox="1">
            <a:spLocks noChangeArrowheads="1"/>
          </p:cNvSpPr>
          <p:nvPr/>
        </p:nvSpPr>
        <p:spPr bwMode="auto">
          <a:xfrm>
            <a:off x="3200400" y="2819400"/>
            <a:ext cx="2603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I</a:t>
            </a:r>
          </a:p>
        </p:txBody>
      </p:sp>
      <p:sp>
        <p:nvSpPr>
          <p:cNvPr id="287755" name="Text Box 11"/>
          <p:cNvSpPr txBox="1">
            <a:spLocks noChangeArrowheads="1"/>
          </p:cNvSpPr>
          <p:nvPr/>
        </p:nvSpPr>
        <p:spPr bwMode="auto">
          <a:xfrm>
            <a:off x="1981200" y="2819400"/>
            <a:ext cx="8064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will fly</a:t>
            </a:r>
          </a:p>
        </p:txBody>
      </p:sp>
      <p:sp>
        <p:nvSpPr>
          <p:cNvPr id="287756" name="Text Box 12"/>
          <p:cNvSpPr txBox="1">
            <a:spLocks noChangeArrowheads="1"/>
          </p:cNvSpPr>
          <p:nvPr/>
        </p:nvSpPr>
        <p:spPr bwMode="auto">
          <a:xfrm>
            <a:off x="6477000" y="2819400"/>
            <a:ext cx="19621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dirty="0"/>
              <a:t>to the conference</a:t>
            </a:r>
          </a:p>
        </p:txBody>
      </p:sp>
      <p:sp>
        <p:nvSpPr>
          <p:cNvPr id="287757" name="Text Box 13"/>
          <p:cNvSpPr txBox="1">
            <a:spLocks noChangeArrowheads="1"/>
          </p:cNvSpPr>
          <p:nvPr/>
        </p:nvSpPr>
        <p:spPr bwMode="auto">
          <a:xfrm>
            <a:off x="4495800" y="2819400"/>
            <a:ext cx="1250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In Canada</a:t>
            </a:r>
          </a:p>
        </p:txBody>
      </p:sp>
      <p:sp>
        <p:nvSpPr>
          <p:cNvPr id="287758" name="Line 14"/>
          <p:cNvSpPr>
            <a:spLocks noChangeShapeType="1"/>
          </p:cNvSpPr>
          <p:nvPr/>
        </p:nvSpPr>
        <p:spPr bwMode="auto">
          <a:xfrm>
            <a:off x="1219200" y="2133600"/>
            <a:ext cx="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87759" name="Line 15"/>
          <p:cNvSpPr>
            <a:spLocks noChangeShapeType="1"/>
          </p:cNvSpPr>
          <p:nvPr/>
        </p:nvSpPr>
        <p:spPr bwMode="auto">
          <a:xfrm>
            <a:off x="2362200" y="2133600"/>
            <a:ext cx="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87760" name="Line 16"/>
          <p:cNvSpPr>
            <a:spLocks noChangeShapeType="1"/>
          </p:cNvSpPr>
          <p:nvPr/>
        </p:nvSpPr>
        <p:spPr bwMode="auto">
          <a:xfrm flipH="1">
            <a:off x="3352800" y="2133600"/>
            <a:ext cx="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87761" name="Line 17"/>
          <p:cNvSpPr>
            <a:spLocks noChangeShapeType="1"/>
          </p:cNvSpPr>
          <p:nvPr/>
        </p:nvSpPr>
        <p:spPr bwMode="auto">
          <a:xfrm>
            <a:off x="4953000" y="2133600"/>
            <a:ext cx="7620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87762" name="Line 18"/>
          <p:cNvSpPr>
            <a:spLocks noChangeShapeType="1"/>
          </p:cNvSpPr>
          <p:nvPr/>
        </p:nvSpPr>
        <p:spPr bwMode="auto">
          <a:xfrm>
            <a:off x="7162800" y="2133600"/>
            <a:ext cx="2286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Tree>
    <p:extLst>
      <p:ext uri="{BB962C8B-B14F-4D97-AF65-F5344CB8AC3E}">
        <p14:creationId xmlns:p14="http://schemas.microsoft.com/office/powerpoint/2010/main" val="1024145548"/>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848600" y="152400"/>
            <a:ext cx="1219200" cy="1905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746" name="Rectangle 2"/>
          <p:cNvSpPr>
            <a:spLocks noGrp="1" noChangeArrowheads="1"/>
          </p:cNvSpPr>
          <p:nvPr>
            <p:ph type="title"/>
          </p:nvPr>
        </p:nvSpPr>
        <p:spPr/>
        <p:txBody>
          <a:bodyPr/>
          <a:lstStyle/>
          <a:p>
            <a:r>
              <a:rPr lang="en-US"/>
              <a:t>Phrase-Based Statistical MT</a:t>
            </a:r>
          </a:p>
        </p:txBody>
      </p:sp>
      <p:sp>
        <p:nvSpPr>
          <p:cNvPr id="287747" name="Rectangle 3"/>
          <p:cNvSpPr>
            <a:spLocks noChangeArrowheads="1"/>
          </p:cNvSpPr>
          <p:nvPr/>
        </p:nvSpPr>
        <p:spPr bwMode="auto">
          <a:xfrm>
            <a:off x="457200" y="3429000"/>
            <a:ext cx="8229600" cy="9144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000" dirty="0" smtClean="0">
                <a:solidFill>
                  <a:srgbClr val="0000FF"/>
                </a:solidFill>
              </a:rPr>
              <a:t>Phrases </a:t>
            </a:r>
            <a:r>
              <a:rPr lang="en-US" sz="2000" dirty="0">
                <a:solidFill>
                  <a:srgbClr val="0000FF"/>
                </a:solidFill>
              </a:rPr>
              <a:t>are probabilistically re-ordered</a:t>
            </a:r>
          </a:p>
          <a:p>
            <a:pPr algn="l">
              <a:spcBef>
                <a:spcPct val="20000"/>
              </a:spcBef>
            </a:pPr>
            <a:endParaRPr lang="en-US" sz="2000" dirty="0" smtClean="0"/>
          </a:p>
          <a:p>
            <a:pPr algn="l">
              <a:spcBef>
                <a:spcPct val="20000"/>
              </a:spcBef>
            </a:pPr>
            <a:r>
              <a:rPr lang="en-US" sz="2000" dirty="0" smtClean="0"/>
              <a:t>See </a:t>
            </a:r>
            <a:r>
              <a:rPr lang="en-US" sz="2000" dirty="0"/>
              <a:t>[Koehn et al, 2003] for an intro.</a:t>
            </a:r>
            <a:endParaRPr lang="en-US" sz="2000" dirty="0" smtClean="0"/>
          </a:p>
          <a:p>
            <a:pPr marL="342900" indent="-342900" algn="l">
              <a:spcBef>
                <a:spcPct val="20000"/>
              </a:spcBef>
            </a:pPr>
            <a:endParaRPr lang="en-US" sz="2000" dirty="0"/>
          </a:p>
        </p:txBody>
      </p:sp>
      <p:sp>
        <p:nvSpPr>
          <p:cNvPr id="287748" name="Text Box 4"/>
          <p:cNvSpPr txBox="1">
            <a:spLocks noChangeArrowheads="1"/>
          </p:cNvSpPr>
          <p:nvPr/>
        </p:nvSpPr>
        <p:spPr bwMode="auto">
          <a:xfrm>
            <a:off x="733425" y="1754188"/>
            <a:ext cx="9715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Morgen</a:t>
            </a:r>
          </a:p>
        </p:txBody>
      </p:sp>
      <p:sp>
        <p:nvSpPr>
          <p:cNvPr id="287749" name="Text Box 5"/>
          <p:cNvSpPr txBox="1">
            <a:spLocks noChangeArrowheads="1"/>
          </p:cNvSpPr>
          <p:nvPr/>
        </p:nvSpPr>
        <p:spPr bwMode="auto">
          <a:xfrm>
            <a:off x="1962150" y="1754188"/>
            <a:ext cx="742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fliege</a:t>
            </a:r>
          </a:p>
        </p:txBody>
      </p:sp>
      <p:sp>
        <p:nvSpPr>
          <p:cNvPr id="287750" name="Text Box 6"/>
          <p:cNvSpPr txBox="1">
            <a:spLocks noChangeArrowheads="1"/>
          </p:cNvSpPr>
          <p:nvPr/>
        </p:nvSpPr>
        <p:spPr bwMode="auto">
          <a:xfrm>
            <a:off x="3117850" y="1754188"/>
            <a:ext cx="488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ich</a:t>
            </a:r>
          </a:p>
        </p:txBody>
      </p:sp>
      <p:sp>
        <p:nvSpPr>
          <p:cNvPr id="287751" name="Text Box 7"/>
          <p:cNvSpPr txBox="1">
            <a:spLocks noChangeArrowheads="1"/>
          </p:cNvSpPr>
          <p:nvPr/>
        </p:nvSpPr>
        <p:spPr bwMode="auto">
          <a:xfrm>
            <a:off x="4191000" y="1754188"/>
            <a:ext cx="15430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nach Kanada</a:t>
            </a:r>
          </a:p>
        </p:txBody>
      </p:sp>
      <p:sp>
        <p:nvSpPr>
          <p:cNvPr id="287752" name="Text Box 8"/>
          <p:cNvSpPr txBox="1">
            <a:spLocks noChangeArrowheads="1"/>
          </p:cNvSpPr>
          <p:nvPr/>
        </p:nvSpPr>
        <p:spPr bwMode="auto">
          <a:xfrm>
            <a:off x="6553200" y="1754188"/>
            <a:ext cx="16192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zur Konferenz</a:t>
            </a:r>
          </a:p>
        </p:txBody>
      </p:sp>
      <p:sp>
        <p:nvSpPr>
          <p:cNvPr id="287753" name="Text Box 9"/>
          <p:cNvSpPr txBox="1">
            <a:spLocks noChangeArrowheads="1"/>
          </p:cNvSpPr>
          <p:nvPr/>
        </p:nvSpPr>
        <p:spPr bwMode="auto">
          <a:xfrm>
            <a:off x="635000" y="2820988"/>
            <a:ext cx="12255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Tomorrow</a:t>
            </a:r>
          </a:p>
        </p:txBody>
      </p:sp>
      <p:sp>
        <p:nvSpPr>
          <p:cNvPr id="287754" name="Text Box 10"/>
          <p:cNvSpPr txBox="1">
            <a:spLocks noChangeArrowheads="1"/>
          </p:cNvSpPr>
          <p:nvPr/>
        </p:nvSpPr>
        <p:spPr bwMode="auto">
          <a:xfrm>
            <a:off x="2232025" y="2820988"/>
            <a:ext cx="2603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I</a:t>
            </a:r>
          </a:p>
        </p:txBody>
      </p:sp>
      <p:sp>
        <p:nvSpPr>
          <p:cNvPr id="287755" name="Text Box 11"/>
          <p:cNvSpPr txBox="1">
            <a:spLocks noChangeArrowheads="1"/>
          </p:cNvSpPr>
          <p:nvPr/>
        </p:nvSpPr>
        <p:spPr bwMode="auto">
          <a:xfrm>
            <a:off x="2987675" y="2820988"/>
            <a:ext cx="8064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will fly</a:t>
            </a:r>
          </a:p>
        </p:txBody>
      </p:sp>
      <p:sp>
        <p:nvSpPr>
          <p:cNvPr id="287756" name="Text Box 12"/>
          <p:cNvSpPr txBox="1">
            <a:spLocks noChangeArrowheads="1"/>
          </p:cNvSpPr>
          <p:nvPr/>
        </p:nvSpPr>
        <p:spPr bwMode="auto">
          <a:xfrm>
            <a:off x="4286250" y="2820988"/>
            <a:ext cx="19621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to the conference</a:t>
            </a:r>
          </a:p>
        </p:txBody>
      </p:sp>
      <p:sp>
        <p:nvSpPr>
          <p:cNvPr id="287757" name="Text Box 13"/>
          <p:cNvSpPr txBox="1">
            <a:spLocks noChangeArrowheads="1"/>
          </p:cNvSpPr>
          <p:nvPr/>
        </p:nvSpPr>
        <p:spPr bwMode="auto">
          <a:xfrm>
            <a:off x="6765925" y="2820988"/>
            <a:ext cx="1250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t>In Canada</a:t>
            </a:r>
          </a:p>
        </p:txBody>
      </p:sp>
      <p:sp>
        <p:nvSpPr>
          <p:cNvPr id="287758" name="Line 14"/>
          <p:cNvSpPr>
            <a:spLocks noChangeShapeType="1"/>
          </p:cNvSpPr>
          <p:nvPr/>
        </p:nvSpPr>
        <p:spPr bwMode="auto">
          <a:xfrm>
            <a:off x="1219200" y="2133600"/>
            <a:ext cx="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87759" name="Line 15"/>
          <p:cNvSpPr>
            <a:spLocks noChangeShapeType="1"/>
          </p:cNvSpPr>
          <p:nvPr/>
        </p:nvSpPr>
        <p:spPr bwMode="auto">
          <a:xfrm>
            <a:off x="2362200" y="2133600"/>
            <a:ext cx="91440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87760" name="Line 16"/>
          <p:cNvSpPr>
            <a:spLocks noChangeShapeType="1"/>
          </p:cNvSpPr>
          <p:nvPr/>
        </p:nvSpPr>
        <p:spPr bwMode="auto">
          <a:xfrm flipH="1">
            <a:off x="2438400" y="2133600"/>
            <a:ext cx="9906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87761" name="Line 17"/>
          <p:cNvSpPr>
            <a:spLocks noChangeShapeType="1"/>
          </p:cNvSpPr>
          <p:nvPr/>
        </p:nvSpPr>
        <p:spPr bwMode="auto">
          <a:xfrm>
            <a:off x="4953000" y="2133600"/>
            <a:ext cx="21336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87762" name="Line 18"/>
          <p:cNvSpPr>
            <a:spLocks noChangeShapeType="1"/>
          </p:cNvSpPr>
          <p:nvPr/>
        </p:nvSpPr>
        <p:spPr bwMode="auto">
          <a:xfrm flipH="1">
            <a:off x="5181600" y="2133600"/>
            <a:ext cx="19812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Tree>
    <p:extLst>
      <p:ext uri="{BB962C8B-B14F-4D97-AF65-F5344CB8AC3E}">
        <p14:creationId xmlns:p14="http://schemas.microsoft.com/office/powerpoint/2010/main" val="30720571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2496</TotalTime>
  <Words>6536</Words>
  <Application>Microsoft Macintosh PowerPoint</Application>
  <PresentationFormat>On-screen Show (4:3)</PresentationFormat>
  <Paragraphs>1158</Paragraphs>
  <Slides>102</Slides>
  <Notes>42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102</vt:i4>
      </vt:variant>
    </vt:vector>
  </HeadingPairs>
  <TitlesOfParts>
    <vt:vector size="105" baseType="lpstr">
      <vt:lpstr>Advantage</vt:lpstr>
      <vt:lpstr>Microsoft Equation</vt:lpstr>
      <vt:lpstr>Equation</vt:lpstr>
      <vt:lpstr>PowerPoint Presentation</vt:lpstr>
      <vt:lpstr>Natural Language Processing</vt:lpstr>
      <vt:lpstr>Administrivia</vt:lpstr>
      <vt:lpstr>What is NLP?</vt:lpstr>
      <vt:lpstr>What is NLP?</vt:lpstr>
      <vt:lpstr>Key: Natural text</vt:lpstr>
      <vt:lpstr>Why do we need computers for dealing with natural text?</vt:lpstr>
      <vt:lpstr>Why do we need computers?</vt:lpstr>
      <vt:lpstr>Web is just the start…</vt:lpstr>
      <vt:lpstr>Why is NLP hard? </vt:lpstr>
      <vt:lpstr>Why is NLP hard?</vt:lpstr>
      <vt:lpstr>Why is NLP hard?</vt:lpstr>
      <vt:lpstr>Why is NLP hard?</vt:lpstr>
      <vt:lpstr>Why is NLP hard?</vt:lpstr>
      <vt:lpstr>Different levels of NLP</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Where are we now?</vt:lpstr>
      <vt:lpstr>Where are we now?</vt:lpstr>
      <vt:lpstr>Where are we now?</vt:lpstr>
      <vt:lpstr>Where are we now?</vt:lpstr>
      <vt:lpstr>Where are we now?</vt:lpstr>
      <vt:lpstr>Where are we now?</vt:lpstr>
      <vt:lpstr>Where are we now?</vt:lpstr>
      <vt:lpstr>Where are we now?</vt:lpstr>
      <vt:lpstr>Question answering</vt:lpstr>
      <vt:lpstr>Where are we now?</vt:lpstr>
      <vt:lpstr>Where are we now?</vt:lpstr>
      <vt:lpstr>Where are we now?</vt:lpstr>
      <vt:lpstr>A combination of problems…</vt:lpstr>
      <vt:lpstr>Other problems</vt:lpstr>
      <vt:lpstr>Language translation</vt:lpstr>
      <vt:lpstr>MT Systems</vt:lpstr>
      <vt:lpstr>PowerPoint Presentation</vt:lpstr>
      <vt:lpstr>PowerPoint Presentation</vt:lpstr>
      <vt:lpstr>PowerPoint Presentation</vt:lpstr>
      <vt:lpstr>Which is the human?</vt:lpstr>
      <vt:lpstr>Which is the human?</vt:lpstr>
      <vt:lpstr>Which is the human?</vt:lpstr>
      <vt:lpstr>Data-Driven Machine Translation</vt:lpstr>
      <vt:lpstr>Welcome to the Chinese Room</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It’s Really Spanish/English</vt:lpstr>
      <vt:lpstr>PowerPoint Presentation</vt:lpstr>
      <vt:lpstr>Warren Weaver (1947)</vt:lpstr>
      <vt:lpstr>Warren Weaver (1947)</vt:lpstr>
      <vt:lpstr>Warren Weaver (1947)</vt:lpstr>
      <vt:lpstr>Warren Weaver (1947)</vt:lpstr>
      <vt:lpstr>Warren Weaver (1947)</vt:lpstr>
      <vt:lpstr>Warren Weaver (1947)</vt:lpstr>
      <vt:lpstr>Warren Weaver (1947)</vt:lpstr>
      <vt:lpstr>Warren Weaver (1947)</vt:lpstr>
      <vt:lpstr>Warren Weaver (1947)</vt:lpstr>
      <vt:lpstr>Warren Weaver (1947)</vt:lpstr>
      <vt:lpstr>Noisy channel model</vt:lpstr>
      <vt:lpstr>Noisy channel model</vt:lpstr>
      <vt:lpstr>Noisy channel model</vt:lpstr>
      <vt:lpstr>Noisy channel model: training</vt:lpstr>
      <vt:lpstr>Noisy channel model: applying</vt:lpstr>
      <vt:lpstr>Noisy channel model</vt:lpstr>
      <vt:lpstr>Noisy channel model</vt:lpstr>
      <vt:lpstr>Noisy channel model</vt:lpstr>
      <vt:lpstr>Machine translation</vt:lpstr>
      <vt:lpstr>One way to think about it…</vt:lpstr>
      <vt:lpstr>Data available</vt:lpstr>
      <vt:lpstr>Statistical MT Overview</vt:lpstr>
      <vt:lpstr>PowerPoint Presentation</vt:lpstr>
      <vt:lpstr>Language modeling</vt:lpstr>
      <vt:lpstr>Language modeling</vt:lpstr>
      <vt:lpstr>Language modeling</vt:lpstr>
      <vt:lpstr>Language modeling</vt:lpstr>
      <vt:lpstr>PowerPoint Presentation</vt:lpstr>
      <vt:lpstr>Translation models: MT Pyramid</vt:lpstr>
      <vt:lpstr>Phrase-Based Statistical MT</vt:lpstr>
      <vt:lpstr>Phrase-Based Statistical MT</vt:lpstr>
      <vt:lpstr>Phrase-Based Statistical MT</vt:lpstr>
      <vt:lpstr>Phrase-Based Statistical MT</vt:lpstr>
      <vt:lpstr>Advantages of Phrase-Based</vt:lpstr>
      <vt:lpstr>Available Resources</vt:lpstr>
      <vt:lpstr>Some Papers Referenced on Slides</vt:lpstr>
    </vt:vector>
  </TitlesOfParts>
  <Company>Pomona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Kauchak</dc:creator>
  <cp:lastModifiedBy>David Kauchak</cp:lastModifiedBy>
  <cp:revision>138</cp:revision>
  <cp:lastPrinted>2011-01-19T22:53:21Z</cp:lastPrinted>
  <dcterms:created xsi:type="dcterms:W3CDTF">2011-01-19T20:39:30Z</dcterms:created>
  <dcterms:modified xsi:type="dcterms:W3CDTF">2013-04-26T15:11:41Z</dcterms:modified>
</cp:coreProperties>
</file>