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358" r:id="rId3"/>
    <p:sldId id="371" r:id="rId4"/>
    <p:sldId id="366" r:id="rId5"/>
    <p:sldId id="367" r:id="rId6"/>
    <p:sldId id="372" r:id="rId7"/>
    <p:sldId id="387" r:id="rId8"/>
    <p:sldId id="365" r:id="rId9"/>
    <p:sldId id="368" r:id="rId10"/>
    <p:sldId id="369" r:id="rId11"/>
    <p:sldId id="374" r:id="rId12"/>
    <p:sldId id="376" r:id="rId13"/>
    <p:sldId id="377" r:id="rId14"/>
    <p:sldId id="378" r:id="rId15"/>
    <p:sldId id="379" r:id="rId16"/>
    <p:sldId id="380" r:id="rId17"/>
    <p:sldId id="450" r:id="rId18"/>
    <p:sldId id="386" r:id="rId19"/>
    <p:sldId id="388" r:id="rId20"/>
    <p:sldId id="382" r:id="rId21"/>
    <p:sldId id="383" r:id="rId22"/>
    <p:sldId id="389" r:id="rId23"/>
    <p:sldId id="393" r:id="rId24"/>
    <p:sldId id="394" r:id="rId25"/>
    <p:sldId id="390" r:id="rId26"/>
    <p:sldId id="391" r:id="rId27"/>
    <p:sldId id="384" r:id="rId28"/>
    <p:sldId id="375" r:id="rId29"/>
    <p:sldId id="392" r:id="rId30"/>
    <p:sldId id="396" r:id="rId31"/>
    <p:sldId id="398" r:id="rId32"/>
    <p:sldId id="399" r:id="rId33"/>
    <p:sldId id="400" r:id="rId34"/>
    <p:sldId id="395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10" r:id="rId44"/>
    <p:sldId id="411" r:id="rId45"/>
    <p:sldId id="412" r:id="rId46"/>
    <p:sldId id="413" r:id="rId47"/>
    <p:sldId id="414" r:id="rId48"/>
    <p:sldId id="417" r:id="rId49"/>
    <p:sldId id="415" r:id="rId50"/>
    <p:sldId id="416" r:id="rId51"/>
    <p:sldId id="420" r:id="rId52"/>
    <p:sldId id="419" r:id="rId53"/>
    <p:sldId id="418" r:id="rId54"/>
    <p:sldId id="421" r:id="rId55"/>
    <p:sldId id="422" r:id="rId56"/>
    <p:sldId id="423" r:id="rId57"/>
    <p:sldId id="424" r:id="rId58"/>
    <p:sldId id="432" r:id="rId59"/>
    <p:sldId id="425" r:id="rId60"/>
    <p:sldId id="426" r:id="rId61"/>
    <p:sldId id="427" r:id="rId62"/>
    <p:sldId id="428" r:id="rId63"/>
    <p:sldId id="433" r:id="rId64"/>
    <p:sldId id="446" r:id="rId65"/>
    <p:sldId id="447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49" autoAdjust="0"/>
    <p:restoredTop sz="94684"/>
  </p:normalViewPr>
  <p:slideViewPr>
    <p:cSldViewPr snapToObjects="1">
      <p:cViewPr varScale="1">
        <p:scale>
          <a:sx n="106" d="100"/>
          <a:sy n="106" d="100"/>
        </p:scale>
        <p:origin x="121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4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33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39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46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48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55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E6F02-EAE5-EA42-9795-74493B5E4E77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9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6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q7d4ROvZ6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3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847603" y="3810000"/>
            <a:ext cx="7315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057400" y="9906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057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(perceptron)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(perceptron)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886138"/>
              </p:ext>
            </p:extLst>
          </p:nvPr>
        </p:nvGraphicFramePr>
        <p:xfrm>
          <a:off x="4495800" y="22860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99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800" y="22860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47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397471"/>
              </p:ext>
            </p:extLst>
          </p:nvPr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52" name="Equation" r:id="rId4" imgW="889000" imgH="368300" progId="Equation.3">
                  <p:embed/>
                </p:oleObj>
              </mc:Choice>
              <mc:Fallback>
                <p:oleObj name="Equation" r:id="rId4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329288"/>
              </p:ext>
            </p:extLst>
          </p:nvPr>
        </p:nvGraphicFramePr>
        <p:xfrm>
          <a:off x="1143000" y="2143125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253" name="Equation" r:id="rId8" imgW="1536700" imgH="495300" progId="Equation.3">
                  <p:embed/>
                </p:oleObj>
              </mc:Choice>
              <mc:Fallback>
                <p:oleObj name="Equation" r:id="rId8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2143125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3188" y="6248400"/>
            <a:ext cx="380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other threshold functions?</a:t>
            </a:r>
          </a:p>
        </p:txBody>
      </p:sp>
    </p:spTree>
    <p:extLst>
      <p:ext uri="{BB962C8B-B14F-4D97-AF65-F5344CB8AC3E}">
        <p14:creationId xmlns:p14="http://schemas.microsoft.com/office/powerpoint/2010/main" val="1751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1" y="2777067"/>
            <a:ext cx="1981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3048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http://www.youtube.com/watch?v=Yq7d4ROvZ6I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spread</a:t>
            </a:r>
          </a:p>
        </p:txBody>
      </p:sp>
    </p:spTree>
    <p:extLst>
      <p:ext uri="{BB962C8B-B14F-4D97-AF65-F5344CB8AC3E}">
        <p14:creationId xmlns:p14="http://schemas.microsoft.com/office/powerpoint/2010/main" val="1189333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(assume 0 bias)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0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535012" y="1969074"/>
            <a:ext cx="598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219200" y="3512124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-0.5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521400" y="2721989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-1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76400" y="4031579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0.5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grpSp>
        <p:nvGrpSpPr>
          <p:cNvPr id="33" name="Group 32"/>
          <p:cNvGrpSpPr/>
          <p:nvPr/>
        </p:nvGrpSpPr>
        <p:grpSpPr>
          <a:xfrm>
            <a:off x="3048000" y="228600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990529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3056706" y="4054888"/>
            <a:ext cx="498276" cy="438471"/>
            <a:chOff x="2951262" y="2307211"/>
            <a:chExt cx="498276" cy="438471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4021038" y="2006337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021038" y="4369329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726138" y="2532513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38243"/>
              </p:ext>
            </p:extLst>
          </p:nvPr>
        </p:nvGraphicFramePr>
        <p:xfrm>
          <a:off x="1422400" y="5257800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57" name="Equation" r:id="rId3" imgW="1536700" imgH="495300" progId="Equation.3">
                  <p:embed/>
                </p:oleObj>
              </mc:Choice>
              <mc:Fallback>
                <p:oleObj name="Equation" r:id="rId3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2400" y="5257800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</a:t>
            </a:r>
          </a:p>
        </p:txBody>
      </p:sp>
      <p:sp>
        <p:nvSpPr>
          <p:cNvPr id="5" name="Oval 5"/>
          <p:cNvSpPr>
            <a:spLocks noChangeAspect="1" noChangeArrowheads="1"/>
          </p:cNvSpPr>
          <p:nvPr/>
        </p:nvSpPr>
        <p:spPr bwMode="auto">
          <a:xfrm>
            <a:off x="2724050" y="194843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2675" y="2286574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-1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7" name="Oval 10"/>
          <p:cNvSpPr>
            <a:spLocks noChangeAspect="1" noChangeArrowheads="1"/>
          </p:cNvSpPr>
          <p:nvPr/>
        </p:nvSpPr>
        <p:spPr bwMode="auto">
          <a:xfrm>
            <a:off x="5543450" y="26739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1"/>
          <p:cNvSpPr>
            <a:spLocks noChangeAspect="1" noChangeArrowheads="1"/>
          </p:cNvSpPr>
          <p:nvPr/>
        </p:nvSpPr>
        <p:spPr bwMode="auto">
          <a:xfrm>
            <a:off x="2800250" y="3740724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2675" y="4069336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1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07244" y="2018483"/>
            <a:ext cx="735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0.05</a:t>
            </a:r>
            <a:r>
              <a:rPr lang="en-US" sz="2000" dirty="0"/>
              <a:t> </a:t>
            </a:r>
            <a:endParaRPr lang="en-US" sz="2000" baseline="-25000" dirty="0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1239738" y="2521524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1239738" y="2673924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1239738" y="43503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V="1">
            <a:off x="1239738" y="2673924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513886" y="2700797"/>
            <a:ext cx="772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0.03</a:t>
            </a:r>
            <a:endParaRPr lang="en-US" sz="1600" baseline="-250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1074731" y="3397726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-0.02</a:t>
            </a:r>
            <a:r>
              <a:rPr lang="en-US" sz="2000" dirty="0"/>
              <a:t> 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0200" y="3962400"/>
            <a:ext cx="13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0.01</a:t>
            </a:r>
            <a:endParaRPr lang="en-US" sz="1600" baseline="-25000" dirty="0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3906738" y="2597724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 flipV="1">
            <a:off x="3982938" y="3512124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6726138" y="3283524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4592538" y="2597724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0.5</a:t>
            </a:r>
            <a:endParaRPr lang="en-US" sz="1400" baseline="-25000" dirty="0"/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592538" y="3893124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1</a:t>
            </a:r>
            <a:endParaRPr lang="en-US" sz="1400" baseline="-25000"/>
          </a:p>
        </p:txBody>
      </p:sp>
      <p:cxnSp>
        <p:nvCxnSpPr>
          <p:cNvPr id="46" name="Curved Connector 45"/>
          <p:cNvCxnSpPr/>
          <p:nvPr/>
        </p:nvCxnSpPr>
        <p:spPr>
          <a:xfrm flipV="1">
            <a:off x="3020144" y="228600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urved Connector 46"/>
          <p:cNvCxnSpPr/>
          <p:nvPr/>
        </p:nvCxnSpPr>
        <p:spPr>
          <a:xfrm flipV="1">
            <a:off x="3020144" y="4054238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/>
          <p:cNvCxnSpPr/>
          <p:nvPr/>
        </p:nvCxnSpPr>
        <p:spPr>
          <a:xfrm flipV="1">
            <a:off x="5791200" y="2974870"/>
            <a:ext cx="561256" cy="439771"/>
          </a:xfrm>
          <a:prstGeom prst="curvedConnector3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2342257" y="1486771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-0.05-0.02= -0.07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2133600" y="4848069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-0.03+0.01=-0.02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3982938" y="1995294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3942668" y="4197924"/>
            <a:ext cx="10103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0.495</a:t>
            </a:r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257800" y="2112870"/>
            <a:ext cx="359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0.483*0.5+0.495=0.7365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6726138" y="3397726"/>
            <a:ext cx="1104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</a:rPr>
              <a:t>0.676</a:t>
            </a:r>
          </a:p>
        </p:txBody>
      </p:sp>
    </p:spTree>
    <p:extLst>
      <p:ext uri="{BB962C8B-B14F-4D97-AF65-F5344CB8AC3E}">
        <p14:creationId xmlns:p14="http://schemas.microsoft.com/office/powerpoint/2010/main" val="424548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3" grpId="0"/>
      <p:bldP spid="54" grpId="0"/>
      <p:bldP spid="55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7A solutions available on </a:t>
            </a:r>
            <a:r>
              <a:rPr lang="en-US" dirty="0" err="1"/>
              <a:t>sakai</a:t>
            </a:r>
            <a:r>
              <a:rPr lang="en-US" dirty="0"/>
              <a:t> in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7B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grading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kinds/characteristics of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14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24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9144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962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572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05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00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14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724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638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257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4506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800100" y="4990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1060263" y="4793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7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2667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685800" y="4037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876300" y="3999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12954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1485900" y="3999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886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076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495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686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029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19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886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191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381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724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191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495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794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060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489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794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029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327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22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572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762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136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914400" y="5714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01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6248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68580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73914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7086600" y="5257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6400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70104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7924800" y="4418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7543800" y="3504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6172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6362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6781800" y="3123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6972300" y="3085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7315200" y="3123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7505700" y="3085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6172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6477000" y="3885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6667500" y="3694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7010400" y="3352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6477000" y="3733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67818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7080063" y="3955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7346763" y="3688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6775264" y="3542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7080064" y="3694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7315200" y="4037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7613463" y="3891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6508563" y="4678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6858000" y="4876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7048501" y="4869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7422964" y="4647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7087394" y="5713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7213600" y="28560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33400" y="31197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267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3200" y="228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286000" y="61722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are these different?</a:t>
            </a:r>
          </a:p>
        </p:txBody>
      </p:sp>
      <p:sp>
        <p:nvSpPr>
          <p:cNvPr id="117" name="Oval 12"/>
          <p:cNvSpPr>
            <a:spLocks noChangeArrowheads="1"/>
          </p:cNvSpPr>
          <p:nvPr/>
        </p:nvSpPr>
        <p:spPr bwMode="auto">
          <a:xfrm>
            <a:off x="21336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7432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12"/>
          <p:cNvSpPr>
            <a:spLocks noChangeArrowheads="1"/>
          </p:cNvSpPr>
          <p:nvPr/>
        </p:nvSpPr>
        <p:spPr bwMode="auto">
          <a:xfrm>
            <a:off x="3352800" y="43434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12"/>
          <p:cNvSpPr>
            <a:spLocks noChangeArrowheads="1"/>
          </p:cNvSpPr>
          <p:nvPr/>
        </p:nvSpPr>
        <p:spPr bwMode="auto">
          <a:xfrm>
            <a:off x="2371455" y="51816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6" name="Straight Arrow Connector 125"/>
          <p:cNvCxnSpPr>
            <a:stCxn id="117" idx="4"/>
            <a:endCxn id="125" idx="1"/>
          </p:cNvCxnSpPr>
          <p:nvPr/>
        </p:nvCxnSpPr>
        <p:spPr bwMode="auto">
          <a:xfrm>
            <a:off x="2286000" y="4648201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7" name="Straight Arrow Connector 126"/>
          <p:cNvCxnSpPr>
            <a:stCxn id="123" idx="4"/>
            <a:endCxn id="125" idx="0"/>
          </p:cNvCxnSpPr>
          <p:nvPr/>
        </p:nvCxnSpPr>
        <p:spPr bwMode="auto">
          <a:xfrm flipH="1">
            <a:off x="2523855" y="4648201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Straight Arrow Connector 127"/>
          <p:cNvCxnSpPr>
            <a:stCxn id="124" idx="3"/>
            <a:endCxn id="125" idx="7"/>
          </p:cNvCxnSpPr>
          <p:nvPr/>
        </p:nvCxnSpPr>
        <p:spPr bwMode="auto">
          <a:xfrm flipH="1">
            <a:off x="2631618" y="4603564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endCxn id="117" idx="0"/>
          </p:cNvCxnSpPr>
          <p:nvPr/>
        </p:nvCxnSpPr>
        <p:spPr bwMode="auto">
          <a:xfrm rot="16200000" flipH="1">
            <a:off x="19050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endCxn id="117" idx="0"/>
          </p:cNvCxnSpPr>
          <p:nvPr/>
        </p:nvCxnSpPr>
        <p:spPr bwMode="auto">
          <a:xfrm rot="5400000">
            <a:off x="20955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/>
          <p:nvPr/>
        </p:nvCxnSpPr>
        <p:spPr bwMode="auto">
          <a:xfrm rot="16200000" flipH="1">
            <a:off x="2514600" y="39624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705100" y="39243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3" name="Straight Arrow Connector 132"/>
          <p:cNvCxnSpPr/>
          <p:nvPr/>
        </p:nvCxnSpPr>
        <p:spPr bwMode="auto">
          <a:xfrm rot="16200000" flipH="1">
            <a:off x="3124200" y="39624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 rot="5400000">
            <a:off x="3314700" y="39243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5" name="Straight Arrow Connector 134"/>
          <p:cNvCxnSpPr>
            <a:stCxn id="125" idx="4"/>
          </p:cNvCxnSpPr>
          <p:nvPr/>
        </p:nvCxnSpPr>
        <p:spPr bwMode="auto">
          <a:xfrm rot="5400000">
            <a:off x="2371455" y="563880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TextBox 135"/>
          <p:cNvSpPr txBox="1"/>
          <p:nvPr/>
        </p:nvSpPr>
        <p:spPr>
          <a:xfrm>
            <a:off x="2406838" y="316664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37" name="Oval 12"/>
          <p:cNvSpPr>
            <a:spLocks noChangeArrowheads="1"/>
          </p:cNvSpPr>
          <p:nvPr/>
        </p:nvSpPr>
        <p:spPr bwMode="auto">
          <a:xfrm>
            <a:off x="3092637" y="518239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Straight Arrow Connector 137"/>
          <p:cNvCxnSpPr>
            <a:stCxn id="137" idx="4"/>
          </p:cNvCxnSpPr>
          <p:nvPr/>
        </p:nvCxnSpPr>
        <p:spPr bwMode="auto">
          <a:xfrm rot="5400000">
            <a:off x="3092637" y="5639595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9" name="Straight Arrow Connector 138"/>
          <p:cNvCxnSpPr>
            <a:stCxn id="117" idx="5"/>
            <a:endCxn id="137" idx="1"/>
          </p:cNvCxnSpPr>
          <p:nvPr/>
        </p:nvCxnSpPr>
        <p:spPr bwMode="auto">
          <a:xfrm>
            <a:off x="2393763" y="4603564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Straight Arrow Connector 139"/>
          <p:cNvCxnSpPr>
            <a:stCxn id="123" idx="5"/>
            <a:endCxn id="137" idx="0"/>
          </p:cNvCxnSpPr>
          <p:nvPr/>
        </p:nvCxnSpPr>
        <p:spPr bwMode="auto">
          <a:xfrm>
            <a:off x="3003363" y="4603564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1" name="Straight Arrow Connector 140"/>
          <p:cNvCxnSpPr>
            <a:stCxn id="124" idx="4"/>
            <a:endCxn id="137" idx="7"/>
          </p:cNvCxnSpPr>
          <p:nvPr/>
        </p:nvCxnSpPr>
        <p:spPr bwMode="auto">
          <a:xfrm flipH="1">
            <a:off x="3352800" y="4648201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839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757697" y="55626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Feed forward networks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810000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818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units/layer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33800" y="26670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837406" y="3505200"/>
            <a:ext cx="2590800" cy="533400"/>
          </a:xfrm>
          <a:prstGeom prst="rect">
            <a:avLst/>
          </a:prstGeom>
          <a:solidFill>
            <a:srgbClr val="FF0000">
              <a:alpha val="2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94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62" y="0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458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20676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6010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1610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2200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134487" y="36568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753487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16200000" flipH="1">
            <a:off x="1381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1572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1991487" y="23614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2181987" y="23233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2524887" y="23614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2715387" y="23233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1381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1686687" y="3123404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1877187" y="2932903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2220087" y="2590004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1686687" y="2971004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19914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2289750" y="3193066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2556450" y="2926366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1984951" y="2780504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2289751" y="2932904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2524887" y="3275804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2823150" y="3129940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161048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038600" y="2159169"/>
            <a:ext cx="449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have many layers of hidden units of differing sizes</a:t>
            </a:r>
          </a:p>
          <a:p>
            <a:endParaRPr lang="en-US" sz="2800" dirty="0"/>
          </a:p>
          <a:p>
            <a:r>
              <a:rPr lang="en-US" sz="2800" dirty="0"/>
              <a:t>To count the number of layers, you count all but the inputs</a:t>
            </a:r>
          </a:p>
        </p:txBody>
      </p:sp>
      <p:sp>
        <p:nvSpPr>
          <p:cNvPr id="121" name="Oval 12"/>
          <p:cNvSpPr>
            <a:spLocks noChangeArrowheads="1"/>
          </p:cNvSpPr>
          <p:nvPr/>
        </p:nvSpPr>
        <p:spPr bwMode="auto">
          <a:xfrm>
            <a:off x="1458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12"/>
          <p:cNvSpPr>
            <a:spLocks noChangeArrowheads="1"/>
          </p:cNvSpPr>
          <p:nvPr/>
        </p:nvSpPr>
        <p:spPr bwMode="auto">
          <a:xfrm>
            <a:off x="20676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12"/>
          <p:cNvSpPr>
            <a:spLocks noChangeArrowheads="1"/>
          </p:cNvSpPr>
          <p:nvPr/>
        </p:nvSpPr>
        <p:spPr bwMode="auto">
          <a:xfrm>
            <a:off x="26010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12"/>
          <p:cNvSpPr>
            <a:spLocks noChangeArrowheads="1"/>
          </p:cNvSpPr>
          <p:nvPr/>
        </p:nvSpPr>
        <p:spPr bwMode="auto">
          <a:xfrm>
            <a:off x="2296287" y="53778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12"/>
          <p:cNvSpPr>
            <a:spLocks noChangeArrowheads="1"/>
          </p:cNvSpPr>
          <p:nvPr/>
        </p:nvSpPr>
        <p:spPr bwMode="auto">
          <a:xfrm>
            <a:off x="3134487" y="45396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8" name="Straight Arrow Connector 127"/>
          <p:cNvCxnSpPr>
            <a:stCxn id="121" idx="5"/>
            <a:endCxn id="126" idx="1"/>
          </p:cNvCxnSpPr>
          <p:nvPr/>
        </p:nvCxnSpPr>
        <p:spPr bwMode="auto">
          <a:xfrm rot="16200000" flipH="1">
            <a:off x="1718250" y="4799804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9" name="Straight Arrow Connector 128"/>
          <p:cNvCxnSpPr>
            <a:stCxn id="122" idx="4"/>
            <a:endCxn id="126" idx="0"/>
          </p:cNvCxnSpPr>
          <p:nvPr/>
        </p:nvCxnSpPr>
        <p:spPr bwMode="auto">
          <a:xfrm rot="16200000" flipH="1">
            <a:off x="2067687" y="4996841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0" name="Straight Arrow Connector 129"/>
          <p:cNvCxnSpPr>
            <a:stCxn id="123" idx="3"/>
            <a:endCxn id="126" idx="0"/>
          </p:cNvCxnSpPr>
          <p:nvPr/>
        </p:nvCxnSpPr>
        <p:spPr bwMode="auto">
          <a:xfrm rot="5400000">
            <a:off x="2258188" y="4990304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1" name="Straight Arrow Connector 130"/>
          <p:cNvCxnSpPr>
            <a:stCxn id="127" idx="4"/>
            <a:endCxn id="126" idx="7"/>
          </p:cNvCxnSpPr>
          <p:nvPr/>
        </p:nvCxnSpPr>
        <p:spPr bwMode="auto">
          <a:xfrm rot="5400000">
            <a:off x="2632651" y="4768241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>
            <a:off x="2297081" y="583424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2272501" y="40090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01735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Hidden units/layers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648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18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8768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191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48006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57150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5334000" y="2742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endCxn id="4" idx="0"/>
          </p:cNvCxnSpPr>
          <p:nvPr/>
        </p:nvCxnSpPr>
        <p:spPr bwMode="auto">
          <a:xfrm rot="5400000">
            <a:off x="13335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6200000" flipH="1">
            <a:off x="1752600" y="32758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16200000" flipH="1">
            <a:off x="23622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rot="5400000">
            <a:off x="2552700" y="32377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H="1">
            <a:off x="3962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5400000">
            <a:off x="4152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6200000" flipH="1">
            <a:off x="4572000" y="23614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rot="5400000">
            <a:off x="4762500" y="23233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6200000" flipH="1">
            <a:off x="5105400" y="23614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rot="5400000">
            <a:off x="5295900" y="23233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13" idx="4"/>
            <a:endCxn id="9" idx="0"/>
          </p:cNvCxnSpPr>
          <p:nvPr/>
        </p:nvCxnSpPr>
        <p:spPr bwMode="auto">
          <a:xfrm rot="5400000">
            <a:off x="3962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>
            <a:stCxn id="13" idx="4"/>
            <a:endCxn id="10" idx="0"/>
          </p:cNvCxnSpPr>
          <p:nvPr/>
        </p:nvCxnSpPr>
        <p:spPr bwMode="auto">
          <a:xfrm rot="16200000" flipH="1">
            <a:off x="4267200" y="31234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3" idx="4"/>
            <a:endCxn id="11" idx="1"/>
          </p:cNvCxnSpPr>
          <p:nvPr/>
        </p:nvCxnSpPr>
        <p:spPr bwMode="auto">
          <a:xfrm rot="16200000" flipH="1">
            <a:off x="4457700" y="29329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stCxn id="13" idx="4"/>
            <a:endCxn id="15" idx="0"/>
          </p:cNvCxnSpPr>
          <p:nvPr/>
        </p:nvCxnSpPr>
        <p:spPr bwMode="auto">
          <a:xfrm rot="16200000" flipH="1">
            <a:off x="4800600" y="25900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14" idx="4"/>
            <a:endCxn id="9" idx="0"/>
          </p:cNvCxnSpPr>
          <p:nvPr/>
        </p:nvCxnSpPr>
        <p:spPr bwMode="auto">
          <a:xfrm rot="5400000">
            <a:off x="4267200" y="29710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14" idx="4"/>
            <a:endCxn id="10" idx="0"/>
          </p:cNvCxnSpPr>
          <p:nvPr/>
        </p:nvCxnSpPr>
        <p:spPr bwMode="auto">
          <a:xfrm rot="5400000">
            <a:off x="4572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14" idx="5"/>
            <a:endCxn id="11" idx="0"/>
          </p:cNvCxnSpPr>
          <p:nvPr/>
        </p:nvCxnSpPr>
        <p:spPr bwMode="auto">
          <a:xfrm rot="16200000" flipH="1">
            <a:off x="4870263" y="31930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14" idx="5"/>
            <a:endCxn id="15" idx="0"/>
          </p:cNvCxnSpPr>
          <p:nvPr/>
        </p:nvCxnSpPr>
        <p:spPr bwMode="auto">
          <a:xfrm rot="16200000" flipH="1">
            <a:off x="5136963" y="29263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17" idx="4"/>
            <a:endCxn id="9" idx="7"/>
          </p:cNvCxnSpPr>
          <p:nvPr/>
        </p:nvCxnSpPr>
        <p:spPr bwMode="auto">
          <a:xfrm rot="5400000">
            <a:off x="4565464" y="27805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17" idx="5"/>
            <a:endCxn id="10" idx="0"/>
          </p:cNvCxnSpPr>
          <p:nvPr/>
        </p:nvCxnSpPr>
        <p:spPr bwMode="auto">
          <a:xfrm rot="5400000">
            <a:off x="4870264" y="29329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>
            <a:stCxn id="17" idx="4"/>
            <a:endCxn id="11" idx="0"/>
          </p:cNvCxnSpPr>
          <p:nvPr/>
        </p:nvCxnSpPr>
        <p:spPr bwMode="auto">
          <a:xfrm rot="5400000">
            <a:off x="51054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stCxn id="17" idx="4"/>
            <a:endCxn id="15" idx="7"/>
          </p:cNvCxnSpPr>
          <p:nvPr/>
        </p:nvCxnSpPr>
        <p:spPr bwMode="auto">
          <a:xfrm rot="16200000" flipH="1">
            <a:off x="5403663" y="31299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9" idx="5"/>
            <a:endCxn id="12" idx="1"/>
          </p:cNvCxnSpPr>
          <p:nvPr/>
        </p:nvCxnSpPr>
        <p:spPr bwMode="auto">
          <a:xfrm rot="16200000" flipH="1">
            <a:off x="4298763" y="39169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10" idx="4"/>
            <a:endCxn id="12" idx="0"/>
          </p:cNvCxnSpPr>
          <p:nvPr/>
        </p:nvCxnSpPr>
        <p:spPr bwMode="auto">
          <a:xfrm rot="16200000" flipH="1">
            <a:off x="4648200" y="41140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11" idx="3"/>
            <a:endCxn id="12" idx="0"/>
          </p:cNvCxnSpPr>
          <p:nvPr/>
        </p:nvCxnSpPr>
        <p:spPr bwMode="auto">
          <a:xfrm rot="5400000">
            <a:off x="4838701" y="41074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>
            <a:stCxn id="15" idx="4"/>
            <a:endCxn id="12" idx="7"/>
          </p:cNvCxnSpPr>
          <p:nvPr/>
        </p:nvCxnSpPr>
        <p:spPr bwMode="auto">
          <a:xfrm rot="5400000">
            <a:off x="5213164" y="38854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5400000">
            <a:off x="4877594" y="49514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388037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528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3-layer network</a:t>
            </a:r>
          </a:p>
        </p:txBody>
      </p:sp>
    </p:spTree>
    <p:extLst>
      <p:ext uri="{BB962C8B-B14F-4D97-AF65-F5344CB8AC3E}">
        <p14:creationId xmlns:p14="http://schemas.microsoft.com/office/powerpoint/2010/main" val="2665637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807"/>
            <a:ext cx="8229600" cy="1371600"/>
          </a:xfrm>
        </p:spPr>
        <p:txBody>
          <a:bodyPr/>
          <a:lstStyle/>
          <a:p>
            <a:r>
              <a:rPr lang="en-US" dirty="0"/>
              <a:t>Alternate ways of visualizing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3716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19812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590800" y="3656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4495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7" name="Straight Arrow Connector 26"/>
          <p:cNvCxnSpPr>
            <a:stCxn id="4" idx="5"/>
            <a:endCxn id="7" idx="1"/>
          </p:cNvCxnSpPr>
          <p:nvPr/>
        </p:nvCxnSpPr>
        <p:spPr bwMode="auto">
          <a:xfrm rot="16200000" flipH="1">
            <a:off x="15174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5" idx="4"/>
            <a:endCxn id="7" idx="0"/>
          </p:cNvCxnSpPr>
          <p:nvPr/>
        </p:nvCxnSpPr>
        <p:spPr bwMode="auto">
          <a:xfrm rot="5400000">
            <a:off x="1866900" y="4228306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6" idx="3"/>
            <a:endCxn id="7" idx="7"/>
          </p:cNvCxnSpPr>
          <p:nvPr/>
        </p:nvCxnSpPr>
        <p:spPr bwMode="auto">
          <a:xfrm rot="5400000">
            <a:off x="2127063" y="4031269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endCxn id="4" idx="0"/>
          </p:cNvCxnSpPr>
          <p:nvPr/>
        </p:nvCxnSpPr>
        <p:spPr bwMode="auto">
          <a:xfrm rot="16200000" flipH="1">
            <a:off x="1143000" y="32758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55" idx="4"/>
            <a:endCxn id="4" idx="0"/>
          </p:cNvCxnSpPr>
          <p:nvPr/>
        </p:nvCxnSpPr>
        <p:spPr bwMode="auto">
          <a:xfrm flipH="1">
            <a:off x="1524000" y="3047208"/>
            <a:ext cx="152401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57" idx="4"/>
            <a:endCxn id="5" idx="0"/>
          </p:cNvCxnSpPr>
          <p:nvPr/>
        </p:nvCxnSpPr>
        <p:spPr bwMode="auto">
          <a:xfrm>
            <a:off x="2056386" y="3047204"/>
            <a:ext cx="77214" cy="60960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5400000">
            <a:off x="1943100" y="3237705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63" idx="4"/>
          </p:cNvCxnSpPr>
          <p:nvPr/>
        </p:nvCxnSpPr>
        <p:spPr bwMode="auto">
          <a:xfrm>
            <a:off x="2667000" y="3047208"/>
            <a:ext cx="762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65" idx="4"/>
          </p:cNvCxnSpPr>
          <p:nvPr/>
        </p:nvCxnSpPr>
        <p:spPr bwMode="auto">
          <a:xfrm flipH="1">
            <a:off x="2743200" y="3047208"/>
            <a:ext cx="304800" cy="6095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7" idx="4"/>
          </p:cNvCxnSpPr>
          <p:nvPr/>
        </p:nvCxnSpPr>
        <p:spPr bwMode="auto">
          <a:xfrm rot="5400000">
            <a:off x="1981200" y="4952206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9" name="TextBox 118"/>
          <p:cNvSpPr txBox="1"/>
          <p:nvPr/>
        </p:nvSpPr>
        <p:spPr>
          <a:xfrm>
            <a:off x="1600200" y="23577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52466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53" name="Oval 12"/>
          <p:cNvSpPr>
            <a:spLocks noChangeArrowheads="1"/>
          </p:cNvSpPr>
          <p:nvPr/>
        </p:nvSpPr>
        <p:spPr bwMode="auto">
          <a:xfrm>
            <a:off x="12192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1524001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12"/>
          <p:cNvSpPr>
            <a:spLocks noChangeArrowheads="1"/>
          </p:cNvSpPr>
          <p:nvPr/>
        </p:nvSpPr>
        <p:spPr bwMode="auto">
          <a:xfrm>
            <a:off x="1903986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2"/>
          <p:cNvSpPr>
            <a:spLocks noChangeArrowheads="1"/>
          </p:cNvSpPr>
          <p:nvPr/>
        </p:nvSpPr>
        <p:spPr bwMode="auto">
          <a:xfrm>
            <a:off x="2209800" y="274240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12"/>
          <p:cNvSpPr>
            <a:spLocks noChangeArrowheads="1"/>
          </p:cNvSpPr>
          <p:nvPr/>
        </p:nvSpPr>
        <p:spPr bwMode="auto">
          <a:xfrm>
            <a:off x="2514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12"/>
          <p:cNvSpPr>
            <a:spLocks noChangeArrowheads="1"/>
          </p:cNvSpPr>
          <p:nvPr/>
        </p:nvSpPr>
        <p:spPr bwMode="auto">
          <a:xfrm>
            <a:off x="2895600" y="274240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85156" y="1671935"/>
            <a:ext cx="7344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Sometimes the input layer will be drawn with nodes as well</a:t>
            </a:r>
          </a:p>
        </p:txBody>
      </p:sp>
      <p:sp>
        <p:nvSpPr>
          <p:cNvPr id="67" name="Oval 12"/>
          <p:cNvSpPr>
            <a:spLocks noChangeArrowheads="1"/>
          </p:cNvSpPr>
          <p:nvPr/>
        </p:nvSpPr>
        <p:spPr bwMode="auto">
          <a:xfrm>
            <a:off x="50292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12"/>
          <p:cNvSpPr>
            <a:spLocks noChangeArrowheads="1"/>
          </p:cNvSpPr>
          <p:nvPr/>
        </p:nvSpPr>
        <p:spPr bwMode="auto">
          <a:xfrm>
            <a:off x="56388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12"/>
          <p:cNvSpPr>
            <a:spLocks noChangeArrowheads="1"/>
          </p:cNvSpPr>
          <p:nvPr/>
        </p:nvSpPr>
        <p:spPr bwMode="auto">
          <a:xfrm>
            <a:off x="6248400" y="38147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2"/>
          <p:cNvSpPr>
            <a:spLocks noChangeArrowheads="1"/>
          </p:cNvSpPr>
          <p:nvPr/>
        </p:nvSpPr>
        <p:spPr bwMode="auto">
          <a:xfrm>
            <a:off x="5638800" y="465293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1" name="Straight Arrow Connector 70"/>
          <p:cNvCxnSpPr>
            <a:stCxn id="67" idx="5"/>
            <a:endCxn id="70" idx="1"/>
          </p:cNvCxnSpPr>
          <p:nvPr/>
        </p:nvCxnSpPr>
        <p:spPr bwMode="auto">
          <a:xfrm rot="16200000" flipH="1">
            <a:off x="51750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stCxn id="68" idx="4"/>
            <a:endCxn id="70" idx="0"/>
          </p:cNvCxnSpPr>
          <p:nvPr/>
        </p:nvCxnSpPr>
        <p:spPr bwMode="auto">
          <a:xfrm rot="5400000">
            <a:off x="5524500" y="438623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69" idx="3"/>
            <a:endCxn id="70" idx="7"/>
          </p:cNvCxnSpPr>
          <p:nvPr/>
        </p:nvCxnSpPr>
        <p:spPr bwMode="auto">
          <a:xfrm rot="5400000">
            <a:off x="5784663" y="418919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67" idx="0"/>
          </p:cNvCxnSpPr>
          <p:nvPr/>
        </p:nvCxnSpPr>
        <p:spPr bwMode="auto">
          <a:xfrm rot="16200000" flipH="1">
            <a:off x="48006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67" idx="0"/>
          </p:cNvCxnSpPr>
          <p:nvPr/>
        </p:nvCxnSpPr>
        <p:spPr bwMode="auto">
          <a:xfrm rot="5400000">
            <a:off x="49911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 rot="16200000" flipH="1">
            <a:off x="5410200" y="343373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>
            <a:off x="5600700" y="339563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rot="16200000" flipH="1">
            <a:off x="6019800" y="343373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5400000">
            <a:off x="6210300" y="339563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>
            <a:stCxn id="70" idx="4"/>
          </p:cNvCxnSpPr>
          <p:nvPr/>
        </p:nvCxnSpPr>
        <p:spPr bwMode="auto">
          <a:xfrm rot="5400000">
            <a:off x="5638800" y="511013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5257800" y="251566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565429" y="5840131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2-layer network</a:t>
            </a:r>
          </a:p>
        </p:txBody>
      </p:sp>
      <p:sp>
        <p:nvSpPr>
          <p:cNvPr id="23" name="Left-Right Arrow 22"/>
          <p:cNvSpPr/>
          <p:nvPr/>
        </p:nvSpPr>
        <p:spPr>
          <a:xfrm>
            <a:off x="3532210" y="3810559"/>
            <a:ext cx="1066800" cy="528669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5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1179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7275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337119" y="29224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355774" y="376060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4"/>
            <a:endCxn id="7" idx="1"/>
          </p:cNvCxnSpPr>
          <p:nvPr/>
        </p:nvCxnSpPr>
        <p:spPr bwMode="auto">
          <a:xfrm>
            <a:off x="3270319" y="3227203"/>
            <a:ext cx="130092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flipH="1">
            <a:off x="3508174" y="3227203"/>
            <a:ext cx="371745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flipH="1">
            <a:off x="3615937" y="3182566"/>
            <a:ext cx="765819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893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798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98919" y="25414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89419" y="25033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108519" y="2541403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99019" y="2503303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355774" y="4217803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1157" y="174565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4076956" y="376139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stCxn id="19" idx="4"/>
          </p:cNvCxnSpPr>
          <p:nvPr/>
        </p:nvCxnSpPr>
        <p:spPr bwMode="auto">
          <a:xfrm rot="5400000">
            <a:off x="4076956" y="421859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5"/>
            <a:endCxn id="19" idx="1"/>
          </p:cNvCxnSpPr>
          <p:nvPr/>
        </p:nvCxnSpPr>
        <p:spPr bwMode="auto">
          <a:xfrm>
            <a:off x="3378082" y="3182566"/>
            <a:ext cx="743511" cy="6234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5" idx="5"/>
            <a:endCxn id="19" idx="0"/>
          </p:cNvCxnSpPr>
          <p:nvPr/>
        </p:nvCxnSpPr>
        <p:spPr bwMode="auto">
          <a:xfrm>
            <a:off x="3987682" y="3182566"/>
            <a:ext cx="241674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6" idx="4"/>
            <a:endCxn id="19" idx="7"/>
          </p:cNvCxnSpPr>
          <p:nvPr/>
        </p:nvCxnSpPr>
        <p:spPr bwMode="auto">
          <a:xfrm flipH="1">
            <a:off x="4337119" y="3227203"/>
            <a:ext cx="152400" cy="578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616365" y="5029200"/>
            <a:ext cx="4921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Can be used to model multiclass datasets or more interesting predictors, e.g. images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78082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52838" y="451067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516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5" y="2286000"/>
            <a:ext cx="8458200" cy="27728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282233"/>
            <a:ext cx="77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1965" y="5282233"/>
            <a:ext cx="2196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output</a:t>
            </a:r>
          </a:p>
          <a:p>
            <a:pPr algn="ctr"/>
            <a:r>
              <a:rPr lang="en-US" sz="2400" dirty="0"/>
              <a:t>(edge detection)</a:t>
            </a:r>
          </a:p>
        </p:txBody>
      </p:sp>
    </p:spTree>
    <p:extLst>
      <p:ext uri="{BB962C8B-B14F-4D97-AF65-F5344CB8AC3E}">
        <p14:creationId xmlns:p14="http://schemas.microsoft.com/office/powerpoint/2010/main" val="2316373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Neural networks</a:t>
            </a:r>
            <a:endParaRPr lang="en-US" dirty="0"/>
          </a:p>
        </p:txBody>
      </p:sp>
      <p:sp>
        <p:nvSpPr>
          <p:cNvPr id="124" name="Content Placeholder 123"/>
          <p:cNvSpPr>
            <a:spLocks noGrp="1"/>
          </p:cNvSpPr>
          <p:nvPr>
            <p:ph idx="1"/>
          </p:nvPr>
        </p:nvSpPr>
        <p:spPr>
          <a:xfrm>
            <a:off x="3733800" y="1981200"/>
            <a:ext cx="49530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Recurrent network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Output is fed back to input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Can support memory!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Good for temporal/sequential data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501362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38638" y="2216185"/>
            <a:ext cx="1654421" cy="8284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54922" y="4082534"/>
            <a:ext cx="1489226" cy="6611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38638" y="3044589"/>
            <a:ext cx="1425821" cy="366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027"/>
          <p:cNvSpPr>
            <a:spLocks noChangeArrowheads="1"/>
          </p:cNvSpPr>
          <p:nvPr/>
        </p:nvSpPr>
        <p:spPr bwMode="auto">
          <a:xfrm>
            <a:off x="3564459" y="2787134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rot="16200000" flipH="1">
            <a:off x="3601765" y="3586440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298730"/>
              </p:ext>
            </p:extLst>
          </p:nvPr>
        </p:nvGraphicFramePr>
        <p:xfrm>
          <a:off x="3793059" y="3264972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43" name="Equation" r:id="rId3" imgW="266700" imgH="368300" progId="Equation.3">
                  <p:embed/>
                </p:oleObj>
              </mc:Choice>
              <mc:Fallback>
                <p:oleObj name="Equation" r:id="rId3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059" y="3264972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33811"/>
              </p:ext>
            </p:extLst>
          </p:nvPr>
        </p:nvGraphicFramePr>
        <p:xfrm>
          <a:off x="4486054" y="3411021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44" name="Equation" r:id="rId5" imgW="342900" imgH="165100" progId="Equation.3">
                  <p:embed/>
                </p:oleObj>
              </mc:Choice>
              <mc:Fallback>
                <p:oleObj name="Equation" r:id="rId5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054" y="3411021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 rot="5400000">
            <a:off x="2729668" y="353543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02922" y="3525177"/>
            <a:ext cx="1489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10657" y="334450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6397" y="1901589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76397" y="2859923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8797" y="4558982"/>
            <a:ext cx="4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08713" y="2113340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92723" y="2787134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74989" y="4018002"/>
            <a:ext cx="4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95400" y="5638338"/>
            <a:ext cx="6354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does the decision boundary of a perceptron look like?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4618" y="6248400"/>
            <a:ext cx="2845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Line (linear set of weights)</a:t>
            </a:r>
          </a:p>
        </p:txBody>
      </p:sp>
    </p:spTree>
    <p:extLst>
      <p:ext uri="{BB962C8B-B14F-4D97-AF65-F5344CB8AC3E}">
        <p14:creationId xmlns:p14="http://schemas.microsoft.com/office/powerpoint/2010/main" val="2395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0480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6576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267200" y="26694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3657600" y="350769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>
            <a:stCxn id="4" idx="5"/>
            <a:endCxn id="7" idx="1"/>
          </p:cNvCxnSpPr>
          <p:nvPr/>
        </p:nvCxnSpPr>
        <p:spPr bwMode="auto">
          <a:xfrm rot="16200000" flipH="1">
            <a:off x="31938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5" idx="4"/>
            <a:endCxn id="7" idx="0"/>
          </p:cNvCxnSpPr>
          <p:nvPr/>
        </p:nvCxnSpPr>
        <p:spPr bwMode="auto">
          <a:xfrm rot="5400000">
            <a:off x="3543300" y="324099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7"/>
          </p:cNvCxnSpPr>
          <p:nvPr/>
        </p:nvCxnSpPr>
        <p:spPr bwMode="auto">
          <a:xfrm rot="5400000">
            <a:off x="3803463" y="304395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4" idx="0"/>
          </p:cNvCxnSpPr>
          <p:nvPr/>
        </p:nvCxnSpPr>
        <p:spPr bwMode="auto">
          <a:xfrm rot="16200000" flipH="1">
            <a:off x="28194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4" idx="0"/>
          </p:cNvCxnSpPr>
          <p:nvPr/>
        </p:nvCxnSpPr>
        <p:spPr bwMode="auto">
          <a:xfrm rot="5400000">
            <a:off x="30099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3429000" y="228848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3619500" y="225038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6200000" flipH="1">
            <a:off x="4038600" y="228849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4229100" y="225039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7" idx="4"/>
          </p:cNvCxnSpPr>
          <p:nvPr/>
        </p:nvCxnSpPr>
        <p:spPr bwMode="auto">
          <a:xfrm rot="5400000">
            <a:off x="3657600" y="396489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4895672"/>
            <a:ext cx="81967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the decision boundary of a 2-layer network look like?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Is it linear?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What types of things can and can’t it model?</a:t>
            </a:r>
          </a:p>
        </p:txBody>
      </p:sp>
    </p:spTree>
    <p:extLst>
      <p:ext uri="{BB962C8B-B14F-4D97-AF65-F5344CB8AC3E}">
        <p14:creationId xmlns:p14="http://schemas.microsoft.com/office/powerpoint/2010/main" val="111343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346290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027" name="Equation" r:id="rId3" imgW="1549400" imgH="317500" progId="Equation.3">
                  <p:embed/>
                </p:oleObj>
              </mc:Choice>
              <mc:Fallback>
                <p:oleObj name="Equation" r:id="rId3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87" y="5485054"/>
            <a:ext cx="859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is it called the “perceptron” learning algorithm if what it learns is a line?  Why not “line learning” algorithm?</a:t>
            </a:r>
          </a:p>
        </p:txBody>
      </p:sp>
    </p:spTree>
    <p:extLst>
      <p:ext uri="{BB962C8B-B14F-4D97-AF65-F5344CB8AC3E}">
        <p14:creationId xmlns:p14="http://schemas.microsoft.com/office/powerpoint/2010/main" val="1100857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0453060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249748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54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</p:spTree>
    <p:extLst>
      <p:ext uri="{BB962C8B-B14F-4D97-AF65-F5344CB8AC3E}">
        <p14:creationId xmlns:p14="http://schemas.microsoft.com/office/powerpoint/2010/main" val="5907957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XOR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00628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536785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78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2031659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847409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587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859452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256179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525780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648787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98860" y="322869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bias)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x</a:t>
            </a:r>
            <a:r>
              <a:rPr lang="en-US" sz="2400" baseline="-25000" dirty="0"/>
              <a:t>2</a:t>
            </a:r>
            <a:r>
              <a:rPr lang="en-US" sz="2400" dirty="0"/>
              <a:t> = 0, then: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462530"/>
              </p:ext>
            </p:extLst>
          </p:nvPr>
        </p:nvGraphicFramePr>
        <p:xfrm>
          <a:off x="1027113" y="5848350"/>
          <a:ext cx="15636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45" name="Equation" r:id="rId3" imgW="787400" imgH="203200" progId="Equation.3">
                  <p:embed/>
                </p:oleObj>
              </mc:Choice>
              <mc:Fallback>
                <p:oleObj name="Equation" r:id="rId3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113" y="5848350"/>
                        <a:ext cx="156368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36914"/>
              </p:ext>
            </p:extLst>
          </p:nvPr>
        </p:nvGraphicFramePr>
        <p:xfrm>
          <a:off x="1816100" y="6248400"/>
          <a:ext cx="11557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46" name="Equation" r:id="rId5" imgW="584200" imgH="203200" progId="Equation.3">
                  <p:embed/>
                </p:oleObj>
              </mc:Choice>
              <mc:Fallback>
                <p:oleObj name="Equation" r:id="rId5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16100" y="6248400"/>
                        <a:ext cx="1155700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4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V="1">
            <a:off x="4649640" y="3352800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1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181600" y="3662434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69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752819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perceptron’s decision boundary look like?</a:t>
            </a:r>
          </a:p>
        </p:txBody>
      </p:sp>
    </p:spTree>
    <p:extLst>
      <p:ext uri="{BB962C8B-B14F-4D97-AF65-F5344CB8AC3E}">
        <p14:creationId xmlns:p14="http://schemas.microsoft.com/office/powerpoint/2010/main" val="3761081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67294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1591" y="5549330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3235" y="6308326"/>
            <a:ext cx="1919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(without the bias)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287581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6255" y="5285455"/>
            <a:ext cx="2164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 x</a:t>
            </a:r>
            <a:r>
              <a:rPr lang="en-US" sz="2400" baseline="-25000" dirty="0"/>
              <a:t>2</a:t>
            </a:r>
            <a:r>
              <a:rPr lang="en-US" sz="2400" dirty="0"/>
              <a:t> = 0, then: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2747"/>
              </p:ext>
            </p:extLst>
          </p:nvPr>
        </p:nvGraphicFramePr>
        <p:xfrm>
          <a:off x="1027113" y="5848350"/>
          <a:ext cx="15636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19" name="Equation" r:id="rId3" imgW="787400" imgH="203200" progId="Equation.3">
                  <p:embed/>
                </p:oleObj>
              </mc:Choice>
              <mc:Fallback>
                <p:oleObj name="Equation" r:id="rId3" imgW="787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7113" y="5848350"/>
                        <a:ext cx="1563687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11437"/>
              </p:ext>
            </p:extLst>
          </p:nvPr>
        </p:nvGraphicFramePr>
        <p:xfrm>
          <a:off x="1676400" y="6248400"/>
          <a:ext cx="981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20" name="Equation" r:id="rId5" imgW="495300" imgH="203200" progId="Equation.3">
                  <p:embed/>
                </p:oleObj>
              </mc:Choice>
              <mc:Fallback>
                <p:oleObj name="Equation" r:id="rId5" imgW="495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6400" y="6248400"/>
                        <a:ext cx="981075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3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3773" y="29822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/>
          <p:cNvCxnSpPr/>
          <p:nvPr/>
        </p:nvCxnSpPr>
        <p:spPr>
          <a:xfrm>
            <a:off x="7262882" y="46482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47575" y="44590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9615" y="25802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/>
              <a:t>NN decision boundary</a:t>
            </a:r>
          </a:p>
        </p:txBody>
      </p:sp>
      <p:sp>
        <p:nvSpPr>
          <p:cNvPr id="18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5" name="Straight Connector 24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792640" y="32300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</p:spTree>
    <p:extLst>
      <p:ext uri="{BB962C8B-B14F-4D97-AF65-F5344CB8AC3E}">
        <p14:creationId xmlns:p14="http://schemas.microsoft.com/office/powerpoint/2010/main" val="1556991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579858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932852" y="5562600"/>
            <a:ext cx="4324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operation does this perceptron perform on the result?</a:t>
            </a:r>
          </a:p>
        </p:txBody>
      </p:sp>
      <p:sp>
        <p:nvSpPr>
          <p:cNvPr id="5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54" name="Straight Connector 5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2692400" cy="4046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096000"/>
            <a:ext cx="28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you know?</a:t>
            </a:r>
          </a:p>
        </p:txBody>
      </p:sp>
    </p:spTree>
    <p:extLst>
      <p:ext uri="{BB962C8B-B14F-4D97-AF65-F5344CB8AC3E}">
        <p14:creationId xmlns:p14="http://schemas.microsoft.com/office/powerpoint/2010/main" val="878044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Fill in the truth table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948633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5821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OR</a:t>
            </a:r>
          </a:p>
        </p:txBody>
      </p:sp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19415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3048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3810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>
            <a:off x="3124200" y="3477893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198178" y="3180710"/>
            <a:ext cx="498276" cy="438471"/>
            <a:chOff x="2951262" y="2307211"/>
            <a:chExt cx="498276" cy="438471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96912" y="2484911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971565" y="4082730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2515" y="3981685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graphicFrame>
        <p:nvGraphicFramePr>
          <p:cNvPr id="15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46943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4397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200844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30822" y="32004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5537" y="3593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47706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434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47575" y="3087486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615" y="1208681"/>
            <a:ext cx="42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x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5"/>
          <p:cNvSpPr>
            <a:spLocks noChangeAspect="1" noChangeArrowheads="1"/>
          </p:cNvSpPr>
          <p:nvPr/>
        </p:nvSpPr>
        <p:spPr bwMode="auto">
          <a:xfrm>
            <a:off x="2715135" y="382588"/>
            <a:ext cx="1106488" cy="1106488"/>
          </a:xfrm>
          <a:prstGeom prst="ellipse">
            <a:avLst/>
          </a:prstGeom>
          <a:solidFill>
            <a:srgbClr val="66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40222" y="741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17" name="Oval 10"/>
          <p:cNvSpPr>
            <a:spLocks noChangeAspect="1" noChangeArrowheads="1"/>
          </p:cNvSpPr>
          <p:nvPr/>
        </p:nvSpPr>
        <p:spPr bwMode="auto">
          <a:xfrm>
            <a:off x="5534535" y="11080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222" y="26463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307022" y="452438"/>
            <a:ext cx="29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30822" y="9556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230822" y="11080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230822" y="27844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V="1">
            <a:off x="1230822" y="11080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3897822" y="10318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V="1">
            <a:off x="3974022" y="19462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6717222" y="17176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75"/>
          <p:cNvSpPr>
            <a:spLocks noChangeArrowheads="1"/>
          </p:cNvSpPr>
          <p:nvPr/>
        </p:nvSpPr>
        <p:spPr bwMode="auto">
          <a:xfrm>
            <a:off x="6629400" y="9906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048000" y="695164"/>
            <a:ext cx="498276" cy="438471"/>
            <a:chOff x="2951262" y="2307211"/>
            <a:chExt cx="498276" cy="438471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791200" y="1420493"/>
            <a:ext cx="498276" cy="438471"/>
            <a:chOff x="2951262" y="2307211"/>
            <a:chExt cx="498276" cy="43847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1491448" y="1031876"/>
            <a:ext cx="440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1230822" y="1828871"/>
            <a:ext cx="446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1638292" y="229083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4289934" y="724694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564587" y="2322513"/>
            <a:ext cx="293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79826" y="1459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36456" y="32882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5537" y="22214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4" name="Oval 11"/>
          <p:cNvSpPr>
            <a:spLocks noChangeAspect="1" noChangeArrowheads="1"/>
          </p:cNvSpPr>
          <p:nvPr/>
        </p:nvSpPr>
        <p:spPr bwMode="auto">
          <a:xfrm>
            <a:off x="2791335" y="2174876"/>
            <a:ext cx="1106488" cy="1106488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048000" y="2489040"/>
            <a:ext cx="498276" cy="438471"/>
            <a:chOff x="2951262" y="2307211"/>
            <a:chExt cx="498276" cy="438471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Connector 48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301932"/>
              </p:ext>
            </p:extLst>
          </p:nvPr>
        </p:nvGraphicFramePr>
        <p:xfrm>
          <a:off x="595620" y="4307323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3" name="Plus 52"/>
          <p:cNvSpPr/>
          <p:nvPr/>
        </p:nvSpPr>
        <p:spPr>
          <a:xfrm>
            <a:off x="6911537" y="380861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Plus 53"/>
          <p:cNvSpPr/>
          <p:nvPr/>
        </p:nvSpPr>
        <p:spPr>
          <a:xfrm>
            <a:off x="8001595" y="492615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inus 54"/>
          <p:cNvSpPr/>
          <p:nvPr/>
        </p:nvSpPr>
        <p:spPr>
          <a:xfrm>
            <a:off x="7923860" y="380471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inus 55"/>
          <p:cNvSpPr/>
          <p:nvPr/>
        </p:nvSpPr>
        <p:spPr>
          <a:xfrm>
            <a:off x="6934217" y="491069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37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57400" y="5486400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4600" y="1600200"/>
            <a:ext cx="1524000" cy="3581400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78338" y="2112962"/>
            <a:ext cx="1524000" cy="1747677"/>
          </a:xfrm>
          <a:prstGeom prst="rect">
            <a:avLst/>
          </a:prstGeom>
          <a:solidFill>
            <a:srgbClr val="FF6600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9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747106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0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76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491946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2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533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18939142">
            <a:off x="5197387" y="4800839"/>
            <a:ext cx="3831888" cy="734802"/>
          </a:xfrm>
          <a:prstGeom prst="rect">
            <a:avLst/>
          </a:prstGeom>
          <a:solidFill>
            <a:srgbClr val="008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This decision boundary?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5" name="Oval 11"/>
          <p:cNvSpPr>
            <a:spLocks noChangeAspect="1" noChangeArrowheads="1"/>
          </p:cNvSpPr>
          <p:nvPr/>
        </p:nvSpPr>
        <p:spPr bwMode="auto">
          <a:xfrm>
            <a:off x="2791335" y="35464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7" name="Text Box 13"/>
          <p:cNvSpPr txBox="1">
            <a:spLocks noChangeArrowheads="1"/>
          </p:cNvSpPr>
          <p:nvPr/>
        </p:nvSpPr>
        <p:spPr bwMode="auto">
          <a:xfrm>
            <a:off x="1307022" y="1824038"/>
            <a:ext cx="625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2" y="2479676"/>
            <a:ext cx="1524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>
            <a:off x="1230822" y="41560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7038057" y="2422794"/>
            <a:ext cx="8173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Output</a:t>
            </a:r>
            <a:endParaRPr lang="en-US" sz="1800" baseline="-25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535112" y="2403476"/>
            <a:ext cx="52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295400" y="3200471"/>
            <a:ext cx="445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3" y="2096294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6" y="3694113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848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b=-0.5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14254"/>
              </p:ext>
            </p:extLst>
          </p:nvPr>
        </p:nvGraphicFramePr>
        <p:xfrm>
          <a:off x="1491448" y="5562600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10" name="Equation" r:id="rId4" imgW="2057400" imgH="596900" progId="Equation.3">
                  <p:embed/>
                </p:oleObj>
              </mc:Choice>
              <mc:Fallback>
                <p:oleObj name="Equation" r:id="rId4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91448" y="5562600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95537" y="3593068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524773" y="3439460"/>
            <a:ext cx="3233808" cy="3189940"/>
            <a:chOff x="3115679" y="2953647"/>
            <a:chExt cx="3233808" cy="3189940"/>
          </a:xfrm>
        </p:grpSpPr>
        <p:cxnSp>
          <p:nvCxnSpPr>
            <p:cNvPr id="48" name="Straight Arrow Connector 47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6173640" y="3687209"/>
            <a:ext cx="2894160" cy="2865991"/>
          </a:xfrm>
          <a:prstGeom prst="line">
            <a:avLst/>
          </a:prstGeom>
          <a:ln w="28575" cmpd="sng">
            <a:solidFill>
              <a:srgbClr val="66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30640" y="3839609"/>
            <a:ext cx="2894160" cy="2865991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7643882" y="5105400"/>
            <a:ext cx="1119118" cy="1082254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5562600" y="4149243"/>
            <a:ext cx="1056813" cy="98930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053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658625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64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nervous system: </a:t>
            </a:r>
            <a:br>
              <a:rPr lang="en-US" dirty="0"/>
            </a:br>
            <a:r>
              <a:rPr lang="en-US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they 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they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0923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>
            <a:spLocks noChangeAspect="1" noChangeArrowheads="1"/>
          </p:cNvSpPr>
          <p:nvPr/>
        </p:nvSpPr>
        <p:spPr bwMode="auto">
          <a:xfrm>
            <a:off x="2474913" y="2868293"/>
            <a:ext cx="1106488" cy="1106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Line 26"/>
          <p:cNvSpPr>
            <a:spLocks noChangeShapeType="1"/>
          </p:cNvSpPr>
          <p:nvPr/>
        </p:nvSpPr>
        <p:spPr bwMode="auto">
          <a:xfrm>
            <a:off x="838200" y="2792093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V="1">
            <a:off x="914400" y="3706493"/>
            <a:ext cx="1600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731578" y="3180710"/>
            <a:ext cx="498276" cy="438471"/>
            <a:chOff x="2951262" y="2307211"/>
            <a:chExt cx="498276" cy="438471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230311" y="2484911"/>
            <a:ext cx="5683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04964" y="4082730"/>
            <a:ext cx="54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-1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35915" y="3981685"/>
            <a:ext cx="77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b=0.5</a:t>
            </a:r>
          </a:p>
        </p:txBody>
      </p:sp>
      <p:graphicFrame>
        <p:nvGraphicFramePr>
          <p:cNvPr id="14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2073869"/>
              </p:ext>
            </p:extLst>
          </p:nvPr>
        </p:nvGraphicFramePr>
        <p:xfrm>
          <a:off x="5638800" y="4082730"/>
          <a:ext cx="2971800" cy="22402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out1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out2</a:t>
                      </a:r>
                      <a:endParaRPr kumimoji="0" lang="en-US" sz="20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</a:t>
            </a:r>
          </a:p>
        </p:txBody>
      </p:sp>
    </p:spTree>
    <p:extLst>
      <p:ext uri="{BB962C8B-B14F-4D97-AF65-F5344CB8AC3E}">
        <p14:creationId xmlns:p14="http://schemas.microsoft.com/office/powerpoint/2010/main" val="28494932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594230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What does the decision boundary look like?</a:t>
            </a:r>
          </a:p>
        </p:txBody>
      </p:sp>
      <p:sp>
        <p:nvSpPr>
          <p:cNvPr id="94232" name="Oval 5"/>
          <p:cNvSpPr>
            <a:spLocks noChangeAspect="1" noChangeArrowheads="1"/>
          </p:cNvSpPr>
          <p:nvPr/>
        </p:nvSpPr>
        <p:spPr bwMode="auto">
          <a:xfrm>
            <a:off x="2715135" y="1754188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3" name="Text Box 8"/>
          <p:cNvSpPr txBox="1">
            <a:spLocks noChangeArrowheads="1"/>
          </p:cNvSpPr>
          <p:nvPr/>
        </p:nvSpPr>
        <p:spPr bwMode="auto">
          <a:xfrm>
            <a:off x="240222" y="2112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94234" name="Oval 10"/>
          <p:cNvSpPr>
            <a:spLocks noChangeAspect="1" noChangeArrowheads="1"/>
          </p:cNvSpPr>
          <p:nvPr/>
        </p:nvSpPr>
        <p:spPr bwMode="auto">
          <a:xfrm>
            <a:off x="5534535" y="2479676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6" name="Text Box 12"/>
          <p:cNvSpPr txBox="1">
            <a:spLocks noChangeArrowheads="1"/>
          </p:cNvSpPr>
          <p:nvPr/>
        </p:nvSpPr>
        <p:spPr bwMode="auto">
          <a:xfrm>
            <a:off x="240222" y="4017963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94238" name="Line 16"/>
          <p:cNvSpPr>
            <a:spLocks noChangeShapeType="1"/>
          </p:cNvSpPr>
          <p:nvPr/>
        </p:nvSpPr>
        <p:spPr bwMode="auto">
          <a:xfrm>
            <a:off x="1230822" y="2327276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9" name="Line 17"/>
          <p:cNvSpPr>
            <a:spLocks noChangeShapeType="1"/>
          </p:cNvSpPr>
          <p:nvPr/>
        </p:nvSpPr>
        <p:spPr bwMode="auto">
          <a:xfrm>
            <a:off x="1230821" y="2479676"/>
            <a:ext cx="1560513" cy="9786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0" name="Line 18"/>
          <p:cNvSpPr>
            <a:spLocks noChangeShapeType="1"/>
          </p:cNvSpPr>
          <p:nvPr/>
        </p:nvSpPr>
        <p:spPr bwMode="auto">
          <a:xfrm flipV="1">
            <a:off x="1230822" y="3860639"/>
            <a:ext cx="1524000" cy="295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1" name="Line 19"/>
          <p:cNvSpPr>
            <a:spLocks noChangeShapeType="1"/>
          </p:cNvSpPr>
          <p:nvPr/>
        </p:nvSpPr>
        <p:spPr bwMode="auto">
          <a:xfrm flipV="1">
            <a:off x="1230822" y="2479676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8" name="Line 26"/>
          <p:cNvSpPr>
            <a:spLocks noChangeShapeType="1"/>
          </p:cNvSpPr>
          <p:nvPr/>
        </p:nvSpPr>
        <p:spPr bwMode="auto">
          <a:xfrm>
            <a:off x="3897822" y="2403476"/>
            <a:ext cx="1600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49" name="Line 27"/>
          <p:cNvSpPr>
            <a:spLocks noChangeShapeType="1"/>
          </p:cNvSpPr>
          <p:nvPr/>
        </p:nvSpPr>
        <p:spPr bwMode="auto">
          <a:xfrm flipV="1">
            <a:off x="3974022" y="3317876"/>
            <a:ext cx="1600200" cy="4159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50" name="Line 28"/>
          <p:cNvSpPr>
            <a:spLocks noChangeShapeType="1"/>
          </p:cNvSpPr>
          <p:nvPr/>
        </p:nvSpPr>
        <p:spPr bwMode="auto">
          <a:xfrm>
            <a:off x="6717222" y="3089276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Oval 11"/>
          <p:cNvSpPr>
            <a:spLocks noChangeAspect="1" noChangeArrowheads="1"/>
          </p:cNvSpPr>
          <p:nvPr/>
        </p:nvSpPr>
        <p:spPr bwMode="auto">
          <a:xfrm>
            <a:off x="2791335" y="3144171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048000" y="3458335"/>
            <a:ext cx="498276" cy="438471"/>
            <a:chOff x="2951262" y="2307211"/>
            <a:chExt cx="498276" cy="438471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2077207" y="5892402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linear splits of the feature space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1600" y="5476904"/>
            <a:ext cx="2479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combination of these linear spaces</a:t>
            </a:r>
          </a:p>
        </p:txBody>
      </p:sp>
      <p:sp>
        <p:nvSpPr>
          <p:cNvPr id="32" name="Oval 11"/>
          <p:cNvSpPr>
            <a:spLocks noChangeAspect="1" noChangeArrowheads="1"/>
          </p:cNvSpPr>
          <p:nvPr/>
        </p:nvSpPr>
        <p:spPr bwMode="auto">
          <a:xfrm>
            <a:off x="2769861" y="4572000"/>
            <a:ext cx="1106488" cy="1106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026526" y="4886164"/>
            <a:ext cx="498276" cy="438471"/>
            <a:chOff x="2951262" y="2307211"/>
            <a:chExt cx="498276" cy="438471"/>
          </a:xfrm>
        </p:grpSpPr>
        <p:cxnSp>
          <p:nvCxnSpPr>
            <p:cNvPr id="34" name="Straight Connector 33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Line 17"/>
          <p:cNvSpPr>
            <a:spLocks noChangeShapeType="1"/>
          </p:cNvSpPr>
          <p:nvPr/>
        </p:nvSpPr>
        <p:spPr bwMode="auto">
          <a:xfrm>
            <a:off x="1209348" y="2587875"/>
            <a:ext cx="1581986" cy="2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8"/>
          <p:cNvSpPr>
            <a:spLocks noChangeShapeType="1"/>
          </p:cNvSpPr>
          <p:nvPr/>
        </p:nvSpPr>
        <p:spPr bwMode="auto">
          <a:xfrm>
            <a:off x="1267372" y="4308475"/>
            <a:ext cx="1447763" cy="7103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3974022" y="3470276"/>
            <a:ext cx="1752600" cy="14158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33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hidden nodes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95979" y="2743200"/>
            <a:ext cx="3233808" cy="3189940"/>
            <a:chOff x="3115679" y="2953647"/>
            <a:chExt cx="3233808" cy="3189940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rot="10033878">
            <a:off x="3442617" y="2113190"/>
            <a:ext cx="2894160" cy="2865991"/>
            <a:chOff x="2301846" y="3143349"/>
            <a:chExt cx="2894160" cy="2865991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883399">
            <a:off x="4993574" y="2382448"/>
            <a:ext cx="2894160" cy="2865991"/>
            <a:chOff x="2301846" y="3143349"/>
            <a:chExt cx="2894160" cy="2865991"/>
          </a:xfrm>
        </p:grpSpPr>
        <p:cxnSp>
          <p:nvCxnSpPr>
            <p:cNvPr id="16" name="Straight Connector 15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2125036">
            <a:off x="4029844" y="3225939"/>
            <a:ext cx="2894160" cy="2865991"/>
            <a:chOff x="2301846" y="3143349"/>
            <a:chExt cx="2894160" cy="2865991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301846" y="3143349"/>
              <a:ext cx="2894160" cy="2865991"/>
            </a:xfrm>
            <a:prstGeom prst="line">
              <a:avLst/>
            </a:prstGeom>
            <a:ln w="28575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2833806" y="3452983"/>
              <a:ext cx="1056813" cy="98930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33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6" y="1828800"/>
            <a:ext cx="8305800" cy="2007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724400"/>
            <a:ext cx="7961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‘Or, in colloquial terms “</a:t>
            </a:r>
            <a:r>
              <a:rPr lang="en-US" sz="3200" dirty="0">
                <a:solidFill>
                  <a:srgbClr val="FF6600"/>
                </a:solidFill>
              </a:rPr>
              <a:t>two-layer networks </a:t>
            </a:r>
            <a:r>
              <a:rPr lang="en-US" sz="3200" i="1" dirty="0">
                <a:solidFill>
                  <a:srgbClr val="FF6600"/>
                </a:solidFill>
              </a:rPr>
              <a:t>can approximate any function</a:t>
            </a:r>
            <a:r>
              <a:rPr lang="en-US" sz="3200" dirty="0"/>
              <a:t>.”’ </a:t>
            </a:r>
          </a:p>
        </p:txBody>
      </p:sp>
    </p:spTree>
    <p:extLst>
      <p:ext uri="{BB962C8B-B14F-4D97-AF65-F5344CB8AC3E}">
        <p14:creationId xmlns:p14="http://schemas.microsoft.com/office/powerpoint/2010/main" val="76463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 decision boundaries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For DT, as the tree gets larger, the model gets more complex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same is true for neural networks</a:t>
            </a:r>
            <a:r>
              <a:rPr lang="en-US"/>
              <a:t>: </a:t>
            </a:r>
            <a:br>
              <a:rPr lang="en-US"/>
            </a:br>
            <a:r>
              <a:rPr lang="en-US"/>
              <a:t>   more </a:t>
            </a:r>
            <a:r>
              <a:rPr lang="en-US" dirty="0"/>
              <a:t>hidden nodes = more complexity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Adding more layers adds even more complexity (and much more quickly)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Good rule of thumb: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451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2-layer hidden nodes  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5117" y="5486400"/>
            <a:ext cx="2688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examples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0283" y="6008132"/>
            <a:ext cx="2813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number of dimensions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88795" y="6008132"/>
            <a:ext cx="2805029" cy="116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2425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Training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29303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the weights?</a:t>
            </a:r>
          </a:p>
        </p:txBody>
      </p:sp>
    </p:spTree>
    <p:extLst>
      <p:ext uri="{BB962C8B-B14F-4D97-AF65-F5344CB8AC3E}">
        <p14:creationId xmlns:p14="http://schemas.microsoft.com/office/powerpoint/2010/main" val="20299042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perceptron learning: </a:t>
            </a:r>
            <a:r>
              <a:rPr lang="en-US" sz="2400" dirty="0"/>
              <a:t>if the perceptron’s output is different than the expected output, update the weights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0" name="Straight Arrow Connector 19"/>
          <p:cNvCxnSpPr>
            <a:endCxn id="19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19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endCxn id="19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3502" y="3576935"/>
            <a:ext cx="5936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other problem with these for general NNs?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457200" y="2667000"/>
            <a:ext cx="8229600" cy="99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400" dirty="0">
                <a:solidFill>
                  <a:srgbClr val="FF6600"/>
                </a:solidFill>
              </a:rPr>
              <a:t>gradient descent: </a:t>
            </a:r>
            <a:r>
              <a:rPr lang="en-US" sz="2400" dirty="0"/>
              <a:t>compare output to label and adjust based on loss function</a:t>
            </a:r>
          </a:p>
          <a:p>
            <a:pPr marL="0" indent="0">
              <a:buFont typeface="Wingdings"/>
              <a:buNone/>
            </a:pP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7344433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951700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886200" y="28956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55626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7239000" y="3443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3505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38862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524000" y="4191000"/>
            <a:ext cx="2438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85800" y="32908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609600" y="45100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3</a:t>
            </a:r>
          </a:p>
        </p:txBody>
      </p:sp>
      <p:sp>
        <p:nvSpPr>
          <p:cNvPr id="36880" name="Text Box 1038"/>
          <p:cNvSpPr txBox="1">
            <a:spLocks noChangeArrowheads="1"/>
          </p:cNvSpPr>
          <p:nvPr/>
        </p:nvSpPr>
        <p:spPr bwMode="auto">
          <a:xfrm>
            <a:off x="609600" y="58816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4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86000" y="1919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8288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4586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3</a:t>
            </a:r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4</a:t>
            </a:r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neuron/perceptron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497534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01" name="Equation" r:id="rId4" imgW="723900" imgH="342900" progId="Equation.3">
                  <p:embed/>
                </p:oleObj>
              </mc:Choice>
              <mc:Fallback>
                <p:oleObj name="Equation" r:id="rId4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02" name="Equation" r:id="rId6" imgW="266700" imgH="368300" progId="Equation.3">
                  <p:embed/>
                </p:oleObj>
              </mc:Choice>
              <mc:Fallback>
                <p:oleObj name="Equation" r:id="rId6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403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activation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flipH="1" flipV="1">
            <a:off x="5105400" y="3886204"/>
            <a:ext cx="381000" cy="413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706937" y="5853113"/>
            <a:ext cx="4208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is this a linear classifier (i.e. perceptron)?</a:t>
            </a:r>
          </a:p>
        </p:txBody>
      </p:sp>
    </p:spTree>
    <p:extLst>
      <p:ext uri="{BB962C8B-B14F-4D97-AF65-F5344CB8AC3E}">
        <p14:creationId xmlns:p14="http://schemas.microsoft.com/office/powerpoint/2010/main" val="388903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9400" y="2569496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en-US" sz="2400" dirty="0" err="1"/>
              <a:t>backpropagate</a:t>
            </a:r>
            <a:r>
              <a:rPr lang="en-US" sz="2400" dirty="0"/>
              <a:t>” the error: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Assume all of these nodes were responsible for some of the error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can we figure out how much they were responsible for?</a:t>
            </a:r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6" name="Straight Arrow Connector 25"/>
          <p:cNvCxnSpPr>
            <a:stCxn id="21" idx="5"/>
            <a:endCxn id="24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  <a:endCxn id="24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23" idx="3"/>
            <a:endCxn id="24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endCxn id="21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endCxn id="21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24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 bwMode="auto">
          <a:xfrm>
            <a:off x="6096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807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for </a:t>
            </a:r>
            <a:r>
              <a:rPr lang="en-US" sz="2400"/>
              <a:t>node is ~  </a:t>
            </a:r>
            <a:r>
              <a:rPr lang="en-US" sz="2400" b="1" dirty="0" err="1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* 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44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Calculate as normal using this as the error</a:t>
            </a:r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00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5869129"/>
            <a:ext cx="252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loss function?</a:t>
            </a:r>
          </a:p>
        </p:txBody>
      </p:sp>
    </p:spTree>
    <p:extLst>
      <p:ext uri="{BB962C8B-B14F-4D97-AF65-F5344CB8AC3E}">
        <p14:creationId xmlns:p14="http://schemas.microsoft.com/office/powerpoint/2010/main" val="9867059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00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51013"/>
              </p:ext>
            </p:extLst>
          </p:nvPr>
        </p:nvGraphicFramePr>
        <p:xfrm>
          <a:off x="2813128" y="5714999"/>
          <a:ext cx="2139872" cy="79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8" name="Equation" r:id="rId3" imgW="1155700" imgH="431800" progId="Equation.3">
                  <p:embed/>
                </p:oleObj>
              </mc:Choice>
              <mc:Fallback>
                <p:oleObj name="Equation" r:id="rId3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3128" y="5714999"/>
                        <a:ext cx="2139872" cy="79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867400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squared error</a:t>
            </a:r>
          </a:p>
        </p:txBody>
      </p:sp>
    </p:spTree>
    <p:extLst>
      <p:ext uri="{BB962C8B-B14F-4D97-AF65-F5344CB8AC3E}">
        <p14:creationId xmlns:p14="http://schemas.microsoft.com/office/powerpoint/2010/main" val="33495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threshold = linear classifier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95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hard threshold:</a:t>
            </a:r>
            <a:endParaRPr lang="en-US" sz="2400" dirty="0"/>
          </a:p>
          <a:p>
            <a:pPr lvl="1"/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553200" y="32750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7772400" y="17510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7009606" y="25130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2152090" y="3743596"/>
            <a:ext cx="1654421" cy="8284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68374" y="5609945"/>
            <a:ext cx="1489226" cy="6611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52090" y="4572000"/>
            <a:ext cx="1425821" cy="36643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027"/>
          <p:cNvSpPr>
            <a:spLocks noChangeArrowheads="1"/>
          </p:cNvSpPr>
          <p:nvPr/>
        </p:nvSpPr>
        <p:spPr bwMode="auto">
          <a:xfrm>
            <a:off x="3577911" y="4314545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 bwMode="auto">
          <a:xfrm rot="16200000" flipH="1">
            <a:off x="3615217" y="5113851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666667"/>
              </p:ext>
            </p:extLst>
          </p:nvPr>
        </p:nvGraphicFramePr>
        <p:xfrm>
          <a:off x="3806511" y="4792383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79" name="Equation" r:id="rId3" imgW="266700" imgH="368300" progId="Equation.3">
                  <p:embed/>
                </p:oleObj>
              </mc:Choice>
              <mc:Fallback>
                <p:oleObj name="Equation" r:id="rId3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6511" y="4792383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48022"/>
              </p:ext>
            </p:extLst>
          </p:nvPr>
        </p:nvGraphicFramePr>
        <p:xfrm>
          <a:off x="4499506" y="4938432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80" name="Equation" r:id="rId5" imgW="342900" imgH="165100" progId="Equation.3">
                  <p:embed/>
                </p:oleObj>
              </mc:Choice>
              <mc:Fallback>
                <p:oleObj name="Equation" r:id="rId5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506" y="4938432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rot="10800000">
            <a:off x="4797111" y="5305148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 rot="5400000">
            <a:off x="2743120" y="50628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216374" y="5052588"/>
            <a:ext cx="148922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4109" y="487191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89849" y="3429000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89849" y="4387334"/>
            <a:ext cx="38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2249" y="6086393"/>
            <a:ext cx="40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2722165" y="3640751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6175" y="4314545"/>
            <a:ext cx="42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88441" y="5545413"/>
            <a:ext cx="44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68014"/>
              </p:ext>
            </p:extLst>
          </p:nvPr>
        </p:nvGraphicFramePr>
        <p:xfrm>
          <a:off x="876300" y="2068513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81" name="Equation" r:id="rId7" imgW="1536700" imgH="495300" progId="Equation.3">
                  <p:embed/>
                </p:oleObj>
              </mc:Choice>
              <mc:Fallback>
                <p:oleObj name="Equation" r:id="rId7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6300" y="2068513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601287"/>
              </p:ext>
            </p:extLst>
          </p:nvPr>
        </p:nvGraphicFramePr>
        <p:xfrm>
          <a:off x="3664524" y="1968633"/>
          <a:ext cx="312896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82" name="Equation" r:id="rId9" imgW="2057400" imgH="596900" progId="Equation.3">
                  <p:embed/>
                </p:oleObj>
              </mc:Choice>
              <mc:Fallback>
                <p:oleObj name="Equation" r:id="rId9" imgW="20574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64524" y="1968633"/>
                        <a:ext cx="3128963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352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endParaRPr lang="en-US"/>
          </a:p>
          <a:p>
            <a:pPr lvl="2" eaLnBrk="1" hangingPunct="1">
              <a:buFont typeface="Wingdings" charset="2"/>
              <a:buNone/>
            </a:pPr>
            <a:endParaRPr lang="en-US">
              <a:ea typeface="ＭＳ Ｐゴシック" charset="-128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95400" y="1752600"/>
            <a:ext cx="67976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Neural Networks try to mimic the structure and function of our nervous system</a:t>
            </a:r>
          </a:p>
          <a:p>
            <a:endParaRPr lang="en-US" sz="2000" dirty="0"/>
          </a:p>
          <a:p>
            <a:r>
              <a:rPr lang="en-US" sz="2400" b="1" i="1" dirty="0">
                <a:solidFill>
                  <a:srgbClr val="FF6600"/>
                </a:solidFill>
              </a:rPr>
              <a:t>People like biologically motivated approaches</a:t>
            </a:r>
          </a:p>
        </p:txBody>
      </p:sp>
      <p:pic>
        <p:nvPicPr>
          <p:cNvPr id="26629" name="Picture 5" descr="j02929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3962400"/>
            <a:ext cx="2587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mri_b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14750"/>
            <a:ext cx="2857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97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Artificial 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5562600" cy="4419600"/>
            <a:chOff x="3120" y="1104"/>
            <a:chExt cx="3504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3504" cy="2784"/>
              <a:chOff x="3168" y="1104"/>
              <a:chExt cx="3504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230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Node (Neuron/perceptron)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590800" y="61354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6600"/>
                </a:solidFill>
              </a:rPr>
              <a:t>our approximation</a:t>
            </a:r>
          </a:p>
        </p:txBody>
      </p:sp>
    </p:spTree>
    <p:extLst>
      <p:ext uri="{BB962C8B-B14F-4D97-AF65-F5344CB8AC3E}">
        <p14:creationId xmlns:p14="http://schemas.microsoft.com/office/powerpoint/2010/main" val="748887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12701</TotalTime>
  <Words>1836</Words>
  <Application>Microsoft Macintosh PowerPoint</Application>
  <PresentationFormat>On-screen Show (4:3)</PresentationFormat>
  <Paragraphs>747</Paragraphs>
  <Slides>65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4" baseType="lpstr">
      <vt:lpstr>ＭＳ Ｐゴシック</vt:lpstr>
      <vt:lpstr>Arial</vt:lpstr>
      <vt:lpstr>Calibri</vt:lpstr>
      <vt:lpstr>Tw Cen MT</vt:lpstr>
      <vt:lpstr>Verdana</vt:lpstr>
      <vt:lpstr>Wingdings</vt:lpstr>
      <vt:lpstr>Wingdings 2</vt:lpstr>
      <vt:lpstr>Median</vt:lpstr>
      <vt:lpstr>Equation</vt:lpstr>
      <vt:lpstr>Neural networks</vt:lpstr>
      <vt:lpstr>Admin</vt:lpstr>
      <vt:lpstr>Perceptron learning algorithm</vt:lpstr>
      <vt:lpstr>Our Nervous System</vt:lpstr>
      <vt:lpstr>Our nervous system:  the computer science view</vt:lpstr>
      <vt:lpstr>PowerPoint Presentation</vt:lpstr>
      <vt:lpstr>Hard threshold = linear classifier</vt:lpstr>
      <vt:lpstr>Neural Networks</vt:lpstr>
      <vt:lpstr>Artificial Neural Networks</vt:lpstr>
      <vt:lpstr>PowerPoint Presentation</vt:lpstr>
      <vt:lpstr>Other activation functions</vt:lpstr>
      <vt:lpstr>Neural network</vt:lpstr>
      <vt:lpstr>Neural network</vt:lpstr>
      <vt:lpstr>Neural network</vt:lpstr>
      <vt:lpstr>Neural network</vt:lpstr>
      <vt:lpstr>Neural network</vt:lpstr>
      <vt:lpstr>Activation spread</vt:lpstr>
      <vt:lpstr>Computation (assume 0 bias)</vt:lpstr>
      <vt:lpstr>Computation</vt:lpstr>
      <vt:lpstr>Neural networks</vt:lpstr>
      <vt:lpstr>Hidden units/layers</vt:lpstr>
      <vt:lpstr>Hidden units/layers</vt:lpstr>
      <vt:lpstr>Hidden units/layers</vt:lpstr>
      <vt:lpstr>Alternate ways of visualizing</vt:lpstr>
      <vt:lpstr>Multiple outputs</vt:lpstr>
      <vt:lpstr>Multiple outputs</vt:lpstr>
      <vt:lpstr>Neural networks</vt:lpstr>
      <vt:lpstr>NN decision boundary</vt:lpstr>
      <vt:lpstr>NN decision boundary</vt:lpstr>
      <vt:lpstr>XOR</vt:lpstr>
      <vt:lpstr>XOR</vt:lpstr>
      <vt:lpstr>What does the decision boundary look like?</vt:lpstr>
      <vt:lpstr>What does the decision boundary look like?</vt:lpstr>
      <vt:lpstr>NN decision boundary</vt:lpstr>
      <vt:lpstr>NN decision boundary</vt:lpstr>
      <vt:lpstr>What does the decision boundary look like?</vt:lpstr>
      <vt:lpstr>NN decision boundary</vt:lpstr>
      <vt:lpstr>NN decision boundary</vt:lpstr>
      <vt:lpstr>What does the decision boundary look like?</vt:lpstr>
      <vt:lpstr>Fill in the truth table</vt:lpstr>
      <vt:lpstr>OR</vt:lpstr>
      <vt:lpstr>What does the decision boundary look like?</vt:lpstr>
      <vt:lpstr>PowerPoint Presentation</vt:lpstr>
      <vt:lpstr>PowerPoint Presentation</vt:lpstr>
      <vt:lpstr>What does the decision boundary look like?</vt:lpstr>
      <vt:lpstr>This decision boundary?</vt:lpstr>
      <vt:lpstr>This decision boundary?</vt:lpstr>
      <vt:lpstr>This decision boundary?</vt:lpstr>
      <vt:lpstr>PowerPoint Presentation</vt:lpstr>
      <vt:lpstr>NOR</vt:lpstr>
      <vt:lpstr>What does the decision boundary look like?</vt:lpstr>
      <vt:lpstr>Three hidden nodes</vt:lpstr>
      <vt:lpstr>NN decision boundaries</vt:lpstr>
      <vt:lpstr>NN decision boundaries</vt:lpstr>
      <vt:lpstr>Training</vt:lpstr>
      <vt:lpstr>Training multilayer networks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the details</vt:lpstr>
      <vt:lpstr>Backpropagation: the details</vt:lpstr>
    </vt:vector>
  </TitlesOfParts>
  <Company>Pomona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Robert Kauchak</cp:lastModifiedBy>
  <cp:revision>926</cp:revision>
  <cp:lastPrinted>2016-10-25T20:29:19Z</cp:lastPrinted>
  <dcterms:created xsi:type="dcterms:W3CDTF">2011-01-25T19:35:23Z</dcterms:created>
  <dcterms:modified xsi:type="dcterms:W3CDTF">2019-10-29T18:54:27Z</dcterms:modified>
</cp:coreProperties>
</file>