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8" r:id="rId3"/>
    <p:sldId id="414" r:id="rId4"/>
    <p:sldId id="416" r:id="rId5"/>
    <p:sldId id="417" r:id="rId6"/>
    <p:sldId id="418" r:id="rId7"/>
    <p:sldId id="415" r:id="rId8"/>
    <p:sldId id="428" r:id="rId9"/>
    <p:sldId id="524" r:id="rId10"/>
    <p:sldId id="525" r:id="rId11"/>
    <p:sldId id="523" r:id="rId12"/>
    <p:sldId id="527" r:id="rId13"/>
    <p:sldId id="568" r:id="rId14"/>
    <p:sldId id="571" r:id="rId15"/>
    <p:sldId id="572" r:id="rId16"/>
    <p:sldId id="573" r:id="rId17"/>
    <p:sldId id="57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45" r:id="rId30"/>
    <p:sldId id="546" r:id="rId31"/>
    <p:sldId id="577" r:id="rId32"/>
    <p:sldId id="533" r:id="rId33"/>
    <p:sldId id="547" r:id="rId34"/>
    <p:sldId id="451" r:id="rId35"/>
    <p:sldId id="475" r:id="rId36"/>
    <p:sldId id="548" r:id="rId37"/>
    <p:sldId id="549" r:id="rId38"/>
    <p:sldId id="575" r:id="rId39"/>
    <p:sldId id="551" r:id="rId40"/>
    <p:sldId id="576" r:id="rId41"/>
    <p:sldId id="553" r:id="rId42"/>
    <p:sldId id="452" r:id="rId43"/>
    <p:sldId id="453" r:id="rId44"/>
    <p:sldId id="454" r:id="rId45"/>
    <p:sldId id="480" r:id="rId46"/>
    <p:sldId id="481" r:id="rId47"/>
    <p:sldId id="482" r:id="rId48"/>
    <p:sldId id="483" r:id="rId49"/>
    <p:sldId id="484" r:id="rId50"/>
    <p:sldId id="485" r:id="rId51"/>
    <p:sldId id="486" r:id="rId52"/>
    <p:sldId id="487" r:id="rId53"/>
    <p:sldId id="488" r:id="rId54"/>
    <p:sldId id="489" r:id="rId55"/>
    <p:sldId id="490" r:id="rId56"/>
    <p:sldId id="491" r:id="rId57"/>
    <p:sldId id="492" r:id="rId58"/>
    <p:sldId id="493" r:id="rId59"/>
    <p:sldId id="494" r:id="rId60"/>
    <p:sldId id="495" r:id="rId61"/>
    <p:sldId id="496" r:id="rId62"/>
    <p:sldId id="497" r:id="rId63"/>
    <p:sldId id="498" r:id="rId64"/>
    <p:sldId id="499" r:id="rId65"/>
    <p:sldId id="500" r:id="rId66"/>
    <p:sldId id="501" r:id="rId67"/>
    <p:sldId id="502" r:id="rId68"/>
    <p:sldId id="503" r:id="rId69"/>
    <p:sldId id="504" r:id="rId70"/>
    <p:sldId id="505" r:id="rId71"/>
    <p:sldId id="506" r:id="rId72"/>
    <p:sldId id="507" r:id="rId73"/>
    <p:sldId id="508" r:id="rId74"/>
    <p:sldId id="509" r:id="rId75"/>
    <p:sldId id="510" r:id="rId76"/>
    <p:sldId id="511" r:id="rId77"/>
    <p:sldId id="512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022F5"/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94692"/>
  </p:normalViewPr>
  <p:slideViewPr>
    <p:cSldViewPr snapToGrid="0" snapToObjects="1">
      <p:cViewPr varScale="1">
        <p:scale>
          <a:sx n="106" d="100"/>
          <a:sy n="106" d="100"/>
        </p:scale>
        <p:origin x="160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4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0.emf"/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0.emf"/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32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32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32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32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4.emf"/><Relationship Id="rId1" Type="http://schemas.openxmlformats.org/officeDocument/2006/relationships/image" Target="../media/image32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4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4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4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4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4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4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5" Type="http://schemas.openxmlformats.org/officeDocument/2006/relationships/image" Target="../media/image56.emf"/><Relationship Id="rId4" Type="http://schemas.openxmlformats.org/officeDocument/2006/relationships/image" Target="../media/image54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5" Type="http://schemas.openxmlformats.org/officeDocument/2006/relationships/image" Target="../media/image56.emf"/><Relationship Id="rId4" Type="http://schemas.openxmlformats.org/officeDocument/2006/relationships/image" Target="../media/image5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5" Type="http://schemas.openxmlformats.org/officeDocument/2006/relationships/image" Target="../media/image56.emf"/><Relationship Id="rId4" Type="http://schemas.openxmlformats.org/officeDocument/2006/relationships/image" Target="../media/image54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7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4" Type="http://schemas.openxmlformats.org/officeDocument/2006/relationships/image" Target="../media/image63.e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8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4" Type="http://schemas.openxmlformats.org/officeDocument/2006/relationships/image" Target="../media/image69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image" Target="../media/image3.e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EA5FD-FF53-A44A-9188-6CFBE49BE893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04216-2D05-844B-94FB-5444D446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they are vectors (i.e. points) and they support/define</a:t>
            </a:r>
            <a:r>
              <a:rPr lang="en-US" baseline="0" dirty="0"/>
              <a:t>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7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points are classified correctly AND they have a prediction &gt;=</a:t>
            </a:r>
            <a:r>
              <a:rPr lang="en-US" baseline="0" dirty="0"/>
              <a:t>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points are classified correctly AND they have a prediction &gt;=</a:t>
            </a:r>
            <a:r>
              <a:rPr lang="en-US" baseline="0" dirty="0"/>
              <a:t>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4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“distance” is the </a:t>
            </a:r>
            <a:r>
              <a:rPr lang="en-US" dirty="0" err="1"/>
              <a:t>unnormalized</a:t>
            </a:r>
            <a:r>
              <a:rPr lang="en-US" dirty="0"/>
              <a:t> projection, not to be confused with the true distance which would be with respect to w/||w||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points are incorrectly classified so the prediction (</a:t>
            </a:r>
            <a:r>
              <a:rPr lang="en-US" dirty="0" err="1"/>
              <a:t>wx+b</a:t>
            </a:r>
            <a:r>
              <a:rPr lang="en-US" dirty="0"/>
              <a:t>)</a:t>
            </a:r>
            <a:r>
              <a:rPr lang="en-US" baseline="0" dirty="0"/>
              <a:t> times the label (</a:t>
            </a:r>
            <a:r>
              <a:rPr lang="en-US" baseline="0" dirty="0" err="1"/>
              <a:t>yi</a:t>
            </a:r>
            <a:r>
              <a:rPr lang="en-US" baseline="0" dirty="0"/>
              <a:t>) will have different 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10/8/19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2E44-21C8-A94C-BB3D-BAFA06C52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787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EED5137-3D9A-B446-B923-E853444FB1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10/8/19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oleObject" Target="../embeddings/oleObject3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3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4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32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6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32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6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6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32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47.png"/><Relationship Id="rId4" Type="http://schemas.openxmlformats.org/officeDocument/2006/relationships/image" Target="../media/image32.emf"/><Relationship Id="rId9" Type="http://schemas.openxmlformats.org/officeDocument/2006/relationships/image" Target="../media/image4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3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32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44.e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49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8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4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4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48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cs.stanford.edu/people/karpathy/svmjs/demo/" TargetMode="Externa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48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48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108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107.bin"/><Relationship Id="rId5" Type="http://schemas.openxmlformats.org/officeDocument/2006/relationships/oleObject" Target="../embeddings/oleObject104.bin"/><Relationship Id="rId10" Type="http://schemas.openxmlformats.org/officeDocument/2006/relationships/image" Target="../media/image52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54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112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116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120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12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129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54.e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133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50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56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141.bin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50.e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image" Target="../media/image56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1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50.e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image" Target="../media/image56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49.bin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151.bin"/><Relationship Id="rId4" Type="http://schemas.openxmlformats.org/officeDocument/2006/relationships/oleObject" Target="../embeddings/oleObject148.bin"/><Relationship Id="rId9" Type="http://schemas.openxmlformats.org/officeDocument/2006/relationships/image" Target="../media/image50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13" Type="http://schemas.openxmlformats.org/officeDocument/2006/relationships/image" Target="../media/image55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1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54.bin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3.bin"/><Relationship Id="rId9" Type="http://schemas.openxmlformats.org/officeDocument/2006/relationships/image" Target="../media/image50.e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57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161.bin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50.e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163.bin"/><Relationship Id="rId4" Type="http://schemas.openxmlformats.org/officeDocument/2006/relationships/image" Target="../media/image57.e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63.emf"/><Relationship Id="rId4" Type="http://schemas.openxmlformats.org/officeDocument/2006/relationships/image" Target="../media/image60.emf"/><Relationship Id="rId9" Type="http://schemas.openxmlformats.org/officeDocument/2006/relationships/oleObject" Target="../embeddings/oleObject168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58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172.bin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50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65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64.emf"/><Relationship Id="rId5" Type="http://schemas.openxmlformats.org/officeDocument/2006/relationships/image" Target="../media/image48.emf"/><Relationship Id="rId10" Type="http://schemas.openxmlformats.org/officeDocument/2006/relationships/oleObject" Target="../embeddings/oleObject176.bin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50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179.bin"/><Relationship Id="rId4" Type="http://schemas.openxmlformats.org/officeDocument/2006/relationships/image" Target="../media/image66.e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181.bin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18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4" Type="http://schemas.openxmlformats.org/officeDocument/2006/relationships/image" Target="../media/image69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186.bin"/><Relationship Id="rId4" Type="http://schemas.openxmlformats.org/officeDocument/2006/relationships/image" Target="../media/image70.e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2019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3400" y="1603879"/>
            <a:ext cx="7731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margin is the distance to the support vectors, i.e. the “closest points”, on either side of the </a:t>
            </a:r>
            <a:r>
              <a:rPr lang="en-US" sz="2800" dirty="0" err="1">
                <a:solidFill>
                  <a:srgbClr val="0000FF"/>
                </a:solidFill>
              </a:rPr>
              <a:t>hyperplane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36792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18230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462033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44399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08204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462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4600" y="3282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6488" y="62722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123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6563" y="4459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28963" y="5005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479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1363" y="3862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479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0363" y="4929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2363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4063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57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63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78263" y="598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0563" y="4852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2238" y="53467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6763" y="569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25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48088" y="3263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57688" y="3340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448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6549" y="3263900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303622"/>
              </p:ext>
            </p:extLst>
          </p:nvPr>
        </p:nvGraphicFramePr>
        <p:xfrm>
          <a:off x="5881003" y="263524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07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263524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5119688" y="290671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55823"/>
              </p:ext>
            </p:extLst>
          </p:nvPr>
        </p:nvGraphicFramePr>
        <p:xfrm>
          <a:off x="2900363" y="2456587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08" name="Equation" r:id="rId5" imgW="774700" imgH="215900" progId="Equation.3">
                  <p:embed/>
                </p:oleObj>
              </mc:Choice>
              <mc:Fallback>
                <p:oleObj name="Equation" r:id="rId5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0363" y="2456587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4010283" y="4755076"/>
            <a:ext cx="263525" cy="2413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73277" y="2133370"/>
            <a:ext cx="191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negative examples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320698"/>
              </p:ext>
            </p:extLst>
          </p:nvPr>
        </p:nvGraphicFramePr>
        <p:xfrm>
          <a:off x="6081529" y="4581525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09" name="Equation" r:id="rId7" imgW="774700" imgH="215900" progId="Equation.3">
                  <p:embed/>
                </p:oleObj>
              </mc:Choice>
              <mc:Fallback>
                <p:oleObj name="Equation" r:id="rId7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1529" y="4581525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154443" y="4258308"/>
            <a:ext cx="181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positive examples</a:t>
            </a:r>
          </a:p>
        </p:txBody>
      </p:sp>
    </p:spTree>
    <p:extLst>
      <p:ext uri="{BB962C8B-B14F-4D97-AF65-F5344CB8AC3E}">
        <p14:creationId xmlns:p14="http://schemas.microsoft.com/office/powerpoint/2010/main" val="40403252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049096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47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041717"/>
              </p:ext>
            </p:extLst>
          </p:nvPr>
        </p:nvGraphicFramePr>
        <p:xfrm>
          <a:off x="2900363" y="2890827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48" name="Equation" r:id="rId5" imgW="774700" imgH="215900" progId="Equation.3">
                  <p:embed/>
                </p:oleObj>
              </mc:Choice>
              <mc:Fallback>
                <p:oleObj name="Equation" r:id="rId5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0363" y="2890827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2973277" y="2567610"/>
            <a:ext cx="191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negative examples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55986"/>
              </p:ext>
            </p:extLst>
          </p:nvPr>
        </p:nvGraphicFramePr>
        <p:xfrm>
          <a:off x="6081529" y="5015765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49" name="Equation" r:id="rId7" imgW="774700" imgH="215900" progId="Equation.3">
                  <p:embed/>
                </p:oleObj>
              </mc:Choice>
              <mc:Fallback>
                <p:oleObj name="Equation" r:id="rId7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1529" y="5015765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154443" y="4692548"/>
            <a:ext cx="181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positive 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92" y="1764038"/>
            <a:ext cx="593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equations for the margin lines?</a:t>
            </a:r>
          </a:p>
        </p:txBody>
      </p:sp>
    </p:spTree>
    <p:extLst>
      <p:ext uri="{BB962C8B-B14F-4D97-AF65-F5344CB8AC3E}">
        <p14:creationId xmlns:p14="http://schemas.microsoft.com/office/powerpoint/2010/main" val="393200883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889664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3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557278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4" name="Equation" r:id="rId5" imgW="850900" imgH="215900" progId="Equation.3">
                  <p:embed/>
                </p:oleObj>
              </mc:Choice>
              <mc:Fallback>
                <p:oleObj name="Equation" r:id="rId5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242014"/>
              </p:ext>
            </p:extLst>
          </p:nvPr>
        </p:nvGraphicFramePr>
        <p:xfrm>
          <a:off x="6762750" y="5131639"/>
          <a:ext cx="19129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5" name="Equation" r:id="rId7" imgW="762000" imgH="215900" progId="Equation.3">
                  <p:embed/>
                </p:oleObj>
              </mc:Choice>
              <mc:Fallback>
                <p:oleObj name="Equation" r:id="rId7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2750" y="5131639"/>
                        <a:ext cx="1912938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1" y="4700458"/>
            <a:ext cx="1925989" cy="59859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3310" y="3555328"/>
            <a:ext cx="1457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c?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327" y="1682612"/>
            <a:ext cx="8024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know they’re the same distance apart (otherwise, they wouldn’t be support vectors!)</a:t>
            </a:r>
          </a:p>
        </p:txBody>
      </p:sp>
    </p:spTree>
    <p:extLst>
      <p:ext uri="{BB962C8B-B14F-4D97-AF65-F5344CB8AC3E}">
        <p14:creationId xmlns:p14="http://schemas.microsoft.com/office/powerpoint/2010/main" val="3202543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214176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7" name="Equation" r:id="rId4" imgW="774700" imgH="215900" progId="Equation.3">
                  <p:embed/>
                </p:oleObj>
              </mc:Choice>
              <mc:Fallback>
                <p:oleObj name="Equation" r:id="rId4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54011"/>
              </p:ext>
            </p:extLst>
          </p:nvPr>
        </p:nvGraphicFramePr>
        <p:xfrm>
          <a:off x="1504597" y="2396813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8" name="Equation" r:id="rId6" imgW="850900" imgH="215900" progId="Equation.3">
                  <p:embed/>
                </p:oleObj>
              </mc:Choice>
              <mc:Fallback>
                <p:oleObj name="Equation" r:id="rId6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4597" y="2396813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7056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09" name="Equation" r:id="rId8" imgW="762000" imgH="215900" progId="Equation.3">
                  <p:embed/>
                </p:oleObj>
              </mc:Choice>
              <mc:Fallback>
                <p:oleObj name="Equation" r:id="rId8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Depends! If we scale w, we vary the constant without changing the separating hyperplane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93688" cy="2174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7617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179411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16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94069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17"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Depends! If we scale w, we vary the constant without changing the separating </a:t>
            </a:r>
            <a:r>
              <a:rPr lang="en-US" sz="2000" dirty="0" err="1">
                <a:solidFill>
                  <a:srgbClr val="0000FF"/>
                </a:solidFill>
              </a:rPr>
              <a:t>hyperplane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1360488" cy="9921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681" y="4578463"/>
            <a:ext cx="220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Larger w result in larger constants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19399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18" name="Equation" r:id="rId7" imgW="850900" imgH="215900" progId="Equation.3">
                  <p:embed/>
                </p:oleObj>
              </mc:Choice>
              <mc:Fallback>
                <p:oleObj name="Equation" r:id="rId7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1873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722845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40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25827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41"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Depends! If we scale w, we vary the constant without changing the separating </a:t>
            </a:r>
            <a:r>
              <a:rPr lang="en-US" sz="2000" dirty="0" err="1">
                <a:solidFill>
                  <a:srgbClr val="0000FF"/>
                </a:solidFill>
              </a:rPr>
              <a:t>hyperplane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681" y="4578463"/>
            <a:ext cx="220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Smaller w result in smaller constants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19399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942" name="Equation" r:id="rId7" imgW="850900" imgH="215900" progId="Equation.3">
                  <p:embed/>
                </p:oleObj>
              </mc:Choice>
              <mc:Fallback>
                <p:oleObj name="Equation" r:id="rId7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2615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867092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31" name="Equation" r:id="rId3" imgW="749300" imgH="215900" progId="Equation.3">
                  <p:embed/>
                </p:oleObj>
              </mc:Choice>
              <mc:Fallback>
                <p:oleObj name="Equation" r:id="rId3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distance?</a:t>
            </a: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271317"/>
              </p:ext>
            </p:extLst>
          </p:nvPr>
        </p:nvGraphicFramePr>
        <p:xfrm>
          <a:off x="1166813" y="2628900"/>
          <a:ext cx="21066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32" name="Equation" r:id="rId5" imgW="838200" imgH="215900" progId="Equation.3">
                  <p:embed/>
                </p:oleObj>
              </mc:Choice>
              <mc:Fallback>
                <p:oleObj name="Equation" r:id="rId5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6813" y="2628900"/>
                        <a:ext cx="2106612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8144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4350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719AD1-CDB8-944F-B8D4-AA7E3BFAB682}"/>
                  </a:ext>
                </a:extLst>
              </p:cNvPr>
              <p:cNvSpPr txBox="1"/>
              <p:nvPr/>
            </p:nvSpPr>
            <p:spPr>
              <a:xfrm>
                <a:off x="5283478" y="4215474"/>
                <a:ext cx="3045193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+(−2)</m:t>
                          </m:r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A719AD1-CDB8-944F-B8D4-AA7E3BFAB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478" y="4215474"/>
                <a:ext cx="3045193" cy="372731"/>
              </a:xfrm>
              <a:prstGeom prst="rect">
                <a:avLst/>
              </a:prstGeom>
              <a:blipFill>
                <a:blip r:embed="rId2"/>
                <a:stretch>
                  <a:fillRect l="-1245" r="-1245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93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Assignment 5</a:t>
            </a:r>
          </a:p>
          <a:p>
            <a:pPr lvl="1"/>
            <a:r>
              <a:rPr lang="en-US" sz="2900" dirty="0"/>
              <a:t>Experiments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6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Next class: Meet in Edmunds 105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Midterm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Course feedback</a:t>
            </a:r>
          </a:p>
          <a:p>
            <a:pPr lvl="1"/>
            <a:r>
              <a:rPr lang="en-US" dirty="0"/>
              <a:t>Thanks!</a:t>
            </a:r>
          </a:p>
          <a:p>
            <a:pPr lvl="1"/>
            <a:r>
              <a:rPr lang="en-US" dirty="0"/>
              <a:t>We’ll go over it at the beginning of next class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</p:spTree>
    <p:extLst>
      <p:ext uri="{BB962C8B-B14F-4D97-AF65-F5344CB8AC3E}">
        <p14:creationId xmlns:p14="http://schemas.microsoft.com/office/powerpoint/2010/main" val="2729091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35693"/>
              </p:ext>
            </p:extLst>
          </p:nvPr>
        </p:nvGraphicFramePr>
        <p:xfrm>
          <a:off x="5661025" y="3894138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93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1025" y="3894138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00118" y="3356111"/>
            <a:ext cx="57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it?</a:t>
            </a:r>
          </a:p>
        </p:txBody>
      </p:sp>
    </p:spTree>
    <p:extLst>
      <p:ext uri="{BB962C8B-B14F-4D97-AF65-F5344CB8AC3E}">
        <p14:creationId xmlns:p14="http://schemas.microsoft.com/office/powerpoint/2010/main" val="3321892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5505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that seem right?  What’s the problem?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600759"/>
              </p:ext>
            </p:extLst>
          </p:nvPr>
        </p:nvGraphicFramePr>
        <p:xfrm>
          <a:off x="4983163" y="3792537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5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3163" y="3792537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612103"/>
              </p:ext>
            </p:extLst>
          </p:nvPr>
        </p:nvGraphicFramePr>
        <p:xfrm>
          <a:off x="5678819" y="4552950"/>
          <a:ext cx="2297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6" name="Equation" r:id="rId5" imgW="1041400" imgH="203200" progId="Equation.3">
                  <p:embed/>
                </p:oleObj>
              </mc:Choice>
              <mc:Fallback>
                <p:oleObj name="Equation" r:id="rId5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8819" y="4552950"/>
                        <a:ext cx="22971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26856"/>
              </p:ext>
            </p:extLst>
          </p:nvPr>
        </p:nvGraphicFramePr>
        <p:xfrm>
          <a:off x="5678819" y="5367627"/>
          <a:ext cx="21018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7" name="Equation" r:id="rId7" imgW="952500" imgH="177800" progId="Equation.3">
                  <p:embed/>
                </p:oleObj>
              </mc:Choice>
              <mc:Fallback>
                <p:oleObj name="Equation" r:id="rId7" imgW="952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78819" y="5367627"/>
                        <a:ext cx="210185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622669"/>
              </p:ext>
            </p:extLst>
          </p:nvPr>
        </p:nvGraphicFramePr>
        <p:xfrm>
          <a:off x="5754688" y="6150015"/>
          <a:ext cx="6715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8" name="Equation" r:id="rId9" imgW="304800" imgH="177800" progId="Equation.3">
                  <p:embed/>
                </p:oleObj>
              </mc:Choice>
              <mc:Fallback>
                <p:oleObj name="Equation" r:id="rId9" imgW="3048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54688" y="6150015"/>
                        <a:ext cx="671512" cy="3921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00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05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the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w=(2,4)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400641"/>
              </p:ext>
            </p:extLst>
          </p:nvPr>
        </p:nvGraphicFramePr>
        <p:xfrm>
          <a:off x="5661025" y="3894138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1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1025" y="3894138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776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05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the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w=(2,4)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33587"/>
              </p:ext>
            </p:extLst>
          </p:nvPr>
        </p:nvGraphicFramePr>
        <p:xfrm>
          <a:off x="4983163" y="3792537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3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3163" y="3792537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84153"/>
              </p:ext>
            </p:extLst>
          </p:nvPr>
        </p:nvGraphicFramePr>
        <p:xfrm>
          <a:off x="5678819" y="4552950"/>
          <a:ext cx="2297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4" name="Equation" r:id="rId5" imgW="1041400" imgH="203200" progId="Equation.3">
                  <p:embed/>
                </p:oleObj>
              </mc:Choice>
              <mc:Fallback>
                <p:oleObj name="Equation" r:id="rId5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8819" y="4552950"/>
                        <a:ext cx="22971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595703"/>
              </p:ext>
            </p:extLst>
          </p:nvPr>
        </p:nvGraphicFramePr>
        <p:xfrm>
          <a:off x="5700679" y="5367338"/>
          <a:ext cx="22129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5" name="Equation" r:id="rId7" imgW="1003300" imgH="177800" progId="Equation.3">
                  <p:embed/>
                </p:oleObj>
              </mc:Choice>
              <mc:Fallback>
                <p:oleObj name="Equation" r:id="rId7" imgW="1003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0679" y="5367338"/>
                        <a:ext cx="2212975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60966"/>
              </p:ext>
            </p:extLst>
          </p:nvPr>
        </p:nvGraphicFramePr>
        <p:xfrm>
          <a:off x="5657850" y="6149975"/>
          <a:ext cx="8397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76" name="Equation" r:id="rId9" imgW="381000" imgH="177800" progId="Equation.3">
                  <p:embed/>
                </p:oleObj>
              </mc:Choice>
              <mc:Fallback>
                <p:oleObj name="Equation" r:id="rId9" imgW="381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57850" y="6149975"/>
                        <a:ext cx="839788" cy="39211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313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93683"/>
              </p:ext>
            </p:extLst>
          </p:nvPr>
        </p:nvGraphicFramePr>
        <p:xfrm>
          <a:off x="5632450" y="36401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9" name="Equation" r:id="rId3" imgW="952500" imgH="444500" progId="Equation.3">
                  <p:embed/>
                </p:oleObj>
              </mc:Choice>
              <mc:Fallback>
                <p:oleObj name="Equation" r:id="rId3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2450" y="36401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length normalized weight vectors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4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>
                <a:solidFill>
                  <a:srgbClr val="FF0000"/>
                </a:solidFill>
              </a:rPr>
              <a:t>hyperplane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60561"/>
              </p:ext>
            </p:extLst>
          </p:nvPr>
        </p:nvGraphicFramePr>
        <p:xfrm>
          <a:off x="5824538" y="4287838"/>
          <a:ext cx="25781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21" name="Equation" r:id="rId3" imgW="1168400" imgH="444500" progId="Equation.3">
                  <p:embed/>
                </p:oleObj>
              </mc:Choice>
              <mc:Fallback>
                <p:oleObj name="Equation" r:id="rId3" imgW="1168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4538" y="4287838"/>
                        <a:ext cx="2578100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91223"/>
              </p:ext>
            </p:extLst>
          </p:nvPr>
        </p:nvGraphicFramePr>
        <p:xfrm>
          <a:off x="5851525" y="5160963"/>
          <a:ext cx="238283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22" name="Equation" r:id="rId5" imgW="1079500" imgH="444500" progId="Equation.3">
                  <p:embed/>
                </p:oleObj>
              </mc:Choice>
              <mc:Fallback>
                <p:oleObj name="Equation" r:id="rId5" imgW="1079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1525" y="5160963"/>
                        <a:ext cx="2382838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327518"/>
              </p:ext>
            </p:extLst>
          </p:nvPr>
        </p:nvGraphicFramePr>
        <p:xfrm>
          <a:off x="5885336" y="6242127"/>
          <a:ext cx="9239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23" name="Equation" r:id="rId7" imgW="419100" imgH="165100" progId="Equation.3">
                  <p:embed/>
                </p:oleObj>
              </mc:Choice>
              <mc:Fallback>
                <p:oleObj name="Equation" r:id="rId7" imgW="419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5336" y="6242127"/>
                        <a:ext cx="923925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409095"/>
              </p:ext>
            </p:extLst>
          </p:nvPr>
        </p:nvGraphicFramePr>
        <p:xfrm>
          <a:off x="4966688" y="319040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24" name="Equation" r:id="rId9" imgW="952500" imgH="444500" progId="Equation.3">
                  <p:embed/>
                </p:oleObj>
              </mc:Choice>
              <mc:Fallback>
                <p:oleObj name="Equation" r:id="rId9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66688" y="319040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294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magnitude of the weight vector doesn’t matter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w=(2,4)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length normalized weight vectors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742219"/>
              </p:ext>
            </p:extLst>
          </p:nvPr>
        </p:nvGraphicFramePr>
        <p:xfrm>
          <a:off x="5632450" y="36274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37" name="Equation" r:id="rId3" imgW="952500" imgH="444500" progId="Equation.3">
                  <p:embed/>
                </p:oleObj>
              </mc:Choice>
              <mc:Fallback>
                <p:oleObj name="Equation" r:id="rId3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2450" y="36274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596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from the </a:t>
            </a:r>
            <a:r>
              <a:rPr lang="en-US" dirty="0" err="1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4130515"/>
            <a:ext cx="206735" cy="49727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40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w=(0.5,1)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138560"/>
              </p:ext>
            </p:extLst>
          </p:nvPr>
        </p:nvGraphicFramePr>
        <p:xfrm>
          <a:off x="5632450" y="36274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66" name="Equation" r:id="rId4" imgW="952500" imgH="444500" progId="Equation.3">
                  <p:embed/>
                </p:oleObj>
              </mc:Choice>
              <mc:Fallback>
                <p:oleObj name="Equation" r:id="rId4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2450" y="36274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length normalized weight vectors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8063" y="180500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magnitude of the weight vector doesn’t matter</a:t>
            </a:r>
          </a:p>
        </p:txBody>
      </p:sp>
    </p:spTree>
    <p:extLst>
      <p:ext uri="{BB962C8B-B14F-4D97-AF65-F5344CB8AC3E}">
        <p14:creationId xmlns:p14="http://schemas.microsoft.com/office/powerpoint/2010/main" val="69701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95768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79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76446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80" name="Equation" r:id="rId5" imgW="749300" imgH="215900" progId="Equation.3">
                  <p:embed/>
                </p:oleObj>
              </mc:Choice>
              <mc:Fallback>
                <p:oleObj name="Equation" r:id="rId5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distance?</a:t>
            </a:r>
          </a:p>
        </p:txBody>
      </p:sp>
    </p:spTree>
    <p:extLst>
      <p:ext uri="{BB962C8B-B14F-4D97-AF65-F5344CB8AC3E}">
        <p14:creationId xmlns:p14="http://schemas.microsoft.com/office/powerpoint/2010/main" val="29312946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</a:t>
            </a:r>
            <a:r>
              <a:rPr lang="en-US" dirty="0" err="1"/>
              <a:t>hyperplane</a:t>
            </a:r>
            <a:r>
              <a:rPr lang="en-US" dirty="0"/>
              <a:t>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313532" y="204029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175420" y="502955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350170" y="28594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75495" y="32166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27895" y="37627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468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80295" y="26197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46895" y="35341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99295" y="36865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461295" y="33055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362995" y="32928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9946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9852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677195" y="47406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299495" y="36103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731170" y="41040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375695" y="44485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061495" y="35341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547020" y="20212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156620" y="20974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223420" y="28594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1350170" y="190764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313531" y="240153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635794" y="211014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569" y="5376333"/>
            <a:ext cx="85972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Two main variations in linear classifiers: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which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they choose when the data is linearly separable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how they handle data that is not linearly separable</a:t>
            </a: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4980444" y="201524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V="1">
            <a:off x="4842332" y="500450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6017082" y="28343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5442407" y="31915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5594807" y="37376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52138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5747207" y="25946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5213807" y="35090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5366207" y="36614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6128207" y="32804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auto">
          <a:xfrm>
            <a:off x="5428047" y="27349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66616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76522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6344107" y="47155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6966407" y="35852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6398082" y="407899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7042607" y="44234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1"/>
          <p:cNvSpPr>
            <a:spLocks noChangeArrowheads="1"/>
          </p:cNvSpPr>
          <p:nvPr/>
        </p:nvSpPr>
        <p:spPr bwMode="auto">
          <a:xfrm>
            <a:off x="7728407" y="35090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2"/>
          <p:cNvSpPr>
            <a:spLocks noChangeArrowheads="1"/>
          </p:cNvSpPr>
          <p:nvPr/>
        </p:nvSpPr>
        <p:spPr bwMode="auto">
          <a:xfrm>
            <a:off x="6213932" y="19961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3"/>
          <p:cNvSpPr>
            <a:spLocks noChangeArrowheads="1"/>
          </p:cNvSpPr>
          <p:nvPr/>
        </p:nvSpPr>
        <p:spPr bwMode="auto">
          <a:xfrm>
            <a:off x="6823532" y="20723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4"/>
          <p:cNvSpPr>
            <a:spLocks noChangeArrowheads="1"/>
          </p:cNvSpPr>
          <p:nvPr/>
        </p:nvSpPr>
        <p:spPr bwMode="auto">
          <a:xfrm>
            <a:off x="7890332" y="283439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 flipV="1">
            <a:off x="6017082" y="1882600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V="1">
            <a:off x="5046942" y="1693333"/>
            <a:ext cx="1255889" cy="190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 flipV="1">
            <a:off x="5302706" y="2085095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398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91514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46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332896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47" name="Equation" r:id="rId5" imgW="749300" imgH="215900" progId="Equation.3">
                  <p:embed/>
                </p:oleObj>
              </mc:Choice>
              <mc:Fallback>
                <p:oleObj name="Equation" r:id="rId5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178813"/>
              </p:ext>
            </p:extLst>
          </p:nvPr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48" name="Equation" r:id="rId7" imgW="939800" imgH="444500" progId="Equation.3">
                  <p:embed/>
                </p:oleObj>
              </mc:Choice>
              <mc:Fallback>
                <p:oleObj name="Equation" r:id="rId7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DBD6AEF-4A05-AB48-B5CA-46E941951F5E}"/>
              </a:ext>
            </a:extLst>
          </p:cNvPr>
          <p:cNvSpPr/>
          <p:nvPr/>
        </p:nvSpPr>
        <p:spPr>
          <a:xfrm>
            <a:off x="6894094" y="2397125"/>
            <a:ext cx="596516" cy="11512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8C9C13-1887-3345-ACD6-C9C7E6AE641C}"/>
              </a:ext>
            </a:extLst>
          </p:cNvPr>
          <p:cNvSpPr txBox="1"/>
          <p:nvPr/>
        </p:nvSpPr>
        <p:spPr>
          <a:xfrm>
            <a:off x="6894094" y="2616572"/>
            <a:ext cx="36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042031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/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9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43" name="Object 4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/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0" name="Equation" r:id="rId5" imgW="749300" imgH="215900" progId="Equation.3">
                  <p:embed/>
                </p:oleObj>
              </mc:Choice>
              <mc:Fallback>
                <p:oleObj name="Equation" r:id="rId5" imgW="749300" imgH="215900" progId="Equation.3">
                  <p:embed/>
                  <p:pic>
                    <p:nvPicPr>
                      <p:cNvPr id="66" name="Object 6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/>
          </p:nvPr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1" name="Equation" r:id="rId7" imgW="939800" imgH="444500" progId="Equation.3">
                  <p:embed/>
                </p:oleObj>
              </mc:Choice>
              <mc:Fallback>
                <p:oleObj name="Equation" r:id="rId7" imgW="939800" imgH="444500" progId="Equation.3">
                  <p:embed/>
                  <p:pic>
                    <p:nvPicPr>
                      <p:cNvPr id="61" name="Object 6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965195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Select the </a:t>
            </a:r>
            <a:r>
              <a:rPr lang="en-US" sz="2800" dirty="0" err="1"/>
              <a:t>hyperplane</a:t>
            </a:r>
            <a:r>
              <a:rPr lang="en-US" sz="2800" dirty="0"/>
              <a:t> with the largest margin where the points are classified correctly </a:t>
            </a:r>
            <a:r>
              <a:rPr lang="en-US" sz="2800" i="1" dirty="0"/>
              <a:t>and outside the margin!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Setup as a </a:t>
            </a:r>
            <a:r>
              <a:rPr lang="en-US" sz="2800" dirty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38148"/>
              </p:ext>
            </p:extLst>
          </p:nvPr>
        </p:nvGraphicFramePr>
        <p:xfrm>
          <a:off x="2556494" y="4558847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45"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6494" y="4558847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78973"/>
              </p:ext>
            </p:extLst>
          </p:nvPr>
        </p:nvGraphicFramePr>
        <p:xfrm>
          <a:off x="2635250" y="553085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46"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5250" y="553085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3777" y="497495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5201" y="5528957"/>
            <a:ext cx="253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say?</a:t>
            </a:r>
          </a:p>
        </p:txBody>
      </p:sp>
    </p:spTree>
    <p:extLst>
      <p:ext uri="{BB962C8B-B14F-4D97-AF65-F5344CB8AC3E}">
        <p14:creationId xmlns:p14="http://schemas.microsoft.com/office/powerpoint/2010/main" val="351265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Select the </a:t>
            </a:r>
            <a:r>
              <a:rPr lang="en-US" sz="2800" dirty="0" err="1"/>
              <a:t>hyperplane</a:t>
            </a:r>
            <a:r>
              <a:rPr lang="en-US" sz="2800" dirty="0"/>
              <a:t> with the largest margin where the points are classified correctly </a:t>
            </a:r>
            <a:r>
              <a:rPr lang="en-US" sz="2800" i="1" dirty="0"/>
              <a:t>and outside the margin!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Setup as a </a:t>
            </a:r>
            <a:r>
              <a:rPr lang="en-US" sz="2800" dirty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407820"/>
              </p:ext>
            </p:extLst>
          </p:nvPr>
        </p:nvGraphicFramePr>
        <p:xfrm>
          <a:off x="3197225" y="4278313"/>
          <a:ext cx="19748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5" name="Equation" r:id="rId4" imgW="800100" imgH="444500" progId="Equation.3">
                  <p:embed/>
                </p:oleObj>
              </mc:Choice>
              <mc:Fallback>
                <p:oleObj name="Equation" r:id="rId4" imgW="800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7225" y="4278313"/>
                        <a:ext cx="197485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4498"/>
              </p:ext>
            </p:extLst>
          </p:nvPr>
        </p:nvGraphicFramePr>
        <p:xfrm>
          <a:off x="2635250" y="553085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6"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5250" y="553085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3777" y="497495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</p:spTree>
    <p:extLst>
      <p:ext uri="{BB962C8B-B14F-4D97-AF65-F5344CB8AC3E}">
        <p14:creationId xmlns:p14="http://schemas.microsoft.com/office/powerpoint/2010/main" val="4118511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79778" y="4562944"/>
                <a:ext cx="76514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6600"/>
                    </a:solidFill>
                  </a:rPr>
                  <a:t>Maximizing the margin is equivalent to minimizing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FF6600"/>
                    </a:solidFill>
                  </a:rPr>
                  <a:t>!</a:t>
                </a:r>
              </a:p>
              <a:p>
                <a:r>
                  <a:rPr lang="en-US" sz="2400" b="1" dirty="0">
                    <a:solidFill>
                      <a:srgbClr val="FF6600"/>
                    </a:solidFill>
                  </a:rPr>
                  <a:t>               (subject to the separating constraints)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78" y="4562944"/>
                <a:ext cx="7651454" cy="830997"/>
              </a:xfrm>
              <a:prstGeom prst="rect">
                <a:avLst/>
              </a:prstGeom>
              <a:blipFill>
                <a:blip r:embed="rId3"/>
                <a:stretch>
                  <a:fillRect l="-1161" t="-4478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54847"/>
              </p:ext>
            </p:extLst>
          </p:nvPr>
        </p:nvGraphicFramePr>
        <p:xfrm>
          <a:off x="2874080" y="2357306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32" name="Equation" r:id="rId4" imgW="749300" imgH="241300" progId="Equation.3">
                  <p:embed/>
                </p:oleObj>
              </mc:Choice>
              <mc:Fallback>
                <p:oleObj name="Equation" r:id="rId4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74080" y="2357306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06031"/>
              </p:ext>
            </p:extLst>
          </p:nvPr>
        </p:nvGraphicFramePr>
        <p:xfrm>
          <a:off x="2930525" y="3384474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733"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0525" y="3384474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335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129" y="35105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979200"/>
              </p:ext>
            </p:extLst>
          </p:nvPr>
        </p:nvGraphicFramePr>
        <p:xfrm>
          <a:off x="1167144" y="2945005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97" name="Equation" r:id="rId3" imgW="749300" imgH="241300" progId="Equation.3">
                  <p:embed/>
                </p:oleObj>
              </mc:Choice>
              <mc:Fallback>
                <p:oleObj name="Equation" r:id="rId3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7144" y="2945005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99359"/>
              </p:ext>
            </p:extLst>
          </p:nvPr>
        </p:nvGraphicFramePr>
        <p:xfrm>
          <a:off x="1223589" y="3972173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98"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3589" y="3972173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6780" y="4559586"/>
            <a:ext cx="6173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constraints:</a:t>
            </a:r>
          </a:p>
          <a:p>
            <a:pPr marL="342900" indent="-342900">
              <a:buAutoNum type="arabicPeriod"/>
            </a:pPr>
            <a:r>
              <a:rPr lang="en-US" sz="2000" dirty="0"/>
              <a:t>make sure the data is separable</a:t>
            </a:r>
          </a:p>
          <a:p>
            <a:pPr marL="342900" indent="-342900">
              <a:buAutoNum type="arabicPeriod"/>
            </a:pPr>
            <a:r>
              <a:rPr lang="en-US" sz="2000" dirty="0"/>
              <a:t>encourages w to be larger (once the data is separable)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56261" y="2411875"/>
            <a:ext cx="630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minimization criterion wants w to be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440014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241249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49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88442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0" name="Equation" r:id="rId5" imgW="749300" imgH="215900" progId="Equation.3">
                  <p:embed/>
                </p:oleObj>
              </mc:Choice>
              <mc:Fallback>
                <p:oleObj name="Equation" r:id="rId5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now, let’s just assume c = 1.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42100" y="2046575"/>
            <a:ext cx="32373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Claim: it does not matter what c we choose for the SVM problem. Why?</a:t>
            </a:r>
          </a:p>
        </p:txBody>
      </p:sp>
    </p:spTree>
    <p:extLst>
      <p:ext uri="{BB962C8B-B14F-4D97-AF65-F5344CB8AC3E}">
        <p14:creationId xmlns:p14="http://schemas.microsoft.com/office/powerpoint/2010/main" val="20052672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020516"/>
              </p:ext>
            </p:extLst>
          </p:nvPr>
        </p:nvGraphicFramePr>
        <p:xfrm>
          <a:off x="1504950" y="2397125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74" name="Equation" r:id="rId3" imgW="850900" imgH="215900" progId="Equation.3">
                  <p:embed/>
                </p:oleObj>
              </mc:Choice>
              <mc:Fallback>
                <p:oleObj name="Equation" r:id="rId3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4950" y="2397125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3794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75"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this distance?</a:t>
            </a:r>
          </a:p>
        </p:txBody>
      </p:sp>
    </p:spTree>
    <p:extLst>
      <p:ext uri="{BB962C8B-B14F-4D97-AF65-F5344CB8AC3E}">
        <p14:creationId xmlns:p14="http://schemas.microsoft.com/office/powerpoint/2010/main" val="356572578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the margin</a:t>
            </a: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14199"/>
              </p:ext>
            </p:extLst>
          </p:nvPr>
        </p:nvGraphicFramePr>
        <p:xfrm>
          <a:off x="1504950" y="2397125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76" name="Equation" r:id="rId3" imgW="850900" imgH="215900" progId="Equation.3">
                  <p:embed/>
                </p:oleObj>
              </mc:Choice>
              <mc:Fallback>
                <p:oleObj name="Equation" r:id="rId3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4950" y="2397125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26046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77"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866882"/>
              </p:ext>
            </p:extLst>
          </p:nvPr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78" name="Equation" r:id="rId7" imgW="939800" imgH="444500" progId="Equation.3">
                  <p:embed/>
                </p:oleObj>
              </mc:Choice>
              <mc:Fallback>
                <p:oleObj name="Equation" r:id="rId7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027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071" y="25056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536861"/>
              </p:ext>
            </p:extLst>
          </p:nvPr>
        </p:nvGraphicFramePr>
        <p:xfrm>
          <a:off x="1343631" y="1721162"/>
          <a:ext cx="19129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71" name="Equation" r:id="rId3" imgW="774700" imgH="419100" progId="Equation.3">
                  <p:embed/>
                </p:oleObj>
              </mc:Choice>
              <mc:Fallback>
                <p:oleObj name="Equation" r:id="rId3" imgW="774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631" y="1721162"/>
                        <a:ext cx="1912938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49219"/>
              </p:ext>
            </p:extLst>
          </p:nvPr>
        </p:nvGraphicFramePr>
        <p:xfrm>
          <a:off x="1416656" y="2967349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72" name="Equation" r:id="rId5" imgW="1206500" imgH="215900" progId="Equation.3">
                  <p:embed/>
                </p:oleObj>
              </mc:Choice>
              <mc:Fallback>
                <p:oleObj name="Equation" r:id="rId5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6656" y="2967349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3235" y="3818291"/>
            <a:ext cx="48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221" y="51373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237186"/>
              </p:ext>
            </p:extLst>
          </p:nvPr>
        </p:nvGraphicFramePr>
        <p:xfrm>
          <a:off x="1373236" y="4571840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73" name="Equation" r:id="rId7" imgW="749300" imgH="241300" progId="Equation.3">
                  <p:embed/>
                </p:oleObj>
              </mc:Choice>
              <mc:Fallback>
                <p:oleObj name="Equation" r:id="rId7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3236" y="4571840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081752"/>
              </p:ext>
            </p:extLst>
          </p:nvPr>
        </p:nvGraphicFramePr>
        <p:xfrm>
          <a:off x="1429681" y="559900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74" name="Equation" r:id="rId9" imgW="1193800" imgH="215900" progId="Equation.3">
                  <p:embed/>
                </p:oleObj>
              </mc:Choice>
              <mc:Fallback>
                <p:oleObj name="Equation" r:id="rId9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9681" y="559900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18961" y="3777735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21539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approaches so far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Perceptron: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separable: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non-separable: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Gradient descent: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separable: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non-separable:</a:t>
            </a:r>
          </a:p>
        </p:txBody>
      </p:sp>
    </p:spTree>
    <p:extLst>
      <p:ext uri="{BB962C8B-B14F-4D97-AF65-F5344CB8AC3E}">
        <p14:creationId xmlns:p14="http://schemas.microsoft.com/office/powerpoint/2010/main" val="4293427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the margin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071" y="25056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7438"/>
              </p:ext>
            </p:extLst>
          </p:nvPr>
        </p:nvGraphicFramePr>
        <p:xfrm>
          <a:off x="1343631" y="1721162"/>
          <a:ext cx="19129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25" name="Equation" r:id="rId3" imgW="774700" imgH="419100" progId="Equation.3">
                  <p:embed/>
                </p:oleObj>
              </mc:Choice>
              <mc:Fallback>
                <p:oleObj name="Equation" r:id="rId3" imgW="774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631" y="1721162"/>
                        <a:ext cx="1912938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461527"/>
              </p:ext>
            </p:extLst>
          </p:nvPr>
        </p:nvGraphicFramePr>
        <p:xfrm>
          <a:off x="1416656" y="2967349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26" name="Equation" r:id="rId5" imgW="1206500" imgH="215900" progId="Equation.3">
                  <p:embed/>
                </p:oleObj>
              </mc:Choice>
              <mc:Fallback>
                <p:oleObj name="Equation" r:id="rId5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6656" y="2967349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3235" y="3818291"/>
            <a:ext cx="48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221" y="51373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08417"/>
              </p:ext>
            </p:extLst>
          </p:nvPr>
        </p:nvGraphicFramePr>
        <p:xfrm>
          <a:off x="1373236" y="4571840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27" name="Equation" r:id="rId7" imgW="749300" imgH="241300" progId="Equation.3">
                  <p:embed/>
                </p:oleObj>
              </mc:Choice>
              <mc:Fallback>
                <p:oleObj name="Equation" r:id="rId7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3236" y="4571840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56896"/>
              </p:ext>
            </p:extLst>
          </p:nvPr>
        </p:nvGraphicFramePr>
        <p:xfrm>
          <a:off x="1429681" y="559900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028" name="Equation" r:id="rId9" imgW="1193800" imgH="215900" progId="Equation.3">
                  <p:embed/>
                </p:oleObj>
              </mc:Choice>
              <mc:Fallback>
                <p:oleObj name="Equation" r:id="rId9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9681" y="559900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49890" y="3010771"/>
            <a:ext cx="3994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Learn the exact same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just scaled by a constant amount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Because of this, often see it with c = 1</a:t>
            </a:r>
          </a:p>
        </p:txBody>
      </p:sp>
    </p:spTree>
    <p:extLst>
      <p:ext uri="{BB962C8B-B14F-4D97-AF65-F5344CB8AC3E}">
        <p14:creationId xmlns:p14="http://schemas.microsoft.com/office/powerpoint/2010/main" val="957396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those that are curious…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380522"/>
              </p:ext>
            </p:extLst>
          </p:nvPr>
        </p:nvGraphicFramePr>
        <p:xfrm>
          <a:off x="1736382" y="1792621"/>
          <a:ext cx="3067449" cy="76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91" name="Equation" r:id="rId3" imgW="1828800" imgH="457200" progId="Equation.3">
                  <p:embed/>
                </p:oleObj>
              </mc:Choice>
              <mc:Fallback>
                <p:oleObj name="Equation" r:id="rId3" imgW="1828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6382" y="1792621"/>
                        <a:ext cx="3067449" cy="76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462280"/>
              </p:ext>
            </p:extLst>
          </p:nvPr>
        </p:nvGraphicFramePr>
        <p:xfrm>
          <a:off x="2242035" y="2577067"/>
          <a:ext cx="2811462" cy="111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92" name="Equation" r:id="rId5" imgW="1600200" imgH="635000" progId="Equation.3">
                  <p:embed/>
                </p:oleObj>
              </mc:Choice>
              <mc:Fallback>
                <p:oleObj name="Equation" r:id="rId5" imgW="16002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2035" y="2577067"/>
                        <a:ext cx="2811462" cy="1112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46526"/>
              </p:ext>
            </p:extLst>
          </p:nvPr>
        </p:nvGraphicFramePr>
        <p:xfrm>
          <a:off x="2242035" y="3765440"/>
          <a:ext cx="2436480" cy="84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93" name="Equation" r:id="rId7" imgW="1308100" imgH="457200" progId="Equation.3">
                  <p:embed/>
                </p:oleObj>
              </mc:Choice>
              <mc:Fallback>
                <p:oleObj name="Equation" r:id="rId7" imgW="1308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2035" y="3765440"/>
                        <a:ext cx="2436480" cy="848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31100"/>
              </p:ext>
            </p:extLst>
          </p:nvPr>
        </p:nvGraphicFramePr>
        <p:xfrm>
          <a:off x="2242036" y="4761346"/>
          <a:ext cx="2561796" cy="867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94" name="Equation" r:id="rId9" imgW="1346200" imgH="457200" progId="Equation.3">
                  <p:embed/>
                </p:oleObj>
              </mc:Choice>
              <mc:Fallback>
                <p:oleObj name="Equation" r:id="rId9" imgW="134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42036" y="4761346"/>
                        <a:ext cx="2561796" cy="867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80393"/>
              </p:ext>
            </p:extLst>
          </p:nvPr>
        </p:nvGraphicFramePr>
        <p:xfrm>
          <a:off x="2242036" y="5643764"/>
          <a:ext cx="3063947" cy="82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95" name="Equation" r:id="rId11" imgW="1879600" imgH="508000" progId="Equation.3">
                  <p:embed/>
                </p:oleObj>
              </mc:Choice>
              <mc:Fallback>
                <p:oleObj name="Equation" r:id="rId11" imgW="1879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42036" y="5643764"/>
                        <a:ext cx="3063947" cy="825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2828" y="5829436"/>
            <a:ext cx="19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scaled version of w</a:t>
            </a:r>
          </a:p>
        </p:txBody>
      </p:sp>
    </p:spTree>
    <p:extLst>
      <p:ext uri="{BB962C8B-B14F-4D97-AF65-F5344CB8AC3E}">
        <p14:creationId xmlns:p14="http://schemas.microsoft.com/office/powerpoint/2010/main" val="781884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Maximizing the margin: the real problem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39365"/>
              </p:ext>
            </p:extLst>
          </p:nvPr>
        </p:nvGraphicFramePr>
        <p:xfrm>
          <a:off x="2930525" y="3549529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6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0525" y="3549529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30525" y="4562944"/>
            <a:ext cx="243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the squared?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883056"/>
              </p:ext>
            </p:extLst>
          </p:nvPr>
        </p:nvGraphicFramePr>
        <p:xfrm>
          <a:off x="2727325" y="2282825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57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7325" y="2282825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3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Maximizing the margin: the real problem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21402"/>
              </p:ext>
            </p:extLst>
          </p:nvPr>
        </p:nvGraphicFramePr>
        <p:xfrm>
          <a:off x="5532936" y="357128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8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2936" y="357128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91476" y="29445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86562"/>
              </p:ext>
            </p:extLst>
          </p:nvPr>
        </p:nvGraphicFramePr>
        <p:xfrm>
          <a:off x="5182099" y="2259013"/>
          <a:ext cx="3352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9" name="Equation" r:id="rId5" imgW="1358900" imgH="317500" progId="Equation.3">
                  <p:embed/>
                </p:oleObj>
              </mc:Choice>
              <mc:Fallback>
                <p:oleObj name="Equation" r:id="rId5" imgW="1358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2099" y="2259013"/>
                        <a:ext cx="33528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47444" y="1707445"/>
            <a:ext cx="0" cy="25309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48325"/>
              </p:ext>
            </p:extLst>
          </p:nvPr>
        </p:nvGraphicFramePr>
        <p:xfrm>
          <a:off x="658144" y="369545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00" name="Equation" r:id="rId7" imgW="1193800" imgH="215900" progId="Equation.3">
                  <p:embed/>
                </p:oleObj>
              </mc:Choice>
              <mc:Fallback>
                <p:oleObj name="Equation" r:id="rId7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144" y="369545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905" y="30969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747766"/>
              </p:ext>
            </p:extLst>
          </p:nvPr>
        </p:nvGraphicFramePr>
        <p:xfrm>
          <a:off x="534671" y="2304576"/>
          <a:ext cx="34782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01" name="Equation" r:id="rId8" imgW="1409700" imgH="368300" progId="Equation.3">
                  <p:embed/>
                </p:oleObj>
              </mc:Choice>
              <mc:Fallback>
                <p:oleObj name="Equation" r:id="rId8" imgW="14097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671" y="2304576"/>
                        <a:ext cx="3478213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83532" y="4769556"/>
                <a:ext cx="6220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00FF"/>
                    </a:solidFill>
                  </a:rPr>
                  <a:t>Minimizing</a:t>
                </a:r>
                <a:r>
                  <a:rPr lang="en-US" sz="2400" dirty="0">
                    <a:solidFill>
                      <a:srgbClr val="0022F5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is equivalent to minimizing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22F5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baseline="30000" dirty="0">
                    <a:solidFill>
                      <a:srgbClr val="0000FF"/>
                    </a:solidFill>
                  </a:rPr>
                  <a:t>2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32" y="4769556"/>
                <a:ext cx="6220357" cy="461665"/>
              </a:xfrm>
              <a:prstGeom prst="rect">
                <a:avLst/>
              </a:prstGeom>
              <a:blipFill>
                <a:blip r:embed="rId10"/>
                <a:stretch>
                  <a:fillRect l="-1633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072936" y="5693011"/>
            <a:ext cx="653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sum of the squared weights is a convex function!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866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Support vector machine problem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58691"/>
              </p:ext>
            </p:extLst>
          </p:nvPr>
        </p:nvGraphicFramePr>
        <p:xfrm>
          <a:off x="2953103" y="2637467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94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3103" y="2637467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7843" y="2175802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082441"/>
              </p:ext>
            </p:extLst>
          </p:nvPr>
        </p:nvGraphicFramePr>
        <p:xfrm>
          <a:off x="2826103" y="1535818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95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6103" y="1535818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000" y="3265059"/>
            <a:ext cx="83186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a version of a </a:t>
            </a:r>
            <a:r>
              <a:rPr lang="en-US" sz="2400" dirty="0">
                <a:solidFill>
                  <a:srgbClr val="FF6600"/>
                </a:solidFill>
              </a:rPr>
              <a:t>quadratic optimization problem</a:t>
            </a:r>
          </a:p>
          <a:p>
            <a:endParaRPr lang="en-US" sz="2400" dirty="0"/>
          </a:p>
          <a:p>
            <a:r>
              <a:rPr lang="en-US" sz="2400" dirty="0"/>
              <a:t>Maximize/minimize a quadratic function</a:t>
            </a:r>
          </a:p>
          <a:p>
            <a:endParaRPr lang="en-US" sz="2400" dirty="0"/>
          </a:p>
          <a:p>
            <a:r>
              <a:rPr lang="en-US" sz="2400" dirty="0"/>
              <a:t>Subject to a set of linear constraints</a:t>
            </a:r>
          </a:p>
          <a:p>
            <a:endParaRPr lang="en-US" sz="2400" dirty="0"/>
          </a:p>
          <a:p>
            <a:r>
              <a:rPr lang="en-US" sz="2400" dirty="0"/>
              <a:t>Many, many variants of solving this problem (we’ll see one in a bit)</a:t>
            </a:r>
          </a:p>
        </p:txBody>
      </p:sp>
    </p:spTree>
    <p:extLst>
      <p:ext uri="{BB962C8B-B14F-4D97-AF65-F5344CB8AC3E}">
        <p14:creationId xmlns:p14="http://schemas.microsoft.com/office/powerpoint/2010/main" val="33579205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23510" y="5619044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FF0000"/>
                </a:solidFill>
              </a:rPr>
              <a:t>What about this problem?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693489"/>
              </p:ext>
            </p:extLst>
          </p:nvPr>
        </p:nvGraphicFramePr>
        <p:xfrm>
          <a:off x="5620103" y="345881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76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0103" y="345881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4843" y="294070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398272"/>
              </p:ext>
            </p:extLst>
          </p:nvPr>
        </p:nvGraphicFramePr>
        <p:xfrm>
          <a:off x="5493103" y="2357161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77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3103" y="2357161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63188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6959"/>
              </p:ext>
            </p:extLst>
          </p:nvPr>
        </p:nvGraphicFramePr>
        <p:xfrm>
          <a:off x="5620103" y="345881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00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0103" y="345881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4843" y="294070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480860"/>
              </p:ext>
            </p:extLst>
          </p:nvPr>
        </p:nvGraphicFramePr>
        <p:xfrm>
          <a:off x="5493103" y="2357161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01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3103" y="2357161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2378" y="548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We’d l</a:t>
            </a:r>
            <a:r>
              <a:rPr lang="en-US" sz="3600" b="0" dirty="0">
                <a:solidFill>
                  <a:srgbClr val="0000FF"/>
                </a:solidFill>
              </a:rPr>
              <a:t>ike to learn something like this, but our constraints won’t allow it </a:t>
            </a:r>
            <a:r>
              <a:rPr lang="en-US" sz="3600" b="0" dirty="0">
                <a:solidFill>
                  <a:srgbClr val="0000FF"/>
                </a:solidFill>
                <a:sym typeface="Wingdings"/>
              </a:rPr>
              <a:t></a:t>
            </a:r>
            <a:endParaRPr lang="en-US" sz="36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0274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59129"/>
              </p:ext>
            </p:extLst>
          </p:nvPr>
        </p:nvGraphicFramePr>
        <p:xfrm>
          <a:off x="1799471" y="271497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01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9471" y="271497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4211" y="21968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36059"/>
              </p:ext>
            </p:extLst>
          </p:nvPr>
        </p:nvGraphicFramePr>
        <p:xfrm>
          <a:off x="1672471" y="1613329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02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2471" y="1613329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2052838" y="3342569"/>
            <a:ext cx="972047" cy="747889"/>
          </a:xfrm>
          <a:prstGeom prst="downArrow">
            <a:avLst/>
          </a:prstGeom>
          <a:solidFill>
            <a:srgbClr val="3366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62016"/>
              </p:ext>
            </p:extLst>
          </p:nvPr>
        </p:nvGraphicFramePr>
        <p:xfrm>
          <a:off x="1031259" y="5534025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03" name="Equation" r:id="rId7" imgW="1435100" imgH="215900" progId="Equation.3">
                  <p:embed/>
                </p:oleObj>
              </mc:Choice>
              <mc:Fallback>
                <p:oleObj name="Equation" r:id="rId7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1259" y="5534025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0287" y="50162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5769"/>
              </p:ext>
            </p:extLst>
          </p:nvPr>
        </p:nvGraphicFramePr>
        <p:xfrm>
          <a:off x="845793" y="4309302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04" name="Equation" r:id="rId9" imgW="1371600" imgH="304800" progId="Equation.3">
                  <p:embed/>
                </p:oleObj>
              </mc:Choice>
              <mc:Fallback>
                <p:oleObj name="Equation" r:id="rId9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5793" y="4309302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14605"/>
              </p:ext>
            </p:extLst>
          </p:nvPr>
        </p:nvGraphicFramePr>
        <p:xfrm>
          <a:off x="2517238" y="6076950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05" name="Equation" r:id="rId11" imgW="381000" imgH="215900" progId="Equation.3">
                  <p:embed/>
                </p:oleObj>
              </mc:Choice>
              <mc:Fallback>
                <p:oleObj name="Equation" r:id="rId11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7238" y="6076950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48111" y="4689270"/>
            <a:ext cx="3055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slack variables </a:t>
            </a:r>
            <a:br>
              <a:rPr lang="en-US" sz="2400" dirty="0"/>
            </a:br>
            <a:r>
              <a:rPr lang="en-US" sz="2400" dirty="0"/>
              <a:t>(one for each example)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231931" y="4713111"/>
            <a:ext cx="890402" cy="30315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66445" y="5287665"/>
            <a:ext cx="1255888" cy="37089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7518" y="5935554"/>
            <a:ext cx="360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effect does this have?</a:t>
            </a:r>
          </a:p>
        </p:txBody>
      </p:sp>
    </p:spTree>
    <p:extLst>
      <p:ext uri="{BB962C8B-B14F-4D97-AF65-F5344CB8AC3E}">
        <p14:creationId xmlns:p14="http://schemas.microsoft.com/office/powerpoint/2010/main" val="1196382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Slack variables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908176" y="3285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804564"/>
              </p:ext>
            </p:extLst>
          </p:nvPr>
        </p:nvGraphicFramePr>
        <p:xfrm>
          <a:off x="5087084" y="3241852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07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7084" y="3241852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386112" y="2724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8632"/>
              </p:ext>
            </p:extLst>
          </p:nvPr>
        </p:nvGraphicFramePr>
        <p:xfrm>
          <a:off x="4901618" y="2017129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08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1618" y="2017129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320860"/>
              </p:ext>
            </p:extLst>
          </p:nvPr>
        </p:nvGraphicFramePr>
        <p:xfrm>
          <a:off x="6573063" y="3784777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09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73063" y="3784777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>
            <a:endCxn id="16412" idx="5"/>
          </p:cNvCxnSpPr>
          <p:nvPr/>
        </p:nvCxnSpPr>
        <p:spPr>
          <a:xfrm>
            <a:off x="1909235" y="3501673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18169" y="3419158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8889" y="5757333"/>
            <a:ext cx="197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slack penalties</a:t>
            </a:r>
          </a:p>
        </p:txBody>
      </p:sp>
    </p:spTree>
    <p:extLst>
      <p:ext uri="{BB962C8B-B14F-4D97-AF65-F5344CB8AC3E}">
        <p14:creationId xmlns:p14="http://schemas.microsoft.com/office/powerpoint/2010/main" val="146403892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Slack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0136"/>
              </p:ext>
            </p:extLst>
          </p:nvPr>
        </p:nvGraphicFramePr>
        <p:xfrm>
          <a:off x="1185440" y="4781782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1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440" y="4781782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4468" y="426402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7637"/>
              </p:ext>
            </p:extLst>
          </p:nvPr>
        </p:nvGraphicFramePr>
        <p:xfrm>
          <a:off x="999974" y="3557059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2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9974" y="3557059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783596"/>
              </p:ext>
            </p:extLst>
          </p:nvPr>
        </p:nvGraphicFramePr>
        <p:xfrm>
          <a:off x="2671419" y="5324707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3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1419" y="5324707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71625" y="4591866"/>
            <a:ext cx="347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allowed to make a mistake</a:t>
            </a:r>
          </a:p>
        </p:txBody>
      </p:sp>
      <p:cxnSp>
        <p:nvCxnSpPr>
          <p:cNvPr id="14" name="Straight Arrow Connector 13"/>
          <p:cNvCxnSpPr>
            <a:stCxn id="17" idx="1"/>
          </p:cNvCxnSpPr>
          <p:nvPr/>
        </p:nvCxnSpPr>
        <p:spPr>
          <a:xfrm flipH="1" flipV="1">
            <a:off x="4386112" y="3960868"/>
            <a:ext cx="1061742" cy="116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20626" y="4906313"/>
            <a:ext cx="148166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7854" y="3557059"/>
            <a:ext cx="331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penalized by how far from “correct”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0269" y="1959681"/>
            <a:ext cx="445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trade-off between margin maximization and penalization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24370" y="2790678"/>
            <a:ext cx="1289963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89119" y="2643691"/>
            <a:ext cx="656319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9974" y="2147385"/>
            <a:ext cx="12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259331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approaches so far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52777" y="1600200"/>
            <a:ext cx="8932333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Perceptron: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separable: 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finds </a:t>
            </a:r>
            <a:r>
              <a:rPr lang="en-US" b="1" i="1" dirty="0">
                <a:solidFill>
                  <a:srgbClr val="0000FF"/>
                </a:solidFill>
              </a:rPr>
              <a:t>some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hyperplane</a:t>
            </a:r>
            <a:r>
              <a:rPr lang="en-US" dirty="0">
                <a:solidFill>
                  <a:srgbClr val="0000FF"/>
                </a:solidFill>
              </a:rPr>
              <a:t> that separates the data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non-separable: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will continue to adjust as it iterates through the examples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final </a:t>
            </a:r>
            <a:r>
              <a:rPr lang="en-US" dirty="0" err="1">
                <a:solidFill>
                  <a:srgbClr val="0000FF"/>
                </a:solidFill>
              </a:rPr>
              <a:t>hyperplane</a:t>
            </a:r>
            <a:r>
              <a:rPr lang="en-US" dirty="0">
                <a:solidFill>
                  <a:srgbClr val="0000FF"/>
                </a:solidFill>
              </a:rPr>
              <a:t> will depend on which examples it saw recently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Gradient descent: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separable and non-separable</a:t>
            </a:r>
          </a:p>
          <a:p>
            <a:pPr marL="1051560" lvl="2" indent="-457200"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finds the </a:t>
            </a:r>
            <a:r>
              <a:rPr lang="en-US" dirty="0" err="1">
                <a:solidFill>
                  <a:srgbClr val="0000FF"/>
                </a:solidFill>
              </a:rPr>
              <a:t>hyperplane</a:t>
            </a:r>
            <a:r>
              <a:rPr lang="en-US" dirty="0">
                <a:solidFill>
                  <a:srgbClr val="0000FF"/>
                </a:solidFill>
              </a:rPr>
              <a:t> that minimizes the objective function (loss + regularization)</a:t>
            </a:r>
          </a:p>
          <a:p>
            <a:pPr marL="594360" lvl="2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32004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Which </a:t>
            </a:r>
            <a:r>
              <a:rPr lang="en-US" dirty="0" err="1">
                <a:solidFill>
                  <a:srgbClr val="FF0000"/>
                </a:solidFill>
              </a:rPr>
              <a:t>hyperplane</a:t>
            </a:r>
            <a:r>
              <a:rPr lang="en-US" dirty="0">
                <a:solidFill>
                  <a:srgbClr val="FF0000"/>
                </a:solidFill>
              </a:rPr>
              <a:t> is this?</a:t>
            </a:r>
          </a:p>
        </p:txBody>
      </p:sp>
    </p:spTree>
    <p:extLst>
      <p:ext uri="{BB962C8B-B14F-4D97-AF65-F5344CB8AC3E}">
        <p14:creationId xmlns:p14="http://schemas.microsoft.com/office/powerpoint/2010/main" val="32175967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/>
              <a:t>Soft margin SVM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0665" y="4464504"/>
            <a:ext cx="489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Still a </a:t>
            </a:r>
            <a:r>
              <a:rPr lang="en-US" sz="2400" dirty="0">
                <a:solidFill>
                  <a:srgbClr val="FF6600"/>
                </a:solidFill>
              </a:rPr>
              <a:t>quadratic optimization problem!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200040"/>
              </p:ext>
            </p:extLst>
          </p:nvPr>
        </p:nvGraphicFramePr>
        <p:xfrm>
          <a:off x="2728616" y="2929237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55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8616" y="2929237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27644" y="24114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95580"/>
              </p:ext>
            </p:extLst>
          </p:nvPr>
        </p:nvGraphicFramePr>
        <p:xfrm>
          <a:off x="2543150" y="1704514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56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3150" y="1704514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015720"/>
              </p:ext>
            </p:extLst>
          </p:nvPr>
        </p:nvGraphicFramePr>
        <p:xfrm>
          <a:off x="4214595" y="3472162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57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4595" y="3472162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3582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7999" y="2846277"/>
            <a:ext cx="5723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http://cs.stanford.edu/people/karpathy/svmjs/demo/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7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the SVM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3" y="1862666"/>
            <a:ext cx="4035778" cy="42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10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1979879" y="50032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12073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9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62106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0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482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1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6468" y="5432476"/>
            <a:ext cx="7892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Given the optimal solution, w, b: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Can we figure out what the slack penalties are for each point?</a:t>
            </a: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Cross 42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291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1979879" y="50032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27085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3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987123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4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20643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5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2834307" y="2144889"/>
            <a:ext cx="1018026" cy="12312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487655" y="2268011"/>
            <a:ext cx="364678" cy="3450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8111" y="1806346"/>
            <a:ext cx="3394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 the margin lines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represent </a:t>
            </a:r>
            <a:r>
              <a:rPr lang="en-US" sz="2400" dirty="0" err="1">
                <a:solidFill>
                  <a:srgbClr val="FF0000"/>
                </a:solidFill>
              </a:rPr>
              <a:t>wrt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w,b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2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Cross 5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268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01085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4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904338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5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814706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6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4" y="2372786"/>
            <a:ext cx="55200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05879"/>
              </p:ext>
            </p:extLst>
          </p:nvPr>
        </p:nvGraphicFramePr>
        <p:xfrm>
          <a:off x="4199664" y="2030885"/>
          <a:ext cx="1646014" cy="47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7" name="Equation" r:id="rId9" imgW="749300" imgH="215900" progId="Equation.3">
                  <p:embed/>
                </p:oleObj>
              </mc:Choice>
              <mc:Fallback>
                <p:oleObj name="Equation" r:id="rId9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9664" y="2030885"/>
                        <a:ext cx="1646014" cy="474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667619"/>
              </p:ext>
            </p:extLst>
          </p:nvPr>
        </p:nvGraphicFramePr>
        <p:xfrm>
          <a:off x="1050925" y="1557338"/>
          <a:ext cx="1841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8" name="Equation" r:id="rId11" imgW="838200" imgH="215900" progId="Equation.3">
                  <p:embed/>
                </p:oleObj>
              </mc:Choice>
              <mc:Fallback>
                <p:oleObj name="Equation" r:id="rId11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0925" y="1557338"/>
                        <a:ext cx="18415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2798061" y="1987908"/>
            <a:ext cx="1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02179" y="5816425"/>
            <a:ext cx="5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Or: </a:t>
            </a: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89530"/>
              </p:ext>
            </p:extLst>
          </p:nvPr>
        </p:nvGraphicFramePr>
        <p:xfrm>
          <a:off x="3270390" y="5816425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9" name="Equation" r:id="rId13" imgW="965200" imgH="215900" progId="Equation.3">
                  <p:embed/>
                </p:oleObj>
              </mc:Choice>
              <mc:Fallback>
                <p:oleObj name="Equation" r:id="rId13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70390" y="5816425"/>
                        <a:ext cx="2120900" cy="474662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Cross 46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390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35824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10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99508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11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947170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12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507588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13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1980" y="5615001"/>
            <a:ext cx="72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slack values for points outside (or on) the margin AND correctly classified? </a:t>
            </a: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0746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52701" y="368336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73416" y="43617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2315" y="460107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88723" y="4386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7617" y="376661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0058" y="344117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12326" y="425961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60" y="438185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4245" y="41592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17074" y="3931714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94382" y="384352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8684" y="368547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62821" y="33729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38200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736814" y="33210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72206" y="278341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23409" y="2176641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55234" y="225284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5675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10374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34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2052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35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4790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36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3352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37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615001"/>
            <a:ext cx="8484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0!  The slack variables have to be greater than or equal to zero and if they’re on or beyond the margin then 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baseline="-25000" dirty="0" err="1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wx</a:t>
            </a:r>
            <a:r>
              <a:rPr lang="en-US" sz="2400" baseline="-25000" dirty="0" err="1">
                <a:solidFill>
                  <a:srgbClr val="0000FF"/>
                </a:solidFill>
              </a:rPr>
              <a:t>i</a:t>
            </a:r>
            <a:r>
              <a:rPr lang="en-US" sz="2400" dirty="0" err="1">
                <a:solidFill>
                  <a:srgbClr val="0000FF"/>
                </a:solidFill>
              </a:rPr>
              <a:t>+b</a:t>
            </a:r>
            <a:r>
              <a:rPr lang="en-US" sz="2400" dirty="0">
                <a:solidFill>
                  <a:srgbClr val="0000FF"/>
                </a:solidFill>
              </a:rPr>
              <a:t>) ≥ 1 already</a:t>
            </a: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0746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52701" y="368336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73416" y="43617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2315" y="460107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88723" y="4386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7617" y="376661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0058" y="344117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12326" y="425961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60" y="438185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4245" y="41592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17074" y="3931714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94382" y="384352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8684" y="368547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62821" y="33729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38200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736814" y="33210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72206" y="278341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23409" y="2176641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55234" y="225284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964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846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8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283076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9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985151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60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05570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61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01980" y="5615001"/>
            <a:ext cx="72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slack values for points inside the margin AND classified correctly?</a:t>
            </a:r>
          </a:p>
        </p:txBody>
      </p:sp>
      <p:sp>
        <p:nvSpPr>
          <p:cNvPr id="48" name="Oval 47"/>
          <p:cNvSpPr/>
          <p:nvPr/>
        </p:nvSpPr>
        <p:spPr>
          <a:xfrm>
            <a:off x="2142156" y="3624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ross 50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219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208469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1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2272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2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63307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3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31384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4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230579" y="5477420"/>
            <a:ext cx="723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Difference from the point to the margin.</a:t>
            </a:r>
            <a:r>
              <a:rPr lang="en-US" sz="2400" dirty="0">
                <a:solidFill>
                  <a:srgbClr val="FF0000"/>
                </a:solidFill>
              </a:rPr>
              <a:t>  Which is?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306197" y="3808064"/>
            <a:ext cx="177712" cy="14022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978571"/>
              </p:ext>
            </p:extLst>
          </p:nvPr>
        </p:nvGraphicFramePr>
        <p:xfrm>
          <a:off x="2483909" y="6107113"/>
          <a:ext cx="2573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45" name="Equation" r:id="rId11" imgW="1206500" imgH="215900" progId="Equation.3">
                  <p:embed/>
                </p:oleObj>
              </mc:Choice>
              <mc:Fallback>
                <p:oleObj name="Equation" r:id="rId11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83909" y="6107113"/>
                        <a:ext cx="257333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572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</a:t>
            </a:r>
            <a:r>
              <a:rPr lang="en-US" dirty="0" err="1"/>
              <a:t>hyperplane</a:t>
            </a:r>
            <a:r>
              <a:rPr lang="en-US" dirty="0"/>
              <a:t> would you choose?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486819" y="193816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48707" y="492742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2345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48782" y="31144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01182" y="3660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201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53582" y="2517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201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872582" y="3584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34582" y="3203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36282" y="31906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679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585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50482" y="46384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472782" y="35081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04457" y="40019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48982" y="43463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347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20307" y="19191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29907" y="1995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39670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3523457" y="180551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2486818" y="229940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809081" y="200801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8269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450103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06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89977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07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402421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08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2422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09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01897" y="5671445"/>
            <a:ext cx="82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slack values for points that are incorrectly classified?</a:t>
            </a:r>
          </a:p>
        </p:txBody>
      </p:sp>
      <p:sp>
        <p:nvSpPr>
          <p:cNvPr id="45" name="Oval 44"/>
          <p:cNvSpPr/>
          <p:nvPr/>
        </p:nvSpPr>
        <p:spPr>
          <a:xfrm>
            <a:off x="1227756" y="3454056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87617" y="408446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ross 48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2104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482841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0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21015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1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56545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2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37395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33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1838768" y="3661452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15004" y="5451507"/>
            <a:ext cx="131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is?</a:t>
            </a:r>
          </a:p>
        </p:txBody>
      </p: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798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008519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4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34815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5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20539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6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66497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57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6250" y="606655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90321000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3361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7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17063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8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0713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9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78032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0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77862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1" name="Equation" r:id="rId12" imgW="850900" imgH="215900" progId="Equation.3">
                  <p:embed/>
                </p:oleObj>
              </mc:Choice>
              <mc:Fallback>
                <p:oleObj name="Equation" r:id="rId1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757975" y="6168862"/>
            <a:ext cx="944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-?</a:t>
            </a:r>
          </a:p>
        </p:txBody>
      </p:sp>
    </p:spTree>
    <p:extLst>
      <p:ext uri="{BB962C8B-B14F-4D97-AF65-F5344CB8AC3E}">
        <p14:creationId xmlns:p14="http://schemas.microsoft.com/office/powerpoint/2010/main" val="3921831562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83028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1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35632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2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9676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3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18282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4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052226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5" name="Equation" r:id="rId12" imgW="850900" imgH="215900" progId="Equation.3">
                  <p:embed/>
                </p:oleObj>
              </mc:Choice>
              <mc:Fallback>
                <p:oleObj name="Equation" r:id="rId1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15554" y="608722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6401262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477240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85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09500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86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59025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87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13247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88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73735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89" name="Equation" r:id="rId12" imgW="850900" imgH="215900" progId="Equation.3">
                  <p:embed/>
                </p:oleObj>
              </mc:Choice>
              <mc:Fallback>
                <p:oleObj name="Equation" r:id="rId1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15554" y="608722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4609331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88453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09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49921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10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07328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11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05948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12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i="1" dirty="0">
                <a:solidFill>
                  <a:srgbClr val="0000FF"/>
                </a:solidFill>
              </a:rPr>
              <a:t>plus</a:t>
            </a:r>
            <a:r>
              <a:rPr lang="en-US" sz="2400" dirty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04721"/>
              </p:ext>
            </p:extLst>
          </p:nvPr>
        </p:nvGraphicFramePr>
        <p:xfrm>
          <a:off x="2767279" y="6107113"/>
          <a:ext cx="2573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13" name="Equation" r:id="rId12" imgW="1206500" imgH="215900" progId="Equation.3">
                  <p:embed/>
                </p:oleObj>
              </mc:Choice>
              <mc:Fallback>
                <p:oleObj name="Equation" r:id="rId12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67279" y="6107113"/>
                        <a:ext cx="257333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69247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92743"/>
              </p:ext>
            </p:extLst>
          </p:nvPr>
        </p:nvGraphicFramePr>
        <p:xfrm>
          <a:off x="2863672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74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3672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162699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18506"/>
              </p:ext>
            </p:extLst>
          </p:nvPr>
        </p:nvGraphicFramePr>
        <p:xfrm>
          <a:off x="2863672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75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3672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1276"/>
              </p:ext>
            </p:extLst>
          </p:nvPr>
        </p:nvGraphicFramePr>
        <p:xfrm>
          <a:off x="4166205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76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66205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70837"/>
              </p:ext>
            </p:extLst>
          </p:nvPr>
        </p:nvGraphicFramePr>
        <p:xfrm>
          <a:off x="1488547" y="4427009"/>
          <a:ext cx="568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77" name="Equation" r:id="rId10" imgW="2641600" imgH="571500" progId="Equation.3">
                  <p:embed/>
                </p:oleObj>
              </mc:Choice>
              <mc:Fallback>
                <p:oleObj name="Equation" r:id="rId10" imgW="2641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88547" y="4427009"/>
                        <a:ext cx="56896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12648" y="3880555"/>
            <a:ext cx="7896352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436187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Soft Margin SVM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626698"/>
              </p:ext>
            </p:extLst>
          </p:nvPr>
        </p:nvGraphicFramePr>
        <p:xfrm>
          <a:off x="1488547" y="1633009"/>
          <a:ext cx="568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39" name="Equation" r:id="rId3" imgW="2641600" imgH="571500" progId="Equation.3">
                  <p:embed/>
                </p:oleObj>
              </mc:Choice>
              <mc:Fallback>
                <p:oleObj name="Equation" r:id="rId3" imgW="2641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8547" y="1633009"/>
                        <a:ext cx="56896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3570111" y="3231444"/>
            <a:ext cx="987778" cy="1072445"/>
          </a:xfrm>
          <a:prstGeom prst="downArrow">
            <a:avLst/>
          </a:prstGeom>
          <a:solidFill>
            <a:srgbClr val="DD8047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14364"/>
              </p:ext>
            </p:extLst>
          </p:nvPr>
        </p:nvGraphicFramePr>
        <p:xfrm>
          <a:off x="2636838" y="4708525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40" name="Equation" r:id="rId5" imgW="1689100" imgH="215900" progId="Equation.3">
                  <p:embed/>
                </p:oleObj>
              </mc:Choice>
              <mc:Fallback>
                <p:oleObj name="Equation" r:id="rId5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6838" y="4708525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13785"/>
              </p:ext>
            </p:extLst>
          </p:nvPr>
        </p:nvGraphicFramePr>
        <p:xfrm>
          <a:off x="2992614" y="5283906"/>
          <a:ext cx="21875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41" name="Equation" r:id="rId7" imgW="1016000" imgH="203200" progId="Equation.3">
                  <p:embed/>
                </p:oleObj>
              </mc:Choice>
              <mc:Fallback>
                <p:oleObj name="Equation" r:id="rId7" imgW="1016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2614" y="5283906"/>
                        <a:ext cx="218757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6838" y="6067778"/>
            <a:ext cx="30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familiar?</a:t>
            </a:r>
          </a:p>
        </p:txBody>
      </p:sp>
    </p:spTree>
    <p:extLst>
      <p:ext uri="{BB962C8B-B14F-4D97-AF65-F5344CB8AC3E}">
        <p14:creationId xmlns:p14="http://schemas.microsoft.com/office/powerpoint/2010/main" val="29461722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Hinge loss!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48170"/>
              </p:ext>
            </p:extLst>
          </p:nvPr>
        </p:nvGraphicFramePr>
        <p:xfrm>
          <a:off x="4035423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2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5423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4812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0/1 loss: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3715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Hinge: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53863"/>
              </p:ext>
            </p:extLst>
          </p:nvPr>
        </p:nvGraphicFramePr>
        <p:xfrm>
          <a:off x="4049534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3" name="Equation" r:id="rId5" imgW="1422400" imgH="203200" progId="Equation.3">
                  <p:embed/>
                </p:oleObj>
              </mc:Choice>
              <mc:Fallback>
                <p:oleObj name="Equation" r:id="rId5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9534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4344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Exponential: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369746"/>
              </p:ext>
            </p:extLst>
          </p:nvPr>
        </p:nvGraphicFramePr>
        <p:xfrm>
          <a:off x="4140687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4" name="Equation" r:id="rId7" imgW="1155700" imgH="203200" progId="Equation.3">
                  <p:embed/>
                </p:oleObj>
              </mc:Choice>
              <mc:Fallback>
                <p:oleObj name="Equation" r:id="rId7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0687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9683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Squared loss: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30199"/>
              </p:ext>
            </p:extLst>
          </p:nvPr>
        </p:nvGraphicFramePr>
        <p:xfrm>
          <a:off x="4140687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25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0687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665111" y="3080230"/>
            <a:ext cx="5475111" cy="667329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7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8956" y="214224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0844" y="513150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7559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00919" y="3318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53319" y="3864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723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305719" y="2721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723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924719" y="3788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686719" y="3407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588419" y="33947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2201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2107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902619" y="4842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524919" y="37122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956594" y="42059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601119" y="45504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2869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772444" y="21231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382044" y="2199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44884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281906" y="1837444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977106" y="18374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510506" y="19136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4991894" y="213589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853782" y="512515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02853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453857" y="33122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606257" y="3858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2252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758657" y="2715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2252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377657" y="3782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139657" y="3401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041357" y="33884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6730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6636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355557" y="48362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6977857" y="3705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409532" y="41996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054057" y="45441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7398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225382" y="21168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834982" y="2193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790178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5963444" y="1602494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811044" y="1831094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039644" y="1831094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774" y="5897223"/>
            <a:ext cx="632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Choose the line where the distance to the nearest point(s) is as large as possible</a:t>
            </a:r>
          </a:p>
        </p:txBody>
      </p:sp>
      <p:sp>
        <p:nvSpPr>
          <p:cNvPr id="26" name="Right Brace 25"/>
          <p:cNvSpPr/>
          <p:nvPr/>
        </p:nvSpPr>
        <p:spPr>
          <a:xfrm rot="6677477">
            <a:off x="1217104" y="5196864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6439" y="5490638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5" name="Right Brace 54"/>
          <p:cNvSpPr/>
          <p:nvPr/>
        </p:nvSpPr>
        <p:spPr>
          <a:xfrm rot="6677477">
            <a:off x="5820219" y="5198363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77657" y="5350237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</p:spTree>
    <p:extLst>
      <p:ext uri="{BB962C8B-B14F-4D97-AF65-F5344CB8AC3E}">
        <p14:creationId xmlns:p14="http://schemas.microsoft.com/office/powerpoint/2010/main" val="3258440574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03861"/>
              </p:ext>
            </p:extLst>
          </p:nvPr>
        </p:nvGraphicFramePr>
        <p:xfrm>
          <a:off x="944561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46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4561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43588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268624"/>
              </p:ext>
            </p:extLst>
          </p:nvPr>
        </p:nvGraphicFramePr>
        <p:xfrm>
          <a:off x="944561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47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4561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006477"/>
              </p:ext>
            </p:extLst>
          </p:nvPr>
        </p:nvGraphicFramePr>
        <p:xfrm>
          <a:off x="2247094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48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7094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63507"/>
              </p:ext>
            </p:extLst>
          </p:nvPr>
        </p:nvGraphicFramePr>
        <p:xfrm>
          <a:off x="5000498" y="2285408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49" name="Equation" r:id="rId10" imgW="1689100" imgH="215900" progId="Equation.3">
                  <p:embed/>
                </p:oleObj>
              </mc:Choice>
              <mc:Fallback>
                <p:oleObj name="Equation" r:id="rId10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00498" y="2285408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0222" y="3852333"/>
            <a:ext cx="468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 we need the constraints still?</a:t>
            </a:r>
          </a:p>
        </p:txBody>
      </p:sp>
    </p:spTree>
    <p:extLst>
      <p:ext uri="{BB962C8B-B14F-4D97-AF65-F5344CB8AC3E}">
        <p14:creationId xmlns:p14="http://schemas.microsoft.com/office/powerpoint/2010/main" val="4022136537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95972"/>
              </p:ext>
            </p:extLst>
          </p:nvPr>
        </p:nvGraphicFramePr>
        <p:xfrm>
          <a:off x="944561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29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4561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43588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subject to:</a:t>
            </a: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774535"/>
              </p:ext>
            </p:extLst>
          </p:nvPr>
        </p:nvGraphicFramePr>
        <p:xfrm>
          <a:off x="944561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30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4561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17566"/>
              </p:ext>
            </p:extLst>
          </p:nvPr>
        </p:nvGraphicFramePr>
        <p:xfrm>
          <a:off x="2247094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31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7094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7878"/>
              </p:ext>
            </p:extLst>
          </p:nvPr>
        </p:nvGraphicFramePr>
        <p:xfrm>
          <a:off x="5000498" y="2285408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32" name="Equation" r:id="rId10" imgW="1689100" imgH="215900" progId="Equation.3">
                  <p:embed/>
                </p:oleObj>
              </mc:Choice>
              <mc:Fallback>
                <p:oleObj name="Equation" r:id="rId10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00498" y="2285408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3570111" y="3640666"/>
            <a:ext cx="987778" cy="1072445"/>
          </a:xfrm>
          <a:prstGeom prst="downArrow">
            <a:avLst/>
          </a:prstGeom>
          <a:solidFill>
            <a:srgbClr val="DD8047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311246"/>
              </p:ext>
            </p:extLst>
          </p:nvPr>
        </p:nvGraphicFramePr>
        <p:xfrm>
          <a:off x="1338263" y="5081235"/>
          <a:ext cx="58975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33" name="Equation" r:id="rId12" imgW="2641600" imgH="304800" progId="Equation.3">
                  <p:embed/>
                </p:oleObj>
              </mc:Choice>
              <mc:Fallback>
                <p:oleObj name="Equation" r:id="rId12" imgW="264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38263" y="5081235"/>
                        <a:ext cx="5897562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3222" y="6038334"/>
            <a:ext cx="306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Unconstrained problem!</a:t>
            </a:r>
          </a:p>
        </p:txBody>
      </p:sp>
    </p:spTree>
    <p:extLst>
      <p:ext uri="{BB962C8B-B14F-4D97-AF65-F5344CB8AC3E}">
        <p14:creationId xmlns:p14="http://schemas.microsoft.com/office/powerpoint/2010/main" val="3776573716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Understanding the Soft Margin SVM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12529"/>
              </p:ext>
            </p:extLst>
          </p:nvPr>
        </p:nvGraphicFramePr>
        <p:xfrm>
          <a:off x="2032000" y="1708150"/>
          <a:ext cx="4706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76" name="Equation" r:id="rId3" imgW="2108200" imgH="304800" progId="Equation.3">
                  <p:embed/>
                </p:oleObj>
              </mc:Choice>
              <mc:Fallback>
                <p:oleObj name="Equation" r:id="rId3" imgW="2108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1708150"/>
                        <a:ext cx="470693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8888" y="2822222"/>
            <a:ext cx="609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look like something we’ve seen before?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730727"/>
              </p:ext>
            </p:extLst>
          </p:nvPr>
        </p:nvGraphicFramePr>
        <p:xfrm>
          <a:off x="1520119" y="3951993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77" name="Equation" r:id="rId5" imgW="2616200" imgH="457200" progId="Equation.3">
                  <p:embed/>
                </p:oleObj>
              </mc:Choice>
              <mc:Fallback>
                <p:oleObj name="Equation" r:id="rId5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0119" y="3951993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6445" y="5136444"/>
            <a:ext cx="3471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Gradient descent problem!</a:t>
            </a:r>
          </a:p>
        </p:txBody>
      </p:sp>
    </p:spTree>
    <p:extLst>
      <p:ext uri="{BB962C8B-B14F-4D97-AF65-F5344CB8AC3E}">
        <p14:creationId xmlns:p14="http://schemas.microsoft.com/office/powerpoint/2010/main" val="25804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 margin SVM as gradient descent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183761"/>
              </p:ext>
            </p:extLst>
          </p:nvPr>
        </p:nvGraphicFramePr>
        <p:xfrm>
          <a:off x="3400778" y="1708150"/>
          <a:ext cx="4706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8" name="Equation" r:id="rId3" imgW="2108200" imgH="304800" progId="Equation.3">
                  <p:embed/>
                </p:oleObj>
              </mc:Choice>
              <mc:Fallback>
                <p:oleObj name="Equation" r:id="rId3" imgW="2108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0778" y="1708150"/>
                        <a:ext cx="470693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4902"/>
              </p:ext>
            </p:extLst>
          </p:nvPr>
        </p:nvGraphicFramePr>
        <p:xfrm>
          <a:off x="3400778" y="5758744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9" name="Equation" r:id="rId5" imgW="2616200" imgH="457200" progId="Equation.3">
                  <p:embed/>
                </p:oleObj>
              </mc:Choice>
              <mc:Fallback>
                <p:oleObj name="Equation" r:id="rId5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0778" y="5758744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428171"/>
              </p:ext>
            </p:extLst>
          </p:nvPr>
        </p:nvGraphicFramePr>
        <p:xfrm>
          <a:off x="3400778" y="2819752"/>
          <a:ext cx="47355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0" name="Equation" r:id="rId7" imgW="2120900" imgH="393700" progId="Equation.3">
                  <p:embed/>
                </p:oleObj>
              </mc:Choice>
              <mc:Fallback>
                <p:oleObj name="Equation" r:id="rId7" imgW="212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00778" y="2819752"/>
                        <a:ext cx="4735512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1556" y="2862086"/>
            <a:ext cx="2631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multiply through by 1/C</a:t>
            </a:r>
          </a:p>
          <a:p>
            <a:r>
              <a:rPr lang="en-US" sz="2000" dirty="0">
                <a:solidFill>
                  <a:srgbClr val="0000FF"/>
                </a:solidFill>
              </a:rPr>
              <a:t>and rearrange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67772"/>
              </p:ext>
            </p:extLst>
          </p:nvPr>
        </p:nvGraphicFramePr>
        <p:xfrm>
          <a:off x="3595688" y="4071938"/>
          <a:ext cx="4649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1" name="Equation" r:id="rId9" imgW="2082800" imgH="304800" progId="Equation.3">
                  <p:embed/>
                </p:oleObj>
              </mc:Choice>
              <mc:Fallback>
                <p:oleObj name="Equation" r:id="rId9" imgW="2082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95688" y="4071938"/>
                        <a:ext cx="46497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0349" y="4216429"/>
            <a:ext cx="1361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n-US" sz="2000" dirty="0" err="1">
                <a:solidFill>
                  <a:srgbClr val="0000FF"/>
                </a:solidFill>
              </a:rPr>
              <a:t>λ</a:t>
            </a:r>
            <a:r>
              <a:rPr lang="en-US" sz="2000" dirty="0">
                <a:solidFill>
                  <a:srgbClr val="0000FF"/>
                </a:solidFill>
              </a:rPr>
              <a:t>=1/C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6667" y="5103166"/>
            <a:ext cx="523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type of gradient descent problem?</a:t>
            </a:r>
          </a:p>
        </p:txBody>
      </p:sp>
    </p:spTree>
    <p:extLst>
      <p:ext uri="{BB962C8B-B14F-4D97-AF65-F5344CB8AC3E}">
        <p14:creationId xmlns:p14="http://schemas.microsoft.com/office/powerpoint/2010/main" val="21956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 margin SVM as 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220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way to solve the soft margin SVM problem is using gradient descent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52663"/>
              </p:ext>
            </p:extLst>
          </p:nvPr>
        </p:nvGraphicFramePr>
        <p:xfrm>
          <a:off x="2283355" y="2822222"/>
          <a:ext cx="4649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5" name="Equation" r:id="rId3" imgW="2082800" imgH="304800" progId="Equation.3">
                  <p:embed/>
                </p:oleObj>
              </mc:Choice>
              <mc:Fallback>
                <p:oleObj name="Equation" r:id="rId3" imgW="2082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355" y="2822222"/>
                        <a:ext cx="46497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8080" y="4501445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hinge loss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81111" y="3498497"/>
            <a:ext cx="1721556" cy="10029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83369" y="4653845"/>
            <a:ext cx="227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76623" y="3368675"/>
            <a:ext cx="129821" cy="11327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1243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SVM solver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/>
              <a:t>pick a starting point (</a:t>
            </a:r>
            <a:r>
              <a:rPr lang="en-US" sz="2400" dirty="0" err="1"/>
              <a:t>w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repeat until loss doesn’t decrease in all dimensions:</a:t>
            </a:r>
          </a:p>
          <a:p>
            <a:pPr lvl="2"/>
            <a:r>
              <a:rPr lang="en-US" sz="2000" dirty="0"/>
              <a:t>pick a dimension</a:t>
            </a:r>
          </a:p>
          <a:p>
            <a:pPr lvl="2"/>
            <a:r>
              <a:rPr lang="en-US" sz="2000" dirty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4841701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71752"/>
              </p:ext>
            </p:extLst>
          </p:nvPr>
        </p:nvGraphicFramePr>
        <p:xfrm>
          <a:off x="1765300" y="4841701"/>
          <a:ext cx="52498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8" name="Equation" r:id="rId3" imgW="2578100" imgH="457200" progId="Equation.3">
                  <p:embed/>
                </p:oleObj>
              </mc:Choice>
              <mc:Fallback>
                <p:oleObj name="Equation" r:id="rId3" imgW="2578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5300" y="4841701"/>
                        <a:ext cx="52498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2996"/>
              </p:ext>
            </p:extLst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9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0555" y="5684334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hinge loss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2973" y="5684334"/>
            <a:ext cx="227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L2 regularization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652" y="6266553"/>
            <a:ext cx="85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Finds the largest margin </a:t>
            </a:r>
            <a:r>
              <a:rPr lang="en-US" sz="2400" dirty="0" err="1">
                <a:solidFill>
                  <a:srgbClr val="FF6600"/>
                </a:solidFill>
              </a:rPr>
              <a:t>hyperplane</a:t>
            </a:r>
            <a:r>
              <a:rPr lang="en-US" sz="2400" dirty="0">
                <a:solidFill>
                  <a:srgbClr val="FF6600"/>
                </a:solidFill>
              </a:rPr>
              <a:t> while allowing for a soft margin</a:t>
            </a:r>
          </a:p>
        </p:txBody>
      </p:sp>
    </p:spTree>
    <p:extLst>
      <p:ext uri="{BB962C8B-B14F-4D97-AF65-F5344CB8AC3E}">
        <p14:creationId xmlns:p14="http://schemas.microsoft.com/office/powerpoint/2010/main" val="112626772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machines: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8091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of the most successful (if not the most successful) classification approach: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306" y="5834060"/>
            <a:ext cx="2585156" cy="1030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41307"/>
            <a:ext cx="25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Support vector machine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3776" b="7623"/>
          <a:stretch/>
        </p:blipFill>
        <p:spPr>
          <a:xfrm>
            <a:off x="2500450" y="3807338"/>
            <a:ext cx="1951234" cy="434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5100" b="14428"/>
          <a:stretch/>
        </p:blipFill>
        <p:spPr>
          <a:xfrm>
            <a:off x="2500450" y="5108357"/>
            <a:ext cx="1722634" cy="4021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72" y="5295457"/>
            <a:ext cx="2331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perceptron algorithm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-1" r="32579" b="6421"/>
          <a:stretch/>
        </p:blipFill>
        <p:spPr>
          <a:xfrm>
            <a:off x="2583000" y="4436595"/>
            <a:ext cx="1772432" cy="4159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733" y="4482654"/>
            <a:ext cx="20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k nearest neighbor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3333" y="3157301"/>
            <a:ext cx="147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decision tree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r="31558" b="711"/>
          <a:stretch/>
        </p:blipFill>
        <p:spPr>
          <a:xfrm>
            <a:off x="2546904" y="3122269"/>
            <a:ext cx="1904780" cy="491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14BA0-A91D-724D-8E40-8248DBFD47B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0295" b="16386"/>
          <a:stretch/>
        </p:blipFill>
        <p:spPr>
          <a:xfrm>
            <a:off x="4617956" y="3227211"/>
            <a:ext cx="1325644" cy="276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2EEC3C-7C3F-CE40-8807-1F0DD9E85A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1702" b="-4520"/>
          <a:stretch/>
        </p:blipFill>
        <p:spPr>
          <a:xfrm>
            <a:off x="4764006" y="3909563"/>
            <a:ext cx="1275847" cy="331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B8CBA4-1FC5-3B4C-A4AA-E1219C0D05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" r="53090" b="-5718"/>
          <a:stretch/>
        </p:blipFill>
        <p:spPr>
          <a:xfrm>
            <a:off x="4764006" y="4516898"/>
            <a:ext cx="1179594" cy="3356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984E0-6246-2142-B555-442E2C4BFC3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2775" b="21318"/>
          <a:stretch/>
        </p:blipFill>
        <p:spPr>
          <a:xfrm>
            <a:off x="4738088" y="5240661"/>
            <a:ext cx="1205512" cy="269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89F599-412B-5E43-979D-C515476547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1769" y="3136562"/>
            <a:ext cx="1683396" cy="4208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21025D-FD3C-D94F-9E26-67CCA3C644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3837" y="3795306"/>
            <a:ext cx="1793054" cy="5074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58292E-B2B5-9F41-943A-1C048576F1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51603" y="4401545"/>
            <a:ext cx="1593562" cy="451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58863CE-60CE-4A49-A9A8-2E12A6624DB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8634" y="5108357"/>
            <a:ext cx="1706531" cy="4436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A640123-440A-C94A-9950-7694C7102BE2}"/>
              </a:ext>
            </a:extLst>
          </p:cNvPr>
          <p:cNvSpPr txBox="1"/>
          <p:nvPr/>
        </p:nvSpPr>
        <p:spPr>
          <a:xfrm>
            <a:off x="3068053" y="276726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2F65B5-8702-6E4E-BD82-41DEDF5BABC0}"/>
              </a:ext>
            </a:extLst>
          </p:cNvPr>
          <p:cNvSpPr txBox="1"/>
          <p:nvPr/>
        </p:nvSpPr>
        <p:spPr>
          <a:xfrm>
            <a:off x="4935170" y="2741339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CC0DBA-5CD0-2542-95BB-B46EE62CB5AB}"/>
              </a:ext>
            </a:extLst>
          </p:cNvPr>
          <p:cNvSpPr txBox="1"/>
          <p:nvPr/>
        </p:nvSpPr>
        <p:spPr>
          <a:xfrm>
            <a:off x="6802287" y="274463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5322399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over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20" y="1727596"/>
            <a:ext cx="8364328" cy="48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66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margin classifiers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8494" y="187078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10382" y="486004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8513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0457" y="30471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262857" y="3593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818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415257" y="2450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8818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034257" y="3517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96257" y="3136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97957" y="31233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3296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3202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012157" y="45711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634457" y="34408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2066132" y="3934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10657" y="42790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3964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881982" y="1851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491582" y="1927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55838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391444" y="1565982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1086644" y="15659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620044" y="16421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101432" y="186443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963320" y="485369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13807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563395" y="30407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715795" y="3586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3347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868195" y="2443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3347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487195" y="3510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249195" y="3129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150895" y="31169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7825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7731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465095" y="45647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87395" y="34344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519070" y="39281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163595" y="42726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8493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334920" y="18453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944520" y="1921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801132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6072982" y="1331032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920582" y="1559632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149182" y="1559632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1857" y="5619286"/>
            <a:ext cx="8001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dirty="0">
                <a:solidFill>
                  <a:srgbClr val="FF6600"/>
                </a:solidFill>
              </a:rPr>
              <a:t>margin</a:t>
            </a:r>
            <a:r>
              <a:rPr lang="en-US" sz="2000" dirty="0">
                <a:solidFill>
                  <a:srgbClr val="0000FF"/>
                </a:solidFill>
              </a:rPr>
              <a:t> of a classifier is the distance to the closest points of either class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FF6600"/>
                </a:solidFill>
              </a:rPr>
              <a:t>Large margin </a:t>
            </a:r>
            <a:r>
              <a:rPr lang="en-US" sz="2000" dirty="0">
                <a:solidFill>
                  <a:srgbClr val="0000FF"/>
                </a:solidFill>
              </a:rPr>
              <a:t>classifiers attempt to maximize this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5977" y="5219176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87195" y="5078775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margin</a:t>
            </a:r>
          </a:p>
        </p:txBody>
      </p:sp>
      <p:sp>
        <p:nvSpPr>
          <p:cNvPr id="57" name="Right Brace 56"/>
          <p:cNvSpPr/>
          <p:nvPr/>
        </p:nvSpPr>
        <p:spPr>
          <a:xfrm rot="6677477">
            <a:off x="1344103" y="4900533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6677477">
            <a:off x="5947218" y="4902032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72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7422" y="361703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9310" y="660629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4060" y="44361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9385" y="47933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31785" y="53394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507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4185" y="41964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50785" y="51108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3185" y="52632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5185" y="48822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6885" y="48695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85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91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81085" y="63173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3385" y="51870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5060" y="568078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9585" y="60252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5385" y="51108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50910" y="35979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60510" y="36741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7310" y="443618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9371" y="3597984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590572" y="4817184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863622" y="5612522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497035" y="4799722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1667" y="1697930"/>
            <a:ext cx="8724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any separating </a:t>
            </a:r>
            <a:r>
              <a:rPr lang="en-US" sz="2400" dirty="0" err="1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, there exist some set of “closest points”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These are called the support vectors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For n dimensions, there will be </a:t>
            </a:r>
            <a:r>
              <a:rPr lang="en-US" sz="2400" i="1" dirty="0">
                <a:solidFill>
                  <a:srgbClr val="0000FF"/>
                </a:solidFill>
              </a:rPr>
              <a:t>at least</a:t>
            </a:r>
            <a:r>
              <a:rPr lang="en-US" sz="2400" dirty="0">
                <a:solidFill>
                  <a:srgbClr val="0000FF"/>
                </a:solidFill>
              </a:rPr>
              <a:t> n+1 support vectors </a:t>
            </a:r>
          </a:p>
        </p:txBody>
      </p:sp>
    </p:spTree>
    <p:extLst>
      <p:ext uri="{BB962C8B-B14F-4D97-AF65-F5344CB8AC3E}">
        <p14:creationId xmlns:p14="http://schemas.microsoft.com/office/powerpoint/2010/main" val="204233564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14856</TotalTime>
  <Words>1774</Words>
  <Application>Microsoft Macintosh PowerPoint</Application>
  <PresentationFormat>On-screen Show (4:3)</PresentationFormat>
  <Paragraphs>355</Paragraphs>
  <Slides>77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6" baseType="lpstr">
      <vt:lpstr>ＭＳ Ｐゴシック</vt:lpstr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Large Margin classifiers</vt:lpstr>
      <vt:lpstr>Admin</vt:lpstr>
      <vt:lpstr>Which hyperplane?</vt:lpstr>
      <vt:lpstr>Linear approaches so far</vt:lpstr>
      <vt:lpstr>Linear approaches so far</vt:lpstr>
      <vt:lpstr>Which hyperplane would you choose?</vt:lpstr>
      <vt:lpstr>Large margin classifiers</vt:lpstr>
      <vt:lpstr>Large margin classifiers</vt:lpstr>
      <vt:lpstr>Support vectors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Measuring the margin</vt:lpstr>
      <vt:lpstr>Measuring the margin</vt:lpstr>
      <vt:lpstr>Measuring the margin</vt:lpstr>
      <vt:lpstr>Large margin classifier setup</vt:lpstr>
      <vt:lpstr>Large margin classifier setup</vt:lpstr>
      <vt:lpstr>Maximizing the margin</vt:lpstr>
      <vt:lpstr>Maximizing the margin</vt:lpstr>
      <vt:lpstr>Measuring the margin</vt:lpstr>
      <vt:lpstr>Measuring the margin</vt:lpstr>
      <vt:lpstr>Measuring the margin</vt:lpstr>
      <vt:lpstr>Maximizing the margin</vt:lpstr>
      <vt:lpstr>Maximizing the margin</vt:lpstr>
      <vt:lpstr>For those that are curious…</vt:lpstr>
      <vt:lpstr>Maximizing the margin: the real problem</vt:lpstr>
      <vt:lpstr>Maximizing the margin: the real problem</vt:lpstr>
      <vt:lpstr>Support vector machine problem</vt:lpstr>
      <vt:lpstr>Soft Margin Classification  </vt:lpstr>
      <vt:lpstr>Soft Margin Classification  </vt:lpstr>
      <vt:lpstr>Slack variables</vt:lpstr>
      <vt:lpstr>Slack variables</vt:lpstr>
      <vt:lpstr>Slack variables</vt:lpstr>
      <vt:lpstr>Soft margin SVM</vt:lpstr>
      <vt:lpstr>Demo</vt:lpstr>
      <vt:lpstr>Solving the SVM problem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Hinge loss!</vt:lpstr>
      <vt:lpstr>Understanding the Soft Margin SVM</vt:lpstr>
      <vt:lpstr>Understanding the Soft Margin SVM</vt:lpstr>
      <vt:lpstr>Understanding the Soft Margin SVM</vt:lpstr>
      <vt:lpstr>Soft margin SVM as gradient descent</vt:lpstr>
      <vt:lpstr>Soft margin SVM as gradient descent</vt:lpstr>
      <vt:lpstr>Gradient descent SVM solver</vt:lpstr>
      <vt:lpstr>Support vector machines: 2013</vt:lpstr>
      <vt:lpstr>Trends over time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Robert Kauchak</cp:lastModifiedBy>
  <cp:revision>2344</cp:revision>
  <cp:lastPrinted>2013-10-11T17:07:04Z</cp:lastPrinted>
  <dcterms:created xsi:type="dcterms:W3CDTF">2013-09-08T20:10:23Z</dcterms:created>
  <dcterms:modified xsi:type="dcterms:W3CDTF">2019-10-09T18:52:14Z</dcterms:modified>
</cp:coreProperties>
</file>