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Microsoft_Equation1.bin" ContentType="application/vnd.openxmlformats-officedocument.oleObject"/>
  <Override PartName="/ppt/embeddings/oleObject87.bin" ContentType="application/vnd.openxmlformats-officedocument.oleObject"/>
  <Override PartName="/ppt/embeddings/Microsoft_Equation2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256" r:id="rId2"/>
    <p:sldId id="358" r:id="rId3"/>
    <p:sldId id="376" r:id="rId4"/>
    <p:sldId id="377" r:id="rId5"/>
    <p:sldId id="378" r:id="rId6"/>
    <p:sldId id="379" r:id="rId7"/>
    <p:sldId id="380" r:id="rId8"/>
    <p:sldId id="510" r:id="rId9"/>
    <p:sldId id="511" r:id="rId10"/>
    <p:sldId id="512" r:id="rId11"/>
    <p:sldId id="513" r:id="rId12"/>
    <p:sldId id="432" r:id="rId13"/>
    <p:sldId id="425" r:id="rId14"/>
    <p:sldId id="426" r:id="rId15"/>
    <p:sldId id="428" r:id="rId16"/>
    <p:sldId id="433" r:id="rId17"/>
    <p:sldId id="447" r:id="rId18"/>
    <p:sldId id="436" r:id="rId19"/>
    <p:sldId id="437" r:id="rId20"/>
    <p:sldId id="438" r:id="rId21"/>
    <p:sldId id="439" r:id="rId22"/>
    <p:sldId id="448" r:id="rId23"/>
    <p:sldId id="440" r:id="rId24"/>
    <p:sldId id="441" r:id="rId25"/>
    <p:sldId id="442" r:id="rId26"/>
    <p:sldId id="443" r:id="rId27"/>
    <p:sldId id="444" r:id="rId28"/>
    <p:sldId id="445" r:id="rId29"/>
    <p:sldId id="453" r:id="rId30"/>
    <p:sldId id="454" r:id="rId31"/>
    <p:sldId id="459" r:id="rId32"/>
    <p:sldId id="457" r:id="rId33"/>
    <p:sldId id="462" r:id="rId34"/>
    <p:sldId id="463" r:id="rId35"/>
    <p:sldId id="461" r:id="rId36"/>
    <p:sldId id="465" r:id="rId37"/>
    <p:sldId id="466" r:id="rId38"/>
    <p:sldId id="467" r:id="rId39"/>
    <p:sldId id="468" r:id="rId40"/>
    <p:sldId id="472" r:id="rId41"/>
    <p:sldId id="473" r:id="rId42"/>
    <p:sldId id="475" r:id="rId43"/>
    <p:sldId id="477" r:id="rId44"/>
    <p:sldId id="476" r:id="rId45"/>
    <p:sldId id="479" r:id="rId46"/>
    <p:sldId id="481" r:id="rId47"/>
    <p:sldId id="482" r:id="rId48"/>
    <p:sldId id="483" r:id="rId49"/>
    <p:sldId id="485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7" r:id="rId59"/>
    <p:sldId id="496" r:id="rId60"/>
    <p:sldId id="487" r:id="rId61"/>
    <p:sldId id="498" r:id="rId62"/>
    <p:sldId id="499" r:id="rId63"/>
    <p:sldId id="500" r:id="rId64"/>
    <p:sldId id="501" r:id="rId65"/>
    <p:sldId id="502" r:id="rId66"/>
    <p:sldId id="503" r:id="rId67"/>
    <p:sldId id="514" r:id="rId68"/>
    <p:sldId id="515" r:id="rId69"/>
    <p:sldId id="504" r:id="rId70"/>
    <p:sldId id="505" r:id="rId71"/>
    <p:sldId id="506" r:id="rId72"/>
    <p:sldId id="507" r:id="rId73"/>
    <p:sldId id="385" r:id="rId74"/>
    <p:sldId id="508" r:id="rId75"/>
    <p:sldId id="509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25" autoAdjust="0"/>
    <p:restoredTop sz="94660"/>
  </p:normalViewPr>
  <p:slideViewPr>
    <p:cSldViewPr snapToObjects="1">
      <p:cViewPr varScale="1">
        <p:scale>
          <a:sx n="122" d="100"/>
          <a:sy n="122" d="100"/>
        </p:scale>
        <p:origin x="-112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28.emf"/><Relationship Id="rId3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19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image" Target="../media/image37.emf"/><Relationship Id="rId13" Type="http://schemas.openxmlformats.org/officeDocument/2006/relationships/image" Target="../media/image38.emf"/><Relationship Id="rId14" Type="http://schemas.openxmlformats.org/officeDocument/2006/relationships/image" Target="../media/image39.emf"/><Relationship Id="rId15" Type="http://schemas.openxmlformats.org/officeDocument/2006/relationships/image" Target="../media/image40.emf"/><Relationship Id="rId16" Type="http://schemas.openxmlformats.org/officeDocument/2006/relationships/image" Target="../media/image41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53.emf"/><Relationship Id="rId6" Type="http://schemas.openxmlformats.org/officeDocument/2006/relationships/image" Target="../media/image55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53.emf"/><Relationship Id="rId7" Type="http://schemas.openxmlformats.org/officeDocument/2006/relationships/image" Target="../media/image55.e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" Type="http://schemas.openxmlformats.org/officeDocument/2006/relationships/image" Target="../media/image57.emf"/><Relationship Id="rId2" Type="http://schemas.openxmlformats.org/officeDocument/2006/relationships/image" Target="../media/image6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4.emf"/><Relationship Id="rId3" Type="http://schemas.openxmlformats.org/officeDocument/2006/relationships/image" Target="../media/image7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4.emf"/><Relationship Id="rId3" Type="http://schemas.openxmlformats.org/officeDocument/2006/relationships/image" Target="../media/image7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4.emf"/><Relationship Id="rId3" Type="http://schemas.openxmlformats.org/officeDocument/2006/relationships/image" Target="../media/image7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4.emf"/><Relationship Id="rId3" Type="http://schemas.openxmlformats.org/officeDocument/2006/relationships/image" Target="../media/image7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4.emf"/><Relationship Id="rId3" Type="http://schemas.openxmlformats.org/officeDocument/2006/relationships/image" Target="../media/image77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1" Type="http://schemas.openxmlformats.org/officeDocument/2006/relationships/image" Target="../media/image76.emf"/><Relationship Id="rId2" Type="http://schemas.openxmlformats.org/officeDocument/2006/relationships/image" Target="../media/image7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8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1" Type="http://schemas.openxmlformats.org/officeDocument/2006/relationships/image" Target="../media/image76.emf"/><Relationship Id="rId2" Type="http://schemas.openxmlformats.org/officeDocument/2006/relationships/image" Target="../media/image7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4.emf"/><Relationship Id="rId3" Type="http://schemas.openxmlformats.org/officeDocument/2006/relationships/image" Target="../media/image7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Relationship Id="rId2" Type="http://schemas.openxmlformats.org/officeDocument/2006/relationships/image" Target="../media/image8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Relationship Id="rId2" Type="http://schemas.openxmlformats.org/officeDocument/2006/relationships/image" Target="../media/image83.emf"/><Relationship Id="rId3" Type="http://schemas.openxmlformats.org/officeDocument/2006/relationships/image" Target="../media/image8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Relationship Id="rId2" Type="http://schemas.openxmlformats.org/officeDocument/2006/relationships/image" Target="../media/image8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1.emf"/><Relationship Id="rId2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of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Make sure to calculate all of the outputs and modified</a:t>
            </a:r>
            <a:r>
              <a:rPr lang="en-US" baseline="0" dirty="0" smtClean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Make sure to calculate all of the outputs and modified</a:t>
            </a:r>
            <a:r>
              <a:rPr lang="en-US" baseline="0" dirty="0" smtClean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73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</a:t>
            </a:r>
            <a:r>
              <a:rPr lang="en-US" baseline="0" smtClean="0"/>
              <a:t>of </a:t>
            </a:r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</a:t>
            </a:r>
            <a:r>
              <a:rPr lang="en-US" baseline="0" smtClean="0"/>
              <a:t>of </a:t>
            </a:r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</a:t>
            </a:r>
            <a:r>
              <a:rPr lang="en-US" baseline="0" smtClean="0"/>
              <a:t>of </a:t>
            </a:r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often we view a slice</a:t>
            </a:r>
            <a:r>
              <a:rPr lang="en-US" baseline="0" dirty="0" smtClean="0"/>
              <a:t> </a:t>
            </a:r>
            <a:r>
              <a:rPr lang="en-US" baseline="0" smtClean="0"/>
              <a:t>of </a:t>
            </a:r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10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Make sure to calculate all of the outputs and modified</a:t>
            </a:r>
            <a:r>
              <a:rPr lang="en-US" baseline="0" dirty="0" smtClean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1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7.emf"/><Relationship Id="rId21" Type="http://schemas.openxmlformats.org/officeDocument/2006/relationships/oleObject" Target="../embeddings/oleObject61.bin"/><Relationship Id="rId22" Type="http://schemas.openxmlformats.org/officeDocument/2006/relationships/image" Target="../media/image48.emf"/><Relationship Id="rId23" Type="http://schemas.openxmlformats.org/officeDocument/2006/relationships/oleObject" Target="../embeddings/oleObject62.bin"/><Relationship Id="rId24" Type="http://schemas.openxmlformats.org/officeDocument/2006/relationships/image" Target="../media/image49.emf"/><Relationship Id="rId25" Type="http://schemas.openxmlformats.org/officeDocument/2006/relationships/oleObject" Target="../embeddings/oleObject63.bin"/><Relationship Id="rId26" Type="http://schemas.openxmlformats.org/officeDocument/2006/relationships/image" Target="../media/image37.emf"/><Relationship Id="rId27" Type="http://schemas.openxmlformats.org/officeDocument/2006/relationships/oleObject" Target="../embeddings/oleObject64.bin"/><Relationship Id="rId28" Type="http://schemas.openxmlformats.org/officeDocument/2006/relationships/image" Target="../media/image38.emf"/><Relationship Id="rId29" Type="http://schemas.openxmlformats.org/officeDocument/2006/relationships/oleObject" Target="../embeddings/oleObject65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53.bin"/><Relationship Id="rId30" Type="http://schemas.openxmlformats.org/officeDocument/2006/relationships/image" Target="../media/image39.emf"/><Relationship Id="rId31" Type="http://schemas.openxmlformats.org/officeDocument/2006/relationships/oleObject" Target="../embeddings/oleObject66.bin"/><Relationship Id="rId32" Type="http://schemas.openxmlformats.org/officeDocument/2006/relationships/image" Target="../media/image40.emf"/><Relationship Id="rId9" Type="http://schemas.openxmlformats.org/officeDocument/2006/relationships/oleObject" Target="../embeddings/oleObject55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46.emf"/><Relationship Id="rId33" Type="http://schemas.openxmlformats.org/officeDocument/2006/relationships/oleObject" Target="../embeddings/oleObject67.bin"/><Relationship Id="rId34" Type="http://schemas.openxmlformats.org/officeDocument/2006/relationships/image" Target="../media/image41.emf"/><Relationship Id="rId10" Type="http://schemas.openxmlformats.org/officeDocument/2006/relationships/image" Target="../media/image32.e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60.bin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39.emf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8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79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53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55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56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0.bin"/><Relationship Id="rId12" Type="http://schemas.openxmlformats.org/officeDocument/2006/relationships/image" Target="../media/image53.emf"/><Relationship Id="rId13" Type="http://schemas.openxmlformats.org/officeDocument/2006/relationships/oleObject" Target="../embeddings/oleObject91.bin"/><Relationship Id="rId14" Type="http://schemas.openxmlformats.org/officeDocument/2006/relationships/image" Target="../media/image55.emf"/><Relationship Id="rId15" Type="http://schemas.openxmlformats.org/officeDocument/2006/relationships/oleObject" Target="../embeddings/Microsoft_Equation5.bin"/><Relationship Id="rId16" Type="http://schemas.openxmlformats.org/officeDocument/2006/relationships/image" Target="../media/image61.emf"/><Relationship Id="rId17" Type="http://schemas.openxmlformats.org/officeDocument/2006/relationships/oleObject" Target="../embeddings/Microsoft_Equation6.bin"/><Relationship Id="rId18" Type="http://schemas.openxmlformats.org/officeDocument/2006/relationships/image" Target="../media/image6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8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58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59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60.emf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Microsoft_Equation8.bin"/><Relationship Id="rId20" Type="http://schemas.openxmlformats.org/officeDocument/2006/relationships/image" Target="../media/image68.emf"/><Relationship Id="rId10" Type="http://schemas.openxmlformats.org/officeDocument/2006/relationships/image" Target="../media/image65.emf"/><Relationship Id="rId11" Type="http://schemas.openxmlformats.org/officeDocument/2006/relationships/oleObject" Target="../embeddings/Microsoft_Equation9.bin"/><Relationship Id="rId12" Type="http://schemas.openxmlformats.org/officeDocument/2006/relationships/image" Target="../media/image66.emf"/><Relationship Id="rId13" Type="http://schemas.openxmlformats.org/officeDocument/2006/relationships/oleObject" Target="../embeddings/oleObject94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95.bin"/><Relationship Id="rId16" Type="http://schemas.openxmlformats.org/officeDocument/2006/relationships/image" Target="../media/image55.emf"/><Relationship Id="rId17" Type="http://schemas.openxmlformats.org/officeDocument/2006/relationships/oleObject" Target="../embeddings/Microsoft_Equation10.bin"/><Relationship Id="rId18" Type="http://schemas.openxmlformats.org/officeDocument/2006/relationships/image" Target="../media/image67.emf"/><Relationship Id="rId19" Type="http://schemas.openxmlformats.org/officeDocument/2006/relationships/oleObject" Target="../embeddings/Microsoft_Equation11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2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63.emf"/><Relationship Id="rId7" Type="http://schemas.openxmlformats.org/officeDocument/2006/relationships/oleObject" Target="../embeddings/Microsoft_Equation7.bin"/><Relationship Id="rId8" Type="http://schemas.openxmlformats.org/officeDocument/2006/relationships/image" Target="../media/image64.emf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6.bin"/><Relationship Id="rId12" Type="http://schemas.openxmlformats.org/officeDocument/2006/relationships/image" Target="../media/image73.emf"/><Relationship Id="rId13" Type="http://schemas.openxmlformats.org/officeDocument/2006/relationships/oleObject" Target="../embeddings/oleObject96.bin"/><Relationship Id="rId14" Type="http://schemas.openxmlformats.org/officeDocument/2006/relationships/image" Target="../media/image74.emf"/><Relationship Id="rId15" Type="http://schemas.openxmlformats.org/officeDocument/2006/relationships/oleObject" Target="../embeddings/oleObject97.bin"/><Relationship Id="rId16" Type="http://schemas.openxmlformats.org/officeDocument/2006/relationships/image" Target="../media/image75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69.emf"/><Relationship Id="rId5" Type="http://schemas.openxmlformats.org/officeDocument/2006/relationships/oleObject" Target="../embeddings/Microsoft_Equation13.bin"/><Relationship Id="rId6" Type="http://schemas.openxmlformats.org/officeDocument/2006/relationships/image" Target="../media/image70.emf"/><Relationship Id="rId7" Type="http://schemas.openxmlformats.org/officeDocument/2006/relationships/oleObject" Target="../embeddings/Microsoft_Equation14.bin"/><Relationship Id="rId8" Type="http://schemas.openxmlformats.org/officeDocument/2006/relationships/image" Target="../media/image71.emf"/><Relationship Id="rId9" Type="http://schemas.openxmlformats.org/officeDocument/2006/relationships/oleObject" Target="../embeddings/Microsoft_Equation15.bin"/><Relationship Id="rId10" Type="http://schemas.openxmlformats.org/officeDocument/2006/relationships/image" Target="../media/image7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00.bin"/><Relationship Id="rId8" Type="http://schemas.openxmlformats.org/officeDocument/2006/relationships/image" Target="../media/image77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03.bin"/><Relationship Id="rId8" Type="http://schemas.openxmlformats.org/officeDocument/2006/relationships/image" Target="../media/image77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77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09.bin"/><Relationship Id="rId8" Type="http://schemas.openxmlformats.org/officeDocument/2006/relationships/image" Target="../media/image77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111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12.bin"/><Relationship Id="rId8" Type="http://schemas.openxmlformats.org/officeDocument/2006/relationships/image" Target="../media/image77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114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77.emf"/><Relationship Id="rId9" Type="http://schemas.openxmlformats.org/officeDocument/2006/relationships/oleObject" Target="../embeddings/oleObject116.bin"/><Relationship Id="rId10" Type="http://schemas.openxmlformats.org/officeDocument/2006/relationships/oleObject" Target="../embeddings/oleObject117.bin"/><Relationship Id="rId11" Type="http://schemas.openxmlformats.org/officeDocument/2006/relationships/image" Target="../media/image78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119.bin"/><Relationship Id="rId6" Type="http://schemas.openxmlformats.org/officeDocument/2006/relationships/image" Target="../media/image78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121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22.bin"/><Relationship Id="rId8" Type="http://schemas.openxmlformats.org/officeDocument/2006/relationships/image" Target="../media/image77.emf"/><Relationship Id="rId9" Type="http://schemas.openxmlformats.org/officeDocument/2006/relationships/oleObject" Target="../embeddings/oleObject123.bin"/><Relationship Id="rId10" Type="http://schemas.openxmlformats.org/officeDocument/2006/relationships/oleObject" Target="../embeddings/oleObject124.bin"/><Relationship Id="rId11" Type="http://schemas.openxmlformats.org/officeDocument/2006/relationships/image" Target="../media/image78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126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27.bin"/><Relationship Id="rId8" Type="http://schemas.openxmlformats.org/officeDocument/2006/relationships/image" Target="../media/image78.emf"/><Relationship Id="rId9" Type="http://schemas.openxmlformats.org/officeDocument/2006/relationships/oleObject" Target="../embeddings/oleObject128.bin"/><Relationship Id="rId10" Type="http://schemas.openxmlformats.org/officeDocument/2006/relationships/oleObject" Target="../embeddings/oleObject129.bin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4" Type="http://schemas.openxmlformats.org/officeDocument/2006/relationships/image" Target="../media/image79.emf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80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133.bin"/><Relationship Id="rId6" Type="http://schemas.openxmlformats.org/officeDocument/2006/relationships/image" Target="../media/image80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4" Type="http://schemas.openxmlformats.org/officeDocument/2006/relationships/image" Target="../media/image82.e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35.bin"/><Relationship Id="rId7" Type="http://schemas.openxmlformats.org/officeDocument/2006/relationships/image" Target="../media/image83.emf"/><Relationship Id="rId8" Type="http://schemas.openxmlformats.org/officeDocument/2006/relationships/oleObject" Target="../embeddings/oleObject136.bin"/><Relationship Id="rId9" Type="http://schemas.openxmlformats.org/officeDocument/2006/relationships/image" Target="../media/image84.emf"/><Relationship Id="rId10" Type="http://schemas.openxmlformats.org/officeDocument/2006/relationships/image" Target="../media/image9.png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4" Type="http://schemas.openxmlformats.org/officeDocument/2006/relationships/image" Target="../media/image85.emf"/><Relationship Id="rId5" Type="http://schemas.openxmlformats.org/officeDocument/2006/relationships/oleObject" Target="../embeddings/oleObject138.bin"/><Relationship Id="rId6" Type="http://schemas.openxmlformats.org/officeDocument/2006/relationships/image" Target="../media/image86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6" Type="http://schemas.openxmlformats.org/officeDocument/2006/relationships/image" Target="../media/image8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emf"/><Relationship Id="rId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CS158 – Fall 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4033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/>
                <a:gridCol w="707571"/>
                <a:gridCol w="162741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learn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 multilayer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Challenge:</a:t>
            </a:r>
            <a:r>
              <a:rPr lang="en-US" sz="2400" dirty="0" smtClean="0"/>
              <a:t> for multilayer networks, we don’t know what the expected output/error is for the internal nodes!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expected output?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perceptron/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linear model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neural network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learn these weights?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7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backpropagate</a:t>
            </a:r>
            <a:r>
              <a:rPr lang="en-US" dirty="0" smtClean="0"/>
              <a:t>” errors through hidden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calculate the actual error 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 idea: propagate the error back to this layer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error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error for node is</a:t>
            </a:r>
            <a:r>
              <a:rPr lang="en-US" sz="2400" dirty="0"/>
              <a:t> </a:t>
            </a:r>
            <a:r>
              <a:rPr lang="en-US" sz="2400" dirty="0" smtClean="0"/>
              <a:t>~ </a:t>
            </a:r>
            <a:r>
              <a:rPr lang="en-US" sz="2400" b="1" dirty="0" err="1" smtClean="0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</a:rPr>
              <a:t> * error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~w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36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Calculate as normal, but weight the 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Gradient descent method for learning weights by optimizing a </a:t>
            </a:r>
            <a:r>
              <a:rPr lang="en-US" dirty="0" smtClean="0">
                <a:solidFill>
                  <a:srgbClr val="FF66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backpropagate</a:t>
            </a:r>
            <a:r>
              <a:rPr lang="en-US" dirty="0" smtClean="0"/>
              <a:t>” errors through hidden layers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79" name="Equation" r:id="rId3" imgW="1155700" imgH="431800" progId="Equation.3">
                  <p:embed/>
                </p:oleObj>
              </mc:Choice>
              <mc:Fallback>
                <p:oleObj name="Equation" r:id="rId3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squared error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: hidden nodes</a:t>
            </a:r>
          </a:p>
          <a:p>
            <a:endParaRPr lang="en-US" sz="2400" dirty="0"/>
          </a:p>
          <a:p>
            <a:r>
              <a:rPr lang="en-US" sz="2400" dirty="0" err="1" smtClean="0"/>
              <a:t>hj</a:t>
            </a:r>
            <a:r>
              <a:rPr lang="en-US" sz="2400" dirty="0" smtClean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Notation: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11984" y="5105400"/>
            <a:ext cx="437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many weights (ignore bias for now)?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18039" y="3137910"/>
            <a:ext cx="882445" cy="1409028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9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: hidden nodes</a:t>
            </a:r>
          </a:p>
          <a:p>
            <a:endParaRPr lang="en-US" sz="2400" dirty="0"/>
          </a:p>
          <a:p>
            <a:r>
              <a:rPr lang="en-US" sz="2400" dirty="0" err="1" smtClean="0"/>
              <a:t>hj</a:t>
            </a:r>
            <a:r>
              <a:rPr lang="en-US" sz="2400" dirty="0" smtClean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Notation: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40269" y="5105400"/>
            <a:ext cx="224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weights: denote </a:t>
            </a:r>
            <a:r>
              <a:rPr lang="en-US" sz="2000" dirty="0" err="1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k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d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5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8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Goals today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: hidden nodes</a:t>
            </a:r>
          </a:p>
          <a:p>
            <a:endParaRPr lang="en-US" sz="2400" dirty="0"/>
          </a:p>
          <a:p>
            <a:r>
              <a:rPr lang="en-US" sz="2400" dirty="0" err="1" smtClean="0"/>
              <a:t>hj</a:t>
            </a:r>
            <a:r>
              <a:rPr lang="en-US" sz="2400" dirty="0" smtClean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Notation: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88015" y="5105400"/>
            <a:ext cx="2176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many weights?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451920" y="2805150"/>
            <a:ext cx="1062680" cy="1843050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2038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: hidden nodes</a:t>
            </a:r>
          </a:p>
          <a:p>
            <a:endParaRPr lang="en-US" sz="2400" dirty="0"/>
          </a:p>
          <a:p>
            <a:r>
              <a:rPr lang="en-US" sz="2400" dirty="0" err="1" smtClean="0"/>
              <a:t>h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Notation: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47612" y="5105400"/>
            <a:ext cx="296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* m: denote </a:t>
            </a:r>
            <a:r>
              <a:rPr lang="en-US" sz="2000" dirty="0" err="1" smtClean="0">
                <a:solidFill>
                  <a:srgbClr val="0000FF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kj</a:t>
            </a:r>
            <a:endParaRPr lang="en-US" sz="2000" baseline="-25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first index = hidden node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second index = feature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276612" y="5082880"/>
            <a:ext cx="4410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</a:rPr>
              <a:t>23</a:t>
            </a:r>
            <a:r>
              <a:rPr lang="en-US" sz="2000" dirty="0" smtClean="0">
                <a:solidFill>
                  <a:srgbClr val="0000FF"/>
                </a:solidFill>
              </a:rPr>
              <a:t>: weight from input 3 to hidden node 2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0000FF"/>
                </a:solidFill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</a:rPr>
              <a:t>4</a:t>
            </a:r>
            <a:r>
              <a:rPr lang="en-US" sz="2000" dirty="0" smtClean="0">
                <a:solidFill>
                  <a:srgbClr val="0000FF"/>
                </a:solidFill>
              </a:rPr>
              <a:t>: all the </a:t>
            </a:r>
            <a:r>
              <a:rPr lang="en-US" sz="2000" i="1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 weights associated with hidden node 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301" y="25702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11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28194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8800" y="313586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</a:rPr>
              <a:t>31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3753" y="4038600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</a:rPr>
              <a:t>m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Gradient descent </a:t>
            </a:r>
            <a:r>
              <a:rPr lang="en-US" dirty="0" smtClean="0"/>
              <a:t>method for learning weights by optimizing a loss function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backpropagate</a:t>
            </a:r>
            <a:r>
              <a:rPr lang="en-US" dirty="0" smtClean="0"/>
              <a:t>” errors through hidden layers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7945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01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20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Calculate outputs of all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5477413"/>
            <a:ext cx="423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</a:t>
            </a:r>
            <a:r>
              <a:rPr lang="en-US" sz="2400" i="1" dirty="0" err="1" smtClean="0">
                <a:solidFill>
                  <a:srgbClr val="FF0000"/>
                </a:solidFill>
              </a:rPr>
              <a:t>h</a:t>
            </a:r>
            <a:r>
              <a:rPr lang="en-US" sz="2400" i="1" baseline="-25000" dirty="0" err="1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 in terms of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5397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Calculate outputs of all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449696"/>
              </p:ext>
            </p:extLst>
          </p:nvPr>
        </p:nvGraphicFramePr>
        <p:xfrm>
          <a:off x="2995613" y="5257800"/>
          <a:ext cx="236696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28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5613" y="5257800"/>
                        <a:ext cx="2366962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200400" y="6096000"/>
            <a:ext cx="276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</a:t>
            </a:r>
            <a:r>
              <a:rPr lang="en-US" sz="2000" dirty="0" smtClean="0"/>
              <a:t> is the activation function 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884804" y="4671645"/>
            <a:ext cx="1896996" cy="7385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130046"/>
              </p:ext>
            </p:extLst>
          </p:nvPr>
        </p:nvGraphicFramePr>
        <p:xfrm>
          <a:off x="6515100" y="4111625"/>
          <a:ext cx="19065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29" name="Equation" r:id="rId5" imgW="927100" imgH="393700" progId="Equation.3">
                  <p:embed/>
                </p:oleObj>
              </mc:Choice>
              <mc:Fallback>
                <p:oleObj name="Equation" r:id="rId5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5100" y="4111625"/>
                        <a:ext cx="190658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3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Calculate outputs of all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51414"/>
              </p:ext>
            </p:extLst>
          </p:nvPr>
        </p:nvGraphicFramePr>
        <p:xfrm>
          <a:off x="2414588" y="5145088"/>
          <a:ext cx="387826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90" name="Equation" r:id="rId3" imgW="1485900" imgH="393700" progId="Equation.3">
                  <p:embed/>
                </p:oleObj>
              </mc:Choice>
              <mc:Fallback>
                <p:oleObj name="Equation" r:id="rId3" imgW="148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588" y="5145088"/>
                        <a:ext cx="3878262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012990" y="6296055"/>
            <a:ext cx="276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</a:t>
            </a:r>
            <a:r>
              <a:rPr lang="en-US" sz="2000" dirty="0" smtClean="0"/>
              <a:t> is the activation function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042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Calculate outputs of all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5477413"/>
            <a:ext cx="415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</a:t>
            </a:r>
            <a:r>
              <a:rPr lang="en-US" sz="2400" i="1" dirty="0" smtClean="0">
                <a:solidFill>
                  <a:srgbClr val="FF0000"/>
                </a:solidFill>
              </a:rPr>
              <a:t>out</a:t>
            </a:r>
            <a:r>
              <a:rPr lang="en-US" sz="2400" dirty="0" smtClean="0">
                <a:solidFill>
                  <a:srgbClr val="FF0000"/>
                </a:solidFill>
              </a:rPr>
              <a:t> in terms of </a:t>
            </a:r>
            <a:r>
              <a:rPr lang="en-US" sz="2400" i="1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002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Calculate outputs of all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66083"/>
              </p:ext>
            </p:extLst>
          </p:nvPr>
        </p:nvGraphicFramePr>
        <p:xfrm>
          <a:off x="2819400" y="5057775"/>
          <a:ext cx="3981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38" name="Equation" r:id="rId3" imgW="1409700" imgH="393700" progId="Equation.3">
                  <p:embed/>
                </p:oleObj>
              </mc:Choice>
              <mc:Fallback>
                <p:oleObj name="Equation" r:id="rId3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5057775"/>
                        <a:ext cx="398145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9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Calculate new weights for output layer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77267" y="306513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2494822" y="286090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3"/>
          </p:cNvCxnSpPr>
          <p:nvPr/>
        </p:nvCxnSpPr>
        <p:spPr>
          <a:xfrm flipV="1">
            <a:off x="2591822" y="363049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64587" y="332887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0015" y="288047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3582423" y="325700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7953" y="261360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2207488" y="391774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0146" y="32012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06552" y="257120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</a:t>
            </a:r>
            <a:r>
              <a:rPr lang="en-US" baseline="-25000" dirty="0" smtClean="0">
                <a:solidFill>
                  <a:srgbClr val="FF6600"/>
                </a:solidFill>
              </a:rPr>
              <a:t>1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9150" y="344167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d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21599"/>
              </p:ext>
            </p:extLst>
          </p:nvPr>
        </p:nvGraphicFramePr>
        <p:xfrm>
          <a:off x="2795588" y="49530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1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49530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66800" y="6101534"/>
            <a:ext cx="633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Want to take a small step towards decreasing loss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3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layer weights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94946"/>
              </p:ext>
            </p:extLst>
          </p:nvPr>
        </p:nvGraphicFramePr>
        <p:xfrm>
          <a:off x="637421" y="16764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49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421" y="16764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05952"/>
              </p:ext>
            </p:extLst>
          </p:nvPr>
        </p:nvGraphicFramePr>
        <p:xfrm>
          <a:off x="708025" y="2979738"/>
          <a:ext cx="27035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50" name="Equation" r:id="rId5" imgW="1460500" imgH="444500" progId="Equation.3">
                  <p:embed/>
                </p:oleObj>
              </mc:Choice>
              <mc:Fallback>
                <p:oleObj name="Equation" r:id="rId5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025" y="2979738"/>
                        <a:ext cx="2703513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845120"/>
              </p:ext>
            </p:extLst>
          </p:nvPr>
        </p:nvGraphicFramePr>
        <p:xfrm>
          <a:off x="1401763" y="4052888"/>
          <a:ext cx="25590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51" name="Equation" r:id="rId7" imgW="1384300" imgH="444500" progId="Equation.3">
                  <p:embed/>
                </p:oleObj>
              </mc:Choice>
              <mc:Fallback>
                <p:oleObj name="Equation" r:id="rId7" imgW="1384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1763" y="4052888"/>
                        <a:ext cx="2559050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79431"/>
              </p:ext>
            </p:extLst>
          </p:nvPr>
        </p:nvGraphicFramePr>
        <p:xfrm>
          <a:off x="1423988" y="5029200"/>
          <a:ext cx="3476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52" name="Equation" r:id="rId9" imgW="1879600" imgH="431800" progId="Equation.3">
                  <p:embed/>
                </p:oleObj>
              </mc:Choice>
              <mc:Fallback>
                <p:oleObj name="Equation" r:id="rId9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3988" y="5029200"/>
                        <a:ext cx="3476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47335"/>
              </p:ext>
            </p:extLst>
          </p:nvPr>
        </p:nvGraphicFramePr>
        <p:xfrm>
          <a:off x="5334000" y="4271963"/>
          <a:ext cx="1270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53" name="Equation" r:id="rId11" imgW="685800" imgH="203200" progId="Equation.3">
                  <p:embed/>
                </p:oleObj>
              </mc:Choice>
              <mc:Fallback>
                <p:oleObj name="Equation" r:id="rId11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4000" y="4271963"/>
                        <a:ext cx="12700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16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1" y="2777067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Individual </a:t>
            </a:r>
            <a:r>
              <a:rPr lang="en-US" dirty="0" err="1" smtClean="0">
                <a:solidFill>
                  <a:srgbClr val="FF6600"/>
                </a:solidFill>
              </a:rPr>
              <a:t>perceptrons</a:t>
            </a:r>
            <a:r>
              <a:rPr lang="en-US" dirty="0" smtClean="0">
                <a:solidFill>
                  <a:srgbClr val="FF6600"/>
                </a:solidFill>
              </a:rPr>
              <a:t>/neurons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layer weights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58312"/>
              </p:ext>
            </p:extLst>
          </p:nvPr>
        </p:nvGraphicFramePr>
        <p:xfrm>
          <a:off x="1271588" y="1693863"/>
          <a:ext cx="3476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87" name="Equation" r:id="rId3" imgW="1879600" imgH="431800" progId="Equation.3">
                  <p:embed/>
                </p:oleObj>
              </mc:Choice>
              <mc:Fallback>
                <p:oleObj name="Equation" r:id="rId3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588" y="1693863"/>
                        <a:ext cx="3476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09482"/>
              </p:ext>
            </p:extLst>
          </p:nvPr>
        </p:nvGraphicFramePr>
        <p:xfrm>
          <a:off x="1312863" y="2628900"/>
          <a:ext cx="3054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88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2863" y="2628900"/>
                        <a:ext cx="30543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02706"/>
              </p:ext>
            </p:extLst>
          </p:nvPr>
        </p:nvGraphicFramePr>
        <p:xfrm>
          <a:off x="1389063" y="3505200"/>
          <a:ext cx="35464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89" name="Equation" r:id="rId7" imgW="1917700" imgH="431800" progId="Equation.3">
                  <p:embed/>
                </p:oleObj>
              </mc:Choice>
              <mc:Fallback>
                <p:oleObj name="Equation" r:id="rId7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9063" y="3505200"/>
                        <a:ext cx="35464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45952"/>
              </p:ext>
            </p:extLst>
          </p:nvPr>
        </p:nvGraphicFramePr>
        <p:xfrm>
          <a:off x="1336675" y="4552950"/>
          <a:ext cx="2867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90" name="Equation" r:id="rId9" imgW="1549400" imgH="215900" progId="Equation.3">
                  <p:embed/>
                </p:oleObj>
              </mc:Choice>
              <mc:Fallback>
                <p:oleObj name="Equation" r:id="rId9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6675" y="4552950"/>
                        <a:ext cx="2867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264" y="5301465"/>
            <a:ext cx="539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actual update is a step towards </a:t>
            </a:r>
            <a:r>
              <a:rPr lang="en-US" sz="2000" i="1" dirty="0" smtClean="0">
                <a:solidFill>
                  <a:srgbClr val="FF6600"/>
                </a:solidFill>
              </a:rPr>
              <a:t>decreasing</a:t>
            </a:r>
            <a:r>
              <a:rPr lang="en-US" sz="2000" dirty="0" smtClean="0"/>
              <a:t> loss:</a:t>
            </a:r>
            <a:endParaRPr lang="en-US" sz="20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505321"/>
              </p:ext>
            </p:extLst>
          </p:nvPr>
        </p:nvGraphicFramePr>
        <p:xfrm>
          <a:off x="1006475" y="5953125"/>
          <a:ext cx="45545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91" name="Equation" r:id="rId11" imgW="1879600" imgH="215900" progId="Equation.3">
                  <p:embed/>
                </p:oleObj>
              </mc:Choice>
              <mc:Fallback>
                <p:oleObj name="Equation" r:id="rId11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6475" y="5953125"/>
                        <a:ext cx="455453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70439"/>
              </p:ext>
            </p:extLst>
          </p:nvPr>
        </p:nvGraphicFramePr>
        <p:xfrm>
          <a:off x="5222875" y="4422775"/>
          <a:ext cx="15287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92" name="Equation" r:id="rId13" imgW="825500" imgH="368300" progId="Equation.3">
                  <p:embed/>
                </p:oleObj>
              </mc:Choice>
              <mc:Fallback>
                <p:oleObj name="Equation" r:id="rId13" imgW="825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22875" y="4422775"/>
                        <a:ext cx="1528763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30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layer weights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0529" y="3686368"/>
            <a:ext cx="42065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each of these?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Do they make sense individually?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980255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62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36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layer weights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far from correct and which direction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2600" y="2631914"/>
            <a:ext cx="685800" cy="10544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29000" y="2670855"/>
            <a:ext cx="457200" cy="14156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000" y="443261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slope of the activation function where input is at</a:t>
            </a:r>
            <a:endParaRPr lang="en-US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648200" y="2631914"/>
            <a:ext cx="914400" cy="14173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5520" y="4106929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size and direction of the feature associated with this weight</a:t>
            </a:r>
            <a:endParaRPr lang="en-US" sz="2000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19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03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layer weights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far from correct and which direction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2600" y="2631914"/>
            <a:ext cx="685800" cy="10544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77268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49"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178686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50"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94817" y="5030227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51" name="Equation" r:id="rId7" imgW="1879600" imgH="215900" progId="Equation.3">
                  <p:embed/>
                </p:oleObj>
              </mc:Choice>
              <mc:Fallback>
                <p:oleObj name="Equation" r:id="rId7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00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layer weights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far from correct and which direction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2600" y="2631914"/>
            <a:ext cx="685800" cy="10544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5815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76"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86767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77"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487680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prediction &lt; label: 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561969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prediction &gt; label: 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8787" y="487680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increase the weight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5619690"/>
            <a:ext cx="224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decrease the weight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1229" y="6275050"/>
            <a:ext cx="3806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bigger difference = bigger change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78" name="Equation" r:id="rId7" imgW="1879600" imgH="215900" progId="Equation.3">
                  <p:embed/>
                </p:oleObj>
              </mc:Choice>
              <mc:Fallback>
                <p:oleObj name="Equation" r:id="rId7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75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layer weights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28800" y="2631914"/>
            <a:ext cx="1981200" cy="13304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407426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slope of the activation function where input is at</a:t>
            </a:r>
            <a:endParaRPr lang="en-US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447" y="4131657"/>
            <a:ext cx="2462831" cy="15939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77106" y="4631221"/>
            <a:ext cx="125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bigger step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1241" y="4126006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smaller step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4419" y="5412592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smaller step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03"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02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layer weights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4648200" y="2631915"/>
            <a:ext cx="1371600" cy="14750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359909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size and direction of the feature associated with this weight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0187" y="4332773"/>
            <a:ext cx="196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perceptron update: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86761"/>
              </p:ext>
            </p:extLst>
          </p:nvPr>
        </p:nvGraphicFramePr>
        <p:xfrm>
          <a:off x="1590529" y="5631656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0"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29" y="5631656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302716"/>
              </p:ext>
            </p:extLst>
          </p:nvPr>
        </p:nvGraphicFramePr>
        <p:xfrm>
          <a:off x="1668463" y="4740275"/>
          <a:ext cx="1781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1" name="Equation" r:id="rId5" imgW="863600" imgH="228600" progId="Equation.3">
                  <p:embed/>
                </p:oleObj>
              </mc:Choice>
              <mc:Fallback>
                <p:oleObj name="Equation" r:id="rId5" imgW="86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740275"/>
                        <a:ext cx="17811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0" y="5257800"/>
            <a:ext cx="249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descent update: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78724" y="4740275"/>
            <a:ext cx="321676" cy="471488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82691" y="5667925"/>
            <a:ext cx="321676" cy="471488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2" name="Equation" r:id="rId7" imgW="1879600" imgH="215900" progId="Equation.3">
                  <p:embed/>
                </p:oleObj>
              </mc:Choice>
              <mc:Fallback>
                <p:oleObj name="Equation" r:id="rId7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52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Gradient descent </a:t>
            </a:r>
            <a:r>
              <a:rPr lang="en-US" dirty="0" smtClean="0"/>
              <a:t>method for learning weights by optimizing a loss function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backpropagate</a:t>
            </a:r>
            <a:r>
              <a:rPr lang="en-US" dirty="0" smtClean="0"/>
              <a:t>” errors through hidden layers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38819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11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5867400"/>
            <a:ext cx="7924800" cy="609600"/>
          </a:xfrm>
          <a:prstGeom prst="rect">
            <a:avLst/>
          </a:prstGeom>
          <a:solidFill>
            <a:srgbClr val="FF66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38375" y="2878453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376" y="4326253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175" y="3640453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2873989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4250054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176" y="3104821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05808" y="4554854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837611" y="4030699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176" y="3268699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603730" y="3436220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700730" y="4205808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73495" y="3904190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88923" y="34557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78127" y="3358514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37611" y="3887544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167331" y="30703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167331" y="45181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691331" y="38323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62291" y="287398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62291" y="463825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67331" y="37028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17993" y="36889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15460" y="3146523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4968058" y="40169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177992" y="2700991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11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491" y="2950189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491" y="3266657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31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9444" y="4169389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7990" y="1752600"/>
            <a:ext cx="733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3. “</a:t>
            </a:r>
            <a:r>
              <a:rPr lang="en-US" sz="2400" dirty="0" err="1"/>
              <a:t>backpropagate</a:t>
            </a:r>
            <a:r>
              <a:rPr lang="en-US" sz="2400" dirty="0"/>
              <a:t>” errors through hidden layers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6101534"/>
            <a:ext cx="633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Want to take a small step towards decreasing loss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61553"/>
              </p:ext>
            </p:extLst>
          </p:nvPr>
        </p:nvGraphicFramePr>
        <p:xfrm>
          <a:off x="2795588" y="51435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35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51435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83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93281"/>
              </p:ext>
            </p:extLst>
          </p:nvPr>
        </p:nvGraphicFramePr>
        <p:xfrm>
          <a:off x="544513" y="2049463"/>
          <a:ext cx="27955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87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513" y="2049463"/>
                        <a:ext cx="2795587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914641"/>
              </p:ext>
            </p:extLst>
          </p:nvPr>
        </p:nvGraphicFramePr>
        <p:xfrm>
          <a:off x="1295400" y="3114675"/>
          <a:ext cx="27717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88" name="Equation" r:id="rId5" imgW="1498600" imgH="457200" progId="Equation.3">
                  <p:embed/>
                </p:oleObj>
              </mc:Choice>
              <mc:Fallback>
                <p:oleObj name="Equation" r:id="rId5" imgW="1498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3114675"/>
                        <a:ext cx="277177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47864"/>
              </p:ext>
            </p:extLst>
          </p:nvPr>
        </p:nvGraphicFramePr>
        <p:xfrm>
          <a:off x="1258888" y="4060825"/>
          <a:ext cx="3570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89" name="Equation" r:id="rId7" imgW="1930400" imgH="444500" progId="Equation.3">
                  <p:embed/>
                </p:oleObj>
              </mc:Choice>
              <mc:Fallback>
                <p:oleObj name="Equation" r:id="rId7" imgW="193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8888" y="4060825"/>
                        <a:ext cx="357028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90349"/>
              </p:ext>
            </p:extLst>
          </p:nvPr>
        </p:nvGraphicFramePr>
        <p:xfrm>
          <a:off x="1295400" y="4953000"/>
          <a:ext cx="314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90" name="Equation" r:id="rId9" imgW="1701800" imgH="444500" progId="Equation.3">
                  <p:embed/>
                </p:oleObj>
              </mc:Choice>
              <mc:Fallback>
                <p:oleObj name="Equation" r:id="rId9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5400" y="4953000"/>
                        <a:ext cx="314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464005"/>
              </p:ext>
            </p:extLst>
          </p:nvPr>
        </p:nvGraphicFramePr>
        <p:xfrm>
          <a:off x="1311275" y="5808662"/>
          <a:ext cx="364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91" name="Equation" r:id="rId11" imgW="1968500" imgH="444500" progId="Equation.3">
                  <p:embed/>
                </p:oleObj>
              </mc:Choice>
              <mc:Fallback>
                <p:oleObj name="Equation" r:id="rId11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1275" y="5808662"/>
                        <a:ext cx="3641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05521"/>
              </p:ext>
            </p:extLst>
          </p:nvPr>
        </p:nvGraphicFramePr>
        <p:xfrm>
          <a:off x="5003800" y="3352800"/>
          <a:ext cx="1270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92" name="Equation" r:id="rId13" imgW="685800" imgH="203200" progId="Equation.3">
                  <p:embed/>
                </p:oleObj>
              </mc:Choice>
              <mc:Fallback>
                <p:oleObj name="Equation" r:id="rId13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03800" y="3352800"/>
                        <a:ext cx="12700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5"/>
            <a:endCxn id="41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11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r>
              <a:rPr lang="en-US" baseline="-250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13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layer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1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some inputs are provided/entered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99309"/>
              </p:ext>
            </p:extLst>
          </p:nvPr>
        </p:nvGraphicFramePr>
        <p:xfrm>
          <a:off x="369349" y="2618231"/>
          <a:ext cx="364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50" name="Equation" r:id="rId3" imgW="1968500" imgH="444500" progId="Equation.3">
                  <p:embed/>
                </p:oleObj>
              </mc:Choice>
              <mc:Fallback>
                <p:oleObj name="Equation" r:id="rId3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349" y="2618231"/>
                        <a:ext cx="3641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6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11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13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06963"/>
              </p:ext>
            </p:extLst>
          </p:nvPr>
        </p:nvGraphicFramePr>
        <p:xfrm>
          <a:off x="358775" y="3598863"/>
          <a:ext cx="36639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51" name="Equation" r:id="rId5" imgW="1981200" imgH="444500" progId="Equation.3">
                  <p:embed/>
                </p:oleObj>
              </mc:Choice>
              <mc:Fallback>
                <p:oleObj name="Equation" r:id="rId5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775" y="3598863"/>
                        <a:ext cx="36639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447616" y="3697069"/>
            <a:ext cx="439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derivative of other </a:t>
            </a:r>
            <a:r>
              <a:rPr lang="en-US" dirty="0" err="1" smtClean="0"/>
              <a:t>vh</a:t>
            </a:r>
            <a:r>
              <a:rPr lang="en-US" dirty="0" smtClean="0"/>
              <a:t> components are not affected by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kj</a:t>
            </a:r>
            <a:endParaRPr lang="en-US" baseline="-250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43371"/>
              </p:ext>
            </p:extLst>
          </p:nvPr>
        </p:nvGraphicFramePr>
        <p:xfrm>
          <a:off x="346075" y="4665663"/>
          <a:ext cx="36893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52" name="Equation" r:id="rId7" imgW="1993900" imgH="444500" progId="Equation.3">
                  <p:embed/>
                </p:oleObj>
              </mc:Choice>
              <mc:Fallback>
                <p:oleObj name="Equation" r:id="rId7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6075" y="4665663"/>
                        <a:ext cx="36893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05942"/>
              </p:ext>
            </p:extLst>
          </p:nvPr>
        </p:nvGraphicFramePr>
        <p:xfrm>
          <a:off x="346075" y="5638800"/>
          <a:ext cx="441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53" name="Equation" r:id="rId9" imgW="2387600" imgH="444500" progId="Equation.3">
                  <p:embed/>
                </p:oleObj>
              </mc:Choice>
              <mc:Fallback>
                <p:oleObj name="Equation" r:id="rId9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6075" y="5638800"/>
                        <a:ext cx="441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layer weights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32092"/>
              </p:ext>
            </p:extLst>
          </p:nvPr>
        </p:nvGraphicFramePr>
        <p:xfrm>
          <a:off x="304800" y="3352800"/>
          <a:ext cx="441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69" name="Equation" r:id="rId3" imgW="2387600" imgH="444500" progId="Equation.3">
                  <p:embed/>
                </p:oleObj>
              </mc:Choice>
              <mc:Fallback>
                <p:oleObj name="Equation" r:id="rId3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352800"/>
                        <a:ext cx="441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69682"/>
              </p:ext>
            </p:extLst>
          </p:nvPr>
        </p:nvGraphicFramePr>
        <p:xfrm>
          <a:off x="304800" y="4360862"/>
          <a:ext cx="505142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70" name="Equation" r:id="rId5" imgW="2730500" imgH="444500" progId="Equation.3">
                  <p:embed/>
                </p:oleObj>
              </mc:Choice>
              <mc:Fallback>
                <p:oleObj name="Equation" r:id="rId5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4360862"/>
                        <a:ext cx="5051426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17011"/>
              </p:ext>
            </p:extLst>
          </p:nvPr>
        </p:nvGraphicFramePr>
        <p:xfrm>
          <a:off x="384175" y="5597525"/>
          <a:ext cx="411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71" name="Equation" r:id="rId7" imgW="2222500" imgH="228600" progId="Equation.3">
                  <p:embed/>
                </p:oleObj>
              </mc:Choice>
              <mc:Fallback>
                <p:oleObj name="Equation" r:id="rId7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175" y="5597525"/>
                        <a:ext cx="41116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5"/>
            <a:endCxn id="9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11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r>
              <a:rPr lang="en-US" baseline="-25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13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83960"/>
              </p:ext>
            </p:extLst>
          </p:nvPr>
        </p:nvGraphicFramePr>
        <p:xfrm>
          <a:off x="5233988" y="5441950"/>
          <a:ext cx="1809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72" name="Equation" r:id="rId9" imgW="977900" imgH="393700" progId="Equation.3">
                  <p:embed/>
                </p:oleObj>
              </mc:Choice>
              <mc:Fallback>
                <p:oleObj name="Equation" r:id="rId9" imgW="97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3988" y="5441950"/>
                        <a:ext cx="180975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61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 math?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439180"/>
            <a:ext cx="494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“I </a:t>
            </a:r>
            <a:r>
              <a:rPr lang="en-US" sz="2800" dirty="0"/>
              <a:t>also wouldn't mind more math</a:t>
            </a:r>
            <a:r>
              <a:rPr lang="en-US" sz="2800" dirty="0" smtClean="0"/>
              <a:t>!”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495800"/>
            <a:ext cx="3086100" cy="18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9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20801"/>
              </p:ext>
            </p:extLst>
          </p:nvPr>
        </p:nvGraphicFramePr>
        <p:xfrm>
          <a:off x="192088" y="152400"/>
          <a:ext cx="2249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22" name="Equation" r:id="rId3" imgW="1460500" imgH="444500" progId="Equation.3">
                  <p:embed/>
                </p:oleObj>
              </mc:Choice>
              <mc:Fallback>
                <p:oleObj name="Equation" r:id="rId3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88" y="152400"/>
                        <a:ext cx="22494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39461"/>
              </p:ext>
            </p:extLst>
          </p:nvPr>
        </p:nvGraphicFramePr>
        <p:xfrm>
          <a:off x="744538" y="974725"/>
          <a:ext cx="18748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23" name="Equation" r:id="rId5" imgW="1384300" imgH="444500" progId="Equation.3">
                  <p:embed/>
                </p:oleObj>
              </mc:Choice>
              <mc:Fallback>
                <p:oleObj name="Equation" r:id="rId5" imgW="1384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4538" y="974725"/>
                        <a:ext cx="187483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50935"/>
              </p:ext>
            </p:extLst>
          </p:nvPr>
        </p:nvGraphicFramePr>
        <p:xfrm>
          <a:off x="742950" y="1630363"/>
          <a:ext cx="26828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24" name="Equation" r:id="rId7" imgW="1879600" imgH="431800" progId="Equation.3">
                  <p:embed/>
                </p:oleObj>
              </mc:Choice>
              <mc:Fallback>
                <p:oleObj name="Equation" r:id="rId7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2950" y="1630363"/>
                        <a:ext cx="26828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49838"/>
              </p:ext>
            </p:extLst>
          </p:nvPr>
        </p:nvGraphicFramePr>
        <p:xfrm>
          <a:off x="4419600" y="76200"/>
          <a:ext cx="2416916" cy="73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25" name="Equation" r:id="rId9" imgW="1511300" imgH="457200" progId="Equation.3">
                  <p:embed/>
                </p:oleObj>
              </mc:Choice>
              <mc:Fallback>
                <p:oleObj name="Equation" r:id="rId9" imgW="151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9600" y="76200"/>
                        <a:ext cx="2416916" cy="73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98274"/>
              </p:ext>
            </p:extLst>
          </p:nvPr>
        </p:nvGraphicFramePr>
        <p:xfrm>
          <a:off x="5029200" y="924351"/>
          <a:ext cx="2209800" cy="67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26" name="Equation" r:id="rId11" imgW="1498600" imgH="457200" progId="Equation.3">
                  <p:embed/>
                </p:oleObj>
              </mc:Choice>
              <mc:Fallback>
                <p:oleObj name="Equation" r:id="rId11" imgW="1498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9200" y="924351"/>
                        <a:ext cx="2209800" cy="67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51829"/>
              </p:ext>
            </p:extLst>
          </p:nvPr>
        </p:nvGraphicFramePr>
        <p:xfrm>
          <a:off x="5029200" y="1562760"/>
          <a:ext cx="2971800" cy="68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27" name="Equation" r:id="rId13" imgW="1930400" imgH="444500" progId="Equation.3">
                  <p:embed/>
                </p:oleObj>
              </mc:Choice>
              <mc:Fallback>
                <p:oleObj name="Equation" r:id="rId13" imgW="193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29200" y="1562760"/>
                        <a:ext cx="2971800" cy="68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17239"/>
              </p:ext>
            </p:extLst>
          </p:nvPr>
        </p:nvGraphicFramePr>
        <p:xfrm>
          <a:off x="5029200" y="2232417"/>
          <a:ext cx="2646854" cy="69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28" name="Equation" r:id="rId15" imgW="1701800" imgH="444500" progId="Equation.3">
                  <p:embed/>
                </p:oleObj>
              </mc:Choice>
              <mc:Fallback>
                <p:oleObj name="Equation" r:id="rId15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9200" y="2232417"/>
                        <a:ext cx="2646854" cy="69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90113"/>
              </p:ext>
            </p:extLst>
          </p:nvPr>
        </p:nvGraphicFramePr>
        <p:xfrm>
          <a:off x="4999959" y="28956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29" name="Equation" r:id="rId17" imgW="1968500" imgH="444500" progId="Equation.3">
                  <p:embed/>
                </p:oleObj>
              </mc:Choice>
              <mc:Fallback>
                <p:oleObj name="Equation" r:id="rId17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99959" y="28956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934233"/>
              </p:ext>
            </p:extLst>
          </p:nvPr>
        </p:nvGraphicFramePr>
        <p:xfrm>
          <a:off x="742950" y="2257425"/>
          <a:ext cx="2540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0" name="Equation" r:id="rId19" imgW="1651000" imgH="431800" progId="Equation.3">
                  <p:embed/>
                </p:oleObj>
              </mc:Choice>
              <mc:Fallback>
                <p:oleObj name="Equation" r:id="rId19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2950" y="2257425"/>
                        <a:ext cx="254000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60235"/>
              </p:ext>
            </p:extLst>
          </p:nvPr>
        </p:nvGraphicFramePr>
        <p:xfrm>
          <a:off x="760413" y="2895600"/>
          <a:ext cx="30749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1" name="Equation" r:id="rId21" imgW="1917700" imgH="431800" progId="Equation.3">
                  <p:embed/>
                </p:oleObj>
              </mc:Choice>
              <mc:Fallback>
                <p:oleObj name="Equation" r:id="rId21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0413" y="2895600"/>
                        <a:ext cx="3074987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12503"/>
              </p:ext>
            </p:extLst>
          </p:nvPr>
        </p:nvGraphicFramePr>
        <p:xfrm>
          <a:off x="827088" y="6305550"/>
          <a:ext cx="2867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2" name="Equation" r:id="rId23" imgW="1549400" imgH="215900" progId="Equation.3">
                  <p:embed/>
                </p:oleObj>
              </mc:Choice>
              <mc:Fallback>
                <p:oleObj name="Equation" r:id="rId23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7088" y="6305550"/>
                        <a:ext cx="2867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369707"/>
              </p:ext>
            </p:extLst>
          </p:nvPr>
        </p:nvGraphicFramePr>
        <p:xfrm>
          <a:off x="5033958" y="37338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3" name="Equation" r:id="rId25" imgW="1981200" imgH="444500" progId="Equation.3">
                  <p:embed/>
                </p:oleObj>
              </mc:Choice>
              <mc:Fallback>
                <p:oleObj name="Equation" r:id="rId25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33958" y="37338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580138"/>
              </p:ext>
            </p:extLst>
          </p:nvPr>
        </p:nvGraphicFramePr>
        <p:xfrm>
          <a:off x="5005208" y="43434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4" name="Equation" r:id="rId27" imgW="1993900" imgH="444500" progId="Equation.3">
                  <p:embed/>
                </p:oleObj>
              </mc:Choice>
              <mc:Fallback>
                <p:oleObj name="Equation" r:id="rId27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05208" y="43434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8360"/>
              </p:ext>
            </p:extLst>
          </p:nvPr>
        </p:nvGraphicFramePr>
        <p:xfrm>
          <a:off x="5008509" y="49376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5" name="Equation" r:id="rId29" imgW="2387600" imgH="444500" progId="Equation.3">
                  <p:embed/>
                </p:oleObj>
              </mc:Choice>
              <mc:Fallback>
                <p:oleObj name="Equation" r:id="rId29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008509" y="49376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40758"/>
              </p:ext>
            </p:extLst>
          </p:nvPr>
        </p:nvGraphicFramePr>
        <p:xfrm>
          <a:off x="5029200" y="55779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6" name="Equation" r:id="rId31" imgW="2730500" imgH="444500" progId="Equation.3">
                  <p:embed/>
                </p:oleObj>
              </mc:Choice>
              <mc:Fallback>
                <p:oleObj name="Equation" r:id="rId31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029200" y="55779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128100"/>
              </p:ext>
            </p:extLst>
          </p:nvPr>
        </p:nvGraphicFramePr>
        <p:xfrm>
          <a:off x="4995742" y="62894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7" name="Equation" r:id="rId33" imgW="2222500" imgH="228600" progId="Equation.3">
                  <p:embed/>
                </p:oleObj>
              </mc:Choice>
              <mc:Fallback>
                <p:oleObj name="Equation" r:id="rId33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995742" y="62894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9600" y="3647567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6151643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55457" y="4588897"/>
            <a:ext cx="2518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happened here?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7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5178"/>
              </p:ext>
            </p:extLst>
          </p:nvPr>
        </p:nvGraphicFramePr>
        <p:xfrm>
          <a:off x="457200" y="4572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58" name="Equation" r:id="rId3" imgW="1968500" imgH="444500" progId="Equation.3">
                  <p:embed/>
                </p:oleObj>
              </mc:Choice>
              <mc:Fallback>
                <p:oleObj name="Equation" r:id="rId3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64372"/>
              </p:ext>
            </p:extLst>
          </p:nvPr>
        </p:nvGraphicFramePr>
        <p:xfrm>
          <a:off x="491199" y="12954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59" name="Equation" r:id="rId5" imgW="1981200" imgH="444500" progId="Equation.3">
                  <p:embed/>
                </p:oleObj>
              </mc:Choice>
              <mc:Fallback>
                <p:oleObj name="Equation" r:id="rId5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199" y="12954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7247"/>
              </p:ext>
            </p:extLst>
          </p:nvPr>
        </p:nvGraphicFramePr>
        <p:xfrm>
          <a:off x="462449" y="19050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60" name="Equation" r:id="rId7" imgW="1993900" imgH="444500" progId="Equation.3">
                  <p:embed/>
                </p:oleObj>
              </mc:Choice>
              <mc:Fallback>
                <p:oleObj name="Equation" r:id="rId7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449" y="19050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79963"/>
              </p:ext>
            </p:extLst>
          </p:nvPr>
        </p:nvGraphicFramePr>
        <p:xfrm>
          <a:off x="465750" y="24992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61" name="Equation" r:id="rId9" imgW="2387600" imgH="444500" progId="Equation.3">
                  <p:embed/>
                </p:oleObj>
              </mc:Choice>
              <mc:Fallback>
                <p:oleObj name="Equation" r:id="rId9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750" y="24992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78185"/>
              </p:ext>
            </p:extLst>
          </p:nvPr>
        </p:nvGraphicFramePr>
        <p:xfrm>
          <a:off x="486441" y="31395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62" name="Equation" r:id="rId11" imgW="2730500" imgH="444500" progId="Equation.3">
                  <p:embed/>
                </p:oleObj>
              </mc:Choice>
              <mc:Fallback>
                <p:oleObj name="Equation" r:id="rId11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441" y="31395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31413"/>
              </p:ext>
            </p:extLst>
          </p:nvPr>
        </p:nvGraphicFramePr>
        <p:xfrm>
          <a:off x="452983" y="38510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63" name="Equation" r:id="rId13" imgW="2222500" imgH="228600" progId="Equation.3">
                  <p:embed/>
                </p:oleObj>
              </mc:Choice>
              <mc:Fallback>
                <p:oleObj name="Equation" r:id="rId13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2983" y="38510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57841" y="1219200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7841" y="3723276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5"/>
            <a:endCxn id="25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11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r>
              <a:rPr lang="en-US" baseline="-250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13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048000" y="533400"/>
            <a:ext cx="715041" cy="4572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Arrow Connector 44"/>
          <p:cNvCxnSpPr>
            <a:stCxn id="43" idx="6"/>
          </p:cNvCxnSpPr>
          <p:nvPr/>
        </p:nvCxnSpPr>
        <p:spPr>
          <a:xfrm>
            <a:off x="3763041" y="762000"/>
            <a:ext cx="3856959" cy="196519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19179" y="772287"/>
            <a:ext cx="381222" cy="457200"/>
          </a:xfrm>
          <a:prstGeom prst="ellipse">
            <a:avLst/>
          </a:prstGeom>
          <a:noFill/>
          <a:ln w="28575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3200401" y="1161303"/>
            <a:ext cx="2307452" cy="86228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74883" y="4876800"/>
            <a:ext cx="418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What is the slope </a:t>
            </a:r>
            <a:r>
              <a:rPr lang="en-US" sz="2000" dirty="0" err="1" smtClean="0">
                <a:solidFill>
                  <a:srgbClr val="0000FF"/>
                </a:solidFill>
              </a:rPr>
              <a:t>vh</a:t>
            </a:r>
            <a:r>
              <a:rPr lang="en-US" sz="2000" dirty="0" smtClean="0">
                <a:solidFill>
                  <a:srgbClr val="0000FF"/>
                </a:solidFill>
              </a:rPr>
              <a:t> with respect to </a:t>
            </a:r>
            <a:r>
              <a:rPr lang="en-US" sz="2000" dirty="0" err="1" smtClean="0">
                <a:solidFill>
                  <a:srgbClr val="0000FF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kj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7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72850"/>
              </p:ext>
            </p:extLst>
          </p:nvPr>
        </p:nvGraphicFramePr>
        <p:xfrm>
          <a:off x="457200" y="4572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98" name="Equation" r:id="rId3" imgW="1968500" imgH="444500" progId="Equation.3">
                  <p:embed/>
                </p:oleObj>
              </mc:Choice>
              <mc:Fallback>
                <p:oleObj name="Equation" r:id="rId3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61835"/>
              </p:ext>
            </p:extLst>
          </p:nvPr>
        </p:nvGraphicFramePr>
        <p:xfrm>
          <a:off x="491199" y="12954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99" name="Equation" r:id="rId5" imgW="1981200" imgH="444500" progId="Equation.3">
                  <p:embed/>
                </p:oleObj>
              </mc:Choice>
              <mc:Fallback>
                <p:oleObj name="Equation" r:id="rId5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199" y="12954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28779"/>
              </p:ext>
            </p:extLst>
          </p:nvPr>
        </p:nvGraphicFramePr>
        <p:xfrm>
          <a:off x="462449" y="19050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00" name="Equation" r:id="rId7" imgW="1993900" imgH="444500" progId="Equation.3">
                  <p:embed/>
                </p:oleObj>
              </mc:Choice>
              <mc:Fallback>
                <p:oleObj name="Equation" r:id="rId7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449" y="19050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25857"/>
              </p:ext>
            </p:extLst>
          </p:nvPr>
        </p:nvGraphicFramePr>
        <p:xfrm>
          <a:off x="465750" y="24992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01" name="Equation" r:id="rId9" imgW="2387600" imgH="444500" progId="Equation.3">
                  <p:embed/>
                </p:oleObj>
              </mc:Choice>
              <mc:Fallback>
                <p:oleObj name="Equation" r:id="rId9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750" y="24992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23172"/>
              </p:ext>
            </p:extLst>
          </p:nvPr>
        </p:nvGraphicFramePr>
        <p:xfrm>
          <a:off x="486441" y="31395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02" name="Equation" r:id="rId11" imgW="2730500" imgH="444500" progId="Equation.3">
                  <p:embed/>
                </p:oleObj>
              </mc:Choice>
              <mc:Fallback>
                <p:oleObj name="Equation" r:id="rId11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441" y="31395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978492"/>
              </p:ext>
            </p:extLst>
          </p:nvPr>
        </p:nvGraphicFramePr>
        <p:xfrm>
          <a:off x="452983" y="38510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03" name="Equation" r:id="rId13" imgW="2222500" imgH="228600" progId="Equation.3">
                  <p:embed/>
                </p:oleObj>
              </mc:Choice>
              <mc:Fallback>
                <p:oleObj name="Equation" r:id="rId13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2983" y="38510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57841" y="1219200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7841" y="3723276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5"/>
            <a:endCxn id="25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-25000" dirty="0" smtClean="0">
                <a:solidFill>
                  <a:srgbClr val="FF0000"/>
                </a:solidFill>
              </a:rPr>
              <a:t>11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r>
              <a:rPr lang="en-US" baseline="-250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13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048000" y="533400"/>
            <a:ext cx="715041" cy="4572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Arrow Connector 44"/>
          <p:cNvCxnSpPr>
            <a:stCxn id="43" idx="6"/>
          </p:cNvCxnSpPr>
          <p:nvPr/>
        </p:nvCxnSpPr>
        <p:spPr>
          <a:xfrm>
            <a:off x="3763041" y="762000"/>
            <a:ext cx="3856959" cy="196519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19179" y="772287"/>
            <a:ext cx="381222" cy="457200"/>
          </a:xfrm>
          <a:prstGeom prst="ellipse">
            <a:avLst/>
          </a:prstGeom>
          <a:noFill/>
          <a:ln w="28575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3200401" y="1161303"/>
            <a:ext cx="2307452" cy="86228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44041" y="333345"/>
            <a:ext cx="418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What is the slope </a:t>
            </a:r>
            <a:r>
              <a:rPr lang="en-US" sz="2000" dirty="0" err="1" smtClean="0">
                <a:solidFill>
                  <a:srgbClr val="0000FF"/>
                </a:solidFill>
              </a:rPr>
              <a:t>vh</a:t>
            </a:r>
            <a:r>
              <a:rPr lang="en-US" sz="2000" dirty="0" smtClean="0">
                <a:solidFill>
                  <a:srgbClr val="0000FF"/>
                </a:solidFill>
              </a:rPr>
              <a:t> with respect to </a:t>
            </a:r>
            <a:r>
              <a:rPr lang="en-US" sz="2000" dirty="0" err="1" smtClean="0">
                <a:solidFill>
                  <a:srgbClr val="0000FF"/>
                </a:solidFill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kj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14599" y="3851048"/>
            <a:ext cx="1248441" cy="339952"/>
          </a:xfrm>
          <a:prstGeom prst="rect">
            <a:avLst/>
          </a:prstGeom>
          <a:solidFill>
            <a:srgbClr val="008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5178" y="5250552"/>
            <a:ext cx="250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from hidden layer to output layer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2128610" y="4191000"/>
            <a:ext cx="462190" cy="10595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6595" y="5296233"/>
            <a:ext cx="125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</a:t>
            </a:r>
            <a:r>
              <a:rPr lang="en-US" dirty="0" err="1" smtClean="0"/>
              <a:t>wx</a:t>
            </a:r>
            <a:endParaRPr lang="en-US" dirty="0"/>
          </a:p>
        </p:txBody>
      </p:sp>
      <p:cxnSp>
        <p:nvCxnSpPr>
          <p:cNvPr id="6" name="Straight Arrow Connector 5"/>
          <p:cNvCxnSpPr>
            <a:endCxn id="51" idx="2"/>
          </p:cNvCxnSpPr>
          <p:nvPr/>
        </p:nvCxnSpPr>
        <p:spPr>
          <a:xfrm flipH="1" flipV="1">
            <a:off x="3138820" y="4191000"/>
            <a:ext cx="1280780" cy="1105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657600" y="4191001"/>
            <a:ext cx="2590800" cy="914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75276" y="5023488"/>
            <a:ext cx="125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3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393654"/>
              </p:ext>
            </p:extLst>
          </p:nvPr>
        </p:nvGraphicFramePr>
        <p:xfrm>
          <a:off x="674688" y="2362200"/>
          <a:ext cx="286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64" name="Equation" r:id="rId3" imgW="1549400" imgH="215900" progId="Equation.3">
                  <p:embed/>
                </p:oleObj>
              </mc:Choice>
              <mc:Fallback>
                <p:oleObj name="Equation" r:id="rId3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688" y="2362200"/>
                        <a:ext cx="286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98817"/>
              </p:ext>
            </p:extLst>
          </p:nvPr>
        </p:nvGraphicFramePr>
        <p:xfrm>
          <a:off x="4843341" y="2346098"/>
          <a:ext cx="4052005" cy="41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65" name="Equation" r:id="rId5" imgW="2222500" imgH="228600" progId="Equation.3">
                  <p:embed/>
                </p:oleObj>
              </mc:Choice>
              <mc:Fallback>
                <p:oleObj name="Equation" r:id="rId5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3341" y="2346098"/>
                        <a:ext cx="4052005" cy="416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22941" y="2971800"/>
            <a:ext cx="231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different?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5"/>
            <a:endCxn id="11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6"/>
            <a:endCxn id="11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554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80534"/>
              </p:ext>
            </p:extLst>
          </p:nvPr>
        </p:nvGraphicFramePr>
        <p:xfrm>
          <a:off x="674688" y="2362200"/>
          <a:ext cx="286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80" name="Equation" r:id="rId3" imgW="1549400" imgH="215900" progId="Equation.3">
                  <p:embed/>
                </p:oleObj>
              </mc:Choice>
              <mc:Fallback>
                <p:oleObj name="Equation" r:id="rId3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688" y="2362200"/>
                        <a:ext cx="286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289803"/>
              </p:ext>
            </p:extLst>
          </p:nvPr>
        </p:nvGraphicFramePr>
        <p:xfrm>
          <a:off x="4843341" y="2346098"/>
          <a:ext cx="4052005" cy="41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81" name="Equation" r:id="rId5" imgW="2222500" imgH="228600" progId="Equation.3">
                  <p:embed/>
                </p:oleObj>
              </mc:Choice>
              <mc:Fallback>
                <p:oleObj name="Equation" r:id="rId5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3341" y="2346098"/>
                        <a:ext cx="4052005" cy="416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14400" y="2362200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36689" y="2362200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00999" y="2895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error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94516" y="2895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error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2200" y="289560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output activation slope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04307" y="236220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6121" y="289560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output activation slope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00358" y="236220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94990" y="2362200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29013" y="2962870"/>
            <a:ext cx="106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input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10600" y="2362200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56913" y="3125531"/>
            <a:ext cx="6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input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5"/>
            <a:endCxn id="59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6"/>
            <a:endCxn id="59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3" name="TextBox 82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84" name="TextBox 83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5301022" y="5545766"/>
            <a:ext cx="250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from hidden layer to output layer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7830197" y="5520134"/>
            <a:ext cx="125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</a:t>
            </a:r>
            <a:r>
              <a:rPr lang="en-US" dirty="0" err="1" smtClean="0"/>
              <a:t>wx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8153400" y="2762250"/>
            <a:ext cx="152400" cy="26220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556121" y="2667000"/>
            <a:ext cx="911479" cy="28787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10641"/>
              </p:ext>
            </p:extLst>
          </p:nvPr>
        </p:nvGraphicFramePr>
        <p:xfrm>
          <a:off x="674688" y="2362200"/>
          <a:ext cx="286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96" name="Equation" r:id="rId3" imgW="1549400" imgH="215900" progId="Equation.3">
                  <p:embed/>
                </p:oleObj>
              </mc:Choice>
              <mc:Fallback>
                <p:oleObj name="Equation" r:id="rId3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688" y="2362200"/>
                        <a:ext cx="286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151616"/>
              </p:ext>
            </p:extLst>
          </p:nvPr>
        </p:nvGraphicFramePr>
        <p:xfrm>
          <a:off x="4843341" y="2346098"/>
          <a:ext cx="4052005" cy="41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97" name="Equation" r:id="rId5" imgW="2222500" imgH="228600" progId="Equation.3">
                  <p:embed/>
                </p:oleObj>
              </mc:Choice>
              <mc:Fallback>
                <p:oleObj name="Equation" r:id="rId5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3341" y="2346098"/>
                        <a:ext cx="4052005" cy="416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14400" y="2362200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36689" y="2362200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00999" y="2895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error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94516" y="2895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error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2200" y="289560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output activation slope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04307" y="236220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6121" y="289560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output activation slope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00358" y="236220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94990" y="2362200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29013" y="2962870"/>
            <a:ext cx="106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input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10600" y="2362200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56913" y="3125531"/>
            <a:ext cx="6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input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5"/>
            <a:endCxn id="59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6"/>
            <a:endCxn id="59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3" name="TextBox 82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84" name="TextBox 83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5301022" y="5545766"/>
            <a:ext cx="216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much of the error came from this hidden node</a:t>
            </a:r>
            <a:endParaRPr lang="en-US" dirty="0"/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6556121" y="2667000"/>
            <a:ext cx="911479" cy="28787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372652" y="5520134"/>
            <a:ext cx="171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do we need to change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8153400" y="2762250"/>
            <a:ext cx="152400" cy="26220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31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Backpropgation</a:t>
            </a:r>
            <a:r>
              <a:rPr lang="en-US" dirty="0" smtClean="0"/>
              <a:t> generalization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348715"/>
              </p:ext>
            </p:extLst>
          </p:nvPr>
        </p:nvGraphicFramePr>
        <p:xfrm>
          <a:off x="122237" y="2362200"/>
          <a:ext cx="34782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66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37" y="2362200"/>
                        <a:ext cx="34782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75636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67" name="Equation" r:id="rId5" imgW="914400" imgH="215900" progId="Equation.3">
                  <p:embed/>
                </p:oleObj>
              </mc:Choice>
              <mc:Fallback>
                <p:oleObj name="Equation" r:id="rId5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>
            <a:off x="1376549" y="381000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851023"/>
              </p:ext>
            </p:extLst>
          </p:nvPr>
        </p:nvGraphicFramePr>
        <p:xfrm>
          <a:off x="438150" y="3028950"/>
          <a:ext cx="3219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68" name="Equation" r:id="rId7" imgW="1739900" imgH="215900" progId="Equation.3">
                  <p:embed/>
                </p:oleObj>
              </mc:Choice>
              <mc:Fallback>
                <p:oleObj name="Equation" r:id="rId7" imgW="173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150" y="3028950"/>
                        <a:ext cx="3219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7937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69" name="Equation" r:id="rId9" imgW="1612900" imgH="215900" progId="Equation.3">
                  <p:embed/>
                </p:oleObj>
              </mc:Choice>
              <mc:Fallback>
                <p:oleObj name="Equation" r:id="rId9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43549" y="5562600"/>
            <a:ext cx="167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modified error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9349" y="6136316"/>
            <a:ext cx="1655968" cy="64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derivative of input at node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75317" y="6136316"/>
            <a:ext cx="88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51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each perceptron computes and calculates an answer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Backpropgation</a:t>
            </a:r>
            <a:r>
              <a:rPr lang="en-US" dirty="0" smtClean="0"/>
              <a:t> generalization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1376549" y="381000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18288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013341"/>
              </p:ext>
            </p:extLst>
          </p:nvPr>
        </p:nvGraphicFramePr>
        <p:xfrm>
          <a:off x="4117848" y="2320925"/>
          <a:ext cx="4860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70" name="Equation" r:id="rId3" imgW="2667000" imgH="228600" progId="Equation.3">
                  <p:embed/>
                </p:oleObj>
              </mc:Choice>
              <mc:Fallback>
                <p:oleObj name="Equation" r:id="rId3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7848" y="2320925"/>
                        <a:ext cx="48609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69176"/>
              </p:ext>
            </p:extLst>
          </p:nvPr>
        </p:nvGraphicFramePr>
        <p:xfrm>
          <a:off x="4511675" y="2895600"/>
          <a:ext cx="44688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71" name="Equation" r:id="rId5" imgW="2451100" imgH="228600" progId="Equation.3">
                  <p:embed/>
                </p:oleObj>
              </mc:Choice>
              <mc:Fallback>
                <p:oleObj name="Equation" r:id="rId5" imgW="245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1675" y="2895600"/>
                        <a:ext cx="44688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>
            <a:off x="5562600" y="381000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51335"/>
              </p:ext>
            </p:extLst>
          </p:nvPr>
        </p:nvGraphicFramePr>
        <p:xfrm>
          <a:off x="4572000" y="48768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72" name="Equation" r:id="rId7" imgW="952500" imgH="228600" progId="Equation.3">
                  <p:embed/>
                </p:oleObj>
              </mc:Choice>
              <mc:Fallback>
                <p:oleObj name="Equation" r:id="rId7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48768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15318"/>
              </p:ext>
            </p:extLst>
          </p:nvPr>
        </p:nvGraphicFramePr>
        <p:xfrm>
          <a:off x="4511675" y="54975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73" name="Equation" r:id="rId9" imgW="2209800" imgH="215900" progId="Equation.3">
                  <p:embed/>
                </p:oleObj>
              </mc:Choice>
              <mc:Fallback>
                <p:oleObj name="Equation" r:id="rId9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1675" y="54975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0592" y="6183868"/>
            <a:ext cx="326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write this more succinctly?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</a:t>
            </a:r>
            <a:endParaRPr lang="en-US" sz="24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504969"/>
              </p:ext>
            </p:extLst>
          </p:nvPr>
        </p:nvGraphicFramePr>
        <p:xfrm>
          <a:off x="122237" y="2362200"/>
          <a:ext cx="34782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74" name="Equation" r:id="rId11" imgW="1879600" imgH="215900" progId="Equation.3">
                  <p:embed/>
                </p:oleObj>
              </mc:Choice>
              <mc:Fallback>
                <p:oleObj name="Equation" r:id="rId11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2237" y="2362200"/>
                        <a:ext cx="34782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470831"/>
              </p:ext>
            </p:extLst>
          </p:nvPr>
        </p:nvGraphicFramePr>
        <p:xfrm>
          <a:off x="438150" y="3028950"/>
          <a:ext cx="3219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75" name="Equation" r:id="rId13" imgW="1739900" imgH="215900" progId="Equation.3">
                  <p:embed/>
                </p:oleObj>
              </mc:Choice>
              <mc:Fallback>
                <p:oleObj name="Equation" r:id="rId13" imgW="173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8150" y="3028950"/>
                        <a:ext cx="3219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05133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76" name="Equation" r:id="rId15" imgW="914400" imgH="215900" progId="Equation.3">
                  <p:embed/>
                </p:oleObj>
              </mc:Choice>
              <mc:Fallback>
                <p:oleObj name="Equation" r:id="rId15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18615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77" name="Equation" r:id="rId17" imgW="1612900" imgH="215900" progId="Equation.3">
                  <p:embed/>
                </p:oleObj>
              </mc:Choice>
              <mc:Fallback>
                <p:oleObj name="Equation" r:id="rId17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7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Backpropgation</a:t>
            </a:r>
            <a:r>
              <a:rPr lang="en-US" dirty="0" smtClean="0"/>
              <a:t> generalization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18288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65808"/>
              </p:ext>
            </p:extLst>
          </p:nvPr>
        </p:nvGraphicFramePr>
        <p:xfrm>
          <a:off x="4117848" y="2320925"/>
          <a:ext cx="4860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1" name="Equation" r:id="rId3" imgW="2667000" imgH="228600" progId="Equation.3">
                  <p:embed/>
                </p:oleObj>
              </mc:Choice>
              <mc:Fallback>
                <p:oleObj name="Equation" r:id="rId3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7848" y="2320925"/>
                        <a:ext cx="48609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63846"/>
              </p:ext>
            </p:extLst>
          </p:nvPr>
        </p:nvGraphicFramePr>
        <p:xfrm>
          <a:off x="4511675" y="2895600"/>
          <a:ext cx="44688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2" name="Equation" r:id="rId5" imgW="2451100" imgH="228600" progId="Equation.3">
                  <p:embed/>
                </p:oleObj>
              </mc:Choice>
              <mc:Fallback>
                <p:oleObj name="Equation" r:id="rId5" imgW="245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1675" y="2895600"/>
                        <a:ext cx="44688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>
            <a:off x="5562600" y="381000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31867"/>
              </p:ext>
            </p:extLst>
          </p:nvPr>
        </p:nvGraphicFramePr>
        <p:xfrm>
          <a:off x="4572000" y="48768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3" name="Equation" r:id="rId7" imgW="952500" imgH="228600" progId="Equation.3">
                  <p:embed/>
                </p:oleObj>
              </mc:Choice>
              <mc:Fallback>
                <p:oleObj name="Equation" r:id="rId7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48768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44087"/>
              </p:ext>
            </p:extLst>
          </p:nvPr>
        </p:nvGraphicFramePr>
        <p:xfrm>
          <a:off x="4827588" y="6000750"/>
          <a:ext cx="1949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4" name="Equation" r:id="rId9" imgW="1054100" imgH="215900" progId="Equation.3">
                  <p:embed/>
                </p:oleObj>
              </mc:Choice>
              <mc:Fallback>
                <p:oleObj name="Equation" r:id="rId9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7588" y="6000750"/>
                        <a:ext cx="1949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93580"/>
              </p:ext>
            </p:extLst>
          </p:nvPr>
        </p:nvGraphicFramePr>
        <p:xfrm>
          <a:off x="4511675" y="54975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5" name="Equation" r:id="rId11" imgW="2209800" imgH="215900" progId="Equation.3">
                  <p:embed/>
                </p:oleObj>
              </mc:Choice>
              <mc:Fallback>
                <p:oleObj name="Equation" r:id="rId11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1675" y="54975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</a:t>
            </a:r>
            <a:endParaRPr lang="en-US" sz="2400" dirty="0"/>
          </a:p>
        </p:txBody>
      </p:sp>
      <p:sp>
        <p:nvSpPr>
          <p:cNvPr id="21" name="Down Arrow 20"/>
          <p:cNvSpPr/>
          <p:nvPr/>
        </p:nvSpPr>
        <p:spPr>
          <a:xfrm>
            <a:off x="1376549" y="381000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71959"/>
              </p:ext>
            </p:extLst>
          </p:nvPr>
        </p:nvGraphicFramePr>
        <p:xfrm>
          <a:off x="122237" y="2362200"/>
          <a:ext cx="34782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6" name="Equation" r:id="rId13" imgW="1879600" imgH="215900" progId="Equation.3">
                  <p:embed/>
                </p:oleObj>
              </mc:Choice>
              <mc:Fallback>
                <p:oleObj name="Equation" r:id="rId1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2237" y="2362200"/>
                        <a:ext cx="34782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249387"/>
              </p:ext>
            </p:extLst>
          </p:nvPr>
        </p:nvGraphicFramePr>
        <p:xfrm>
          <a:off x="438150" y="3028950"/>
          <a:ext cx="3219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7" name="Equation" r:id="rId15" imgW="1739900" imgH="215900" progId="Equation.3">
                  <p:embed/>
                </p:oleObj>
              </mc:Choice>
              <mc:Fallback>
                <p:oleObj name="Equation" r:id="rId15" imgW="173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8150" y="3028950"/>
                        <a:ext cx="3219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76840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8" name="Equation" r:id="rId17" imgW="914400" imgH="215900" progId="Equation.3">
                  <p:embed/>
                </p:oleObj>
              </mc:Choice>
              <mc:Fallback>
                <p:oleObj name="Equation" r:id="rId17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33591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9" name="Equation" r:id="rId19" imgW="1612900" imgH="215900" progId="Equation.3">
                  <p:embed/>
                </p:oleObj>
              </mc:Choice>
              <mc:Fallback>
                <p:oleObj name="Equation" r:id="rId19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06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Backpropgation</a:t>
            </a:r>
            <a:r>
              <a:rPr lang="en-US" dirty="0" smtClean="0"/>
              <a:t> generalization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39131"/>
              </p:ext>
            </p:extLst>
          </p:nvPr>
        </p:nvGraphicFramePr>
        <p:xfrm>
          <a:off x="690563" y="2309813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5" name="Equation" r:id="rId3" imgW="914400" imgH="215900" progId="Equation.3">
                  <p:embed/>
                </p:oleObj>
              </mc:Choice>
              <mc:Fallback>
                <p:oleObj name="Equation" r:id="rId3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563" y="2309813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422190"/>
              </p:ext>
            </p:extLst>
          </p:nvPr>
        </p:nvGraphicFramePr>
        <p:xfrm>
          <a:off x="685800" y="2895600"/>
          <a:ext cx="29829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6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895600"/>
                        <a:ext cx="2982912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962400" y="1828800"/>
            <a:ext cx="0" cy="33208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35281"/>
              </p:ext>
            </p:extLst>
          </p:nvPr>
        </p:nvGraphicFramePr>
        <p:xfrm>
          <a:off x="4479925" y="22987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7" name="Equation" r:id="rId7" imgW="952500" imgH="228600" progId="Equation.3">
                  <p:embed/>
                </p:oleObj>
              </mc:Choice>
              <mc:Fallback>
                <p:oleObj name="Equation" r:id="rId7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9925" y="22987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22751"/>
              </p:ext>
            </p:extLst>
          </p:nvPr>
        </p:nvGraphicFramePr>
        <p:xfrm>
          <a:off x="4681538" y="3422650"/>
          <a:ext cx="19510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8" name="Equation" r:id="rId9" imgW="1054100" imgH="215900" progId="Equation.3">
                  <p:embed/>
                </p:oleObj>
              </mc:Choice>
              <mc:Fallback>
                <p:oleObj name="Equation" r:id="rId9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1538" y="3422650"/>
                        <a:ext cx="19510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2929"/>
              </p:ext>
            </p:extLst>
          </p:nvPr>
        </p:nvGraphicFramePr>
        <p:xfrm>
          <a:off x="4419600" y="29194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9" name="Equation" r:id="rId11" imgW="2209800" imgH="215900" progId="Equation.3">
                  <p:embed/>
                </p:oleObj>
              </mc:Choice>
              <mc:Fallback>
                <p:oleObj name="Equation" r:id="rId11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19600" y="29194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67400" y="3822700"/>
            <a:ext cx="228600" cy="7128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8339" y="453553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 to output layer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69055" y="4503272"/>
            <a:ext cx="19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error of output layer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24600" y="3822700"/>
            <a:ext cx="1066800" cy="7128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00998"/>
              </p:ext>
            </p:extLst>
          </p:nvPr>
        </p:nvGraphicFramePr>
        <p:xfrm>
          <a:off x="3852228" y="5409248"/>
          <a:ext cx="244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10" name="Equation" r:id="rId13" imgW="1320800" imgH="215900" progId="Equation.3">
                  <p:embed/>
                </p:oleObj>
              </mc:Choice>
              <mc:Fallback>
                <p:oleObj name="Equation" r:id="rId1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2228" y="5409248"/>
                        <a:ext cx="2444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4899"/>
              </p:ext>
            </p:extLst>
          </p:nvPr>
        </p:nvGraphicFramePr>
        <p:xfrm>
          <a:off x="3836988" y="6019800"/>
          <a:ext cx="43735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11" name="Equation" r:id="rId15" imgW="2362200" imgH="228600" progId="Equation.3">
                  <p:embed/>
                </p:oleObj>
              </mc:Choice>
              <mc:Fallback>
                <p:oleObj name="Equation" r:id="rId15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36988" y="6019800"/>
                        <a:ext cx="4373562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42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on multilayer networks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15324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78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07055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79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18560" y="2651760"/>
            <a:ext cx="240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Anything different here?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80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99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on multilayer networks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16850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99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71636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00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33800" y="5638006"/>
            <a:ext cx="431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“errors” at the next layer does the highlighted edge affect?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01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00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on multilayer networks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41232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20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81154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21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22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3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on multilayer networks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342011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44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96186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45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733800" y="5638006"/>
            <a:ext cx="431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“errors” at the next layer does the highlighted edge affect?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46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50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on multilayer networks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730175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68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42853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69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70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61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on multilayer networks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13142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94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46599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95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59590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96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22384"/>
              </p:ext>
            </p:extLst>
          </p:nvPr>
        </p:nvGraphicFramePr>
        <p:xfrm>
          <a:off x="3721100" y="2594759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97" name="Equation" r:id="rId9" imgW="1320800" imgH="215900" progId="Equation.3">
                  <p:embed/>
                </p:oleObj>
              </mc:Choice>
              <mc:Fallback>
                <p:oleObj name="Equation" r:id="rId9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1100" y="2594759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54276"/>
              </p:ext>
            </p:extLst>
          </p:nvPr>
        </p:nvGraphicFramePr>
        <p:xfrm>
          <a:off x="3657600" y="2790600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98" name="Equation" r:id="rId10" imgW="2540000" imgH="279400" progId="Equation.3">
                  <p:embed/>
                </p:oleObj>
              </mc:Choice>
              <mc:Fallback>
                <p:oleObj name="Equation" r:id="rId10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57600" y="2790600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9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</a:t>
            </a:r>
            <a:r>
              <a:rPr lang="en-US" dirty="0" smtClean="0"/>
              <a:t> on multilayer networks</a:t>
            </a:r>
            <a:endParaRPr lang="en-US" dirty="0"/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16006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22102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27436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7530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23626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32770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28960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Straight Arrow Connector 54"/>
          <p:cNvCxnSpPr>
            <a:stCxn id="45" idx="4"/>
            <a:endCxn id="41" idx="0"/>
          </p:cNvCxnSpPr>
          <p:nvPr/>
        </p:nvCxnSpPr>
        <p:spPr bwMode="auto">
          <a:xfrm rot="5400000">
            <a:off x="15244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45" idx="4"/>
            <a:endCxn id="42" idx="0"/>
          </p:cNvCxnSpPr>
          <p:nvPr/>
        </p:nvCxnSpPr>
        <p:spPr bwMode="auto">
          <a:xfrm rot="16200000" flipH="1">
            <a:off x="1829232" y="2815941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45" idx="4"/>
            <a:endCxn id="43" idx="1"/>
          </p:cNvCxnSpPr>
          <p:nvPr/>
        </p:nvCxnSpPr>
        <p:spPr bwMode="auto">
          <a:xfrm rot="16200000" flipH="1">
            <a:off x="2019732" y="2625440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45" idx="4"/>
            <a:endCxn id="47" idx="0"/>
          </p:cNvCxnSpPr>
          <p:nvPr/>
        </p:nvCxnSpPr>
        <p:spPr bwMode="auto">
          <a:xfrm rot="16200000" flipH="1">
            <a:off x="2362632" y="2282541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46" idx="4"/>
            <a:endCxn id="41" idx="0"/>
          </p:cNvCxnSpPr>
          <p:nvPr/>
        </p:nvCxnSpPr>
        <p:spPr bwMode="auto">
          <a:xfrm rot="5400000">
            <a:off x="1829232" y="2663541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46" idx="4"/>
            <a:endCxn id="42" idx="0"/>
          </p:cNvCxnSpPr>
          <p:nvPr/>
        </p:nvCxnSpPr>
        <p:spPr bwMode="auto">
          <a:xfrm rot="5400000">
            <a:off x="21340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46" idx="5"/>
            <a:endCxn id="43" idx="0"/>
          </p:cNvCxnSpPr>
          <p:nvPr/>
        </p:nvCxnSpPr>
        <p:spPr bwMode="auto">
          <a:xfrm rot="16200000" flipH="1">
            <a:off x="2432295" y="2885603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46" idx="5"/>
            <a:endCxn id="47" idx="0"/>
          </p:cNvCxnSpPr>
          <p:nvPr/>
        </p:nvCxnSpPr>
        <p:spPr bwMode="auto">
          <a:xfrm rot="16200000" flipH="1">
            <a:off x="2698995" y="2618903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48" idx="4"/>
            <a:endCxn id="41" idx="7"/>
          </p:cNvCxnSpPr>
          <p:nvPr/>
        </p:nvCxnSpPr>
        <p:spPr bwMode="auto">
          <a:xfrm rot="5400000">
            <a:off x="2127496" y="2473041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48" idx="5"/>
            <a:endCxn id="42" idx="0"/>
          </p:cNvCxnSpPr>
          <p:nvPr/>
        </p:nvCxnSpPr>
        <p:spPr bwMode="auto">
          <a:xfrm rot="5400000">
            <a:off x="2432296" y="2625441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48" idx="4"/>
            <a:endCxn id="43" idx="0"/>
          </p:cNvCxnSpPr>
          <p:nvPr/>
        </p:nvCxnSpPr>
        <p:spPr bwMode="auto">
          <a:xfrm rot="5400000">
            <a:off x="26674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48" idx="4"/>
            <a:endCxn id="47" idx="7"/>
          </p:cNvCxnSpPr>
          <p:nvPr/>
        </p:nvCxnSpPr>
        <p:spPr bwMode="auto">
          <a:xfrm rot="16200000" flipH="1">
            <a:off x="2965695" y="2822477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82612"/>
              </p:ext>
            </p:extLst>
          </p:nvPr>
        </p:nvGraphicFramePr>
        <p:xfrm>
          <a:off x="4092373" y="268469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1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2373" y="268469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64388"/>
              </p:ext>
            </p:extLst>
          </p:nvPr>
        </p:nvGraphicFramePr>
        <p:xfrm>
          <a:off x="4028873" y="2880534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42" name="Equation" r:id="rId5" imgW="2540000" imgH="279400" progId="Equation.3">
                  <p:embed/>
                </p:oleObj>
              </mc:Choice>
              <mc:Fallback>
                <p:oleObj name="Equation" r:id="rId5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8873" y="2880534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5497" y="18658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307283" y="38618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9402" y="4431329"/>
            <a:ext cx="7567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Backpropogation</a:t>
            </a:r>
            <a:r>
              <a:rPr lang="en-US" sz="2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Calculate new weights and modified errors at output layer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Recursively calculate new weights and modified errors on hidden layers based on recursive relationship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Update model with new weights</a:t>
            </a:r>
            <a:endParaRPr lang="en-US" sz="2400" dirty="0"/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4648200" y="3290334"/>
            <a:ext cx="838200" cy="23484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4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those answers become inputs for the next level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 nodes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828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4384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971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09801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1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908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052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124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752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943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2362201" y="3047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552701" y="30091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895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086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752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2057401" y="3809205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2247901" y="3618704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590801" y="3275805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2057401" y="3656805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23622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660464" y="3878867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927164" y="3612167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2355665" y="3466305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660465" y="3618705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895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3193864" y="3815741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>
            <a:off x="2088964" y="4602768"/>
            <a:ext cx="1654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flipH="1">
            <a:off x="2362201" y="4647405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flipH="1">
            <a:off x="2362201" y="4602768"/>
            <a:ext cx="6542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flipH="1">
            <a:off x="2469964" y="4647405"/>
            <a:ext cx="11876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09801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061507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3061507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" idx="5"/>
            <a:endCxn id="39" idx="1"/>
          </p:cNvCxnSpPr>
          <p:nvPr/>
        </p:nvCxnSpPr>
        <p:spPr bwMode="auto">
          <a:xfrm>
            <a:off x="2088964" y="4602768"/>
            <a:ext cx="1017180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6" idx="4"/>
            <a:endCxn id="39" idx="0"/>
          </p:cNvCxnSpPr>
          <p:nvPr/>
        </p:nvCxnSpPr>
        <p:spPr bwMode="auto">
          <a:xfrm>
            <a:off x="3124201" y="4647405"/>
            <a:ext cx="8970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5" idx="5"/>
            <a:endCxn id="39" idx="0"/>
          </p:cNvCxnSpPr>
          <p:nvPr/>
        </p:nvCxnSpPr>
        <p:spPr bwMode="auto">
          <a:xfrm>
            <a:off x="2698564" y="4602768"/>
            <a:ext cx="515343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0" idx="4"/>
            <a:endCxn id="39" idx="7"/>
          </p:cNvCxnSpPr>
          <p:nvPr/>
        </p:nvCxnSpPr>
        <p:spPr bwMode="auto">
          <a:xfrm flipH="1">
            <a:off x="3321670" y="4647405"/>
            <a:ext cx="335931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366307" y="5987534"/>
            <a:ext cx="43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does multiple outputs change things?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510698"/>
              </p:ext>
            </p:extLst>
          </p:nvPr>
        </p:nvGraphicFramePr>
        <p:xfrm>
          <a:off x="4232275" y="47244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18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2275" y="47244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05669"/>
              </p:ext>
            </p:extLst>
          </p:nvPr>
        </p:nvGraphicFramePr>
        <p:xfrm>
          <a:off x="4127500" y="3684010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19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7500" y="3684010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65004"/>
              </p:ext>
            </p:extLst>
          </p:nvPr>
        </p:nvGraphicFramePr>
        <p:xfrm>
          <a:off x="4127500" y="3919538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20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7500" y="3919538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39849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21" name="Equation" r:id="rId9" imgW="1320800" imgH="215900" progId="Equation.3">
                  <p:embed/>
                </p:oleObj>
              </mc:Choice>
              <mc:Fallback>
                <p:oleObj name="Equation" r:id="rId9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41226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22" name="Equation" r:id="rId10" imgW="2540000" imgH="279400" progId="Equation.3">
                  <p:embed/>
                </p:oleObj>
              </mc:Choice>
              <mc:Fallback>
                <p:oleObj name="Equation" r:id="rId10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20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 nodes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828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4384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971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09801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1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908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052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124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752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943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2362201" y="3047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552701" y="30091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895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086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752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2057401" y="3809205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2247901" y="3618704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590801" y="3275805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2057401" y="3656805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23622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660464" y="3878867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927164" y="3612167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2355665" y="3466305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660465" y="3618705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895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3193864" y="3815741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>
            <a:off x="2088964" y="4602768"/>
            <a:ext cx="1654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flipH="1">
            <a:off x="2362201" y="4647405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flipH="1">
            <a:off x="2362201" y="4602768"/>
            <a:ext cx="6542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flipH="1">
            <a:off x="2469964" y="4647405"/>
            <a:ext cx="11876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09801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061507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3061507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" idx="5"/>
            <a:endCxn id="39" idx="1"/>
          </p:cNvCxnSpPr>
          <p:nvPr/>
        </p:nvCxnSpPr>
        <p:spPr bwMode="auto">
          <a:xfrm>
            <a:off x="2088964" y="4602768"/>
            <a:ext cx="1017180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6" idx="4"/>
            <a:endCxn id="39" idx="0"/>
          </p:cNvCxnSpPr>
          <p:nvPr/>
        </p:nvCxnSpPr>
        <p:spPr bwMode="auto">
          <a:xfrm>
            <a:off x="3124201" y="4647405"/>
            <a:ext cx="8970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5" idx="5"/>
            <a:endCxn id="39" idx="0"/>
          </p:cNvCxnSpPr>
          <p:nvPr/>
        </p:nvCxnSpPr>
        <p:spPr bwMode="auto">
          <a:xfrm>
            <a:off x="2698564" y="4602768"/>
            <a:ext cx="515343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0" idx="4"/>
            <a:endCxn id="39" idx="7"/>
          </p:cNvCxnSpPr>
          <p:nvPr/>
        </p:nvCxnSpPr>
        <p:spPr bwMode="auto">
          <a:xfrm flipH="1">
            <a:off x="3321670" y="4647405"/>
            <a:ext cx="335931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366307" y="5987534"/>
            <a:ext cx="43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does multiple outputs change things?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252052"/>
              </p:ext>
            </p:extLst>
          </p:nvPr>
        </p:nvGraphicFramePr>
        <p:xfrm>
          <a:off x="4232275" y="47244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2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2275" y="47244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32277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3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9979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4" name="Equation" r:id="rId7" imgW="2540000" imgH="279400" progId="Equation.3">
                  <p:embed/>
                </p:oleObj>
              </mc:Choice>
              <mc:Fallback>
                <p:oleObj name="Equation" r:id="rId7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10623"/>
              </p:ext>
            </p:extLst>
          </p:nvPr>
        </p:nvGraphicFramePr>
        <p:xfrm>
          <a:off x="4222750" y="3661559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5" name="Equation" r:id="rId9" imgW="1320800" imgH="215900" progId="Equation.3">
                  <p:embed/>
                </p:oleObj>
              </mc:Choice>
              <mc:Fallback>
                <p:oleObj name="Equation" r:id="rId9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2750" y="3661559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86927"/>
              </p:ext>
            </p:extLst>
          </p:nvPr>
        </p:nvGraphicFramePr>
        <p:xfrm>
          <a:off x="4159250" y="3857400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6" name="Equation" r:id="rId10" imgW="2540000" imgH="279400" progId="Equation.3">
                  <p:embed/>
                </p:oleObj>
              </mc:Choice>
              <mc:Fallback>
                <p:oleObj name="Equation" r:id="rId10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9250" y="3857400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629400" y="3857400"/>
            <a:ext cx="1250950" cy="485205"/>
          </a:xfrm>
          <a:prstGeom prst="rect">
            <a:avLst/>
          </a:prstGeom>
          <a:solidFill>
            <a:srgbClr val="0000FF">
              <a:alpha val="2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 update: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49986"/>
              </p:ext>
            </p:extLst>
          </p:nvPr>
        </p:nvGraphicFramePr>
        <p:xfrm>
          <a:off x="779463" y="2209800"/>
          <a:ext cx="3502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9" name="Equation" r:id="rId3" imgW="1892300" imgH="215900" progId="Equation.3">
                  <p:embed/>
                </p:oleObj>
              </mc:Choice>
              <mc:Fallback>
                <p:oleObj name="Equation" r:id="rId3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63" y="2209800"/>
                        <a:ext cx="3502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464511"/>
              </p:ext>
            </p:extLst>
          </p:nvPr>
        </p:nvGraphicFramePr>
        <p:xfrm>
          <a:off x="685800" y="3429000"/>
          <a:ext cx="4862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0" name="Equation" r:id="rId5" imgW="2667000" imgH="228600" progId="Equation.3">
                  <p:embed/>
                </p:oleObj>
              </mc:Choice>
              <mc:Fallback>
                <p:oleObj name="Equation" r:id="rId5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429000"/>
                        <a:ext cx="48625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 update: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4948535"/>
            <a:ext cx="553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missing information for implementation?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 update: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55085"/>
              </p:ext>
            </p:extLst>
          </p:nvPr>
        </p:nvGraphicFramePr>
        <p:xfrm>
          <a:off x="685800" y="2209800"/>
          <a:ext cx="3502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38" name="Equation" r:id="rId3" imgW="1892300" imgH="215900" progId="Equation.3">
                  <p:embed/>
                </p:oleObj>
              </mc:Choice>
              <mc:Fallback>
                <p:oleObj name="Equation" r:id="rId3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2209800"/>
                        <a:ext cx="3502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762334"/>
              </p:ext>
            </p:extLst>
          </p:nvPr>
        </p:nvGraphicFramePr>
        <p:xfrm>
          <a:off x="685800" y="3429000"/>
          <a:ext cx="4862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39" name="Equation" r:id="rId5" imgW="2667000" imgH="228600" progId="Equation.3">
                  <p:embed/>
                </p:oleObj>
              </mc:Choice>
              <mc:Fallback>
                <p:oleObj name="Equation" r:id="rId5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429000"/>
                        <a:ext cx="48625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 update: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648200" y="3429000"/>
            <a:ext cx="83820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74823" y="3429000"/>
            <a:ext cx="83820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599" y="3429000"/>
            <a:ext cx="919345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9993" y="2209800"/>
            <a:ext cx="759777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170" y="2209800"/>
            <a:ext cx="87058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327" y="4632729"/>
            <a:ext cx="4942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activation function are we using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What is the derivative of that activation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6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 derivatives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21392"/>
              </p:ext>
            </p:extLst>
          </p:nvPr>
        </p:nvGraphicFramePr>
        <p:xfrm>
          <a:off x="833438" y="2105025"/>
          <a:ext cx="18796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01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2105025"/>
                        <a:ext cx="18796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355" y="1634468"/>
            <a:ext cx="112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sigmoid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305690"/>
              </p:ext>
            </p:extLst>
          </p:nvPr>
        </p:nvGraphicFramePr>
        <p:xfrm>
          <a:off x="719137" y="3271837"/>
          <a:ext cx="28622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02" name="Equation" r:id="rId6" imgW="1257300" imgH="203200" progId="Equation.3">
                  <p:embed/>
                </p:oleObj>
              </mc:Choice>
              <mc:Fallback>
                <p:oleObj name="Equation" r:id="rId6" imgW="1257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" y="3271837"/>
                        <a:ext cx="28622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89182"/>
              </p:ext>
            </p:extLst>
          </p:nvPr>
        </p:nvGraphicFramePr>
        <p:xfrm>
          <a:off x="847725" y="4800600"/>
          <a:ext cx="32670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03" name="Equation" r:id="rId8" imgW="1435100" imgH="393700" progId="Equation.3">
                  <p:embed/>
                </p:oleObj>
              </mc:Choice>
              <mc:Fallback>
                <p:oleObj name="Equation" r:id="rId8" imgW="1435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800600"/>
                        <a:ext cx="32670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6810" y="4224394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tanh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3491" y="1752600"/>
            <a:ext cx="2667000" cy="17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layer update: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09543"/>
              </p:ext>
            </p:extLst>
          </p:nvPr>
        </p:nvGraphicFramePr>
        <p:xfrm>
          <a:off x="698500" y="2209800"/>
          <a:ext cx="36655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76" name="Equation" r:id="rId3" imgW="1981200" imgH="215900" progId="Equation.3">
                  <p:embed/>
                </p:oleObj>
              </mc:Choice>
              <mc:Fallback>
                <p:oleObj name="Equation" r:id="rId3" imgW="1981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2209800"/>
                        <a:ext cx="3665538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6936"/>
              </p:ext>
            </p:extLst>
          </p:nvPr>
        </p:nvGraphicFramePr>
        <p:xfrm>
          <a:off x="688975" y="3429000"/>
          <a:ext cx="5026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77" name="Equation" r:id="rId5" imgW="2755900" imgH="228600" progId="Equation.3">
                  <p:embed/>
                </p:oleObj>
              </mc:Choice>
              <mc:Fallback>
                <p:oleObj name="Equation" r:id="rId5" imgW="275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975" y="3429000"/>
                        <a:ext cx="50260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 update: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4771" y="4455748"/>
            <a:ext cx="8007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Like gradient descent for linear classifiers, use a learning rate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Often will start larger and then get smaller 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34290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6743" y="22098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Just like gradient descent!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for</a:t>
            </a:r>
            <a:r>
              <a:rPr lang="en-US" dirty="0" smtClean="0"/>
              <a:t> some number of iterations:</a:t>
            </a:r>
          </a:p>
          <a:p>
            <a:pPr marL="320040" lvl="1" indent="0">
              <a:buNone/>
            </a:pPr>
            <a:r>
              <a:rPr lang="en-US" dirty="0" smtClean="0"/>
              <a:t>randomly shuffle training data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for</a:t>
            </a:r>
            <a:r>
              <a:rPr lang="en-US" dirty="0" smtClean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dirty="0" smtClean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2400" dirty="0" smtClean="0"/>
              <a:t>Calculate </a:t>
            </a:r>
            <a:r>
              <a:rPr lang="en-US" sz="2400" dirty="0"/>
              <a:t>new weights and modified errors at output </a:t>
            </a:r>
            <a:r>
              <a:rPr lang="en-US" sz="2400" dirty="0" smtClean="0"/>
              <a:t>layer </a:t>
            </a:r>
          </a:p>
          <a:p>
            <a:pPr marL="937260" lvl="2" indent="-342900">
              <a:buFontTx/>
              <a:buChar char="-"/>
            </a:pPr>
            <a:r>
              <a:rPr lang="en-US" sz="2400" dirty="0" smtClean="0"/>
              <a:t>Recursively </a:t>
            </a:r>
            <a:r>
              <a:rPr lang="en-US" sz="2400" dirty="0"/>
              <a:t>calculate new weights and modified errors on hidden layers based on recursive </a:t>
            </a:r>
            <a:r>
              <a:rPr lang="en-US" sz="2400" dirty="0" smtClean="0"/>
              <a:t>relationship</a:t>
            </a:r>
          </a:p>
          <a:p>
            <a:pPr marL="937260" lvl="2" indent="-342900">
              <a:buFontTx/>
              <a:buChar char="-"/>
            </a:pPr>
            <a:r>
              <a:rPr lang="en-US" sz="2400" dirty="0" smtClean="0"/>
              <a:t>Update </a:t>
            </a:r>
            <a:r>
              <a:rPr lang="en-US" sz="2400" dirty="0"/>
              <a:t>model with new weights</a:t>
            </a:r>
          </a:p>
          <a:p>
            <a:pPr marL="3200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65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bias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158436" y="24663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58437" y="39141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6236" y="32283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1" y="24618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482261" y="38379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9237" y="26926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25869" y="41427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957672" y="36185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9237" y="28565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23791" y="30240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820791" y="37936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3556" y="34920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8984" y="3043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8188" y="29463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7672" y="34754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287392" y="2658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287392" y="4105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811392" y="3420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2352" y="24618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2352" y="42261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7392" y="3290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38054" y="3276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35521" y="27343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088119" y="36048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6307" y="2286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332806" y="25351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332806" y="28516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357759" y="37543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74290" y="5515727"/>
            <a:ext cx="3896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learn the bias?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bias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158436" y="24663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58437" y="39141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6236" y="32283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1" y="24618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482261" y="38379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9237" y="26926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25869" y="41427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957672" y="36185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9237" y="28565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23791" y="30240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820791" y="37936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3556" y="34920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8984" y="3043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8188" y="29463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7672" y="34754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287392" y="2658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287392" y="4105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811392" y="3420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2352" y="24618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2352" y="42261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7392" y="3290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38054" y="3276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35521" y="27343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088119" y="36048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6307" y="2286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332806" y="25351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332806" y="28516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357759" y="37543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76340" y="5105400"/>
            <a:ext cx="755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Add an extra feature hard-wired to 1 to all the examples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For other layers, add an extra parameter whose input is always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158" y="449580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957672" y="3220998"/>
            <a:ext cx="1329720" cy="12748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</p:cNvCxnSpPr>
          <p:nvPr/>
        </p:nvCxnSpPr>
        <p:spPr>
          <a:xfrm flipV="1">
            <a:off x="2912339" y="4495800"/>
            <a:ext cx="1126261" cy="2000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76600" y="4126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40519" y="436684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40" name="Straight Arrow Connector 39"/>
          <p:cNvCxnSpPr>
            <a:stCxn id="39" idx="3"/>
            <a:endCxn id="6" idx="4"/>
          </p:cNvCxnSpPr>
          <p:nvPr/>
        </p:nvCxnSpPr>
        <p:spPr>
          <a:xfrm flipV="1">
            <a:off x="5566700" y="3890664"/>
            <a:ext cx="370714" cy="6762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05400" y="4050268"/>
            <a:ext cx="5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</a:t>
            </a:r>
            <a:r>
              <a:rPr lang="en-US" baseline="-25000" dirty="0" smtClean="0">
                <a:solidFill>
                  <a:srgbClr val="0000FF"/>
                </a:solidFill>
              </a:rPr>
              <a:t>d+1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007" y="4617056"/>
            <a:ext cx="79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</a:rPr>
              <a:t>(m+1)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3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vs. batch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for</a:t>
            </a:r>
            <a:r>
              <a:rPr lang="en-US" sz="2400" dirty="0" smtClean="0"/>
              <a:t> some number of iterations:</a:t>
            </a:r>
          </a:p>
          <a:p>
            <a:pPr marL="320040" lvl="1" indent="0">
              <a:buNone/>
            </a:pPr>
            <a:r>
              <a:rPr lang="en-US" sz="2000" dirty="0" smtClean="0"/>
              <a:t>randomly shuffle training data</a:t>
            </a:r>
          </a:p>
          <a:p>
            <a:pPr marL="320040" lvl="1" indent="0">
              <a:buNone/>
            </a:pPr>
            <a:r>
              <a:rPr lang="en-US" sz="2000" dirty="0" smtClean="0">
                <a:solidFill>
                  <a:srgbClr val="FF6600"/>
                </a:solidFill>
              </a:rPr>
              <a:t>for</a:t>
            </a:r>
            <a:r>
              <a:rPr lang="en-US" sz="2000" dirty="0" smtClean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sz="1800" dirty="0" smtClean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1800" dirty="0" smtClean="0"/>
              <a:t>Calculate </a:t>
            </a:r>
            <a:r>
              <a:rPr lang="en-US" sz="1800" dirty="0"/>
              <a:t>new weights and modified errors at output </a:t>
            </a:r>
            <a:r>
              <a:rPr lang="en-US" sz="1800" dirty="0" smtClean="0"/>
              <a:t>layer </a:t>
            </a:r>
          </a:p>
          <a:p>
            <a:pPr marL="937260" lvl="2" indent="-342900">
              <a:buFontTx/>
              <a:buChar char="-"/>
            </a:pPr>
            <a:r>
              <a:rPr lang="en-US" sz="1800" dirty="0" smtClean="0"/>
              <a:t>Recursively </a:t>
            </a:r>
            <a:r>
              <a:rPr lang="en-US" sz="1800" dirty="0"/>
              <a:t>calculate new weights and modified errors on hidden layers based on recursive </a:t>
            </a:r>
            <a:r>
              <a:rPr lang="en-US" sz="1800" dirty="0" smtClean="0"/>
              <a:t>relationship</a:t>
            </a:r>
          </a:p>
          <a:p>
            <a:pPr marL="937260" lvl="2" indent="-342900">
              <a:buFontTx/>
              <a:buChar char="-"/>
            </a:pPr>
            <a:r>
              <a:rPr lang="en-US" sz="1800" dirty="0" smtClean="0"/>
              <a:t>Update </a:t>
            </a:r>
            <a:r>
              <a:rPr lang="en-US" sz="1800" dirty="0"/>
              <a:t>model with new </a:t>
            </a:r>
            <a:r>
              <a:rPr lang="en-US" sz="1800" dirty="0" smtClean="0"/>
              <a:t>weights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7924800" cy="1981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9523" y="5029200"/>
            <a:ext cx="662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 learning: update weights after each example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882004"/>
            <a:ext cx="206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Batch learning?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0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inputs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finally get the answer after all levels compute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atch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for</a:t>
            </a:r>
            <a:r>
              <a:rPr lang="en-US" sz="2400" dirty="0" smtClean="0"/>
              <a:t> some number of iterations:</a:t>
            </a:r>
          </a:p>
          <a:p>
            <a:pPr marL="320040" lvl="1" indent="0">
              <a:buNone/>
            </a:pPr>
            <a:r>
              <a:rPr lang="en-US" sz="2000" dirty="0" smtClean="0"/>
              <a:t>randomly shuffle training data</a:t>
            </a:r>
          </a:p>
          <a:p>
            <a:pPr marL="320040" lvl="1" indent="0">
              <a:buNone/>
            </a:pPr>
            <a:r>
              <a:rPr lang="en-US" sz="2000" dirty="0" smtClean="0"/>
              <a:t>initialize weight accumulators to 0 (one for each weight)</a:t>
            </a:r>
          </a:p>
          <a:p>
            <a:pPr marL="320040" lvl="1" indent="0">
              <a:buNone/>
            </a:pPr>
            <a:r>
              <a:rPr lang="en-US" sz="2000" dirty="0" smtClean="0">
                <a:solidFill>
                  <a:srgbClr val="FF6600"/>
                </a:solidFill>
              </a:rPr>
              <a:t>for</a:t>
            </a:r>
            <a:r>
              <a:rPr lang="en-US" sz="2000" dirty="0" smtClean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sz="1800" dirty="0" smtClean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1800" dirty="0" smtClean="0"/>
              <a:t>Calculate </a:t>
            </a:r>
            <a:r>
              <a:rPr lang="en-US" sz="1800" dirty="0"/>
              <a:t>new weights and modified errors at output </a:t>
            </a:r>
            <a:r>
              <a:rPr lang="en-US" sz="1800" dirty="0" smtClean="0"/>
              <a:t>layer </a:t>
            </a:r>
          </a:p>
          <a:p>
            <a:pPr marL="937260" lvl="2" indent="-342900">
              <a:buFontTx/>
              <a:buChar char="-"/>
            </a:pPr>
            <a:r>
              <a:rPr lang="en-US" sz="1800" dirty="0" smtClean="0"/>
              <a:t>Recursively </a:t>
            </a:r>
            <a:r>
              <a:rPr lang="en-US" sz="1800" dirty="0"/>
              <a:t>calculate new weights and modified errors on hidden layers based on recursive </a:t>
            </a:r>
            <a:r>
              <a:rPr lang="en-US" sz="1800" dirty="0" smtClean="0"/>
              <a:t>relationship</a:t>
            </a:r>
          </a:p>
          <a:p>
            <a:pPr marL="937260" lvl="2" indent="-342900">
              <a:buFontTx/>
              <a:buChar char="-"/>
            </a:pPr>
            <a:r>
              <a:rPr lang="en-US" sz="1800" dirty="0" smtClean="0"/>
              <a:t>Add new weights to weight accumulators</a:t>
            </a:r>
          </a:p>
          <a:p>
            <a:pPr marL="320040" lvl="1" indent="0">
              <a:buNone/>
            </a:pPr>
            <a:r>
              <a:rPr lang="en-US" sz="2100" dirty="0" smtClean="0"/>
              <a:t>Divide weight accumulators by number of examples</a:t>
            </a:r>
          </a:p>
          <a:p>
            <a:pPr marL="320040" lvl="1" indent="0">
              <a:buNone/>
            </a:pPr>
            <a:r>
              <a:rPr lang="en-US" sz="2100" dirty="0" smtClean="0"/>
              <a:t>Update model weights by weight accumulators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806580" y="4876800"/>
            <a:ext cx="5822820" cy="7620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6219" y="6096000"/>
            <a:ext cx="705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Process </a:t>
            </a:r>
            <a:r>
              <a:rPr lang="en-US" sz="2400" i="1" dirty="0" smtClean="0">
                <a:solidFill>
                  <a:srgbClr val="0000FF"/>
                </a:solidFill>
              </a:rPr>
              <a:t>all</a:t>
            </a:r>
            <a:r>
              <a:rPr lang="en-US" sz="2400" dirty="0" smtClean="0">
                <a:solidFill>
                  <a:srgbClr val="0000FF"/>
                </a:solidFill>
              </a:rPr>
              <a:t> of the examples before updating the weights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8980" y="2438400"/>
            <a:ext cx="5899020" cy="457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7427" y="4419600"/>
            <a:ext cx="4729973" cy="457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Momentum: include a factor in the weight update to keep moving in the direction of the previous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Mini-batch: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ompromise between online and batch</a:t>
            </a:r>
          </a:p>
          <a:p>
            <a:pPr lvl="1"/>
            <a:r>
              <a:rPr lang="en-US" dirty="0" smtClean="0"/>
              <a:t>Avoids noisiness of updates from online while making more educated weight updates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Simulated annealing:</a:t>
            </a:r>
          </a:p>
          <a:p>
            <a:pPr lvl="1"/>
            <a:r>
              <a:rPr lang="en-US" dirty="0" smtClean="0"/>
              <a:t>With some probability make a random weight update</a:t>
            </a:r>
          </a:p>
          <a:p>
            <a:pPr lvl="1"/>
            <a:r>
              <a:rPr lang="en-US" dirty="0" smtClean="0"/>
              <a:t>Reduce this probability over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3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neural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Picking network configuration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Can be slow to train for large networks and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Loss functions (including squared error) are generally not convex </a:t>
            </a:r>
            <a:r>
              <a:rPr lang="en-US" i="1" dirty="0" smtClean="0"/>
              <a:t>with respect to the parameter space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8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</a:t>
            </a:r>
            <a:r>
              <a:rPr lang="en-US" sz="2800" dirty="0" smtClean="0"/>
              <a:t>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 smtClean="0"/>
              <a:t>Hebb</a:t>
            </a:r>
            <a:r>
              <a:rPr lang="en-US" sz="2800" dirty="0" smtClean="0"/>
              <a:t> </a:t>
            </a:r>
            <a:r>
              <a:rPr lang="en-US" sz="2800" dirty="0"/>
              <a:t>(1949) – Simple updating rule for </a:t>
            </a:r>
            <a:r>
              <a:rPr lang="en-US" sz="2800" dirty="0" smtClean="0"/>
              <a:t>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Rosenblatt </a:t>
            </a:r>
            <a:r>
              <a:rPr lang="en-US" sz="2800" dirty="0"/>
              <a:t>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 smtClean="0"/>
              <a:t>Minsky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Bryson </a:t>
            </a:r>
            <a:r>
              <a:rPr lang="en-US" sz="2800" dirty="0"/>
              <a:t>and Ho (1969, but largely ignored until </a:t>
            </a:r>
            <a:r>
              <a:rPr lang="en-US" sz="2800" dirty="0" smtClean="0"/>
              <a:t>1980s--Rosenblatt) </a:t>
            </a:r>
            <a:r>
              <a:rPr lang="en-US" sz="2800" dirty="0"/>
              <a:t>– invented </a:t>
            </a:r>
            <a:r>
              <a:rPr lang="en-US" sz="2800" dirty="0" err="1" smtClean="0"/>
              <a:t>backpropagation</a:t>
            </a:r>
            <a:r>
              <a:rPr lang="en-US" sz="2800" dirty="0" smtClean="0"/>
              <a:t> </a:t>
            </a:r>
            <a:r>
              <a:rPr lang="en-US" sz="2800" dirty="0"/>
              <a:t>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138442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www.nytimes.com</a:t>
            </a:r>
            <a:r>
              <a:rPr lang="en-US" dirty="0"/>
              <a:t>/2012/06/26/technology/in-a-big-network-of-computers-evidence-of-machine-learning.html?_r=0</a:t>
            </a:r>
          </a:p>
        </p:txBody>
      </p:sp>
    </p:spTree>
    <p:extLst>
      <p:ext uri="{BB962C8B-B14F-4D97-AF65-F5344CB8AC3E}">
        <p14:creationId xmlns:p14="http://schemas.microsoft.com/office/powerpoint/2010/main" val="787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</a:t>
            </a:r>
            <a:r>
              <a:rPr lang="en-US" sz="4000" dirty="0" smtClean="0"/>
              <a:t>euron/</a:t>
            </a:r>
            <a:r>
              <a:rPr lang="en-US" sz="4000" dirty="0"/>
              <a:t>p</a:t>
            </a:r>
            <a:r>
              <a:rPr lang="en-US" sz="4000" dirty="0" smtClean="0"/>
              <a:t>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167347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818FF"/>
                </a:solidFill>
              </a:rPr>
              <a:t>activation function</a:t>
            </a:r>
            <a:endParaRPr lang="en-US" dirty="0">
              <a:solidFill>
                <a:srgbClr val="1818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253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hard threshold: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 smtClean="0"/>
          </a:p>
          <a:p>
            <a:pPr marL="45720" indent="0">
              <a:buNone/>
            </a:pPr>
            <a:r>
              <a:rPr lang="en-US" sz="2700" dirty="0" err="1" smtClean="0"/>
              <a:t>tanh</a:t>
            </a:r>
            <a:r>
              <a:rPr lang="en-US" sz="2700" dirty="0" smtClean="0"/>
              <a:t> x</a:t>
            </a:r>
            <a:endParaRPr lang="en-US" sz="2700" dirty="0"/>
          </a:p>
          <a:p>
            <a:pPr lvl="1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16576"/>
              </p:ext>
            </p:extLst>
          </p:nvPr>
        </p:nvGraphicFramePr>
        <p:xfrm>
          <a:off x="1430338" y="4238625"/>
          <a:ext cx="19081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78" name="Equation" r:id="rId4" imgW="838200" imgH="393700" progId="Equation.3">
                  <p:embed/>
                </p:oleObj>
              </mc:Choice>
              <mc:Fallback>
                <p:oleObj name="Equation" r:id="rId4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4238625"/>
                        <a:ext cx="1908175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712437"/>
              </p:ext>
            </p:extLst>
          </p:nvPr>
        </p:nvGraphicFramePr>
        <p:xfrm>
          <a:off x="1143000" y="2143125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79" name="Equation" r:id="rId7" imgW="1536700" imgH="495300" progId="Equation.3">
                  <p:embed/>
                </p:oleObj>
              </mc:Choice>
              <mc:Fallback>
                <p:oleObj name="Equation" r:id="rId7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143125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1306" y="3327844"/>
            <a:ext cx="2667000" cy="17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14659</TotalTime>
  <Words>2006</Words>
  <Application>Microsoft Macintosh PowerPoint</Application>
  <PresentationFormat>On-screen Show (4:3)</PresentationFormat>
  <Paragraphs>699</Paragraphs>
  <Slides>75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Median</vt:lpstr>
      <vt:lpstr>Equation</vt:lpstr>
      <vt:lpstr>Microsoft Equation</vt:lpstr>
      <vt:lpstr>backpropagation</vt:lpstr>
      <vt:lpstr>Admin</vt:lpstr>
      <vt:lpstr>Neural network</vt:lpstr>
      <vt:lpstr>Neural network</vt:lpstr>
      <vt:lpstr>Neural network</vt:lpstr>
      <vt:lpstr>Neural network</vt:lpstr>
      <vt:lpstr>Neural network</vt:lpstr>
      <vt:lpstr>PowerPoint Presentation</vt:lpstr>
      <vt:lpstr>Activation functions</vt:lpstr>
      <vt:lpstr>Training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Backpropagation: the details</vt:lpstr>
      <vt:lpstr>Backpropagation</vt:lpstr>
      <vt:lpstr>Hidden layer weights</vt:lpstr>
      <vt:lpstr>Hidden layer weights</vt:lpstr>
      <vt:lpstr>Hidden layer weights</vt:lpstr>
      <vt:lpstr>Why all the math?</vt:lpstr>
      <vt:lpstr>PowerPoint Presentation</vt:lpstr>
      <vt:lpstr>PowerPoint Presentation</vt:lpstr>
      <vt:lpstr>PowerPoint Presentation</vt:lpstr>
      <vt:lpstr>Backpropagation</vt:lpstr>
      <vt:lpstr>Backpropagation</vt:lpstr>
      <vt:lpstr>Backpropagation</vt:lpstr>
      <vt:lpstr>Backpropgation generalization</vt:lpstr>
      <vt:lpstr>Backpropgation generalization</vt:lpstr>
      <vt:lpstr>Backpropgation generalization</vt:lpstr>
      <vt:lpstr>Backpropgation generalization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Multiple output nodes</vt:lpstr>
      <vt:lpstr>Multiple output nodes</vt:lpstr>
      <vt:lpstr>Backpropagation implementation</vt:lpstr>
      <vt:lpstr>Backpropagation implementation</vt:lpstr>
      <vt:lpstr>Activation function derivatives</vt:lpstr>
      <vt:lpstr>Learning rate</vt:lpstr>
      <vt:lpstr>Backpropagation implementation</vt:lpstr>
      <vt:lpstr>Handling bias</vt:lpstr>
      <vt:lpstr>Handling bias</vt:lpstr>
      <vt:lpstr>Online vs. batch learning</vt:lpstr>
      <vt:lpstr>Batch learning</vt:lpstr>
      <vt:lpstr>Many variations</vt:lpstr>
      <vt:lpstr>Challenges of neural networks?</vt:lpstr>
      <vt:lpstr>History of Neural Networks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1055</cp:revision>
  <cp:lastPrinted>2016-10-27T20:52:47Z</cp:lastPrinted>
  <dcterms:created xsi:type="dcterms:W3CDTF">2011-01-25T19:35:23Z</dcterms:created>
  <dcterms:modified xsi:type="dcterms:W3CDTF">2016-11-03T15:53:49Z</dcterms:modified>
</cp:coreProperties>
</file>