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6" r:id="rId2"/>
    <p:sldId id="336" r:id="rId3"/>
    <p:sldId id="459" r:id="rId4"/>
    <p:sldId id="267" r:id="rId5"/>
    <p:sldId id="340" r:id="rId6"/>
    <p:sldId id="341" r:id="rId7"/>
    <p:sldId id="313" r:id="rId8"/>
    <p:sldId id="316" r:id="rId9"/>
    <p:sldId id="317" r:id="rId10"/>
    <p:sldId id="318" r:id="rId11"/>
    <p:sldId id="322" r:id="rId12"/>
    <p:sldId id="323" r:id="rId13"/>
    <p:sldId id="324" r:id="rId14"/>
    <p:sldId id="327" r:id="rId15"/>
    <p:sldId id="342" r:id="rId16"/>
    <p:sldId id="328" r:id="rId17"/>
    <p:sldId id="344" r:id="rId18"/>
    <p:sldId id="325" r:id="rId19"/>
    <p:sldId id="326" r:id="rId20"/>
    <p:sldId id="330" r:id="rId21"/>
    <p:sldId id="331" r:id="rId22"/>
    <p:sldId id="332" r:id="rId23"/>
    <p:sldId id="333" r:id="rId24"/>
    <p:sldId id="335" r:id="rId25"/>
    <p:sldId id="343" r:id="rId26"/>
    <p:sldId id="329" r:id="rId27"/>
    <p:sldId id="345" r:id="rId28"/>
    <p:sldId id="347" r:id="rId29"/>
    <p:sldId id="346" r:id="rId30"/>
    <p:sldId id="348" r:id="rId31"/>
    <p:sldId id="349" r:id="rId32"/>
    <p:sldId id="353" r:id="rId33"/>
    <p:sldId id="356" r:id="rId34"/>
    <p:sldId id="354" r:id="rId35"/>
    <p:sldId id="355" r:id="rId36"/>
    <p:sldId id="339" r:id="rId37"/>
    <p:sldId id="357" r:id="rId38"/>
    <p:sldId id="358" r:id="rId39"/>
    <p:sldId id="359" r:id="rId40"/>
    <p:sldId id="360" r:id="rId41"/>
    <p:sldId id="362" r:id="rId42"/>
    <p:sldId id="361" r:id="rId43"/>
    <p:sldId id="363" r:id="rId44"/>
    <p:sldId id="364" r:id="rId45"/>
    <p:sldId id="365" r:id="rId46"/>
    <p:sldId id="366" r:id="rId47"/>
    <p:sldId id="367" r:id="rId48"/>
    <p:sldId id="368" r:id="rId49"/>
    <p:sldId id="369" r:id="rId50"/>
    <p:sldId id="370" r:id="rId51"/>
    <p:sldId id="371" r:id="rId52"/>
    <p:sldId id="372" r:id="rId53"/>
    <p:sldId id="373" r:id="rId54"/>
    <p:sldId id="374" r:id="rId55"/>
    <p:sldId id="46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7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352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10/6/15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cs41b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cs41b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CS41B machine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52 – 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6660"/>
          <a:stretch/>
        </p:blipFill>
        <p:spPr>
          <a:xfrm>
            <a:off x="1320800" y="309033"/>
            <a:ext cx="5981700" cy="314818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937000" y="1213556"/>
            <a:ext cx="2878667" cy="2624666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26772" y="4232112"/>
            <a:ext cx="371560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operation function</a:t>
            </a:r>
          </a:p>
          <a:p>
            <a:r>
              <a:rPr lang="en-US" sz="2800" dirty="0" err="1" smtClean="0">
                <a:solidFill>
                  <a:srgbClr val="0000FF"/>
                </a:solidFill>
              </a:rPr>
              <a:t>dest</a:t>
            </a:r>
            <a:r>
              <a:rPr lang="en-US" sz="2800" dirty="0" smtClean="0">
                <a:solidFill>
                  <a:srgbClr val="0000FF"/>
                </a:solidFill>
              </a:rPr>
              <a:t> = first register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src0 = second register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src1 = third register</a:t>
            </a:r>
          </a:p>
          <a:p>
            <a:r>
              <a:rPr lang="en-US" sz="2800" dirty="0" err="1" smtClean="0">
                <a:solidFill>
                  <a:srgbClr val="0000FF"/>
                </a:solidFill>
              </a:rPr>
              <a:t>arg</a:t>
            </a:r>
            <a:r>
              <a:rPr lang="en-US" sz="2800" dirty="0" smtClean="0">
                <a:solidFill>
                  <a:srgbClr val="0000FF"/>
                </a:solidFill>
              </a:rPr>
              <a:t> = number/argument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216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27693" y="284946"/>
            <a:ext cx="21563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adc</a:t>
            </a:r>
            <a:r>
              <a:rPr lang="en-US" sz="3200" dirty="0" smtClean="0"/>
              <a:t> r1 r0 8</a:t>
            </a:r>
          </a:p>
          <a:p>
            <a:r>
              <a:rPr lang="en-US" sz="3200" dirty="0" err="1" smtClean="0"/>
              <a:t>neg</a:t>
            </a:r>
            <a:r>
              <a:rPr lang="en-US" sz="3200" dirty="0" smtClean="0"/>
              <a:t> r2 r1</a:t>
            </a:r>
          </a:p>
          <a:p>
            <a:r>
              <a:rPr lang="en-US" sz="3200" dirty="0" smtClean="0"/>
              <a:t>sub r2 r1 r2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6660"/>
          <a:stretch/>
        </p:blipFill>
        <p:spPr>
          <a:xfrm>
            <a:off x="1320800" y="3457222"/>
            <a:ext cx="5981700" cy="31481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6444" y="2370667"/>
            <a:ext cx="3334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number is in r2?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411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27693" y="284946"/>
            <a:ext cx="21563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adc</a:t>
            </a:r>
            <a:r>
              <a:rPr lang="en-US" sz="3200" dirty="0" smtClean="0"/>
              <a:t> r1 r0 8</a:t>
            </a:r>
          </a:p>
          <a:p>
            <a:r>
              <a:rPr lang="en-US" sz="3200" dirty="0" err="1" smtClean="0"/>
              <a:t>neg</a:t>
            </a:r>
            <a:r>
              <a:rPr lang="en-US" sz="3200" dirty="0" smtClean="0"/>
              <a:t> r2 r1</a:t>
            </a:r>
          </a:p>
          <a:p>
            <a:r>
              <a:rPr lang="en-US" sz="3200" dirty="0" smtClean="0"/>
              <a:t>sub r2 r1 r2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26660"/>
          <a:stretch/>
        </p:blipFill>
        <p:spPr>
          <a:xfrm>
            <a:off x="1320800" y="3457222"/>
            <a:ext cx="5981700" cy="314818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940777" y="309223"/>
            <a:ext cx="100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r1 = 8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4888" y="799110"/>
            <a:ext cx="2074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r2 = -8, r1 = 8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83110" y="1265942"/>
            <a:ext cx="1171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r2 = 16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250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959555"/>
            <a:ext cx="5867400" cy="176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43189" y="3022558"/>
            <a:ext cx="66479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sto</a:t>
            </a:r>
            <a:r>
              <a:rPr lang="en-US" sz="2800" dirty="0" smtClean="0">
                <a:solidFill>
                  <a:srgbClr val="0000FF"/>
                </a:solidFill>
              </a:rPr>
              <a:t> = save data in register TO memory</a:t>
            </a:r>
          </a:p>
          <a:p>
            <a:r>
              <a:rPr lang="en-US" sz="2800" dirty="0" err="1" smtClean="0">
                <a:solidFill>
                  <a:srgbClr val="0000FF"/>
                </a:solidFill>
              </a:rPr>
              <a:t>loa</a:t>
            </a:r>
            <a:r>
              <a:rPr lang="en-US" sz="2800" dirty="0" smtClean="0">
                <a:solidFill>
                  <a:srgbClr val="0000FF"/>
                </a:solidFill>
              </a:rPr>
              <a:t> = put data FROM memory into a register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471" y="4329668"/>
            <a:ext cx="76867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Special cases: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saving TO (</a:t>
            </a:r>
            <a:r>
              <a:rPr lang="en-US" sz="2800" dirty="0" err="1" smtClean="0">
                <a:solidFill>
                  <a:srgbClr val="0000FF"/>
                </a:solidFill>
              </a:rPr>
              <a:t>sto</a:t>
            </a:r>
            <a:r>
              <a:rPr lang="en-US" sz="2800" dirty="0" smtClean="0">
                <a:solidFill>
                  <a:srgbClr val="0000FF"/>
                </a:solidFill>
              </a:rPr>
              <a:t>) address 0 prints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reading from (</a:t>
            </a:r>
            <a:r>
              <a:rPr lang="en-US" sz="2800" dirty="0" err="1" smtClean="0">
                <a:solidFill>
                  <a:srgbClr val="0000FF"/>
                </a:solidFill>
              </a:rPr>
              <a:t>loa</a:t>
            </a:r>
            <a:r>
              <a:rPr lang="en-US" sz="2800" dirty="0" smtClean="0">
                <a:solidFill>
                  <a:srgbClr val="0000FF"/>
                </a:solidFill>
              </a:rPr>
              <a:t>) address 0 gets input from user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204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1454855"/>
            <a:ext cx="58674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0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Basic structure of CS41B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797756"/>
            <a:ext cx="8855907" cy="2647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; great comments at the top!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;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instruction1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instruction2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</a:t>
            </a: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hlt</a:t>
            </a:r>
            <a:r>
              <a:rPr lang="en-US" sz="1800" dirty="0" smtClean="0">
                <a:latin typeface="Courier New"/>
                <a:cs typeface="Courier New"/>
              </a:rPr>
              <a:t>		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end			 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Left Brace 4"/>
          <p:cNvSpPr/>
          <p:nvPr/>
        </p:nvSpPr>
        <p:spPr>
          <a:xfrm rot="16200000">
            <a:off x="592667" y="4092223"/>
            <a:ext cx="254000" cy="762000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9889" y="4767112"/>
            <a:ext cx="4005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whitespace before operations/instructions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86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CS41B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 at subtract.a41</a:t>
            </a:r>
          </a:p>
          <a:p>
            <a:pPr>
              <a:buFontTx/>
              <a:buChar char="-"/>
            </a:pPr>
            <a:r>
              <a:rPr lang="en-US" dirty="0" smtClean="0"/>
              <a:t>load two numbers from the user</a:t>
            </a:r>
          </a:p>
          <a:p>
            <a:pPr>
              <a:buFontTx/>
              <a:buChar char="-"/>
            </a:pPr>
            <a:r>
              <a:rPr lang="en-US" dirty="0" smtClean="0"/>
              <a:t>subtract</a:t>
            </a:r>
          </a:p>
          <a:p>
            <a:pPr>
              <a:buFontTx/>
              <a:buChar char="-"/>
            </a:pPr>
            <a:r>
              <a:rPr lang="en-US" dirty="0" smtClean="0"/>
              <a:t>print the result</a:t>
            </a:r>
          </a:p>
        </p:txBody>
      </p:sp>
    </p:spTree>
    <p:extLst>
      <p:ext uri="{BB962C8B-B14F-4D97-AF65-F5344CB8AC3E}">
        <p14:creationId xmlns:p14="http://schemas.microsoft.com/office/powerpoint/2010/main" val="210226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</a:t>
            </a:r>
            <a:r>
              <a:rPr lang="en-US" dirty="0" err="1" smtClean="0"/>
              <a:t>simulater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Different windows</a:t>
            </a:r>
          </a:p>
          <a:p>
            <a:pPr lvl="1"/>
            <a:r>
              <a:rPr lang="en-US" dirty="0" smtClean="0"/>
              <a:t>Memory (left)</a:t>
            </a:r>
          </a:p>
          <a:p>
            <a:pPr lvl="1"/>
            <a:r>
              <a:rPr lang="en-US" dirty="0" smtClean="0"/>
              <a:t>Instruction execution (right)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I/O and running program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6339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351366"/>
            <a:ext cx="5981700" cy="3530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87222" y="4783667"/>
            <a:ext cx="45231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 these operations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3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351366"/>
            <a:ext cx="5981700" cy="3530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5555" y="4260447"/>
            <a:ext cx="58248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Modify </a:t>
            </a:r>
            <a:r>
              <a:rPr lang="en-US" sz="2800" dirty="0" err="1" smtClean="0">
                <a:solidFill>
                  <a:srgbClr val="0000FF"/>
                </a:solidFill>
              </a:rPr>
              <a:t>ic</a:t>
            </a:r>
            <a:r>
              <a:rPr lang="en-US" sz="2800" dirty="0" smtClean="0">
                <a:solidFill>
                  <a:srgbClr val="0000FF"/>
                </a:solidFill>
              </a:rPr>
              <a:t>, the instruction counter…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which changes the flow of the program!</a:t>
            </a:r>
          </a:p>
        </p:txBody>
      </p:sp>
    </p:spTree>
    <p:extLst>
      <p:ext uri="{BB962C8B-B14F-4D97-AF65-F5344CB8AC3E}">
        <p14:creationId xmlns:p14="http://schemas.microsoft.com/office/powerpoint/2010/main" val="4567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Midterm Thursday</a:t>
            </a:r>
          </a:p>
          <a:p>
            <a:pPr lvl="1"/>
            <a:r>
              <a:rPr lang="en-US" dirty="0" smtClean="0"/>
              <a:t>Review question sessions tonight and Wednesday</a:t>
            </a:r>
          </a:p>
          <a:p>
            <a:endParaRPr lang="en-US" dirty="0"/>
          </a:p>
          <a:p>
            <a:r>
              <a:rPr lang="en-US" dirty="0" smtClean="0"/>
              <a:t>Assignment 3?</a:t>
            </a:r>
          </a:p>
          <a:p>
            <a:endParaRPr lang="en-US" dirty="0"/>
          </a:p>
          <a:p>
            <a:r>
              <a:rPr lang="en-US" dirty="0" smtClean="0"/>
              <a:t>Assignment 4 out soon</a:t>
            </a:r>
          </a:p>
          <a:p>
            <a:pPr lvl="1"/>
            <a:r>
              <a:rPr lang="en-US" dirty="0" smtClean="0"/>
              <a:t>Due Monday 10/12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7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2933699"/>
            <a:ext cx="5981700" cy="3530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79890" y="719667"/>
            <a:ext cx="2407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beq</a:t>
            </a:r>
            <a:r>
              <a:rPr lang="en-US" sz="2800" dirty="0" smtClean="0"/>
              <a:t> r3 r0 done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11778" y="1544612"/>
            <a:ext cx="2939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57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2933699"/>
            <a:ext cx="5981700" cy="3530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79890" y="719667"/>
            <a:ext cx="2407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beq</a:t>
            </a:r>
            <a:r>
              <a:rPr lang="en-US" sz="2800" dirty="0" smtClean="0"/>
              <a:t> r3 r0 done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48834" y="1424113"/>
            <a:ext cx="63076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If r3 = 0, branch to the label “done”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if not (else) </a:t>
            </a:r>
            <a:r>
              <a:rPr lang="en-US" sz="2800" dirty="0" err="1" smtClean="0">
                <a:solidFill>
                  <a:srgbClr val="0000FF"/>
                </a:solidFill>
              </a:rPr>
              <a:t>ic</a:t>
            </a:r>
            <a:r>
              <a:rPr lang="en-US" sz="2800" dirty="0" smtClean="0">
                <a:solidFill>
                  <a:srgbClr val="0000FF"/>
                </a:solidFill>
              </a:rPr>
              <a:t> is incremented as normal to the next instruction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665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2933699"/>
            <a:ext cx="5981700" cy="3530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79890" y="719667"/>
            <a:ext cx="2288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ble</a:t>
            </a:r>
            <a:r>
              <a:rPr lang="en-US" sz="2800" dirty="0" smtClean="0"/>
              <a:t> r2 r3 done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11778" y="1544612"/>
            <a:ext cx="2939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472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2933699"/>
            <a:ext cx="5981700" cy="3530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79890" y="719667"/>
            <a:ext cx="2288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ble</a:t>
            </a:r>
            <a:r>
              <a:rPr lang="en-US" sz="2800" smtClean="0"/>
              <a:t> r2 r3 </a:t>
            </a:r>
            <a:r>
              <a:rPr lang="en-US" sz="2800" dirty="0" smtClean="0"/>
              <a:t>done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039219" y="1806222"/>
            <a:ext cx="5517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If r2 &lt;= r3, branch to the label done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94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351366"/>
            <a:ext cx="5981700" cy="3530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6388" y="4301672"/>
            <a:ext cx="61101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Conditionals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Loops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Change the order that instructions are executed</a:t>
            </a:r>
          </a:p>
        </p:txBody>
      </p:sp>
    </p:spTree>
    <p:extLst>
      <p:ext uri="{BB962C8B-B14F-4D97-AF65-F5344CB8AC3E}">
        <p14:creationId xmlns:p14="http://schemas.microsoft.com/office/powerpoint/2010/main" val="3641476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Basic structure of CS41B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797756"/>
            <a:ext cx="8855907" cy="39441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; great comments at the top!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;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instruction1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instruction2		; comment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label1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instruction		; comment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instruction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label2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</a:t>
            </a: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hlt</a:t>
            </a:r>
            <a:r>
              <a:rPr lang="en-US" sz="1800" dirty="0" smtClean="0">
                <a:latin typeface="Courier New"/>
                <a:cs typeface="Courier New"/>
              </a:rPr>
              <a:t>		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end			 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Left Brace 4"/>
          <p:cNvSpPr/>
          <p:nvPr/>
        </p:nvSpPr>
        <p:spPr>
          <a:xfrm rot="16200000">
            <a:off x="592667" y="5487944"/>
            <a:ext cx="254000" cy="762000"/>
          </a:xfrm>
          <a:prstGeom prst="leftBrac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9889" y="5995944"/>
            <a:ext cx="45861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 whitespace before operations/instructions</a:t>
            </a:r>
          </a:p>
          <a:p>
            <a:r>
              <a:rPr lang="en-US" sz="2000" dirty="0" smtClean="0"/>
              <a:t>- labels go here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4069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CS41B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 at max_simple.a41</a:t>
            </a:r>
          </a:p>
          <a:p>
            <a:pPr>
              <a:buFontTx/>
              <a:buChar char="-"/>
            </a:pPr>
            <a:r>
              <a:rPr lang="en-US" dirty="0" smtClean="0"/>
              <a:t>Get two values from the user</a:t>
            </a:r>
          </a:p>
          <a:p>
            <a:pPr>
              <a:buFontTx/>
              <a:buChar char="-"/>
            </a:pPr>
            <a:r>
              <a:rPr lang="en-US" dirty="0"/>
              <a:t>C</a:t>
            </a:r>
            <a:r>
              <a:rPr lang="en-US" dirty="0" smtClean="0"/>
              <a:t>ompare them</a:t>
            </a:r>
          </a:p>
          <a:p>
            <a:pPr>
              <a:buFontTx/>
              <a:buChar char="-"/>
            </a:pPr>
            <a:r>
              <a:rPr lang="en-US" dirty="0" smtClean="0"/>
              <a:t>Use a branch to distinguish between the two cases</a:t>
            </a:r>
          </a:p>
          <a:p>
            <a:pPr lvl="1">
              <a:buFontTx/>
              <a:buChar char="-"/>
            </a:pPr>
            <a:r>
              <a:rPr lang="en-US" dirty="0" smtClean="0"/>
              <a:t>Goal is to get largest value in r3</a:t>
            </a:r>
          </a:p>
          <a:p>
            <a:pPr>
              <a:buFontTx/>
              <a:buChar char="-"/>
            </a:pPr>
            <a:r>
              <a:rPr lang="en-US" dirty="0" smtClean="0"/>
              <a:t>print largest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4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code do?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797756"/>
            <a:ext cx="8277352" cy="4961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bge</a:t>
            </a:r>
            <a:r>
              <a:rPr lang="en-US" sz="1800" dirty="0">
                <a:latin typeface="Courier New"/>
                <a:cs typeface="Courier New"/>
              </a:rPr>
              <a:t> r3 r0 </a:t>
            </a:r>
            <a:r>
              <a:rPr lang="en-US" sz="1800" dirty="0" err="1" smtClean="0">
                <a:latin typeface="Courier New"/>
                <a:cs typeface="Courier New"/>
              </a:rPr>
              <a:t>elif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sbc</a:t>
            </a:r>
            <a:r>
              <a:rPr lang="en-US" sz="1800" dirty="0">
                <a:latin typeface="Courier New"/>
                <a:cs typeface="Courier New"/>
              </a:rPr>
              <a:t> r2 r0 </a:t>
            </a:r>
            <a:r>
              <a:rPr lang="en-US" sz="1800" dirty="0" smtClean="0">
                <a:latin typeface="Courier New"/>
                <a:cs typeface="Courier New"/>
              </a:rPr>
              <a:t>1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brs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elif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beq</a:t>
            </a:r>
            <a:r>
              <a:rPr lang="en-US" sz="1800" dirty="0">
                <a:latin typeface="Courier New"/>
                <a:cs typeface="Courier New"/>
              </a:rPr>
              <a:t> r3 r0 </a:t>
            </a:r>
            <a:r>
              <a:rPr lang="en-US" sz="1800" dirty="0" smtClean="0">
                <a:latin typeface="Courier New"/>
                <a:cs typeface="Courier New"/>
              </a:rPr>
              <a:t>else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adc</a:t>
            </a:r>
            <a:r>
              <a:rPr lang="en-US" sz="1800" dirty="0">
                <a:latin typeface="Courier New"/>
                <a:cs typeface="Courier New"/>
              </a:rPr>
              <a:t> r2 r0 </a:t>
            </a:r>
            <a:r>
              <a:rPr lang="en-US" sz="1800" dirty="0" smtClean="0">
                <a:latin typeface="Courier New"/>
                <a:cs typeface="Courier New"/>
              </a:rPr>
              <a:t>1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brs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add r2 r0 </a:t>
            </a:r>
            <a:r>
              <a:rPr lang="en-US" sz="1800" dirty="0" smtClean="0">
                <a:latin typeface="Courier New"/>
                <a:cs typeface="Courier New"/>
              </a:rPr>
              <a:t>r0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err="1"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sto</a:t>
            </a:r>
            <a:r>
              <a:rPr lang="en-US" sz="1800" dirty="0">
                <a:latin typeface="Courier New"/>
                <a:cs typeface="Courier New"/>
              </a:rPr>
              <a:t> r0 </a:t>
            </a:r>
            <a:r>
              <a:rPr lang="en-US" sz="1800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hlt</a:t>
            </a:r>
            <a:r>
              <a:rPr lang="en-US" sz="1800" dirty="0">
                <a:latin typeface="Courier New"/>
                <a:cs typeface="Courier New"/>
              </a:rPr>
              <a:t>		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end</a:t>
            </a:r>
            <a:r>
              <a:rPr lang="en-US" sz="1800" dirty="0" smtClean="0">
                <a:latin typeface="Courier New"/>
                <a:cs typeface="Courier New"/>
              </a:rPr>
              <a:t>			 </a:t>
            </a:r>
            <a:endParaRPr lang="en-US" sz="1800" dirty="0">
              <a:latin typeface="Courier New"/>
              <a:cs typeface="Courier New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8017"/>
          <a:stretch/>
        </p:blipFill>
        <p:spPr>
          <a:xfrm>
            <a:off x="3578578" y="2159000"/>
            <a:ext cx="4550212" cy="193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014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code do?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792109"/>
            <a:ext cx="3318420" cy="5235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bge</a:t>
            </a:r>
            <a:r>
              <a:rPr lang="en-US" sz="1800" dirty="0" smtClean="0">
                <a:latin typeface="Courier New"/>
                <a:cs typeface="Courier New"/>
              </a:rPr>
              <a:t> r3 </a:t>
            </a:r>
            <a:r>
              <a:rPr lang="en-US" sz="1800" dirty="0">
                <a:latin typeface="Courier New"/>
                <a:cs typeface="Courier New"/>
              </a:rPr>
              <a:t>r0 </a:t>
            </a:r>
            <a:r>
              <a:rPr lang="en-US" sz="1800" dirty="0" err="1">
                <a:latin typeface="Courier New"/>
                <a:cs typeface="Courier New"/>
              </a:rPr>
              <a:t>elif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sbc</a:t>
            </a:r>
            <a:r>
              <a:rPr lang="en-US" sz="1800" dirty="0">
                <a:latin typeface="Courier New"/>
                <a:cs typeface="Courier New"/>
              </a:rPr>
              <a:t> r2 r0 1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brs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err="1">
                <a:latin typeface="Courier New"/>
                <a:cs typeface="Courier New"/>
              </a:rPr>
              <a:t>elif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beq</a:t>
            </a:r>
            <a:r>
              <a:rPr lang="en-US" sz="1800" dirty="0">
                <a:latin typeface="Courier New"/>
                <a:cs typeface="Courier New"/>
              </a:rPr>
              <a:t> r3 r0 else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adc</a:t>
            </a:r>
            <a:r>
              <a:rPr lang="en-US" sz="1800" dirty="0">
                <a:latin typeface="Courier New"/>
                <a:cs typeface="Courier New"/>
              </a:rPr>
              <a:t> r2 r0 1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brs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add r2 r0 r0</a:t>
            </a:r>
          </a:p>
          <a:p>
            <a:pPr marL="0" indent="0">
              <a:buNone/>
            </a:pPr>
            <a:r>
              <a:rPr lang="en-US" sz="1800" dirty="0" err="1">
                <a:latin typeface="Courier New"/>
                <a:cs typeface="Courier New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sto</a:t>
            </a:r>
            <a:r>
              <a:rPr lang="en-US" sz="1800" dirty="0">
                <a:latin typeface="Courier New"/>
                <a:cs typeface="Courier New"/>
              </a:rPr>
              <a:t> r0 r2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>
                <a:latin typeface="Courier New"/>
                <a:cs typeface="Courier New"/>
              </a:rPr>
              <a:t>hlt</a:t>
            </a:r>
            <a:r>
              <a:rPr lang="en-US" sz="1800" dirty="0">
                <a:latin typeface="Courier New"/>
                <a:cs typeface="Courier New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end</a:t>
            </a:r>
            <a:r>
              <a:rPr lang="en-US" sz="1800" dirty="0" smtClean="0">
                <a:latin typeface="Courier New"/>
                <a:cs typeface="Courier New"/>
              </a:rPr>
              <a:t>	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37179" y="1783645"/>
            <a:ext cx="234421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if( r3 &lt; 0 ){</a:t>
            </a:r>
          </a:p>
          <a:p>
            <a:r>
              <a:rPr lang="en-US" sz="2400" dirty="0" smtClean="0"/>
              <a:t>  r2 = -1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}else if( r3 != 0 ){</a:t>
            </a:r>
          </a:p>
          <a:p>
            <a:r>
              <a:rPr lang="en-US" sz="2400" dirty="0" smtClean="0"/>
              <a:t>  r2 = 1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}else{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r2 = 0</a:t>
            </a:r>
            <a:endParaRPr lang="en-US" sz="2400" dirty="0"/>
          </a:p>
          <a:p>
            <a:r>
              <a:rPr lang="en-US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9787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code do?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797756"/>
            <a:ext cx="8277352" cy="4961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bge</a:t>
            </a:r>
            <a:r>
              <a:rPr lang="en-US" sz="1800" dirty="0" smtClean="0">
                <a:latin typeface="Courier New"/>
                <a:cs typeface="Courier New"/>
              </a:rPr>
              <a:t> r3 r0 </a:t>
            </a:r>
            <a:r>
              <a:rPr lang="en-US" sz="1800" dirty="0" err="1" smtClean="0">
                <a:latin typeface="Courier New"/>
                <a:cs typeface="Courier New"/>
              </a:rPr>
              <a:t>elif</a:t>
            </a:r>
            <a:r>
              <a:rPr lang="en-US" sz="1800" dirty="0" smtClean="0">
                <a:latin typeface="Courier New"/>
                <a:cs typeface="Courier New"/>
              </a:rPr>
              <a:t>	; if r3 &gt;= 0 go to </a:t>
            </a:r>
            <a:r>
              <a:rPr lang="en-US" sz="1800" dirty="0" err="1" smtClean="0">
                <a:latin typeface="Courier New"/>
                <a:cs typeface="Courier New"/>
              </a:rPr>
              <a:t>elif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sbc</a:t>
            </a:r>
            <a:r>
              <a:rPr lang="en-US" sz="1800" dirty="0" smtClean="0">
                <a:latin typeface="Courier New"/>
                <a:cs typeface="Courier New"/>
              </a:rPr>
              <a:t> r2 r0 1		; r3 &lt; 0: r2 = -1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brs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r>
              <a:rPr lang="en-US" sz="1800" dirty="0" smtClean="0">
                <a:latin typeface="Courier New"/>
                <a:cs typeface="Courier New"/>
              </a:rPr>
              <a:t>		; jump to end of if/</a:t>
            </a:r>
            <a:r>
              <a:rPr lang="en-US" sz="1800" dirty="0" err="1" smtClean="0">
                <a:latin typeface="Courier New"/>
                <a:cs typeface="Courier New"/>
              </a:rPr>
              <a:t>elif</a:t>
            </a:r>
            <a:r>
              <a:rPr lang="en-US" sz="1800" dirty="0" smtClean="0">
                <a:latin typeface="Courier New"/>
                <a:cs typeface="Courier New"/>
              </a:rPr>
              <a:t>/else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elif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beq</a:t>
            </a:r>
            <a:r>
              <a:rPr lang="en-US" sz="1800" dirty="0" smtClean="0">
                <a:latin typeface="Courier New"/>
                <a:cs typeface="Courier New"/>
              </a:rPr>
              <a:t> r3 r0 else	; if r3 = 0 go to else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adc</a:t>
            </a:r>
            <a:r>
              <a:rPr lang="en-US" sz="1800" dirty="0" smtClean="0">
                <a:latin typeface="Courier New"/>
                <a:cs typeface="Courier New"/>
              </a:rPr>
              <a:t> r2 r0 1		; r3 &gt; 0: r2 = 1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brs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r>
              <a:rPr lang="en-US" sz="1800" dirty="0" smtClean="0">
                <a:latin typeface="Courier New"/>
                <a:cs typeface="Courier New"/>
              </a:rPr>
              <a:t>		; jump to end of if/</a:t>
            </a:r>
            <a:r>
              <a:rPr lang="en-US" sz="1800" dirty="0" err="1" smtClean="0">
                <a:latin typeface="Courier New"/>
                <a:cs typeface="Courier New"/>
              </a:rPr>
              <a:t>elif</a:t>
            </a:r>
            <a:r>
              <a:rPr lang="en-US" sz="1800" dirty="0" smtClean="0">
                <a:latin typeface="Courier New"/>
                <a:cs typeface="Courier New"/>
              </a:rPr>
              <a:t>/else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add r2 r0 r0		; r3 = 0: r2 = 0</a:t>
            </a: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sto</a:t>
            </a:r>
            <a:r>
              <a:rPr lang="en-US" sz="1800" dirty="0" smtClean="0">
                <a:latin typeface="Courier New"/>
                <a:cs typeface="Courier New"/>
              </a:rPr>
              <a:t> r0 r2</a:t>
            </a: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; print out r2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hlt</a:t>
            </a:r>
            <a:r>
              <a:rPr lang="en-US" sz="1800" dirty="0" smtClean="0">
                <a:latin typeface="Courier New"/>
                <a:cs typeface="Courier New"/>
              </a:rPr>
              <a:t>		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end			 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67609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700867"/>
            <a:ext cx="8531352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http://www.cs.pomona.edu/~dkauchak/classes/cs52/</a:t>
            </a:r>
            <a:r>
              <a:rPr lang="en-US" sz="2000" dirty="0" smtClean="0">
                <a:hlinkClick r:id="rId2"/>
              </a:rPr>
              <a:t>examples/cs41b/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373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5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Write some code that prints out abs(r3)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7219"/>
          <a:stretch/>
        </p:blipFill>
        <p:spPr>
          <a:xfrm>
            <a:off x="1730023" y="2159000"/>
            <a:ext cx="5367866" cy="23059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3476" b="26660"/>
          <a:stretch/>
        </p:blipFill>
        <p:spPr>
          <a:xfrm>
            <a:off x="1730023" y="4704829"/>
            <a:ext cx="5386238" cy="192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80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 at abs.a41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8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1109" y="1930335"/>
            <a:ext cx="3255223" cy="4278554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919" y="17033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51109" y="1930335"/>
            <a:ext cx="3255223" cy="1018887"/>
          </a:xfrm>
          <a:prstGeom prst="rect">
            <a:avLst/>
          </a:prstGeom>
          <a:solidFill>
            <a:srgbClr val="008000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47334" y="2141557"/>
            <a:ext cx="958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51109" y="2949222"/>
            <a:ext cx="3255223" cy="1018887"/>
          </a:xfrm>
          <a:prstGeom prst="rect">
            <a:avLst/>
          </a:prstGeom>
          <a:solidFill>
            <a:srgbClr val="FF6600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7334" y="3134123"/>
            <a:ext cx="977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Heap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851109" y="5190002"/>
            <a:ext cx="3255223" cy="1018887"/>
          </a:xfrm>
          <a:prstGeom prst="rect">
            <a:avLst/>
          </a:prstGeom>
          <a:solidFill>
            <a:srgbClr val="0000FF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47334" y="5409689"/>
            <a:ext cx="962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Stack</a:t>
            </a:r>
            <a:endParaRPr lang="en-US" sz="2800" dirty="0"/>
          </a:p>
        </p:txBody>
      </p:sp>
      <p:cxnSp>
        <p:nvCxnSpPr>
          <p:cNvPr id="13" name="Straight Arrow Connector 12"/>
          <p:cNvCxnSpPr>
            <a:stCxn id="10" idx="0"/>
          </p:cNvCxnSpPr>
          <p:nvPr/>
        </p:nvCxnSpPr>
        <p:spPr>
          <a:xfrm flipV="1">
            <a:off x="2478721" y="4684889"/>
            <a:ext cx="0" cy="505113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478721" y="3968109"/>
            <a:ext cx="0" cy="505113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75666" y="3063801"/>
            <a:ext cx="3767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dynamically allocated program data is stored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75666" y="5154895"/>
            <a:ext cx="3767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program/function execution information is stored, parameters, and local variables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115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02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Two operations</a:t>
            </a:r>
          </a:p>
          <a:p>
            <a:pPr lvl="1"/>
            <a:r>
              <a:rPr lang="en-US" dirty="0" smtClean="0"/>
              <a:t>push: add a value in the register to the top of the stack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pop: remove a value from the top of the stack and put it in the register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4642554"/>
            <a:ext cx="7344976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19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1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Key unit for keeping track of a function call</a:t>
            </a:r>
          </a:p>
          <a:p>
            <a:pPr>
              <a:buFontTx/>
              <a:buChar char="-"/>
            </a:pPr>
            <a:r>
              <a:rPr lang="en-US" dirty="0" smtClean="0"/>
              <a:t>return address (where to go when we’re done executing)</a:t>
            </a:r>
          </a:p>
          <a:p>
            <a:pPr>
              <a:buFontTx/>
              <a:buChar char="-"/>
            </a:pPr>
            <a:r>
              <a:rPr lang="en-US" dirty="0" smtClean="0"/>
              <a:t>parameters</a:t>
            </a:r>
          </a:p>
          <a:p>
            <a:pPr>
              <a:buFontTx/>
              <a:buChar char="-"/>
            </a:pPr>
            <a:r>
              <a:rPr lang="en-US" dirty="0" smtClean="0"/>
              <a:t>local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3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function call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r1 is reserved for the stack pointer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r2 contains the return address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r3 contains the first parameter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 parameters go on the stack (more on this)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result should go in r3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67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Structure of a single parameter function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as argument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445" y="4783667"/>
            <a:ext cx="540404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conventions: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argument is in r3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r1 is off-limits since it’s used for the stack pointer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return value goes </a:t>
            </a:r>
            <a:r>
              <a:rPr lang="en-US" sz="2000" smtClean="0"/>
              <a:t>in </a:t>
            </a:r>
            <a:r>
              <a:rPr lang="en-US" sz="2000" smtClean="0"/>
              <a:t>r3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833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61639" y="1727200"/>
            <a:ext cx="8993971" cy="4622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      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get variable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increment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call 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r3       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write result,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r>
              <a:rPr lang="en-US" dirty="0" smtClean="0">
                <a:latin typeface="Courier New"/>
                <a:cs typeface="Courier New"/>
              </a:rPr>
              <a:t>               ;    </a:t>
            </a:r>
            <a:r>
              <a:rPr lang="en-US" dirty="0">
                <a:latin typeface="Courier New"/>
                <a:cs typeface="Courier New"/>
              </a:rPr>
              <a:t>and halt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          </a:t>
            </a:r>
            <a:r>
              <a:rPr lang="en-US" dirty="0" smtClean="0">
                <a:latin typeface="Courier New"/>
                <a:cs typeface="Courier New"/>
              </a:rPr>
              <a:t> ; </a:t>
            </a:r>
            <a:r>
              <a:rPr lang="en-US" dirty="0">
                <a:latin typeface="Courier New"/>
                <a:cs typeface="Courier New"/>
              </a:rPr>
              <a:t>save the return address on the stack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     </a:t>
            </a:r>
            <a:r>
              <a:rPr lang="en-US" dirty="0" smtClean="0">
                <a:latin typeface="Courier New"/>
                <a:cs typeface="Courier New"/>
              </a:rPr>
              <a:t>  ; </a:t>
            </a:r>
            <a:r>
              <a:rPr lang="en-US" dirty="0">
                <a:latin typeface="Courier New"/>
                <a:cs typeface="Courier New"/>
              </a:rPr>
              <a:t>add 1 to the input parameter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         </a:t>
            </a:r>
            <a:r>
              <a:rPr lang="en-US" dirty="0" smtClean="0">
                <a:latin typeface="Courier New"/>
                <a:cs typeface="Courier New"/>
              </a:rPr>
              <a:t>  ; </a:t>
            </a:r>
            <a:r>
              <a:rPr lang="en-US" dirty="0">
                <a:latin typeface="Courier New"/>
                <a:cs typeface="Courier New"/>
              </a:rPr>
              <a:t>get the return address from </a:t>
            </a:r>
            <a:r>
              <a:rPr lang="en-US" dirty="0" smtClean="0">
                <a:latin typeface="Courier New"/>
                <a:cs typeface="Courier New"/>
              </a:rPr>
              <a:t>stack       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        </a:t>
            </a:r>
            <a:r>
              <a:rPr lang="en-US" dirty="0" smtClean="0">
                <a:latin typeface="Courier New"/>
                <a:cs typeface="Courier New"/>
              </a:rPr>
              <a:t>   ; </a:t>
            </a:r>
            <a:r>
              <a:rPr lang="en-US" dirty="0">
                <a:latin typeface="Courier New"/>
                <a:cs typeface="Courier New"/>
              </a:rPr>
              <a:t>go back to where we were called </a:t>
            </a:r>
            <a:r>
              <a:rPr lang="en-US" dirty="0" smtClean="0">
                <a:latin typeface="Courier New"/>
                <a:cs typeface="Courier New"/>
              </a:rPr>
              <a:t>from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40533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321756"/>
              </p:ext>
            </p:extLst>
          </p:nvPr>
        </p:nvGraphicFramePr>
        <p:xfrm>
          <a:off x="4967111" y="1727200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88987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085089"/>
              </p:ext>
            </p:extLst>
          </p:nvPr>
        </p:nvGraphicFramePr>
        <p:xfrm>
          <a:off x="4967111" y="1727200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1727200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65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machine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5221" y="2712961"/>
            <a:ext cx="2709334" cy="327900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41090" y="2111689"/>
            <a:ext cx="812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CPU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61" y="3176666"/>
            <a:ext cx="2240131" cy="15916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7461" y="2767444"/>
            <a:ext cx="104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22609" y="2877513"/>
            <a:ext cx="2240131" cy="189082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75045" y="4951484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5667" y="4948663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36289" y="4945842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122555" y="4945842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303177" y="4943021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48332" y="5625075"/>
            <a:ext cx="963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9453970">
            <a:off x="2480917" y="4731023"/>
            <a:ext cx="1828136" cy="386203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92958" y="2808549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57728" y="2795667"/>
            <a:ext cx="3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ic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292958" y="3525394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57728" y="3512512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318359" y="4255483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83129" y="4242601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333529" y="4909097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698299" y="4896215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358930" y="5639186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723700" y="5626304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99671" y="2504516"/>
            <a:ext cx="3031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instruction counter</a:t>
            </a:r>
          </a:p>
          <a:p>
            <a:r>
              <a:rPr lang="en-US" dirty="0" smtClean="0"/>
              <a:t>(location in memory of the next</a:t>
            </a:r>
          </a:p>
          <a:p>
            <a:r>
              <a:rPr lang="en-US" dirty="0" smtClean="0"/>
              <a:t> instruction in memory)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813782" y="3541918"/>
            <a:ext cx="2826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holds the value 0 (read only)</a:t>
            </a:r>
            <a:endParaRPr lang="en-US" dirty="0"/>
          </a:p>
        </p:txBody>
      </p:sp>
      <p:sp>
        <p:nvSpPr>
          <p:cNvPr id="36" name="Right Brace 35"/>
          <p:cNvSpPr/>
          <p:nvPr/>
        </p:nvSpPr>
        <p:spPr>
          <a:xfrm>
            <a:off x="5799671" y="4233175"/>
            <a:ext cx="578551" cy="1820089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589889" y="4705066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general purpose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read/write</a:t>
            </a:r>
          </a:p>
        </p:txBody>
      </p:sp>
    </p:spTree>
    <p:extLst>
      <p:ext uri="{BB962C8B-B14F-4D97-AF65-F5344CB8AC3E}">
        <p14:creationId xmlns:p14="http://schemas.microsoft.com/office/powerpoint/2010/main" val="4275899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683867"/>
              </p:ext>
            </p:extLst>
          </p:nvPr>
        </p:nvGraphicFramePr>
        <p:xfrm>
          <a:off x="4967111" y="1727200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1727200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7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220354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2350911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095" y="3759199"/>
            <a:ext cx="5262532" cy="35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084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748084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increment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2350911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04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077719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increment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2726266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3263900"/>
            <a:ext cx="5067300" cy="3175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88550" y="3824112"/>
            <a:ext cx="5186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Go to instruction address in r2 (2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r2)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Save current instruction address in r2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9440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561631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4697442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3263900"/>
            <a:ext cx="5067300" cy="3175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88550" y="3824112"/>
            <a:ext cx="5186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Go to instruction address in r2 (2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r2)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Save current instruct address in r2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3329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846645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4697442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1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361443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4697442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7597" y="5626669"/>
            <a:ext cx="1032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loc</a:t>
            </a:r>
            <a:r>
              <a:rPr lang="en-US" sz="2400" dirty="0">
                <a:solidFill>
                  <a:srgbClr val="0000FF"/>
                </a:solidFill>
              </a:rPr>
              <a:t>: </a:t>
            </a:r>
            <a:r>
              <a:rPr lang="en-US" sz="2400" dirty="0" err="1">
                <a:solidFill>
                  <a:srgbClr val="0000FF"/>
                </a:solidFill>
              </a:rPr>
              <a:t>cal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567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825998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5043270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7597" y="5626669"/>
            <a:ext cx="1032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loc</a:t>
            </a:r>
            <a:r>
              <a:rPr lang="en-US" sz="2400" dirty="0"/>
              <a:t>: </a:t>
            </a:r>
            <a:r>
              <a:rPr lang="en-US" sz="2400" dirty="0" err="1"/>
              <a:t>cal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5151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77072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5043270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7597" y="5626669"/>
            <a:ext cx="1032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loc</a:t>
            </a:r>
            <a:r>
              <a:rPr lang="en-US" sz="2400" dirty="0"/>
              <a:t>: </a:t>
            </a:r>
            <a:r>
              <a:rPr lang="en-US" sz="2400" dirty="0" err="1"/>
              <a:t>cal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6832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099035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5390403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17597" y="5626669"/>
            <a:ext cx="1032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loc</a:t>
            </a:r>
            <a:r>
              <a:rPr lang="en-US" sz="2400" dirty="0"/>
              <a:t>: </a:t>
            </a:r>
            <a:r>
              <a:rPr lang="en-US" sz="2400" dirty="0" err="1"/>
              <a:t>cal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2994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main types of operations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math</a:t>
            </a:r>
          </a:p>
          <a:p>
            <a:pPr marL="514350" indent="-514350">
              <a:buAutoNum type="arabicPeriod"/>
            </a:pPr>
            <a:r>
              <a:rPr lang="en-US" dirty="0" smtClean="0"/>
              <a:t>branch/conditionals</a:t>
            </a:r>
          </a:p>
          <a:p>
            <a:pPr marL="514350" indent="-514350">
              <a:buAutoNum type="arabicPeriod"/>
            </a:pPr>
            <a:r>
              <a:rPr lang="en-US" dirty="0" smtClean="0"/>
              <a:t>memory</a:t>
            </a:r>
          </a:p>
          <a:p>
            <a:pPr marL="514350" indent="-514350">
              <a:buAutoNum type="arabicPeriod"/>
            </a:pPr>
            <a:r>
              <a:rPr lang="en-US" dirty="0" smtClean="0"/>
              <a:t>control the machine (e.g. stop it)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87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676974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5390403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33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877896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5712560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23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59951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3341893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59663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3341893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69384" y="3703137"/>
            <a:ext cx="1210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11 </a:t>
            </a:r>
            <a:r>
              <a:rPr lang="en-US" sz="3600" dirty="0" smtClean="0">
                <a:solidFill>
                  <a:srgbClr val="0000FF"/>
                </a:solidFill>
                <a:sym typeface="Wingdings"/>
              </a:rPr>
              <a:t>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751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092" y="1727200"/>
            <a:ext cx="3634797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0150"/>
              </p:ext>
            </p:extLst>
          </p:nvPr>
        </p:nvGraphicFramePr>
        <p:xfrm>
          <a:off x="4967111" y="1727200"/>
          <a:ext cx="2332069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82910"/>
                <a:gridCol w="154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11" name="Straight Arrow Connector 10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889000" y="3703137"/>
            <a:ext cx="2906889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3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700867"/>
            <a:ext cx="8531352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http://www.cs.pomona.edu/~dkauchak/classes/cs52/</a:t>
            </a:r>
            <a:r>
              <a:rPr lang="en-US" sz="2000" dirty="0" smtClean="0">
                <a:hlinkClick r:id="rId2"/>
              </a:rPr>
              <a:t>examples/cs41b/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0128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execution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44" y="2348089"/>
            <a:ext cx="8439492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0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6660"/>
          <a:stretch/>
        </p:blipFill>
        <p:spPr>
          <a:xfrm>
            <a:off x="1320800" y="309033"/>
            <a:ext cx="5981700" cy="314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7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6660"/>
          <a:stretch/>
        </p:blipFill>
        <p:spPr>
          <a:xfrm>
            <a:off x="1320800" y="309033"/>
            <a:ext cx="5981700" cy="314818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594555" y="1213556"/>
            <a:ext cx="1072445" cy="2624666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77550" y="4500223"/>
            <a:ext cx="37788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operation name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(always three characters)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11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6660"/>
          <a:stretch/>
        </p:blipFill>
        <p:spPr>
          <a:xfrm>
            <a:off x="1320800" y="309033"/>
            <a:ext cx="5981700" cy="314818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2864555" y="1213556"/>
            <a:ext cx="1072445" cy="2624666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34661" y="4232112"/>
            <a:ext cx="38137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operation arguments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R = register (e.g. r0)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S = signed number (byte)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07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12493</TotalTime>
  <Words>1604</Words>
  <Application>Microsoft Macintosh PowerPoint</Application>
  <PresentationFormat>On-screen Show (4:3)</PresentationFormat>
  <Paragraphs>569</Paragraphs>
  <Slides>55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Median</vt:lpstr>
      <vt:lpstr>CS41B machine</vt:lpstr>
      <vt:lpstr>Admin</vt:lpstr>
      <vt:lpstr>Examples from this lecture</vt:lpstr>
      <vt:lpstr>CS41B machine</vt:lpstr>
      <vt:lpstr>CS41B code</vt:lpstr>
      <vt:lpstr>CS41B execution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Basic structure of CS41B program</vt:lpstr>
      <vt:lpstr>Running the CS41B machine</vt:lpstr>
      <vt:lpstr>CS41B simulater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Basic structure of CS41B program</vt:lpstr>
      <vt:lpstr>More CS41B examples</vt:lpstr>
      <vt:lpstr>What does this code do?</vt:lpstr>
      <vt:lpstr>What does this code do?</vt:lpstr>
      <vt:lpstr>What does this code do?</vt:lpstr>
      <vt:lpstr>Your turn </vt:lpstr>
      <vt:lpstr>abs</vt:lpstr>
      <vt:lpstr>Memory layout</vt:lpstr>
      <vt:lpstr>Stacks</vt:lpstr>
      <vt:lpstr>Stack frame</vt:lpstr>
      <vt:lpstr>CS41B function call conventions</vt:lpstr>
      <vt:lpstr>Structure of a single parameter function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Our first function call</vt:lpstr>
      <vt:lpstr>Examples from this lecture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2429</cp:revision>
  <cp:lastPrinted>2013-09-17T22:01:58Z</cp:lastPrinted>
  <dcterms:created xsi:type="dcterms:W3CDTF">2013-09-08T20:10:23Z</dcterms:created>
  <dcterms:modified xsi:type="dcterms:W3CDTF">2015-10-06T16:07:25Z</dcterms:modified>
</cp:coreProperties>
</file>