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7" r:id="rId3"/>
    <p:sldId id="258" r:id="rId4"/>
    <p:sldId id="33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6" r:id="rId14"/>
    <p:sldId id="289" r:id="rId15"/>
    <p:sldId id="290" r:id="rId16"/>
    <p:sldId id="291" r:id="rId17"/>
    <p:sldId id="292" r:id="rId18"/>
    <p:sldId id="293" r:id="rId19"/>
    <p:sldId id="294" r:id="rId20"/>
    <p:sldId id="287" r:id="rId21"/>
    <p:sldId id="295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96" r:id="rId33"/>
    <p:sldId id="297" r:id="rId34"/>
    <p:sldId id="288" r:id="rId35"/>
    <p:sldId id="308" r:id="rId36"/>
    <p:sldId id="309" r:id="rId37"/>
    <p:sldId id="310" r:id="rId38"/>
    <p:sldId id="311" r:id="rId39"/>
    <p:sldId id="312" r:id="rId40"/>
    <p:sldId id="259" r:id="rId41"/>
    <p:sldId id="260" r:id="rId42"/>
    <p:sldId id="263" r:id="rId43"/>
    <p:sldId id="261" r:id="rId44"/>
    <p:sldId id="264" r:id="rId45"/>
    <p:sldId id="262" r:id="rId46"/>
    <p:sldId id="265" r:id="rId47"/>
    <p:sldId id="266" r:id="rId48"/>
    <p:sldId id="268" r:id="rId49"/>
    <p:sldId id="269" r:id="rId50"/>
    <p:sldId id="270" r:id="rId51"/>
    <p:sldId id="271" r:id="rId52"/>
    <p:sldId id="272" r:id="rId53"/>
    <p:sldId id="273" r:id="rId54"/>
    <p:sldId id="275" r:id="rId55"/>
    <p:sldId id="276" r:id="rId56"/>
    <p:sldId id="267" r:id="rId57"/>
    <p:sldId id="274" r:id="rId58"/>
    <p:sldId id="313" r:id="rId59"/>
    <p:sldId id="316" r:id="rId60"/>
    <p:sldId id="317" r:id="rId61"/>
    <p:sldId id="318" r:id="rId62"/>
    <p:sldId id="314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6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9/23/15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9/23/15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52</a:t>
            </a:r>
            <a:r>
              <a:rPr lang="en-US" dirty="0" smtClean="0"/>
              <a:t> </a:t>
            </a:r>
            <a:r>
              <a:rPr lang="en-US" dirty="0" smtClean="0"/>
              <a:t>– 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4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5993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16 (2</a:t>
            </a:r>
            <a:r>
              <a:rPr lang="en-US" sz="2800" baseline="30000" dirty="0" smtClean="0">
                <a:solidFill>
                  <a:srgbClr val="0000FF"/>
                </a:solidFill>
              </a:rPr>
              <a:t>4</a:t>
            </a:r>
            <a:r>
              <a:rPr lang="en-US" sz="2800" dirty="0" smtClean="0">
                <a:solidFill>
                  <a:srgbClr val="0000FF"/>
                </a:solidFill>
              </a:rPr>
              <a:t>) numbers, 0000, 0001, …., 1111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Doesn’t matter the representation!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numbers can we represent with each approach using 32 bits?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157146" y="2906890"/>
            <a:ext cx="3596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2</a:t>
            </a:r>
            <a:r>
              <a:rPr lang="en-US" sz="2800" baseline="30000" dirty="0" smtClean="0">
                <a:solidFill>
                  <a:srgbClr val="0000FF"/>
                </a:solidFill>
              </a:rPr>
              <a:t>32</a:t>
            </a:r>
            <a:r>
              <a:rPr lang="en-US" sz="2800" dirty="0" smtClean="0">
                <a:solidFill>
                  <a:srgbClr val="0000FF"/>
                </a:solidFill>
              </a:rPr>
              <a:t> ≈ 4 billion numbers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014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9835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52346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34858" y="4838470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622778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range of numbers we can represent for each approach?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15" y="4412694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677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852725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78301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487700" y="4965470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014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69835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52346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34858" y="5965798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4434" y="5540022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26770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52725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8301" y="6092798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487700" y="6092798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894" y="2906890"/>
            <a:ext cx="3214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unsigned: 0, 1, … 15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signed: -8, -7, …, 7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6848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4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595535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9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01991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1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38379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17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59298"/>
              </p:ext>
            </p:extLst>
          </p:nvPr>
        </p:nvGraphicFramePr>
        <p:xfrm>
          <a:off x="1171221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85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90145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17888"/>
            <a:ext cx="251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can you tell if a number is negative?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81087"/>
              </p:ext>
            </p:extLst>
          </p:nvPr>
        </p:nvGraphicFramePr>
        <p:xfrm>
          <a:off x="183443" y="163772"/>
          <a:ext cx="60960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binary</a:t>
                      </a:r>
                      <a:r>
                        <a:rPr lang="en-US" baseline="0" dirty="0" smtClean="0"/>
                        <a:t> representation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two</a:t>
                      </a:r>
                      <a:r>
                        <a:rPr lang="en-US" baseline="0" dirty="0" smtClean="0"/>
                        <a:t>s complement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18111" y="2088443"/>
            <a:ext cx="251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High order bit!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Assignment 3 </a:t>
            </a:r>
          </a:p>
          <a:p>
            <a:pPr lvl="1"/>
            <a:r>
              <a:rPr lang="en-US" dirty="0" smtClean="0"/>
              <a:t>due Monday at 11:59pm</a:t>
            </a:r>
          </a:p>
          <a:p>
            <a:pPr lvl="1"/>
            <a:r>
              <a:rPr lang="en-US" dirty="0" smtClean="0"/>
              <a:t>one small error in 5b (fast division) that’s been fixed</a:t>
            </a:r>
          </a:p>
          <a:p>
            <a:r>
              <a:rPr lang="en-US" dirty="0" smtClean="0"/>
              <a:t>Midterm next Thursday in-class (10/1)</a:t>
            </a:r>
          </a:p>
          <a:p>
            <a:pPr lvl="1"/>
            <a:r>
              <a:rPr lang="en-US" dirty="0" smtClean="0"/>
              <a:t>Comprehensive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dirty="0" smtClean="0"/>
              <a:t>Closed books, notes, computers, etc.</a:t>
            </a:r>
          </a:p>
          <a:p>
            <a:pPr lvl="1"/>
            <a:r>
              <a:rPr lang="en-US" b="1" i="1" dirty="0" smtClean="0"/>
              <a:t>Except</a:t>
            </a:r>
            <a:r>
              <a:rPr lang="en-US" dirty="0" smtClean="0"/>
              <a:t>, may bring up to 2 pages of notes</a:t>
            </a:r>
          </a:p>
          <a:p>
            <a:pPr lvl="1"/>
            <a:r>
              <a:rPr lang="en-US" dirty="0" smtClean="0"/>
              <a:t>Practice problems posted</a:t>
            </a:r>
          </a:p>
          <a:p>
            <a:pPr lvl="2"/>
            <a:r>
              <a:rPr lang="en-US" dirty="0" smtClean="0"/>
              <a:t>Also some practice problems in the Intro SML reading</a:t>
            </a:r>
          </a:p>
          <a:p>
            <a:pPr lvl="1"/>
            <a:r>
              <a:rPr lang="en-US" dirty="0" smtClean="0"/>
              <a:t>Midterm review sessions Tuesday and Wednesday (Q&amp;A session for midterm)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4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0011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</a:t>
            </a:r>
            <a:r>
              <a:rPr lang="en-US" sz="32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-3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5014331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1110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568222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774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4888" y="4534554"/>
            <a:ext cx="121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flip the bits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921955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031" y="4988552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0001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99116" y="5046218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-2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6985837" y="5128442"/>
            <a:ext cx="649111" cy="366889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13264" y="4553552"/>
            <a:ext cx="75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5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0001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33333" y="21332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0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7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 smtClean="0"/>
              <a:t>0101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03860" y="3740328"/>
            <a:ext cx="151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1011?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4081" y="2533219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6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4081" y="3119062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8996" y="3915994"/>
            <a:ext cx="52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44" y="5085054"/>
            <a:ext cx="856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Overflow!  We cannot represent this number (it’s too large)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1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85685" y="3740328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3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4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 with twos complement numbers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9749" y="2388667"/>
            <a:ext cx="1316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0110</a:t>
            </a:r>
          </a:p>
          <a:p>
            <a:r>
              <a:rPr lang="en-US" sz="4000" dirty="0"/>
              <a:t>1</a:t>
            </a:r>
            <a:r>
              <a:rPr lang="en-US" sz="4000" dirty="0" smtClean="0"/>
              <a:t>101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145481" y="3042664"/>
            <a:ext cx="49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45481" y="3740328"/>
            <a:ext cx="2229556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61527" y="3740328"/>
            <a:ext cx="13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0011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666296" y="222033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96814" y="222239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9223" y="2477616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5856" y="3113219"/>
            <a:ext cx="50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4096" y="382621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110" y="2913164"/>
            <a:ext cx="2250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ignore the last carry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2511778" y="2407061"/>
            <a:ext cx="785036" cy="6356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2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recursion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4870" y="3251200"/>
            <a:ext cx="1362908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Ideas?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Negate the 2</a:t>
            </a:r>
            <a:r>
              <a:rPr lang="en-US" baseline="30000" dirty="0" smtClean="0"/>
              <a:t>nd</a:t>
            </a:r>
            <a:r>
              <a:rPr lang="en-US" dirty="0" smtClean="0"/>
              <a:t> number (flip the bits and add 1)</a:t>
            </a:r>
          </a:p>
          <a:p>
            <a:r>
              <a:rPr lang="en-US" dirty="0" smtClean="0"/>
              <a:t>Add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0001" y="3937000"/>
            <a:ext cx="3555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Why does this work?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two’s complement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33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You can also calculate the value of a negative number represented as twos complement as follows:</a:t>
            </a:r>
          </a:p>
          <a:p>
            <a:pPr lvl="1"/>
            <a:r>
              <a:rPr lang="en-US" dirty="0" smtClean="0"/>
              <a:t>Flip all of the bits (0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and 1</a:t>
            </a:r>
            <a:r>
              <a:rPr lang="en-US" dirty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0)</a:t>
            </a:r>
          </a:p>
          <a:p>
            <a:pPr lvl="1"/>
            <a:r>
              <a:rPr lang="en-US" dirty="0" smtClean="0"/>
              <a:t>Add 1</a:t>
            </a:r>
          </a:p>
          <a:p>
            <a:pPr lvl="1"/>
            <a:r>
              <a:rPr lang="en-US" dirty="0" smtClean="0"/>
              <a:t>Resulting number is the magnitude of the original negative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341" y="4721943"/>
            <a:ext cx="15905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1101  +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4162778"/>
            <a:ext cx="1372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1405" y="4721943"/>
            <a:ext cx="10903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001</a:t>
            </a:r>
            <a:r>
              <a:rPr lang="en-US" sz="3200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5500" y="4727223"/>
            <a:ext cx="342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048" y="2849033"/>
            <a:ext cx="3902908" cy="5729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>
                <a:solidFill>
                  <a:srgbClr val="FF0000"/>
                </a:solidFill>
              </a:rPr>
              <a:t>What will be the digits?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9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556" y="3498335"/>
            <a:ext cx="3275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1ad?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0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6563" y="3236725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lain"/>
            </a:pPr>
            <a:r>
              <a:rPr lang="en-US" sz="3600" dirty="0" smtClean="0">
                <a:solidFill>
                  <a:srgbClr val="0000FF"/>
                </a:solidFill>
              </a:rPr>
              <a:t>a  d = 256+10*16+13=</a:t>
            </a:r>
          </a:p>
          <a:p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            = 429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821" y="4078111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3817630" y="4074067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0995" y="4064000"/>
            <a:ext cx="52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425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4 bits = 1 hexadecimal digit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4112" y="4345001"/>
            <a:ext cx="469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following number in hex?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35" y="5136444"/>
            <a:ext cx="365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0110 </a:t>
            </a:r>
            <a:r>
              <a:rPr lang="en-US" sz="2800" dirty="0"/>
              <a:t>1</a:t>
            </a:r>
            <a:r>
              <a:rPr lang="en-US" sz="2800" dirty="0" smtClean="0"/>
              <a:t>101 0101 0001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682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Hexadecimal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02908" cy="572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Hexadecimal = base 16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9156" y="2224500"/>
            <a:ext cx="86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Digits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00667" y="2794000"/>
            <a:ext cx="1270000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2864556"/>
            <a:ext cx="91766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1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/>
              <a:t>9</a:t>
            </a:r>
            <a:endParaRPr lang="en-US" sz="2000" dirty="0" smtClean="0"/>
          </a:p>
          <a:p>
            <a:r>
              <a:rPr lang="en-US" sz="2000" dirty="0" smtClean="0"/>
              <a:t>a  (10)</a:t>
            </a:r>
          </a:p>
          <a:p>
            <a:r>
              <a:rPr lang="en-US" sz="2000" dirty="0" smtClean="0"/>
              <a:t>b  (11)</a:t>
            </a:r>
          </a:p>
          <a:p>
            <a:r>
              <a:rPr lang="en-US" sz="2000" dirty="0" smtClean="0"/>
              <a:t>c   (12)</a:t>
            </a:r>
          </a:p>
          <a:p>
            <a:r>
              <a:rPr lang="en-US" sz="2000" dirty="0" smtClean="0"/>
              <a:t>d  (13)</a:t>
            </a:r>
          </a:p>
          <a:p>
            <a:r>
              <a:rPr lang="en-US" sz="2000" dirty="0" smtClean="0"/>
              <a:t>e  (14)</a:t>
            </a:r>
          </a:p>
          <a:p>
            <a:r>
              <a:rPr lang="en-US" sz="2000" dirty="0" smtClean="0"/>
              <a:t>f  (15)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7668" y="3021281"/>
            <a:ext cx="4490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Hexadecimal is common in CS.</a:t>
            </a:r>
          </a:p>
          <a:p>
            <a:r>
              <a:rPr lang="en-US" sz="2800" dirty="0" smtClean="0"/>
              <a:t>4 bits = 1 hexadecimal digit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64112" y="4345001"/>
            <a:ext cx="4694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following number in hex?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35" y="5136444"/>
            <a:ext cx="3651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0110 </a:t>
            </a:r>
            <a:r>
              <a:rPr lang="en-US" sz="2800" dirty="0"/>
              <a:t>1</a:t>
            </a:r>
            <a:r>
              <a:rPr lang="en-US" sz="2800" dirty="0" smtClean="0"/>
              <a:t>101 0101 0001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9778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6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1290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7724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1030" y="577144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120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257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Basic syntax</a:t>
            </a:r>
          </a:p>
          <a:p>
            <a:r>
              <a:rPr lang="en-US" dirty="0" smtClean="0"/>
              <a:t>SML built-in types</a:t>
            </a:r>
          </a:p>
          <a:p>
            <a:r>
              <a:rPr lang="en-US" dirty="0" smtClean="0"/>
              <a:t>Defining function</a:t>
            </a:r>
          </a:p>
          <a:p>
            <a:pPr lvl="1"/>
            <a:r>
              <a:rPr lang="en-US" dirty="0" smtClean="0"/>
              <a:t>pattern matching</a:t>
            </a:r>
          </a:p>
          <a:p>
            <a:r>
              <a:rPr lang="en-US" dirty="0" smtClean="0"/>
              <a:t>Function type signatures</a:t>
            </a:r>
          </a:p>
          <a:p>
            <a:r>
              <a:rPr lang="en-US" dirty="0" smtClean="0"/>
              <a:t>Recursion!</a:t>
            </a:r>
          </a:p>
          <a:p>
            <a:r>
              <a:rPr lang="en-US" dirty="0" smtClean="0"/>
              <a:t>map</a:t>
            </a:r>
          </a:p>
          <a:p>
            <a:r>
              <a:rPr lang="en-US" dirty="0" smtClean="0"/>
              <a:t>exceptions</a:t>
            </a:r>
          </a:p>
          <a:p>
            <a:r>
              <a:rPr lang="en-US" dirty="0" smtClean="0"/>
              <a:t>Defining </a:t>
            </a:r>
            <a:r>
              <a:rPr lang="en-US" dirty="0" err="1" smtClean="0"/>
              <a:t>datatypes</a:t>
            </a:r>
            <a:endParaRPr lang="en-US" dirty="0" smtClean="0"/>
          </a:p>
          <a:p>
            <a:r>
              <a:rPr lang="en-US" dirty="0" smtClean="0"/>
              <a:t>addition, subtraction, multiplication manually and on list digits</a:t>
            </a:r>
          </a:p>
          <a:p>
            <a:r>
              <a:rPr lang="en-US" dirty="0" smtClean="0"/>
              <a:t>Numbers in different bases</a:t>
            </a:r>
          </a:p>
          <a:p>
            <a:r>
              <a:rPr lang="en-US" dirty="0" smtClean="0"/>
              <a:t>Binary number representation (first part of today’s lecture)</a:t>
            </a:r>
          </a:p>
          <a:p>
            <a:r>
              <a:rPr lang="en-US" i="1" dirty="0" smtClean="0"/>
              <a:t>NOT CS41B material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888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679222"/>
            <a:ext cx="6735704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8286" y="3908778"/>
            <a:ext cx="145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it stand for?</a:t>
            </a:r>
          </a:p>
          <a:p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What does it do?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8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C</a:t>
            </a:r>
            <a:r>
              <a:rPr lang="en-US" sz="2000" dirty="0" smtClean="0"/>
              <a:t>entral </a:t>
            </a:r>
            <a:r>
              <a:rPr lang="en-US" sz="2000" b="1" dirty="0" smtClean="0"/>
              <a:t>P</a:t>
            </a:r>
            <a:r>
              <a:rPr lang="en-US" sz="2000" dirty="0" smtClean="0"/>
              <a:t>rocessing </a:t>
            </a:r>
            <a:r>
              <a:rPr lang="en-US" sz="2000" b="1" dirty="0" smtClean="0"/>
              <a:t>U</a:t>
            </a:r>
            <a:r>
              <a:rPr lang="en-US" sz="2000" dirty="0" smtClean="0"/>
              <a:t>nit,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the processor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22332" y="3908778"/>
            <a:ext cx="1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b="1" dirty="0" smtClean="0"/>
              <a:t>R</a:t>
            </a:r>
            <a:r>
              <a:rPr lang="en-US" sz="2000" dirty="0" smtClean="0"/>
              <a:t>andom </a:t>
            </a:r>
            <a:r>
              <a:rPr lang="en-US" sz="2000" b="1" dirty="0" smtClean="0"/>
              <a:t>A</a:t>
            </a:r>
            <a:r>
              <a:rPr lang="en-US" sz="2000" dirty="0" smtClean="0"/>
              <a:t>ccess </a:t>
            </a:r>
            <a:r>
              <a:rPr lang="en-US" sz="2000" b="1" dirty="0" smtClean="0"/>
              <a:t>M</a:t>
            </a:r>
            <a:r>
              <a:rPr lang="en-US" sz="2000" dirty="0" smtClean="0"/>
              <a:t>emory, </a:t>
            </a:r>
          </a:p>
          <a:p>
            <a:r>
              <a:rPr lang="en-US" sz="2000" dirty="0" smtClean="0"/>
              <a:t>aka “</a:t>
            </a:r>
            <a:r>
              <a:rPr lang="en-US" sz="2000" i="1" dirty="0" smtClean="0"/>
              <a:t>memory</a:t>
            </a:r>
            <a:r>
              <a:rPr lang="en-US" sz="2000" dirty="0" smtClean="0"/>
              <a:t>” or “</a:t>
            </a:r>
            <a:r>
              <a:rPr lang="en-US" sz="2000" i="1" dirty="0" smtClean="0"/>
              <a:t>main memory”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0997" y="6237112"/>
            <a:ext cx="23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Does all the work!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7285" y="62230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Temporary storage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0334" y="5785556"/>
            <a:ext cx="4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do we need a hard drive?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internals simplified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0513" y="5523945"/>
            <a:ext cx="660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Persistent memory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</a:rPr>
              <a:t>RAM only stores data while it has power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simplified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6596" y="1689165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 drive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8589" y="5500890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media drive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614334"/>
            <a:ext cx="1954389" cy="1954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4704" y="2074335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6647" y="2840505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5803" y="2102554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7580" y="2868725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61469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61469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11262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9851" y="1648559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computer”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010404" y="6384057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4" y="2702278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918" y="41017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935" y="5058001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3952" y="6023391"/>
            <a:ext cx="13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CPU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1276" y="251316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7145" y="1911896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16" y="2976873"/>
            <a:ext cx="2240131" cy="1591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3516" y="2567651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8664" y="2677720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8664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9286" y="475733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9908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96174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76796" y="475169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7418" y="474887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87243" y="48100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180140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4387" y="5425282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19223" y="3259666"/>
            <a:ext cx="4217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processor: does the work</a:t>
            </a:r>
          </a:p>
          <a:p>
            <a:endParaRPr lang="en-US" sz="2400" dirty="0"/>
          </a:p>
          <a:p>
            <a:r>
              <a:rPr lang="en-US" sz="2400" dirty="0" smtClean="0"/>
              <a:t>registers: local, fast memory slots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667000" y="6025444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all these levels of memory?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1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speed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27096"/>
              </p:ext>
            </p:extLst>
          </p:nvPr>
        </p:nvGraphicFramePr>
        <p:xfrm>
          <a:off x="866648" y="2427112"/>
          <a:ext cx="733190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77"/>
                <a:gridCol w="1832977"/>
                <a:gridCol w="1832977"/>
                <a:gridCol w="18329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operation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</a:t>
                      </a:r>
                      <a:r>
                        <a:rPr lang="en-US" sz="2400" baseline="0" dirty="0" smtClean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times</a:t>
                      </a:r>
                      <a:r>
                        <a:rPr lang="en-US" sz="2400" baseline="0" dirty="0" smtClean="0"/>
                        <a:t> slower than register 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</a:t>
                      </a:r>
                      <a:r>
                        <a:rPr lang="en-US" sz="2400" dirty="0" smtClean="0"/>
                        <a:t>comparison…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register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0.3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 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min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Hard disk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~million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month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google.com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0.4s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~billion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</a:t>
                      </a:r>
                      <a:r>
                        <a:rPr lang="en-US" sz="2400" baseline="0" dirty="0" smtClean="0"/>
                        <a:t> years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010101111000101000010010 …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017889" y="5253504"/>
            <a:ext cx="246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a byte?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8" y="4356593"/>
            <a:ext cx="2671233" cy="1793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699" y="5301699"/>
            <a:ext cx="342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46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01010111 10001010 00010010 …</a:t>
            </a:r>
            <a:endParaRPr lang="en-US" sz="2400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3692869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699000"/>
            <a:ext cx="3208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byte is abbreviated as 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31" y="5825446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 revisited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8334" y="2687612"/>
            <a:ext cx="676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does 1001 represent in binary?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447" y="3864002"/>
            <a:ext cx="67429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Depends!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Is it a signed number or unsigned?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If signed, what convention are we using?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3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6044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31" y="5321448"/>
            <a:ext cx="859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My laptop has 16GB (gigabytes) of memory.  How many bits is that?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0636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r>
                        <a:rPr lang="en-US" baseline="0" dirty="0" smtClean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2^10 bytes =</a:t>
                      </a:r>
                      <a:r>
                        <a:rPr lang="en-US" baseline="0" dirty="0" smtClean="0"/>
                        <a:t> ~8,000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r>
                        <a:rPr lang="en-US" baseline="0" dirty="0" smtClean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2^20</a:t>
                      </a:r>
                      <a:r>
                        <a:rPr lang="en-US" baseline="0" dirty="0" smtClean="0"/>
                        <a:t> =~ </a:t>
                      </a:r>
                      <a:r>
                        <a:rPr lang="en-US" dirty="0" smtClean="0"/>
                        <a:t>8 million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r>
                        <a:rPr lang="en-US" baseline="0" dirty="0" smtClean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2^30</a:t>
                      </a:r>
                      <a:r>
                        <a:rPr lang="en-US" baseline="0" dirty="0" smtClean="0"/>
                        <a:t> = ~8 billion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5387" y="5073008"/>
            <a:ext cx="228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~128 billion bits!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5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69603" y="5292719"/>
            <a:ext cx="427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 is byte addressable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63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01010111 </a:t>
            </a:r>
          </a:p>
          <a:p>
            <a:r>
              <a:rPr lang="en-US" sz="2400" dirty="0" smtClean="0"/>
              <a:t>10001010 </a:t>
            </a:r>
          </a:p>
          <a:p>
            <a:r>
              <a:rPr lang="en-US" sz="2400" dirty="0" smtClean="0"/>
              <a:t>00010010 </a:t>
            </a:r>
          </a:p>
          <a:p>
            <a:r>
              <a:rPr lang="en-US" sz="2400" dirty="0" smtClean="0"/>
              <a:t>01011010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1346" y="5010496"/>
            <a:ext cx="598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Memory is organized into “words”, which is the most common functional unit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</a:p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2</a:t>
            </a:r>
          </a:p>
          <a:p>
            <a:r>
              <a:rPr lang="en-US" sz="2400" dirty="0" smtClean="0"/>
              <a:t>3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10101011 10001010 00010010 01011010</a:t>
            </a:r>
          </a:p>
          <a:p>
            <a:r>
              <a:rPr lang="en-US" sz="2000" dirty="0" smtClean="0"/>
              <a:t>11001011 00001110 01010010 01010110</a:t>
            </a:r>
            <a:endParaRPr lang="en-US" sz="2000" dirty="0"/>
          </a:p>
          <a:p>
            <a:r>
              <a:rPr lang="en-US" sz="2000" dirty="0" smtClean="0"/>
              <a:t>10111011 10010010 00000000 01110100</a:t>
            </a:r>
            <a:endParaRPr lang="en-US" sz="2000" dirty="0"/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modern computers use 32-bit (4 byte) or 64-bit (8 byte) words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/>
              <a:t>4</a:t>
            </a:r>
            <a:endParaRPr lang="en-US" sz="2000" dirty="0" smtClean="0"/>
          </a:p>
          <a:p>
            <a:r>
              <a:rPr lang="en-US" sz="2000" dirty="0"/>
              <a:t>8</a:t>
            </a:r>
            <a:endParaRPr lang="en-US" sz="2000" dirty="0" smtClean="0"/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32-bit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9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in the CS41B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RAM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10101011 10001010</a:t>
            </a:r>
          </a:p>
          <a:p>
            <a:r>
              <a:rPr lang="en-US" sz="2000" dirty="0" smtClean="0"/>
              <a:t>00010010 01011010</a:t>
            </a:r>
          </a:p>
          <a:p>
            <a:r>
              <a:rPr lang="en-US" sz="2000" dirty="0" smtClean="0"/>
              <a:t>11001011 00001110</a:t>
            </a:r>
          </a:p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use 16-bit words for our model (the CS41B machine)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address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</a:t>
            </a:r>
          </a:p>
          <a:p>
            <a:r>
              <a:rPr lang="en-US" sz="2000" dirty="0" smtClean="0"/>
              <a:t>2</a:t>
            </a:r>
          </a:p>
          <a:p>
            <a:r>
              <a:rPr lang="en-US" sz="2000" dirty="0" smtClean="0"/>
              <a:t>4</a:t>
            </a:r>
          </a:p>
          <a:p>
            <a:r>
              <a:rPr lang="en-US" sz="2000" dirty="0" smtClean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16-bit words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3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machine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 counter</a:t>
            </a:r>
          </a:p>
          <a:p>
            <a:r>
              <a:rPr lang="en-US" dirty="0" smtClean="0"/>
              <a:t>(location in memory of the next</a:t>
            </a:r>
          </a:p>
          <a:p>
            <a:r>
              <a:rPr lang="en-US" dirty="0" smtClean="0"/>
              <a:t> instruction in memory)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holds the value 0 (read only)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427589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CS41B instructions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2333" y="3838222"/>
            <a:ext cx="438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types of operations might we want to do (think really basic)?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550" y="4500223"/>
            <a:ext cx="3778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name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(always three characters)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1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a number with </a:t>
            </a:r>
            <a:r>
              <a:rPr lang="en-US" sz="2800" i="1" dirty="0" smtClean="0"/>
              <a:t>n</a:t>
            </a:r>
            <a:r>
              <a:rPr lang="en-US" sz="2800" dirty="0" smtClean="0"/>
              <a:t> digits high order bit represents -2</a:t>
            </a:r>
            <a:r>
              <a:rPr lang="en-US" sz="2800" baseline="30000" dirty="0" smtClean="0"/>
              <a:t>n-1</a:t>
            </a:r>
            <a:endParaRPr lang="en-US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55089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64555" y="1213556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4661" y="4232112"/>
            <a:ext cx="381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arguments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R = register (e.g. r0)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 = signed number (byte)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09033"/>
            <a:ext cx="5981700" cy="314818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37000" y="1213556"/>
            <a:ext cx="2878667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26772" y="4232112"/>
            <a:ext cx="37156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operation function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dest</a:t>
            </a:r>
            <a:r>
              <a:rPr lang="en-US" sz="2800" dirty="0" smtClean="0">
                <a:solidFill>
                  <a:srgbClr val="0000FF"/>
                </a:solidFill>
              </a:rPr>
              <a:t> = first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src0 = second register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src1 = third register</a:t>
            </a:r>
          </a:p>
          <a:p>
            <a:r>
              <a:rPr lang="en-US" sz="2800" dirty="0" err="1" smtClean="0">
                <a:solidFill>
                  <a:srgbClr val="0000FF"/>
                </a:solidFill>
              </a:rPr>
              <a:t>arg</a:t>
            </a:r>
            <a:r>
              <a:rPr lang="en-US" sz="2800" dirty="0" smtClean="0">
                <a:solidFill>
                  <a:srgbClr val="0000FF"/>
                </a:solidFill>
              </a:rPr>
              <a:t> = number/argument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1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4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r1 r2 r3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7517" y="1544612"/>
            <a:ext cx="201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r1 = r2 + r3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contents of registers r2 and r3 and store the result in r1</a:t>
            </a:r>
          </a:p>
        </p:txBody>
      </p:sp>
    </p:spTree>
    <p:extLst>
      <p:ext uri="{BB962C8B-B14F-4D97-AF65-F5344CB8AC3E}">
        <p14:creationId xmlns:p14="http://schemas.microsoft.com/office/powerpoint/2010/main" val="283463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r2 r1 10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does this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1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140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r2 r1 10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7517" y="1544612"/>
            <a:ext cx="209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r2 = r1 + 10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Add 10 to the contents of register r1 and store in r2</a:t>
            </a:r>
          </a:p>
        </p:txBody>
      </p:sp>
    </p:spTree>
    <p:extLst>
      <p:ext uri="{BB962C8B-B14F-4D97-AF65-F5344CB8AC3E}">
        <p14:creationId xmlns:p14="http://schemas.microsoft.com/office/powerpoint/2010/main" val="354157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4" y="2370667"/>
            <a:ext cx="333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in r2?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1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adc</a:t>
            </a:r>
            <a:r>
              <a:rPr lang="en-US" sz="3200" dirty="0" smtClean="0"/>
              <a:t> r1 r0 8</a:t>
            </a:r>
          </a:p>
          <a:p>
            <a:r>
              <a:rPr lang="en-US" sz="3200" dirty="0" err="1" smtClean="0"/>
              <a:t>neg</a:t>
            </a:r>
            <a:r>
              <a:rPr lang="en-US" sz="3200" dirty="0" smtClean="0"/>
              <a:t> r2 r1</a:t>
            </a:r>
          </a:p>
          <a:p>
            <a:r>
              <a:rPr lang="en-US" sz="3200" dirty="0" smtClean="0"/>
              <a:t>sub r2 r1 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6660"/>
          <a:stretch/>
        </p:blipFill>
        <p:spPr>
          <a:xfrm>
            <a:off x="1320800" y="3457222"/>
            <a:ext cx="5981700" cy="3148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0777" y="309223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4888" y="79911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-8, r1 = 8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110" y="1265942"/>
            <a:ext cx="117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r2 = 16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5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467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9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-7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3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15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-1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5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Twos complement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3725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0955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23466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5978" y="3598334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3221" y="1834444"/>
            <a:ext cx="7196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number is it?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035" y="3172558"/>
            <a:ext cx="125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unsigned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789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3845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9421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58820" y="3725334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33640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32488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4999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97511" y="5373511"/>
            <a:ext cx="84666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087" y="4947735"/>
            <a:ext cx="24214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signed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(twos complement)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9423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0</a:t>
            </a:r>
            <a:endParaRPr lang="en-US" sz="24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15378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40954" y="5500511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0353" y="5500511"/>
            <a:ext cx="57018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r>
              <a:rPr lang="en-US" sz="2400" baseline="30000" dirty="0" smtClean="0"/>
              <a:t>3</a:t>
            </a:r>
            <a:endParaRPr lang="en-US" sz="24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365477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5723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997465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7196118" y="2935112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358756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4758507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5930249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8902" y="4686125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6586" y="3217277"/>
            <a:ext cx="75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214253" y="5019568"/>
            <a:ext cx="63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-4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11080</TotalTime>
  <Words>2046</Words>
  <Application>Microsoft Macintosh PowerPoint</Application>
  <PresentationFormat>On-screen Show (4:3)</PresentationFormat>
  <Paragraphs>861</Paragraphs>
  <Slides>67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Median</vt:lpstr>
      <vt:lpstr>CS41B machine</vt:lpstr>
      <vt:lpstr>Admin</vt:lpstr>
      <vt:lpstr>Midterm topics</vt:lpstr>
      <vt:lpstr>Midterm topics</vt:lpstr>
      <vt:lpstr>Binary number revisited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Twos 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two’s complement trick</vt:lpstr>
      <vt:lpstr>A two’s complement trick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Addition with twos complement numbers</vt:lpstr>
      <vt:lpstr>Subtraction</vt:lpstr>
      <vt:lpstr>Subtraction</vt:lpstr>
      <vt:lpstr>A two’s complement trick</vt:lpstr>
      <vt:lpstr>A two’s complement trick</vt:lpstr>
      <vt:lpstr>Hexadecimal numbers</vt:lpstr>
      <vt:lpstr>Hexadecimal numbers</vt:lpstr>
      <vt:lpstr>Hexadecimal numbers</vt:lpstr>
      <vt:lpstr>Hexadecimal numbers</vt:lpstr>
      <vt:lpstr>Hexadecimal numbers</vt:lpstr>
      <vt:lpstr>Hexadecimal numbers</vt:lpstr>
      <vt:lpstr>Computer internals</vt:lpstr>
      <vt:lpstr>Computer internals simplified</vt:lpstr>
      <vt:lpstr>Computer internals simplified</vt:lpstr>
      <vt:lpstr>Computer internals simplified</vt:lpstr>
      <vt:lpstr>Computer internals simplified</vt:lpstr>
      <vt:lpstr>Computer simplified</vt:lpstr>
      <vt:lpstr>Inside the CPU</vt:lpstr>
      <vt:lpstr>Memory speed</vt:lpstr>
      <vt:lpstr>Memory</vt:lpstr>
      <vt:lpstr>Memory</vt:lpstr>
      <vt:lpstr>Memory sizes</vt:lpstr>
      <vt:lpstr>Memory sizes</vt:lpstr>
      <vt:lpstr>Memory</vt:lpstr>
      <vt:lpstr>Memory</vt:lpstr>
      <vt:lpstr>Memory</vt:lpstr>
      <vt:lpstr>Memory in the CS41B Machine</vt:lpstr>
      <vt:lpstr>CS41B machine</vt:lpstr>
      <vt:lpstr>CS41B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2149</cp:revision>
  <cp:lastPrinted>2013-09-17T22:01:58Z</cp:lastPrinted>
  <dcterms:created xsi:type="dcterms:W3CDTF">2013-09-08T20:10:23Z</dcterms:created>
  <dcterms:modified xsi:type="dcterms:W3CDTF">2015-09-24T19:49:16Z</dcterms:modified>
</cp:coreProperties>
</file>