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2"/>
  </p:notesMasterIdLst>
  <p:handoutMasterIdLst>
    <p:handoutMasterId r:id="rId53"/>
  </p:handoutMasterIdLst>
  <p:sldIdLst>
    <p:sldId id="256" r:id="rId2"/>
    <p:sldId id="508" r:id="rId3"/>
    <p:sldId id="584" r:id="rId4"/>
    <p:sldId id="526" r:id="rId5"/>
    <p:sldId id="546" r:id="rId6"/>
    <p:sldId id="587" r:id="rId7"/>
    <p:sldId id="588" r:id="rId8"/>
    <p:sldId id="589" r:id="rId9"/>
    <p:sldId id="577" r:id="rId10"/>
    <p:sldId id="578" r:id="rId11"/>
    <p:sldId id="579" r:id="rId12"/>
    <p:sldId id="580" r:id="rId13"/>
    <p:sldId id="581" r:id="rId14"/>
    <p:sldId id="586" r:id="rId15"/>
    <p:sldId id="585" r:id="rId16"/>
    <p:sldId id="591" r:id="rId17"/>
    <p:sldId id="590" r:id="rId18"/>
    <p:sldId id="595" r:id="rId19"/>
    <p:sldId id="596" r:id="rId20"/>
    <p:sldId id="597" r:id="rId21"/>
    <p:sldId id="598" r:id="rId22"/>
    <p:sldId id="599" r:id="rId23"/>
    <p:sldId id="601" r:id="rId24"/>
    <p:sldId id="600" r:id="rId25"/>
    <p:sldId id="606" r:id="rId26"/>
    <p:sldId id="607" r:id="rId27"/>
    <p:sldId id="608" r:id="rId28"/>
    <p:sldId id="605" r:id="rId29"/>
    <p:sldId id="609" r:id="rId30"/>
    <p:sldId id="610" r:id="rId31"/>
    <p:sldId id="611" r:id="rId32"/>
    <p:sldId id="593" r:id="rId33"/>
    <p:sldId id="612" r:id="rId34"/>
    <p:sldId id="613" r:id="rId35"/>
    <p:sldId id="614" r:id="rId36"/>
    <p:sldId id="615" r:id="rId37"/>
    <p:sldId id="616" r:id="rId38"/>
    <p:sldId id="617" r:id="rId39"/>
    <p:sldId id="618" r:id="rId40"/>
    <p:sldId id="620" r:id="rId41"/>
    <p:sldId id="628" r:id="rId42"/>
    <p:sldId id="619" r:id="rId43"/>
    <p:sldId id="621" r:id="rId44"/>
    <p:sldId id="623" r:id="rId45"/>
    <p:sldId id="624" r:id="rId46"/>
    <p:sldId id="625" r:id="rId47"/>
    <p:sldId id="626" r:id="rId48"/>
    <p:sldId id="627" r:id="rId49"/>
    <p:sldId id="583" r:id="rId50"/>
    <p:sldId id="582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B8A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30" autoAdjust="0"/>
    <p:restoredTop sz="88614" autoAdjust="0"/>
  </p:normalViewPr>
  <p:slideViewPr>
    <p:cSldViewPr snapToObjects="1">
      <p:cViewPr>
        <p:scale>
          <a:sx n="95" d="100"/>
          <a:sy n="95" d="100"/>
        </p:scale>
        <p:origin x="-18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notesMaster" Target="notesMasters/notesMaster1.xml"/><Relationship Id="rId53" Type="http://schemas.openxmlformats.org/officeDocument/2006/relationships/handoutMaster" Target="handoutMasters/handoutMaster1.xml"/><Relationship Id="rId54" Type="http://schemas.openxmlformats.org/officeDocument/2006/relationships/printerSettings" Target="printerSettings/printerSettings1.bin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Relationship Id="rId58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EA8CC-ED10-6C4B-A27F-337266596776}" type="datetimeFigureOut">
              <a:rPr lang="en-US" smtClean="0"/>
              <a:t>11/2/15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0157-9BA7-1C49-B285-EFD360B82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20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11/2/15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3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11/2/15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11/2/15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11/2/15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11/2/15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11/2/15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11/2/15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11/2/15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pomona.edu/~dkauchak/classes/cs52/examples/option.sml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Encryption Take </a:t>
            </a:r>
            <a:r>
              <a:rPr lang="en-US" dirty="0" smtClean="0"/>
              <a:t>2:</a:t>
            </a:r>
            <a:br>
              <a:rPr lang="en-US" dirty="0" smtClean="0"/>
            </a:br>
            <a:r>
              <a:rPr lang="en-US" dirty="0" smtClean="0"/>
              <a:t>Practical details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CS52 – Spring 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391525"/>
            <a:ext cx="8502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Assuming you can’t break the encryption itself (i.e. you cannot decrypt an encrypted message without the private key)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Idea 2: Try and figure out the private key!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How would you do this?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749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391525"/>
            <a:ext cx="7865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Already know e and n.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If we could figure out p and q, then we could figure out the rest (i.e. d)!</a:t>
            </a:r>
          </a:p>
        </p:txBody>
      </p:sp>
    </p:spTree>
    <p:extLst>
      <p:ext uri="{BB962C8B-B14F-4D97-AF65-F5344CB8AC3E}">
        <p14:creationId xmlns:p14="http://schemas.microsoft.com/office/powerpoint/2010/main" val="519754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391525"/>
            <a:ext cx="8502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would you do figure out p and q?</a:t>
            </a:r>
          </a:p>
        </p:txBody>
      </p:sp>
    </p:spTree>
    <p:extLst>
      <p:ext uri="{BB962C8B-B14F-4D97-AF65-F5344CB8AC3E}">
        <p14:creationId xmlns:p14="http://schemas.microsoft.com/office/powerpoint/2010/main" val="4069615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114800"/>
            <a:ext cx="8502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every prime p (2, 3, 5, 7 …):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If n divides p evenly then q = n / p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4433117" y="4429280"/>
            <a:ext cx="337579" cy="1311790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91491" y="5363229"/>
            <a:ext cx="4678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Why do we know that this </a:t>
            </a:r>
            <a:r>
              <a:rPr lang="en-US" sz="2000" i="1" dirty="0" smtClean="0">
                <a:solidFill>
                  <a:srgbClr val="FF0000"/>
                </a:solidFill>
              </a:rPr>
              <a:t>must</a:t>
            </a:r>
            <a:r>
              <a:rPr lang="en-US" sz="2000" dirty="0" smtClean="0">
                <a:solidFill>
                  <a:srgbClr val="FF0000"/>
                </a:solidFill>
              </a:rPr>
              <a:t> be p and q?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51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114800"/>
            <a:ext cx="8502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every prime p (2, 3, 5, 7 …):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If n divides p evenly then q = n / p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4433117" y="4429280"/>
            <a:ext cx="337579" cy="1311790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91491" y="5363228"/>
            <a:ext cx="599050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Since p and q are both prime, there are no other numbers that divide them evenly, therefore no other numbers divide n evenly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407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114800"/>
            <a:ext cx="8502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every number p (2, 3, 4, 5, 6, 7 …):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If n divides p evenly then q = n / p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894" y="5168205"/>
            <a:ext cx="71473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Currently, there are no known “efficient” methods for factoring a number into it’s primes.</a:t>
            </a:r>
          </a:p>
          <a:p>
            <a:r>
              <a:rPr lang="en-US" sz="2800" b="1" dirty="0" smtClean="0">
                <a:solidFill>
                  <a:srgbClr val="008000"/>
                </a:solidFill>
              </a:rPr>
              <a:t>This is the key to why RSA works! </a:t>
            </a:r>
            <a:endParaRPr lang="en-US" sz="28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952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455152" cy="7620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Choose a bit-length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3272135"/>
            <a:ext cx="7762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generating the keys, this is the only input the algorithm has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550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455152" cy="1676400"/>
          </a:xfrm>
        </p:spPr>
        <p:txBody>
          <a:bodyPr>
            <a:normAutofit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Choose two primes 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/>
              <a:t> which can be represented with at most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bits</a:t>
            </a:r>
            <a:endParaRPr lang="en-US" i="1" dirty="0" smtClean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0" y="3505200"/>
            <a:ext cx="1357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Ideas?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759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455152" cy="1676400"/>
          </a:xfrm>
        </p:spPr>
        <p:txBody>
          <a:bodyPr>
            <a:normAutofit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Choose two primes 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/>
              <a:t> which can be represented with at most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bits</a:t>
            </a:r>
            <a:endParaRPr lang="en-US" i="1" dirty="0" smtClean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3076151"/>
            <a:ext cx="7438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Idea: pick a random number and see if it’s prime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4343400"/>
            <a:ext cx="7438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check if a number is prime?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394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455152" cy="1676400"/>
          </a:xfrm>
        </p:spPr>
        <p:txBody>
          <a:bodyPr>
            <a:normAutofit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Choose two primes 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/>
              <a:t> which can be represented with at most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bits</a:t>
            </a:r>
            <a:endParaRPr lang="en-US" i="1" dirty="0" smtClean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3076151"/>
            <a:ext cx="7438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Idea: pick a random number and see if it’s prime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3810000"/>
            <a:ext cx="33103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isPrime</a:t>
            </a:r>
            <a:r>
              <a:rPr lang="en-US" sz="2400" dirty="0" smtClean="0"/>
              <a:t>(</a:t>
            </a:r>
            <a:r>
              <a:rPr lang="en-US" sz="2400" dirty="0" err="1" smtClean="0"/>
              <a:t>num</a:t>
            </a:r>
            <a:r>
              <a:rPr lang="en-US" sz="2400" dirty="0" smtClean="0"/>
              <a:t>):</a:t>
            </a:r>
            <a:endParaRPr lang="en-US" sz="2400" dirty="0"/>
          </a:p>
          <a:p>
            <a:r>
              <a:rPr lang="en-US" sz="2400" dirty="0" smtClean="0"/>
              <a:t>     for </a:t>
            </a:r>
            <a:r>
              <a:rPr lang="en-US" sz="2400" dirty="0" err="1" smtClean="0"/>
              <a:t>i</a:t>
            </a:r>
            <a:r>
              <a:rPr lang="en-US" sz="2400" dirty="0" smtClean="0"/>
              <a:t> = 1 … </a:t>
            </a:r>
            <a:r>
              <a:rPr lang="en-US" sz="2400" dirty="0" err="1" smtClean="0"/>
              <a:t>sqrt</a:t>
            </a:r>
            <a:r>
              <a:rPr lang="en-US" sz="2400" dirty="0" smtClean="0"/>
              <a:t>(</a:t>
            </a:r>
            <a:r>
              <a:rPr lang="en-US" sz="2400" dirty="0" err="1" smtClean="0"/>
              <a:t>num</a:t>
            </a:r>
            <a:r>
              <a:rPr lang="en-US" sz="2400" dirty="0" smtClean="0"/>
              <a:t>):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if </a:t>
            </a:r>
            <a:r>
              <a:rPr lang="en-US" sz="2400" dirty="0" err="1" smtClean="0"/>
              <a:t>num</a:t>
            </a:r>
            <a:r>
              <a:rPr lang="en-US" sz="2400" dirty="0" smtClean="0"/>
              <a:t> % </a:t>
            </a:r>
            <a:r>
              <a:rPr lang="en-US" sz="2400" dirty="0" err="1" smtClean="0"/>
              <a:t>i</a:t>
            </a:r>
            <a:r>
              <a:rPr lang="en-US" sz="2400" dirty="0" smtClean="0"/>
              <a:t> == 0: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return false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return true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79400" y="5748992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If the number is k bits, how many numbers (worst case) might we need to examine?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872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Assignment 6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4</a:t>
            </a:r>
            <a:r>
              <a:rPr lang="en-US" dirty="0" smtClean="0"/>
              <a:t> more assignments:</a:t>
            </a:r>
            <a:endParaRPr lang="en-US" dirty="0"/>
          </a:p>
          <a:p>
            <a:pPr marL="822960" lvl="1" indent="-457200"/>
            <a:r>
              <a:rPr lang="en-US" dirty="0" smtClean="0"/>
              <a:t>Assignment 7 (</a:t>
            </a:r>
            <a:r>
              <a:rPr lang="en-US" dirty="0" smtClean="0">
                <a:solidFill>
                  <a:srgbClr val="FF6600"/>
                </a:solidFill>
              </a:rPr>
              <a:t>posted</a:t>
            </a:r>
            <a:r>
              <a:rPr lang="en-US" dirty="0" smtClean="0"/>
              <a:t>), due 11/13 5pm</a:t>
            </a:r>
          </a:p>
          <a:p>
            <a:pPr marL="822960" lvl="1" indent="-457200"/>
            <a:r>
              <a:rPr lang="en-US" dirty="0" smtClean="0"/>
              <a:t>Assignment 8, due 11/20 5pm</a:t>
            </a:r>
          </a:p>
          <a:p>
            <a:pPr marL="822960" lvl="1" indent="-457200"/>
            <a:r>
              <a:rPr lang="en-US" dirty="0" smtClean="0"/>
              <a:t>Assignments 9 &amp; 10, due 12/9 11:59pm</a:t>
            </a:r>
          </a:p>
          <a:p>
            <a:pPr marL="822960" lvl="1" indent="-457200"/>
            <a:endParaRPr lang="en-US" dirty="0"/>
          </a:p>
          <a:p>
            <a:pPr marL="45720" indent="0">
              <a:buNone/>
            </a:pPr>
            <a:r>
              <a:rPr lang="en-US" dirty="0" smtClean="0"/>
              <a:t>Midterm reviews Tue &amp; Wed 7-8pm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No office hours Thursday</a:t>
            </a:r>
          </a:p>
          <a:p>
            <a:pPr marL="4572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4752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455152" cy="1676400"/>
          </a:xfrm>
        </p:spPr>
        <p:txBody>
          <a:bodyPr>
            <a:normAutofit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Choose two primes 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/>
              <a:t> which can be represented with at most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bits</a:t>
            </a:r>
            <a:endParaRPr lang="en-US" i="1" dirty="0" smtClean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3076151"/>
            <a:ext cx="7438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Idea: pick a random number and see if it’s prime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962400"/>
            <a:ext cx="65325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/>
              <a:t>With k bits we can represent numbers up to 2</a:t>
            </a:r>
            <a:r>
              <a:rPr lang="en-US" sz="2400" baseline="30000" dirty="0" smtClean="0"/>
              <a:t>k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We’re counting up to </a:t>
            </a:r>
            <a:r>
              <a:rPr lang="en-US" sz="2400" dirty="0" err="1" smtClean="0"/>
              <a:t>sqrt</a:t>
            </a:r>
            <a:r>
              <a:rPr lang="en-US" sz="2400" dirty="0" smtClean="0"/>
              <a:t> = (2</a:t>
            </a:r>
            <a:r>
              <a:rPr lang="en-US" sz="2400" baseline="30000" dirty="0" smtClean="0"/>
              <a:t>k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1/2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Which is still 2</a:t>
            </a:r>
            <a:r>
              <a:rPr lang="en-US" sz="2400" baseline="30000" dirty="0" smtClean="0"/>
              <a:t>k/2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For large k (e.g. 1024) this is a very big number!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9714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00"/>
                </a:solidFill>
              </a:rPr>
              <a:t>test(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fails,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>
                <a:solidFill>
                  <a:srgbClr val="000000"/>
                </a:solidFill>
              </a:rPr>
              <a:t> is not prime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passes, 1/2 chance that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>
                <a:solidFill>
                  <a:srgbClr val="000000"/>
                </a:solidFill>
              </a:rPr>
              <a:t> is prime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90781" y="5106737"/>
            <a:ext cx="2658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Does this help us?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541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passes: </a:t>
            </a: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648" y="4800600"/>
            <a:ext cx="769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not prime, what are the chances that we incorrectly say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a prime?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46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Primality</a:t>
            </a:r>
            <a:r>
              <a:rPr lang="en-US" dirty="0"/>
              <a:t> test for </a:t>
            </a:r>
            <a:r>
              <a:rPr lang="en-US" i="1" dirty="0" err="1">
                <a:solidFill>
                  <a:srgbClr val="FF6600"/>
                </a:solidFill>
              </a:rPr>
              <a:t>num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/>
              <a:t>pick a random number </a:t>
            </a:r>
            <a:r>
              <a:rPr lang="en-US" i="1" dirty="0">
                <a:solidFill>
                  <a:srgbClr val="FF6600"/>
                </a:solidFill>
              </a:rPr>
              <a:t>a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000000"/>
                </a:solidFill>
              </a:rPr>
              <a:t>perform </a:t>
            </a:r>
            <a:r>
              <a:rPr lang="en-US" i="1" dirty="0">
                <a:solidFill>
                  <a:srgbClr val="000090"/>
                </a:solidFill>
              </a:rPr>
              <a:t>test</a:t>
            </a:r>
            <a:r>
              <a:rPr lang="en-US" i="1" dirty="0">
                <a:solidFill>
                  <a:srgbClr val="000000"/>
                </a:solidFill>
              </a:rPr>
              <a:t>(</a:t>
            </a:r>
            <a:r>
              <a:rPr lang="en-US" i="1" dirty="0" err="1">
                <a:solidFill>
                  <a:srgbClr val="FF6600"/>
                </a:solidFill>
              </a:rPr>
              <a:t>num</a:t>
            </a:r>
            <a:r>
              <a:rPr lang="en-US" i="1" dirty="0">
                <a:solidFill>
                  <a:srgbClr val="000000"/>
                </a:solidFill>
              </a:rPr>
              <a:t>, </a:t>
            </a:r>
            <a:r>
              <a:rPr lang="en-US" i="1" dirty="0">
                <a:solidFill>
                  <a:srgbClr val="FF6600"/>
                </a:solidFill>
              </a:rPr>
              <a:t>a</a:t>
            </a:r>
            <a:r>
              <a:rPr lang="en-US" i="1" dirty="0">
                <a:solidFill>
                  <a:srgbClr val="0000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en-US" dirty="0">
                <a:solidFill>
                  <a:srgbClr val="000000"/>
                </a:solidFill>
              </a:rPr>
              <a:t>if test fails: </a:t>
            </a:r>
            <a:r>
              <a:rPr lang="en-US" dirty="0">
                <a:solidFill>
                  <a:srgbClr val="008000"/>
                </a:solidFill>
              </a:rPr>
              <a:t>return false</a:t>
            </a:r>
          </a:p>
          <a:p>
            <a:pPr lvl="1">
              <a:buFontTx/>
              <a:buChar char="-"/>
            </a:pPr>
            <a:r>
              <a:rPr lang="en-US" dirty="0">
                <a:solidFill>
                  <a:srgbClr val="000000"/>
                </a:solidFill>
              </a:rPr>
              <a:t>if test passes: </a:t>
            </a:r>
            <a:r>
              <a:rPr lang="en-US" dirty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4648200"/>
            <a:ext cx="1901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0.5 (50%)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9485" y="5600135"/>
            <a:ext cx="4534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Can we do any better?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82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2648" y="4800600"/>
            <a:ext cx="769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not prime, what are the chances that we incorrectly say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a prime?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2 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342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passes: </a:t>
            </a: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343400"/>
            <a:ext cx="76961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p(0.25)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Half the time we catch it on the first test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Of the remaining half, again, half (i.e. a quarter total) we catch it on the second test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¼ we don’t catch it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394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2648" y="4800600"/>
            <a:ext cx="769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not prime, what are the chances that we incorrectly say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a prime?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</a:t>
            </a:r>
            <a:r>
              <a:rPr lang="en-US" dirty="0" smtClean="0"/>
              <a:t>3 </a:t>
            </a:r>
            <a:r>
              <a:rPr lang="en-US" dirty="0" smtClean="0"/>
              <a:t>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751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</a:t>
            </a:r>
            <a:r>
              <a:rPr lang="en-US" dirty="0" smtClean="0"/>
              <a:t>3 </a:t>
            </a:r>
            <a:r>
              <a:rPr lang="en-US" dirty="0" smtClean="0"/>
              <a:t>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60501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p(1/8)</a:t>
            </a:r>
          </a:p>
        </p:txBody>
      </p:sp>
    </p:spTree>
    <p:extLst>
      <p:ext uri="{BB962C8B-B14F-4D97-AF65-F5344CB8AC3E}">
        <p14:creationId xmlns:p14="http://schemas.microsoft.com/office/powerpoint/2010/main" val="1977727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2648" y="4800600"/>
            <a:ext cx="769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not prime, what are the chances that we incorrectly say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a prime?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</a:t>
            </a:r>
            <a:r>
              <a:rPr lang="en-US" dirty="0"/>
              <a:t>m</a:t>
            </a:r>
            <a:r>
              <a:rPr lang="en-US" dirty="0" smtClean="0"/>
              <a:t> </a:t>
            </a:r>
            <a:r>
              <a:rPr lang="en-US" dirty="0" smtClean="0"/>
              <a:t>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22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</a:t>
            </a:r>
            <a:r>
              <a:rPr lang="en-US" dirty="0"/>
              <a:t>m</a:t>
            </a:r>
            <a:r>
              <a:rPr lang="en-US" dirty="0" smtClean="0"/>
              <a:t> </a:t>
            </a:r>
            <a:r>
              <a:rPr lang="en-US" dirty="0" smtClean="0"/>
              <a:t>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605010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p(1/2</a:t>
            </a:r>
            <a:r>
              <a:rPr lang="en-US" sz="2800" baseline="30000" dirty="0" smtClean="0">
                <a:solidFill>
                  <a:srgbClr val="0000FF"/>
                </a:solidFill>
              </a:rPr>
              <a:t>m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For example, m = 20: p(1/2</a:t>
            </a:r>
            <a:r>
              <a:rPr lang="en-US" sz="2800" baseline="30000" dirty="0" smtClean="0">
                <a:solidFill>
                  <a:srgbClr val="0000FF"/>
                </a:solidFill>
              </a:rPr>
              <a:t>20</a:t>
            </a:r>
            <a:r>
              <a:rPr lang="en-US" sz="2800" dirty="0" smtClean="0">
                <a:solidFill>
                  <a:srgbClr val="0000FF"/>
                </a:solidFill>
              </a:rPr>
              <a:t>) = p(1/1,000,000) </a:t>
            </a:r>
          </a:p>
        </p:txBody>
      </p:sp>
    </p:spTree>
    <p:extLst>
      <p:ext uri="{BB962C8B-B14F-4D97-AF65-F5344CB8AC3E}">
        <p14:creationId xmlns:p14="http://schemas.microsoft.com/office/powerpoint/2010/main" val="3630023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Courses next spring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54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</a:t>
            </a:r>
            <a:r>
              <a:rPr lang="en-US" dirty="0"/>
              <a:t>m</a:t>
            </a:r>
            <a:r>
              <a:rPr lang="en-US" dirty="0" smtClean="0"/>
              <a:t> </a:t>
            </a:r>
            <a:r>
              <a:rPr lang="en-US" dirty="0" smtClean="0"/>
              <a:t>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3048000"/>
            <a:ext cx="3200400" cy="381000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33400" y="4495800"/>
            <a:ext cx="7848600" cy="1569660"/>
            <a:chOff x="533400" y="4495800"/>
            <a:chExt cx="7848600" cy="1569660"/>
          </a:xfrm>
        </p:grpSpPr>
        <p:sp>
          <p:nvSpPr>
            <p:cNvPr id="4" name="TextBox 3"/>
            <p:cNvSpPr txBox="1"/>
            <p:nvPr/>
          </p:nvSpPr>
          <p:spPr>
            <a:xfrm>
              <a:off x="533400" y="4495800"/>
              <a:ext cx="7848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6600"/>
                  </a:solidFill>
                </a:rPr>
                <a:t>Fermat’s little theorem: </a:t>
              </a:r>
              <a:r>
                <a:rPr lang="en-US" sz="2400" dirty="0" smtClean="0"/>
                <a:t>If </a:t>
              </a:r>
              <a:r>
                <a:rPr lang="en-US" sz="2400" i="1" dirty="0" smtClean="0"/>
                <a:t>p</a:t>
              </a:r>
              <a:r>
                <a:rPr lang="en-US" sz="2400" dirty="0" smtClean="0"/>
                <a:t> is a prime number, then for all integers </a:t>
              </a:r>
              <a:r>
                <a:rPr lang="en-US" sz="2400" i="1" dirty="0" smtClean="0"/>
                <a:t>a</a:t>
              </a:r>
              <a:r>
                <a:rPr lang="en-US" sz="2400" dirty="0" smtClean="0"/>
                <a:t>:</a:t>
              </a:r>
            </a:p>
            <a:p>
              <a:endParaRPr lang="en-US" sz="2400" dirty="0"/>
            </a:p>
            <a:p>
              <a:r>
                <a:rPr lang="en-US" sz="2400" dirty="0"/>
                <a:t>a</a:t>
              </a:r>
              <a:r>
                <a:rPr lang="en-US" sz="2400" dirty="0" smtClean="0"/>
                <a:t>     </a:t>
              </a:r>
              <a:r>
                <a:rPr lang="en-US" sz="2400" dirty="0" err="1"/>
                <a:t>a</a:t>
              </a:r>
              <a:r>
                <a:rPr lang="en-US" sz="2400" baseline="30000" dirty="0" err="1" smtClean="0"/>
                <a:t>p</a:t>
              </a:r>
              <a:r>
                <a:rPr lang="en-US" sz="2400" dirty="0" smtClean="0"/>
                <a:t> </a:t>
              </a:r>
              <a:r>
                <a:rPr lang="en-US" sz="2400" i="1" dirty="0">
                  <a:solidFill>
                    <a:srgbClr val="660066"/>
                  </a:solidFill>
                </a:rPr>
                <a:t>(mod </a:t>
              </a:r>
              <a:r>
                <a:rPr lang="en-US" sz="2400" i="1" dirty="0" smtClean="0">
                  <a:solidFill>
                    <a:srgbClr val="660066"/>
                  </a:solidFill>
                </a:rPr>
                <a:t>p)</a:t>
              </a:r>
              <a:r>
                <a:rPr lang="en-US" sz="2400" i="1" dirty="0" smtClean="0"/>
                <a:t> </a:t>
              </a:r>
              <a:endParaRPr lang="en-US" sz="2400" i="1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00" y="5668879"/>
              <a:ext cx="368300" cy="342900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2286000" y="6272281"/>
            <a:ext cx="2910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does this help us?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88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676400"/>
            <a:ext cx="7848600" cy="1569660"/>
            <a:chOff x="533400" y="4495800"/>
            <a:chExt cx="7848600" cy="1569660"/>
          </a:xfrm>
        </p:grpSpPr>
        <p:sp>
          <p:nvSpPr>
            <p:cNvPr id="4" name="TextBox 3"/>
            <p:cNvSpPr txBox="1"/>
            <p:nvPr/>
          </p:nvSpPr>
          <p:spPr>
            <a:xfrm>
              <a:off x="533400" y="4495800"/>
              <a:ext cx="7848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6600"/>
                  </a:solidFill>
                </a:rPr>
                <a:t>Fermat’s little theorem: </a:t>
              </a:r>
              <a:r>
                <a:rPr lang="en-US" sz="2400" dirty="0" smtClean="0"/>
                <a:t>If </a:t>
              </a:r>
              <a:r>
                <a:rPr lang="en-US" sz="2400" i="1" dirty="0" smtClean="0"/>
                <a:t>p</a:t>
              </a:r>
              <a:r>
                <a:rPr lang="en-US" sz="2400" dirty="0" smtClean="0"/>
                <a:t> is a prime number, then for all integers </a:t>
              </a:r>
              <a:r>
                <a:rPr lang="en-US" sz="2400" i="1" dirty="0" smtClean="0"/>
                <a:t>a</a:t>
              </a:r>
              <a:r>
                <a:rPr lang="en-US" sz="2400" dirty="0" smtClean="0"/>
                <a:t>:</a:t>
              </a:r>
            </a:p>
            <a:p>
              <a:endParaRPr lang="en-US" sz="2400" dirty="0"/>
            </a:p>
            <a:p>
              <a:r>
                <a:rPr lang="en-US" sz="2400" dirty="0"/>
                <a:t>a</a:t>
              </a:r>
              <a:r>
                <a:rPr lang="en-US" sz="2400" dirty="0" smtClean="0"/>
                <a:t>     </a:t>
              </a:r>
              <a:r>
                <a:rPr lang="en-US" sz="2400" dirty="0" err="1"/>
                <a:t>a</a:t>
              </a:r>
              <a:r>
                <a:rPr lang="en-US" sz="2400" baseline="30000" dirty="0" err="1" smtClean="0"/>
                <a:t>p</a:t>
              </a:r>
              <a:r>
                <a:rPr lang="en-US" sz="2400" dirty="0" smtClean="0"/>
                <a:t> </a:t>
              </a:r>
              <a:r>
                <a:rPr lang="en-US" sz="2400" i="1" dirty="0">
                  <a:solidFill>
                    <a:srgbClr val="660066"/>
                  </a:solidFill>
                </a:rPr>
                <a:t>(mod </a:t>
              </a:r>
              <a:r>
                <a:rPr lang="en-US" sz="2400" i="1" dirty="0" smtClean="0">
                  <a:solidFill>
                    <a:srgbClr val="660066"/>
                  </a:solidFill>
                </a:rPr>
                <a:t>p)</a:t>
              </a:r>
              <a:r>
                <a:rPr lang="en-US" sz="2400" i="1" dirty="0" smtClean="0"/>
                <a:t> </a:t>
              </a:r>
              <a:endParaRPr lang="en-US" sz="2400" i="1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00" y="5668879"/>
              <a:ext cx="368300" cy="342900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489005" y="3657600"/>
            <a:ext cx="537839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test(</a:t>
            </a:r>
            <a:r>
              <a:rPr lang="en-US" sz="2800" dirty="0" err="1" smtClean="0">
                <a:solidFill>
                  <a:srgbClr val="0000FF"/>
                </a:solidFill>
              </a:rPr>
              <a:t>num,a</a:t>
            </a:r>
            <a:r>
              <a:rPr lang="en-US" sz="2800" dirty="0" smtClean="0">
                <a:solidFill>
                  <a:srgbClr val="0000FF"/>
                </a:solidFill>
              </a:rPr>
              <a:t>):</a:t>
            </a:r>
          </a:p>
          <a:p>
            <a:pPr marL="342900" indent="-3429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generate a random number a &lt; p</a:t>
            </a:r>
          </a:p>
          <a:p>
            <a:pPr marL="342900" indent="-3429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check if </a:t>
            </a:r>
            <a:r>
              <a:rPr lang="en-US" sz="2800" dirty="0" err="1" smtClean="0">
                <a:solidFill>
                  <a:srgbClr val="0000FF"/>
                </a:solidFill>
              </a:rPr>
              <a:t>a</a:t>
            </a:r>
            <a:r>
              <a:rPr lang="en-US" sz="2800" baseline="30000" dirty="0" err="1" smtClean="0">
                <a:solidFill>
                  <a:srgbClr val="0000FF"/>
                </a:solidFill>
              </a:rPr>
              <a:t>p</a:t>
            </a:r>
            <a:r>
              <a:rPr lang="en-US" sz="2800" dirty="0" smtClean="0">
                <a:solidFill>
                  <a:srgbClr val="0000FF"/>
                </a:solidFill>
              </a:rPr>
              <a:t> mod p = a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308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455152" cy="20574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Choose a bit-length 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k</a:t>
            </a:r>
          </a:p>
          <a:p>
            <a:pPr marL="594360" lvl="2" indent="0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Choose two primes 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and 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q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which can be represented with at most 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k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bits</a:t>
            </a:r>
            <a:endParaRPr lang="en-US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AutoNum type="arabicPeriod"/>
            </a:pPr>
            <a:endParaRPr lang="en-US" i="1" dirty="0"/>
          </a:p>
          <a:p>
            <a:pPr marL="514350" indent="-514350">
              <a:buAutoNum type="arabicPeriod"/>
            </a:pPr>
            <a:r>
              <a:rPr lang="en-US" dirty="0" smtClean="0"/>
              <a:t>Let </a:t>
            </a:r>
            <a:r>
              <a:rPr lang="en-US" i="1" dirty="0" smtClean="0">
                <a:solidFill>
                  <a:srgbClr val="FF6600"/>
                </a:solidFill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=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6600"/>
                </a:solidFill>
              </a:rPr>
              <a:t>pq</a:t>
            </a:r>
            <a:r>
              <a:rPr lang="en-US" dirty="0" smtClean="0"/>
              <a:t> and </a:t>
            </a:r>
            <a:r>
              <a:rPr lang="en-US" i="1" dirty="0" err="1" smtClean="0">
                <a:solidFill>
                  <a:srgbClr val="FF6600"/>
                </a:solidFill>
              </a:rPr>
              <a:t>ϕ</a:t>
            </a:r>
            <a:r>
              <a:rPr lang="en-US" i="1" dirty="0" smtClean="0">
                <a:solidFill>
                  <a:srgbClr val="FF6600"/>
                </a:solidFill>
              </a:rPr>
              <a:t>(n)</a:t>
            </a:r>
            <a:r>
              <a:rPr lang="en-US" dirty="0" smtClean="0">
                <a:solidFill>
                  <a:srgbClr val="FF6600"/>
                </a:solidFill>
              </a:rPr>
              <a:t> = (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>
                <a:solidFill>
                  <a:srgbClr val="FF6600"/>
                </a:solidFill>
              </a:rPr>
              <a:t>-1)(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>
                <a:solidFill>
                  <a:srgbClr val="FF6600"/>
                </a:solidFill>
              </a:rPr>
              <a:t>-1)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1684" y="4435824"/>
            <a:ext cx="2964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do this?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057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455152" cy="1752600"/>
          </a:xfrm>
        </p:spPr>
        <p:txBody>
          <a:bodyPr>
            <a:normAutofit fontScale="92500" lnSpcReduction="20000"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Find </a:t>
            </a:r>
            <a:r>
              <a:rPr lang="en-US" i="1" dirty="0" smtClean="0">
                <a:solidFill>
                  <a:srgbClr val="FF6600"/>
                </a:solidFill>
              </a:rPr>
              <a:t>d</a:t>
            </a:r>
            <a:r>
              <a:rPr lang="en-US" dirty="0" smtClean="0"/>
              <a:t> such that </a:t>
            </a:r>
            <a:r>
              <a:rPr lang="en-US" dirty="0" smtClean="0">
                <a:solidFill>
                  <a:srgbClr val="FF6600"/>
                </a:solidFill>
              </a:rPr>
              <a:t>0 &lt; d &lt; n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6600"/>
                </a:solidFill>
              </a:rPr>
              <a:t>gcd</a:t>
            </a: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d</a:t>
            </a:r>
            <a:r>
              <a:rPr lang="en-US" dirty="0" err="1" smtClean="0">
                <a:solidFill>
                  <a:srgbClr val="FF6600"/>
                </a:solidFill>
              </a:rPr>
              <a:t>,</a:t>
            </a:r>
            <a:r>
              <a:rPr lang="en-US" i="1" dirty="0" err="1" smtClean="0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)) = 1</a:t>
            </a:r>
          </a:p>
          <a:p>
            <a:pPr marL="514350" indent="-514350">
              <a:buAutoNum type="arabicPeriod" startAt="4"/>
            </a:pPr>
            <a:endParaRPr lang="en-US" i="1" dirty="0">
              <a:solidFill>
                <a:srgbClr val="FF6600"/>
              </a:solidFill>
            </a:endParaRPr>
          </a:p>
          <a:p>
            <a:pPr marL="514350" indent="-514350">
              <a:buAutoNum type="arabicPeriod" startAt="4"/>
            </a:pPr>
            <a:r>
              <a:rPr lang="en-US" dirty="0" smtClean="0">
                <a:solidFill>
                  <a:srgbClr val="000000"/>
                </a:solidFill>
              </a:rPr>
              <a:t>Find e such that </a:t>
            </a:r>
            <a:r>
              <a:rPr lang="en-US" i="1" dirty="0" smtClean="0">
                <a:solidFill>
                  <a:srgbClr val="FF6600"/>
                </a:solidFill>
              </a:rPr>
              <a:t>de</a:t>
            </a:r>
            <a:r>
              <a:rPr lang="en-US" dirty="0" smtClean="0">
                <a:solidFill>
                  <a:srgbClr val="FF6600"/>
                </a:solidFill>
              </a:rPr>
              <a:t> mod </a:t>
            </a:r>
            <a:r>
              <a:rPr lang="en-US" i="1" dirty="0" err="1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 = 1</a:t>
            </a:r>
          </a:p>
          <a:p>
            <a:pPr marL="514350" indent="-514350">
              <a:buAutoNum type="arabicPeriod" startAt="4"/>
            </a:pPr>
            <a:endParaRPr lang="en-US" i="1" dirty="0">
              <a:solidFill>
                <a:srgbClr val="FF66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3505200"/>
            <a:ext cx="4057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do these steps?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869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Greatest Common Divisor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useful property: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two numbers are relatively prime (i.e.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 = 1), then there exists a </a:t>
            </a:r>
            <a:r>
              <a:rPr lang="en-US" i="1" dirty="0" smtClean="0"/>
              <a:t>c</a:t>
            </a:r>
            <a:r>
              <a:rPr lang="en-US" dirty="0" smtClean="0"/>
              <a:t> such that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4412401"/>
            <a:ext cx="2327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a*c mod b = 1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6197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Greatest Common Divisor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smtClean="0"/>
              <a:t>more useful </a:t>
            </a:r>
            <a:r>
              <a:rPr lang="en-US" dirty="0" smtClean="0"/>
              <a:t>property: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two </a:t>
            </a:r>
            <a:r>
              <a:rPr lang="en-US" dirty="0" smtClean="0"/>
              <a:t>numbers are relatively prime (i.e.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 = 1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i="1" dirty="0" err="1" smtClean="0">
                <a:solidFill>
                  <a:srgbClr val="FF6600"/>
                </a:solidFill>
              </a:rPr>
              <a:t>iff</a:t>
            </a:r>
            <a:r>
              <a:rPr lang="en-US" dirty="0" smtClean="0"/>
              <a:t> </a:t>
            </a:r>
            <a:r>
              <a:rPr lang="en-US" dirty="0" smtClean="0"/>
              <a:t>there exists a </a:t>
            </a:r>
            <a:r>
              <a:rPr lang="en-US" i="1" dirty="0" smtClean="0"/>
              <a:t>c</a:t>
            </a:r>
            <a:r>
              <a:rPr lang="en-US" dirty="0" smtClean="0"/>
              <a:t> such </a:t>
            </a:r>
            <a:r>
              <a:rPr lang="en-US" dirty="0" smtClean="0"/>
              <a:t>that </a:t>
            </a:r>
            <a:r>
              <a:rPr lang="en-US" sz="3200" dirty="0"/>
              <a:t>a*c mod b = 1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4790879"/>
            <a:ext cx="3211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</a:t>
            </a:r>
            <a:r>
              <a:rPr lang="en-US" sz="2800" dirty="0" err="1" smtClean="0">
                <a:solidFill>
                  <a:srgbClr val="FF0000"/>
                </a:solidFill>
              </a:rPr>
              <a:t>iff</a:t>
            </a:r>
            <a:r>
              <a:rPr lang="en-US" sz="2800" dirty="0" smtClean="0">
                <a:solidFill>
                  <a:srgbClr val="FF0000"/>
                </a:solidFill>
              </a:rPr>
              <a:t> mean?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307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Greatest Common Divisor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smtClean="0"/>
              <a:t>more useful </a:t>
            </a:r>
            <a:r>
              <a:rPr lang="en-US" dirty="0" smtClean="0"/>
              <a:t>property: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I</a:t>
            </a:r>
            <a:r>
              <a:rPr lang="en-US" dirty="0" smtClean="0"/>
              <a:t>f two </a:t>
            </a:r>
            <a:r>
              <a:rPr lang="en-US" dirty="0" smtClean="0"/>
              <a:t>numbers are relatively prime (i.e.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 = 1</a:t>
            </a:r>
            <a:r>
              <a:rPr lang="en-US" dirty="0" smtClean="0"/>
              <a:t>), then </a:t>
            </a:r>
            <a:r>
              <a:rPr lang="en-US" dirty="0" smtClean="0"/>
              <a:t>there exists a </a:t>
            </a:r>
            <a:r>
              <a:rPr lang="en-US" i="1" dirty="0" smtClean="0"/>
              <a:t>c</a:t>
            </a:r>
            <a:r>
              <a:rPr lang="en-US" dirty="0" smtClean="0"/>
              <a:t> such </a:t>
            </a:r>
            <a:r>
              <a:rPr lang="en-US" dirty="0" smtClean="0"/>
              <a:t>that </a:t>
            </a:r>
            <a:r>
              <a:rPr lang="en-US" sz="3200" dirty="0"/>
              <a:t>a*c mod b = 1  </a:t>
            </a:r>
            <a:endParaRPr lang="en-US" sz="3200" dirty="0" smtClean="0"/>
          </a:p>
          <a:p>
            <a:pPr marL="514350" indent="-514350">
              <a:buAutoNum type="arabicPeriod"/>
            </a:pPr>
            <a:endParaRPr lang="en-US" sz="3200" dirty="0" smtClean="0"/>
          </a:p>
          <a:p>
            <a:pPr marL="514350" indent="-514350">
              <a:buFont typeface="Wingdings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there exists a </a:t>
            </a:r>
            <a:r>
              <a:rPr lang="en-US" i="1" dirty="0"/>
              <a:t>c</a:t>
            </a:r>
            <a:r>
              <a:rPr lang="en-US" dirty="0"/>
              <a:t> such that </a:t>
            </a:r>
            <a:r>
              <a:rPr lang="en-US" sz="3200" dirty="0"/>
              <a:t>a*c mod b = </a:t>
            </a:r>
            <a:r>
              <a:rPr lang="en-US" sz="3200" dirty="0" smtClean="0"/>
              <a:t>1, then</a:t>
            </a:r>
            <a:r>
              <a:rPr lang="en-US" dirty="0" smtClean="0"/>
              <a:t> the two </a:t>
            </a:r>
            <a:r>
              <a:rPr lang="en-US" dirty="0"/>
              <a:t>numbers are relatively prime (i.e. </a:t>
            </a:r>
            <a:r>
              <a:rPr lang="en-US" dirty="0" err="1"/>
              <a:t>gcd</a:t>
            </a:r>
            <a:r>
              <a:rPr lang="en-US" dirty="0"/>
              <a:t>(</a:t>
            </a:r>
            <a:r>
              <a:rPr lang="en-US" dirty="0" err="1"/>
              <a:t>a,b</a:t>
            </a:r>
            <a:r>
              <a:rPr lang="en-US" dirty="0"/>
              <a:t>) = 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4191000"/>
            <a:ext cx="8839200" cy="1295400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5879068"/>
            <a:ext cx="6073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We’re going to leverage this second part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990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455152" cy="1752600"/>
          </a:xfrm>
        </p:spPr>
        <p:txBody>
          <a:bodyPr>
            <a:normAutofit fontScale="92500" lnSpcReduction="20000"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Find </a:t>
            </a:r>
            <a:r>
              <a:rPr lang="en-US" i="1" dirty="0" smtClean="0">
                <a:solidFill>
                  <a:srgbClr val="FF6600"/>
                </a:solidFill>
              </a:rPr>
              <a:t>d</a:t>
            </a:r>
            <a:r>
              <a:rPr lang="en-US" dirty="0" smtClean="0"/>
              <a:t> such that </a:t>
            </a:r>
            <a:r>
              <a:rPr lang="en-US" dirty="0" smtClean="0">
                <a:solidFill>
                  <a:srgbClr val="FF6600"/>
                </a:solidFill>
              </a:rPr>
              <a:t>0 &lt; d &lt; n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6600"/>
                </a:solidFill>
              </a:rPr>
              <a:t>gcd</a:t>
            </a: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d</a:t>
            </a:r>
            <a:r>
              <a:rPr lang="en-US" dirty="0" err="1" smtClean="0">
                <a:solidFill>
                  <a:srgbClr val="FF6600"/>
                </a:solidFill>
              </a:rPr>
              <a:t>,</a:t>
            </a:r>
            <a:r>
              <a:rPr lang="en-US" i="1" dirty="0" err="1" smtClean="0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)) = 1</a:t>
            </a:r>
          </a:p>
          <a:p>
            <a:pPr marL="514350" indent="-514350">
              <a:buAutoNum type="arabicPeriod" startAt="4"/>
            </a:pPr>
            <a:endParaRPr lang="en-US" i="1" dirty="0">
              <a:solidFill>
                <a:srgbClr val="FF6600"/>
              </a:solidFill>
            </a:endParaRPr>
          </a:p>
          <a:p>
            <a:pPr marL="514350" indent="-514350">
              <a:buAutoNum type="arabicPeriod" startAt="4"/>
            </a:pPr>
            <a:r>
              <a:rPr lang="en-US" dirty="0" smtClean="0">
                <a:solidFill>
                  <a:srgbClr val="000000"/>
                </a:solidFill>
              </a:rPr>
              <a:t>Find e such that </a:t>
            </a:r>
            <a:r>
              <a:rPr lang="en-US" i="1" dirty="0" smtClean="0">
                <a:solidFill>
                  <a:srgbClr val="FF6600"/>
                </a:solidFill>
              </a:rPr>
              <a:t>de</a:t>
            </a:r>
            <a:r>
              <a:rPr lang="en-US" dirty="0" smtClean="0">
                <a:solidFill>
                  <a:srgbClr val="FF6600"/>
                </a:solidFill>
              </a:rPr>
              <a:t> mod </a:t>
            </a:r>
            <a:r>
              <a:rPr lang="en-US" i="1" dirty="0" err="1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 = 1</a:t>
            </a:r>
          </a:p>
          <a:p>
            <a:pPr marL="514350" indent="-514350">
              <a:buAutoNum type="arabicPeriod" startAt="4"/>
            </a:pPr>
            <a:endParaRPr lang="en-US" i="1" dirty="0">
              <a:solidFill>
                <a:srgbClr val="FF66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3200400"/>
            <a:ext cx="7745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there exists a </a:t>
            </a:r>
            <a:r>
              <a:rPr lang="en-US" sz="2800" i="1" dirty="0"/>
              <a:t>c</a:t>
            </a:r>
            <a:r>
              <a:rPr lang="en-US" sz="2800" dirty="0"/>
              <a:t> such that a*c mod b = </a:t>
            </a:r>
            <a:r>
              <a:rPr lang="en-US" sz="2800" dirty="0" smtClean="0"/>
              <a:t>1, </a:t>
            </a:r>
            <a:r>
              <a:rPr lang="en-US" sz="2800" dirty="0"/>
              <a:t>then the two numbers are relatively prime (i.e. </a:t>
            </a:r>
            <a:r>
              <a:rPr lang="en-US" sz="2800" dirty="0" err="1"/>
              <a:t>gcd</a:t>
            </a:r>
            <a:r>
              <a:rPr lang="en-US" sz="2800" dirty="0"/>
              <a:t>(</a:t>
            </a:r>
            <a:r>
              <a:rPr lang="en-US" sz="2800" dirty="0" err="1"/>
              <a:t>a,b</a:t>
            </a:r>
            <a:r>
              <a:rPr lang="en-US" sz="2800" dirty="0"/>
              <a:t>) = 1)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3200400"/>
            <a:ext cx="830275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4614208"/>
            <a:ext cx="601959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 find d and e: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pick a random </a:t>
            </a:r>
            <a:r>
              <a:rPr lang="en-US" sz="2400" i="1" dirty="0" smtClean="0"/>
              <a:t>d</a:t>
            </a:r>
            <a:r>
              <a:rPr lang="en-US" sz="2400" dirty="0" smtClean="0"/>
              <a:t>, 0 &lt; </a:t>
            </a:r>
            <a:r>
              <a:rPr lang="en-US" sz="2400" i="1" dirty="0" smtClean="0"/>
              <a:t>d</a:t>
            </a:r>
            <a:r>
              <a:rPr lang="en-US" sz="2400" dirty="0" smtClean="0"/>
              <a:t> &lt; </a:t>
            </a:r>
            <a:r>
              <a:rPr lang="en-US" sz="2400" i="1" dirty="0" smtClean="0"/>
              <a:t>n</a:t>
            </a:r>
          </a:p>
          <a:p>
            <a:pPr marL="342900" indent="-342900">
              <a:buFontTx/>
              <a:buChar char="-"/>
            </a:pPr>
            <a:r>
              <a:rPr lang="en-US" sz="2400" i="1" dirty="0" smtClean="0"/>
              <a:t>try</a:t>
            </a:r>
            <a:r>
              <a:rPr lang="en-US" sz="2400" dirty="0" smtClean="0"/>
              <a:t> and find an</a:t>
            </a:r>
            <a:r>
              <a:rPr lang="en-US" sz="2400" dirty="0">
                <a:solidFill>
                  <a:srgbClr val="000000"/>
                </a:solidFill>
              </a:rPr>
              <a:t>d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e such that </a:t>
            </a:r>
            <a:r>
              <a:rPr lang="en-US" sz="2400" i="1" dirty="0">
                <a:solidFill>
                  <a:srgbClr val="FF6600"/>
                </a:solidFill>
              </a:rPr>
              <a:t>de</a:t>
            </a:r>
            <a:r>
              <a:rPr lang="en-US" sz="2400" dirty="0">
                <a:solidFill>
                  <a:srgbClr val="FF6600"/>
                </a:solidFill>
              </a:rPr>
              <a:t> mod </a:t>
            </a:r>
            <a:r>
              <a:rPr lang="en-US" sz="2400" i="1" dirty="0" err="1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 = </a:t>
            </a:r>
            <a:r>
              <a:rPr lang="en-US" sz="2400" i="1" dirty="0" smtClean="0">
                <a:solidFill>
                  <a:srgbClr val="FF6600"/>
                </a:solidFill>
              </a:rPr>
              <a:t>1</a:t>
            </a:r>
            <a:endParaRPr lang="en-US" sz="2400" i="1" dirty="0" smtClean="0"/>
          </a:p>
          <a:p>
            <a:pPr marL="800100" lvl="1" indent="-342900">
              <a:buFontTx/>
              <a:buChar char="-"/>
            </a:pPr>
            <a:r>
              <a:rPr lang="en-US" sz="2400" dirty="0" smtClean="0"/>
              <a:t>if none exists, try another d</a:t>
            </a:r>
          </a:p>
          <a:p>
            <a:pPr marL="800100" lvl="1" indent="-342900">
              <a:buFontTx/>
              <a:buChar char="-"/>
            </a:pPr>
            <a:r>
              <a:rPr lang="en-US" sz="2400" dirty="0" smtClean="0"/>
              <a:t>if one exists, we’re done!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4267200"/>
            <a:ext cx="830275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430624" y="5410200"/>
            <a:ext cx="5579776" cy="381000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14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52400"/>
            <a:ext cx="8457560" cy="39624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4481094"/>
            <a:ext cx="8153400" cy="184350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Known problem with known solutions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the assignment, I’ve provided you with a function: </a:t>
            </a:r>
            <a:r>
              <a:rPr lang="en-US" i="1" dirty="0" err="1" smtClean="0"/>
              <a:t>inversemod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685038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inversemod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69353"/>
          <a:stretch/>
        </p:blipFill>
        <p:spPr>
          <a:xfrm>
            <a:off x="228600" y="2514600"/>
            <a:ext cx="7961134" cy="74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0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key encryption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614905"/>
            <a:ext cx="1121494" cy="27432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093337" y="1846847"/>
            <a:ext cx="1429429" cy="1487905"/>
            <a:chOff x="2093337" y="1846847"/>
            <a:chExt cx="1429429" cy="14879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sp>
        <p:nvSpPr>
          <p:cNvPr id="3" name="Down Arrow 2"/>
          <p:cNvSpPr/>
          <p:nvPr/>
        </p:nvSpPr>
        <p:spPr>
          <a:xfrm>
            <a:off x="2379579" y="35199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5400000">
            <a:off x="2433534" y="4109934"/>
            <a:ext cx="1895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encrypt message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2" name="Down Arrow 11"/>
          <p:cNvSpPr/>
          <p:nvPr/>
        </p:nvSpPr>
        <p:spPr>
          <a:xfrm rot="16200000">
            <a:off x="4400884" y="53106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9155" y="5292558"/>
            <a:ext cx="1192916" cy="12319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239965" y="5257800"/>
            <a:ext cx="2703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send encrypted message</a:t>
            </a:r>
            <a:endParaRPr lang="en-US" sz="2000" dirty="0"/>
          </a:p>
        </p:txBody>
      </p:sp>
      <p:sp>
        <p:nvSpPr>
          <p:cNvPr id="15" name="Down Arrow 14"/>
          <p:cNvSpPr/>
          <p:nvPr/>
        </p:nvSpPr>
        <p:spPr>
          <a:xfrm rot="10800000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81145" y="4017692"/>
            <a:ext cx="1924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decrypt 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075606" y="3962400"/>
            <a:ext cx="972394" cy="453189"/>
            <a:chOff x="5191920" y="1802064"/>
            <a:chExt cx="1767211" cy="851568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6"/>
            <a:srcRect t="26198" b="25614"/>
            <a:stretch/>
          </p:blipFill>
          <p:spPr>
            <a:xfrm>
              <a:off x="5191920" y="1802064"/>
              <a:ext cx="1767211" cy="851568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257800" y="2057400"/>
              <a:ext cx="609600" cy="33528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8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1784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Look at </a:t>
            </a:r>
            <a:r>
              <a:rPr lang="en-US" dirty="0" err="1" smtClean="0"/>
              <a:t>option.sml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://www.cs.pomona.edu/~dkauchak/classes/cs52/examples/</a:t>
            </a:r>
            <a:r>
              <a:rPr lang="en-US" dirty="0" smtClean="0">
                <a:hlinkClick r:id="rId2"/>
              </a:rPr>
              <a:t>option.sml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option type has two constructors:</a:t>
            </a:r>
          </a:p>
          <a:p>
            <a:pPr>
              <a:buFontTx/>
              <a:buChar char="-"/>
            </a:pPr>
            <a:r>
              <a:rPr lang="en-US" dirty="0" smtClean="0"/>
              <a:t>NONE     (representing no value)</a:t>
            </a:r>
          </a:p>
          <a:p>
            <a:pPr>
              <a:buFontTx/>
              <a:buChar char="-"/>
            </a:pPr>
            <a:r>
              <a:rPr lang="en-US" dirty="0" smtClean="0"/>
              <a:t>SOME v   (representing the value v)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262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smtClean="0"/>
              <a:t>ase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case _______ of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pattern1 =&gt; value</a:t>
            </a:r>
          </a:p>
          <a:p>
            <a:pPr marL="0" indent="0">
              <a:buNone/>
            </a:pPr>
            <a:r>
              <a:rPr lang="en-US" dirty="0" smtClean="0"/>
              <a:t>| pattern2 =&gt; value</a:t>
            </a:r>
          </a:p>
          <a:p>
            <a:pPr marL="0" indent="0">
              <a:buNone/>
            </a:pPr>
            <a:r>
              <a:rPr lang="en-US" dirty="0" smtClean="0"/>
              <a:t>| pattern3 =&gt; value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599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inversemod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7961134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381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5" name="Down Arrow 14"/>
          <p:cNvSpPr/>
          <p:nvPr/>
        </p:nvSpPr>
        <p:spPr>
          <a:xfrm rot="10800000" flipV="1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95738" y="4017692"/>
            <a:ext cx="1895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encrypt 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5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381000" y="1676400"/>
            <a:ext cx="48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a message is encrypted with the </a:t>
            </a:r>
            <a:r>
              <a:rPr lang="en-US" sz="2800" i="1" dirty="0" smtClean="0">
                <a:solidFill>
                  <a:srgbClr val="FF0000"/>
                </a:solidFill>
              </a:rPr>
              <a:t>private key </a:t>
            </a:r>
            <a:r>
              <a:rPr lang="en-US" sz="2800" dirty="0" smtClean="0">
                <a:solidFill>
                  <a:srgbClr val="FF0000"/>
                </a:solidFill>
              </a:rPr>
              <a:t>how can it be decrypted?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2400" y="3657600"/>
            <a:ext cx="535274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Hint: </a:t>
            </a:r>
          </a:p>
          <a:p>
            <a:pPr marL="457200" indent="-457200">
              <a:buFontTx/>
              <a:buChar char="-"/>
            </a:pPr>
            <a:r>
              <a:rPr lang="en-US" sz="3200" dirty="0" smtClean="0"/>
              <a:t>(</a:t>
            </a:r>
            <a:r>
              <a:rPr lang="en-US" sz="3200" dirty="0" smtClean="0"/>
              <a:t>m</a:t>
            </a:r>
            <a:r>
              <a:rPr lang="en-US" sz="3200" baseline="30000" dirty="0" smtClean="0"/>
              <a:t>e</a:t>
            </a:r>
            <a:r>
              <a:rPr lang="en-US" sz="3200" dirty="0" smtClean="0"/>
              <a:t>)</a:t>
            </a:r>
            <a:r>
              <a:rPr lang="en-US" sz="3200" baseline="30000" dirty="0" smtClean="0"/>
              <a:t>d</a:t>
            </a:r>
            <a:r>
              <a:rPr lang="en-US" sz="3200" dirty="0" smtClean="0"/>
              <a:t> = m</a:t>
            </a:r>
            <a:r>
              <a:rPr lang="en-US" sz="3200" baseline="30000" dirty="0" smtClean="0"/>
              <a:t>ed</a:t>
            </a:r>
            <a:r>
              <a:rPr lang="en-US" sz="3200" dirty="0" smtClean="0"/>
              <a:t> = m (mod n</a:t>
            </a:r>
            <a:r>
              <a:rPr lang="en-US" sz="3200" dirty="0" smtClean="0"/>
              <a:t>)</a:t>
            </a:r>
          </a:p>
          <a:p>
            <a:pPr marL="457200" indent="-457200">
              <a:buFontTx/>
              <a:buChar char="-"/>
            </a:pPr>
            <a:r>
              <a:rPr lang="en-US" sz="3200" dirty="0"/>
              <a:t>encrypt(</a:t>
            </a:r>
            <a:r>
              <a:rPr lang="en-US" sz="3200" dirty="0" smtClean="0"/>
              <a:t>m, (e, n)) </a:t>
            </a:r>
            <a:r>
              <a:rPr lang="en-US" sz="3200" dirty="0"/>
              <a:t>= m</a:t>
            </a:r>
            <a:r>
              <a:rPr lang="en-US" sz="3200" baseline="30000" dirty="0"/>
              <a:t>e</a:t>
            </a:r>
            <a:r>
              <a:rPr lang="en-US" sz="3200" dirty="0"/>
              <a:t> mod n</a:t>
            </a:r>
          </a:p>
          <a:p>
            <a:pPr marL="457200" indent="-457200">
              <a:buFontTx/>
              <a:buChar char="-"/>
            </a:pPr>
            <a:r>
              <a:rPr lang="en-US" sz="3200" dirty="0"/>
              <a:t>decrypt(</a:t>
            </a:r>
            <a:r>
              <a:rPr lang="en-US" sz="3200" dirty="0" smtClean="0"/>
              <a:t>z, (d, n)) </a:t>
            </a:r>
            <a:r>
              <a:rPr lang="en-US" sz="3200" dirty="0"/>
              <a:t>= </a:t>
            </a:r>
            <a:r>
              <a:rPr lang="en-US" sz="3200" dirty="0" err="1"/>
              <a:t>z</a:t>
            </a:r>
            <a:r>
              <a:rPr lang="en-US" sz="3200" baseline="30000" dirty="0" err="1"/>
              <a:t>d</a:t>
            </a:r>
            <a:r>
              <a:rPr lang="en-US" sz="3200" dirty="0"/>
              <a:t> mod </a:t>
            </a:r>
            <a:r>
              <a:rPr lang="en-US" sz="3200" dirty="0" smtClean="0"/>
              <a:t>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1238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143000" y="1600200"/>
            <a:ext cx="477566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/>
              <a:t>(</a:t>
            </a:r>
            <a:r>
              <a:rPr lang="en-US" sz="2800" dirty="0" smtClean="0"/>
              <a:t>m</a:t>
            </a:r>
            <a:r>
              <a:rPr lang="en-US" sz="2800" baseline="30000" dirty="0" smtClean="0"/>
              <a:t>e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 = m</a:t>
            </a:r>
            <a:r>
              <a:rPr lang="en-US" sz="2800" baseline="30000" dirty="0" smtClean="0"/>
              <a:t>ed</a:t>
            </a:r>
            <a:r>
              <a:rPr lang="en-US" sz="2800" dirty="0" smtClean="0"/>
              <a:t> = m (mod n</a:t>
            </a:r>
            <a:r>
              <a:rPr lang="en-US" sz="2800" dirty="0" smtClean="0"/>
              <a:t>)</a:t>
            </a:r>
          </a:p>
          <a:p>
            <a:pPr marL="457200" indent="-457200">
              <a:buFontTx/>
              <a:buChar char="-"/>
            </a:pPr>
            <a:r>
              <a:rPr lang="en-US" sz="2800" dirty="0"/>
              <a:t>encrypt(</a:t>
            </a:r>
            <a:r>
              <a:rPr lang="en-US" sz="2800" dirty="0" smtClean="0"/>
              <a:t>m, (e, n)) </a:t>
            </a:r>
            <a:r>
              <a:rPr lang="en-US" sz="2800" dirty="0"/>
              <a:t>= m</a:t>
            </a:r>
            <a:r>
              <a:rPr lang="en-US" sz="2800" baseline="30000" dirty="0"/>
              <a:t>e</a:t>
            </a:r>
            <a:r>
              <a:rPr lang="en-US" sz="2800" dirty="0"/>
              <a:t> mod n</a:t>
            </a:r>
          </a:p>
          <a:p>
            <a:pPr marL="457200" indent="-457200">
              <a:buFontTx/>
              <a:buChar char="-"/>
            </a:pPr>
            <a:r>
              <a:rPr lang="en-US" sz="2800" dirty="0"/>
              <a:t>decrypt(</a:t>
            </a:r>
            <a:r>
              <a:rPr lang="en-US" sz="2800" dirty="0" smtClean="0"/>
              <a:t>z, (d, n)) </a:t>
            </a:r>
            <a:r>
              <a:rPr lang="en-US" sz="2800" dirty="0"/>
              <a:t>= </a:t>
            </a:r>
            <a:r>
              <a:rPr lang="en-US" sz="2800" dirty="0" err="1"/>
              <a:t>z</a:t>
            </a:r>
            <a:r>
              <a:rPr lang="en-US" sz="2800" baseline="30000" dirty="0" err="1"/>
              <a:t>d</a:t>
            </a:r>
            <a:r>
              <a:rPr lang="en-US" sz="2800" dirty="0"/>
              <a:t> mod </a:t>
            </a:r>
            <a:r>
              <a:rPr lang="en-US" sz="2800" dirty="0" smtClean="0"/>
              <a:t>n</a:t>
            </a: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3200400"/>
            <a:ext cx="88392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1000" y="3352800"/>
            <a:ext cx="4276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encrypt(m, (</a:t>
            </a:r>
            <a:r>
              <a:rPr lang="en-US" sz="2800" dirty="0" err="1" smtClean="0"/>
              <a:t>d,n</a:t>
            </a:r>
            <a:r>
              <a:rPr lang="en-US" sz="2800" dirty="0" smtClean="0"/>
              <a:t>)) = m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 </a:t>
            </a:r>
            <a:r>
              <a:rPr lang="en-US" sz="2800" dirty="0"/>
              <a:t>mod </a:t>
            </a:r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405063" y="4343400"/>
            <a:ext cx="4243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decrypt( m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 </a:t>
            </a:r>
            <a:r>
              <a:rPr lang="en-US" sz="2800" dirty="0"/>
              <a:t>mod </a:t>
            </a:r>
            <a:r>
              <a:rPr lang="en-US" sz="2800" dirty="0" smtClean="0"/>
              <a:t>n , (e, n)) = 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0" y="4343400"/>
            <a:ext cx="1843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(m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e</a:t>
            </a:r>
            <a:r>
              <a:rPr lang="en-US" sz="2800" dirty="0" smtClean="0"/>
              <a:t> mod n</a:t>
            </a:r>
            <a:endParaRPr lang="en-US" sz="2800" baseline="30000" dirty="0"/>
          </a:p>
        </p:txBody>
      </p:sp>
      <p:sp>
        <p:nvSpPr>
          <p:cNvPr id="24" name="TextBox 23"/>
          <p:cNvSpPr txBox="1"/>
          <p:nvPr/>
        </p:nvSpPr>
        <p:spPr>
          <a:xfrm>
            <a:off x="4191000" y="4953000"/>
            <a:ext cx="1987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 </a:t>
            </a:r>
            <a:r>
              <a:rPr lang="en-US" sz="2800" dirty="0" err="1" smtClean="0"/>
              <a:t>m</a:t>
            </a:r>
            <a:r>
              <a:rPr lang="en-US" sz="2800" baseline="30000" dirty="0" err="1" smtClean="0"/>
              <a:t>de</a:t>
            </a:r>
            <a:r>
              <a:rPr lang="en-US" sz="2800" dirty="0" smtClean="0"/>
              <a:t> mod n</a:t>
            </a:r>
            <a:endParaRPr lang="en-US" sz="2800" baseline="30000" dirty="0"/>
          </a:p>
        </p:txBody>
      </p:sp>
      <p:sp>
        <p:nvSpPr>
          <p:cNvPr id="25" name="TextBox 24"/>
          <p:cNvSpPr txBox="1"/>
          <p:nvPr/>
        </p:nvSpPr>
        <p:spPr>
          <a:xfrm>
            <a:off x="4191000" y="5572780"/>
            <a:ext cx="1987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 m</a:t>
            </a:r>
            <a:r>
              <a:rPr lang="en-US" sz="2800" baseline="30000" dirty="0" smtClean="0"/>
              <a:t>ed</a:t>
            </a:r>
            <a:r>
              <a:rPr lang="en-US" sz="2800" dirty="0" smtClean="0"/>
              <a:t> mod n</a:t>
            </a:r>
            <a:endParaRPr lang="en-US" sz="2800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4191000" y="6182380"/>
            <a:ext cx="762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 m</a:t>
            </a:r>
            <a:endParaRPr lang="en-US" sz="2800" baseline="30000" dirty="0"/>
          </a:p>
        </p:txBody>
      </p:sp>
      <p:sp>
        <p:nvSpPr>
          <p:cNvPr id="9" name="TextBox 8"/>
          <p:cNvSpPr txBox="1"/>
          <p:nvPr/>
        </p:nvSpPr>
        <p:spPr>
          <a:xfrm>
            <a:off x="5735053" y="6260068"/>
            <a:ext cx="1044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(if m &lt; n)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245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5" name="Down Arrow 14"/>
          <p:cNvSpPr/>
          <p:nvPr/>
        </p:nvSpPr>
        <p:spPr>
          <a:xfrm rot="10800000" flipV="1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84279" y="4017692"/>
            <a:ext cx="1918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encrypt</a:t>
            </a:r>
            <a:r>
              <a:rPr lang="en-US" sz="2000" dirty="0" smtClean="0"/>
              <a:t> 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5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381000" y="3484632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do for us?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219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5" name="Down Arrow 14"/>
          <p:cNvSpPr/>
          <p:nvPr/>
        </p:nvSpPr>
        <p:spPr>
          <a:xfrm rot="10800000" flipV="1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95738" y="4017692"/>
            <a:ext cx="1895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encrypt 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5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352926" y="2551244"/>
            <a:ext cx="480060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If the message can be decrypted with the public key then the sender must have had the private key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This is a way to digitally sign a document!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61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614905"/>
            <a:ext cx="1121494" cy="27432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093337" y="1846847"/>
            <a:ext cx="1429429" cy="1487905"/>
            <a:chOff x="2093337" y="1846847"/>
            <a:chExt cx="1429429" cy="14879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sp>
        <p:nvSpPr>
          <p:cNvPr id="3" name="Down Arrow 2"/>
          <p:cNvSpPr/>
          <p:nvPr/>
        </p:nvSpPr>
        <p:spPr>
          <a:xfrm flipV="1">
            <a:off x="2379579" y="35199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5400000">
            <a:off x="2418945" y="4109934"/>
            <a:ext cx="1924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decrypt</a:t>
            </a:r>
            <a:r>
              <a:rPr lang="en-US" sz="2000" dirty="0" smtClean="0"/>
              <a:t> </a:t>
            </a:r>
            <a:r>
              <a:rPr lang="en-US" sz="2000" dirty="0" smtClean="0"/>
              <a:t>message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2" name="Down Arrow 11"/>
          <p:cNvSpPr/>
          <p:nvPr/>
        </p:nvSpPr>
        <p:spPr>
          <a:xfrm rot="5400000" flipH="1">
            <a:off x="4400884" y="53106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9155" y="5292558"/>
            <a:ext cx="1192916" cy="12319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239965" y="5257800"/>
            <a:ext cx="2335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send </a:t>
            </a:r>
            <a:r>
              <a:rPr lang="en-US" sz="2000" dirty="0" smtClean="0"/>
              <a:t>signed </a:t>
            </a:r>
            <a:r>
              <a:rPr lang="en-US" sz="2000" dirty="0" smtClean="0"/>
              <a:t>message</a:t>
            </a:r>
            <a:endParaRPr lang="en-US" sz="2000" dirty="0"/>
          </a:p>
        </p:txBody>
      </p:sp>
      <p:sp>
        <p:nvSpPr>
          <p:cNvPr id="15" name="Down Arrow 14"/>
          <p:cNvSpPr/>
          <p:nvPr/>
        </p:nvSpPr>
        <p:spPr>
          <a:xfrm rot="10800000" flipV="1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95736" y="4017692"/>
            <a:ext cx="1895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encrypt </a:t>
            </a:r>
            <a:r>
              <a:rPr lang="en-US" sz="2000" dirty="0" smtClean="0"/>
              <a:t>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075606" y="3962400"/>
            <a:ext cx="972394" cy="453189"/>
            <a:chOff x="5191920" y="1802064"/>
            <a:chExt cx="1767211" cy="851568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6"/>
            <a:srcRect t="26198" b="25614"/>
            <a:stretch/>
          </p:blipFill>
          <p:spPr>
            <a:xfrm>
              <a:off x="5191920" y="1802064"/>
              <a:ext cx="1767211" cy="851568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257800" y="2057400"/>
              <a:ext cx="609600" cy="33528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8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51054" y="1305580"/>
            <a:ext cx="4978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Confirmed: batman likes bananas</a:t>
            </a:r>
            <a:endParaRPr lang="en-US" sz="28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11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  <p:bldP spid="12" grpId="0" animBg="1"/>
      <p:bldP spid="14" grpId="0"/>
      <p:bldP spid="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093337" y="1846847"/>
            <a:ext cx="1429429" cy="1487905"/>
            <a:chOff x="2093337" y="1846847"/>
            <a:chExt cx="1429429" cy="14879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sp>
        <p:nvSpPr>
          <p:cNvPr id="3" name="Down Arrow 2"/>
          <p:cNvSpPr/>
          <p:nvPr/>
        </p:nvSpPr>
        <p:spPr>
          <a:xfrm flipV="1">
            <a:off x="2379579" y="35199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5400000">
            <a:off x="2418945" y="4109934"/>
            <a:ext cx="1924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decrypt</a:t>
            </a:r>
            <a:r>
              <a:rPr lang="en-US" sz="2000" dirty="0" smtClean="0"/>
              <a:t> </a:t>
            </a:r>
            <a:r>
              <a:rPr lang="en-US" sz="2000" dirty="0" smtClean="0"/>
              <a:t>message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2" name="Down Arrow 11"/>
          <p:cNvSpPr/>
          <p:nvPr/>
        </p:nvSpPr>
        <p:spPr>
          <a:xfrm rot="5400000" flipH="1">
            <a:off x="4400884" y="53106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9155" y="5292558"/>
            <a:ext cx="1192916" cy="12319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239965" y="5257800"/>
            <a:ext cx="2335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send </a:t>
            </a:r>
            <a:r>
              <a:rPr lang="en-US" sz="2000" dirty="0" smtClean="0"/>
              <a:t>signed </a:t>
            </a:r>
            <a:r>
              <a:rPr lang="en-US" sz="2000" dirty="0" smtClean="0"/>
              <a:t>message</a:t>
            </a:r>
            <a:endParaRPr lang="en-US" sz="2000" dirty="0"/>
          </a:p>
        </p:txBody>
      </p:sp>
      <p:sp>
        <p:nvSpPr>
          <p:cNvPr id="15" name="Down Arrow 14"/>
          <p:cNvSpPr/>
          <p:nvPr/>
        </p:nvSpPr>
        <p:spPr>
          <a:xfrm rot="10800000" flipV="1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95736" y="4017692"/>
            <a:ext cx="1895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encrypt </a:t>
            </a:r>
            <a:r>
              <a:rPr lang="en-US" sz="2000" dirty="0" smtClean="0"/>
              <a:t>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075606" y="3962400"/>
            <a:ext cx="972394" cy="453189"/>
            <a:chOff x="5191920" y="1802064"/>
            <a:chExt cx="1767211" cy="851568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5"/>
            <a:srcRect t="26198" b="25614"/>
            <a:stretch/>
          </p:blipFill>
          <p:spPr>
            <a:xfrm>
              <a:off x="5191920" y="1802064"/>
              <a:ext cx="1767211" cy="851568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257800" y="2057400"/>
              <a:ext cx="609600" cy="33528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7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51054" y="1305580"/>
            <a:ext cx="4978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Confirmed: batman likes bananas</a:t>
            </a:r>
            <a:endParaRPr lang="en-US" sz="2800" dirty="0">
              <a:solidFill>
                <a:srgbClr val="008000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8600" y="1879600"/>
            <a:ext cx="1570114" cy="235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286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key encryption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120" y="2653632"/>
            <a:ext cx="1487094" cy="19050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2905920" y="1834148"/>
            <a:ext cx="2057400" cy="150528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905920" y="2806032"/>
            <a:ext cx="2514600" cy="533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15896" y="3783469"/>
            <a:ext cx="5369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Share your public key with everyone</a:t>
            </a:r>
            <a:endParaRPr lang="en-US" sz="28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191920" y="1802064"/>
            <a:ext cx="1767211" cy="851568"/>
            <a:chOff x="5191920" y="1802064"/>
            <a:chExt cx="1767211" cy="85156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/>
            <a:srcRect t="26198" b="25614"/>
            <a:stretch/>
          </p:blipFill>
          <p:spPr>
            <a:xfrm>
              <a:off x="5191920" y="1802064"/>
              <a:ext cx="1767211" cy="851568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57800" y="2057400"/>
              <a:ext cx="609600" cy="335280"/>
            </a:xfrm>
            <a:prstGeom prst="rect">
              <a:avLst/>
            </a:prstGeom>
          </p:spPr>
        </p:pic>
      </p:grpSp>
      <p:grpSp>
        <p:nvGrpSpPr>
          <p:cNvPr id="16" name="Group 15"/>
          <p:cNvGrpSpPr/>
          <p:nvPr/>
        </p:nvGrpSpPr>
        <p:grpSpPr>
          <a:xfrm>
            <a:off x="2133600" y="3962400"/>
            <a:ext cx="466345" cy="228600"/>
            <a:chOff x="5683102" y="3505200"/>
            <a:chExt cx="2149005" cy="105343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5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3" name="TextBox 2"/>
          <p:cNvSpPr txBox="1"/>
          <p:nvPr/>
        </p:nvSpPr>
        <p:spPr>
          <a:xfrm>
            <a:off x="1043730" y="5105400"/>
            <a:ext cx="520467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does this happen?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Anything we have to be careful of?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349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 public 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455152" cy="49530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Choose a bit-length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</a:p>
          <a:p>
            <a:pPr marL="594360" lvl="2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 Choose two primes 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/>
              <a:t> which can be represented with at most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bits</a:t>
            </a:r>
            <a:endParaRPr lang="en-US" i="1" dirty="0" smtClean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endParaRPr lang="en-US" i="1" dirty="0"/>
          </a:p>
          <a:p>
            <a:pPr marL="514350" indent="-514350">
              <a:buAutoNum type="arabicPeriod"/>
            </a:pPr>
            <a:r>
              <a:rPr lang="en-US" dirty="0" smtClean="0"/>
              <a:t>Let </a:t>
            </a:r>
            <a:r>
              <a:rPr lang="en-US" i="1" dirty="0" smtClean="0">
                <a:solidFill>
                  <a:srgbClr val="FF6600"/>
                </a:solidFill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=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6600"/>
                </a:solidFill>
              </a:rPr>
              <a:t>pq</a:t>
            </a:r>
            <a:r>
              <a:rPr lang="en-US" dirty="0" smtClean="0"/>
              <a:t> and </a:t>
            </a:r>
            <a:r>
              <a:rPr lang="en-US" i="1" dirty="0" err="1" smtClean="0">
                <a:solidFill>
                  <a:srgbClr val="FF6600"/>
                </a:solidFill>
              </a:rPr>
              <a:t>ϕ</a:t>
            </a:r>
            <a:r>
              <a:rPr lang="en-US" i="1" dirty="0" smtClean="0">
                <a:solidFill>
                  <a:srgbClr val="FF6600"/>
                </a:solidFill>
              </a:rPr>
              <a:t>(n)</a:t>
            </a:r>
            <a:r>
              <a:rPr lang="en-US" dirty="0" smtClean="0">
                <a:solidFill>
                  <a:srgbClr val="FF6600"/>
                </a:solidFill>
              </a:rPr>
              <a:t> = (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>
                <a:solidFill>
                  <a:srgbClr val="FF6600"/>
                </a:solidFill>
              </a:rPr>
              <a:t>-1)(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>
                <a:solidFill>
                  <a:srgbClr val="FF6600"/>
                </a:solidFill>
              </a:rPr>
              <a:t>-1)</a:t>
            </a:r>
          </a:p>
          <a:p>
            <a:pPr marL="594360" lvl="2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Find </a:t>
            </a:r>
            <a:r>
              <a:rPr lang="en-US" i="1" dirty="0" smtClean="0">
                <a:solidFill>
                  <a:srgbClr val="FF6600"/>
                </a:solidFill>
              </a:rPr>
              <a:t>d</a:t>
            </a:r>
            <a:r>
              <a:rPr lang="en-US" dirty="0" smtClean="0"/>
              <a:t> such that </a:t>
            </a:r>
            <a:r>
              <a:rPr lang="en-US" dirty="0" smtClean="0">
                <a:solidFill>
                  <a:srgbClr val="FF6600"/>
                </a:solidFill>
              </a:rPr>
              <a:t>0 &lt; d &lt; n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6600"/>
                </a:solidFill>
              </a:rPr>
              <a:t>gcd</a:t>
            </a: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d</a:t>
            </a:r>
            <a:r>
              <a:rPr lang="en-US" dirty="0" err="1" smtClean="0">
                <a:solidFill>
                  <a:srgbClr val="FF6600"/>
                </a:solidFill>
              </a:rPr>
              <a:t>,</a:t>
            </a:r>
            <a:r>
              <a:rPr lang="en-US" i="1" dirty="0" err="1" smtClean="0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)) = 1</a:t>
            </a:r>
          </a:p>
          <a:p>
            <a:pPr marL="514350" indent="-514350">
              <a:buAutoNum type="arabicPeriod"/>
            </a:pPr>
            <a:endParaRPr lang="en-US" i="1" dirty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Find e such that </a:t>
            </a:r>
            <a:r>
              <a:rPr lang="en-US" i="1" dirty="0" smtClean="0">
                <a:solidFill>
                  <a:srgbClr val="FF6600"/>
                </a:solidFill>
              </a:rPr>
              <a:t>de</a:t>
            </a:r>
            <a:r>
              <a:rPr lang="en-US" dirty="0" smtClean="0">
                <a:solidFill>
                  <a:srgbClr val="FF6600"/>
                </a:solidFill>
              </a:rPr>
              <a:t> mod </a:t>
            </a:r>
            <a:r>
              <a:rPr lang="en-US" i="1" dirty="0" err="1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 = 1</a:t>
            </a:r>
          </a:p>
          <a:p>
            <a:pPr marL="514350" indent="-514350">
              <a:buAutoNum type="arabicPeriod"/>
            </a:pPr>
            <a:endParaRPr lang="en-US" i="1" dirty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private key = (</a:t>
            </a:r>
            <a:r>
              <a:rPr lang="en-US" dirty="0" err="1" smtClean="0">
                <a:solidFill>
                  <a:srgbClr val="000000"/>
                </a:solidFill>
              </a:rPr>
              <a:t>d,n</a:t>
            </a:r>
            <a:r>
              <a:rPr lang="en-US" dirty="0" smtClean="0">
                <a:solidFill>
                  <a:srgbClr val="000000"/>
                </a:solidFill>
              </a:rPr>
              <a:t>) and public key = (e, n)</a:t>
            </a:r>
          </a:p>
          <a:p>
            <a:pPr marL="514350" indent="-514350">
              <a:buAutoNum type="arabicPeriod"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Font typeface="Wingdings"/>
              <a:buAutoNum type="arabicPeriod"/>
            </a:pPr>
            <a:r>
              <a:rPr lang="en-US" sz="2800" dirty="0"/>
              <a:t>encrypt(m) = m</a:t>
            </a:r>
            <a:r>
              <a:rPr lang="en-US" sz="2800" baseline="30000" dirty="0"/>
              <a:t>e</a:t>
            </a:r>
            <a:r>
              <a:rPr lang="en-US" sz="2800" dirty="0"/>
              <a:t> mod </a:t>
            </a:r>
            <a:r>
              <a:rPr lang="en-US" sz="2800" dirty="0" smtClean="0"/>
              <a:t>n   decrypt(z) = </a:t>
            </a:r>
            <a:r>
              <a:rPr lang="en-US" sz="2800" dirty="0" err="1" smtClean="0"/>
              <a:t>z</a:t>
            </a:r>
            <a:r>
              <a:rPr lang="en-US" sz="2800" baseline="30000" dirty="0" err="1" smtClean="0"/>
              <a:t>d</a:t>
            </a:r>
            <a:r>
              <a:rPr lang="en-US" sz="2800" dirty="0" smtClean="0"/>
              <a:t> mod n</a:t>
            </a:r>
            <a:endParaRPr lang="en-US" dirty="0" smtClean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878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next…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More implementation details</a:t>
            </a:r>
          </a:p>
          <a:p>
            <a:r>
              <a:rPr lang="en-US" dirty="0" smtClean="0"/>
              <a:t>characters to integers</a:t>
            </a:r>
          </a:p>
          <a:p>
            <a:r>
              <a:rPr lang="en-US" dirty="0" smtClean="0"/>
              <a:t>splitting up the numbers</a:t>
            </a:r>
          </a:p>
          <a:p>
            <a:r>
              <a:rPr lang="en-US" dirty="0"/>
              <a:t>finding prime </a:t>
            </a:r>
            <a:r>
              <a:rPr lang="en-US" dirty="0" smtClean="0"/>
              <a:t>numbers</a:t>
            </a:r>
          </a:p>
          <a:p>
            <a:r>
              <a:rPr lang="en-US" dirty="0" smtClean="0"/>
              <a:t>helper functions</a:t>
            </a:r>
          </a:p>
          <a:p>
            <a:r>
              <a:rPr lang="en-US" dirty="0" smtClean="0"/>
              <a:t>option type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Key distribution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“signing” documents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450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Cracking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05800" cy="38862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sz="2000" dirty="0" smtClean="0"/>
              <a:t>Choose a bit-length </a:t>
            </a:r>
            <a:r>
              <a:rPr lang="en-US" sz="2000" i="1" dirty="0" smtClean="0">
                <a:solidFill>
                  <a:srgbClr val="FF6600"/>
                </a:solidFill>
              </a:rPr>
              <a:t>k</a:t>
            </a:r>
          </a:p>
          <a:p>
            <a:pPr marL="594360" lvl="2" indent="0">
              <a:buNone/>
            </a:pPr>
            <a:endParaRPr lang="en-US" sz="1600" dirty="0"/>
          </a:p>
          <a:p>
            <a:pPr marL="514350" indent="-514350">
              <a:buAutoNum type="arabicPeriod"/>
            </a:pPr>
            <a:r>
              <a:rPr lang="en-US" sz="2000" dirty="0" smtClean="0"/>
              <a:t> Choose two primes </a:t>
            </a:r>
            <a:r>
              <a:rPr lang="en-US" sz="2000" i="1" dirty="0" smtClean="0">
                <a:solidFill>
                  <a:srgbClr val="FF6600"/>
                </a:solidFill>
              </a:rPr>
              <a:t>p</a:t>
            </a:r>
            <a:r>
              <a:rPr lang="en-US" sz="2000" dirty="0" smtClean="0"/>
              <a:t> and </a:t>
            </a:r>
            <a:r>
              <a:rPr lang="en-US" sz="2000" i="1" dirty="0" smtClean="0">
                <a:solidFill>
                  <a:srgbClr val="FF6600"/>
                </a:solidFill>
              </a:rPr>
              <a:t>q</a:t>
            </a:r>
            <a:r>
              <a:rPr lang="en-US" sz="2000" dirty="0" smtClean="0"/>
              <a:t> which can be represented with at most </a:t>
            </a:r>
            <a:r>
              <a:rPr lang="en-US" sz="2000" i="1" dirty="0" smtClean="0">
                <a:solidFill>
                  <a:srgbClr val="FF6600"/>
                </a:solidFill>
              </a:rPr>
              <a:t>k</a:t>
            </a:r>
            <a:r>
              <a:rPr lang="en-US" sz="2000" i="1" dirty="0" smtClean="0"/>
              <a:t> </a:t>
            </a:r>
            <a:r>
              <a:rPr lang="en-US" sz="2000" dirty="0" smtClean="0"/>
              <a:t>bits</a:t>
            </a:r>
            <a:endParaRPr lang="en-US" sz="2000" i="1" dirty="0" smtClean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endParaRPr lang="en-US" sz="2000" i="1" dirty="0"/>
          </a:p>
          <a:p>
            <a:pPr marL="514350" indent="-514350">
              <a:buAutoNum type="arabicPeriod"/>
            </a:pPr>
            <a:r>
              <a:rPr lang="en-US" sz="2000" dirty="0" smtClean="0"/>
              <a:t>Let </a:t>
            </a:r>
            <a:r>
              <a:rPr lang="en-US" sz="2000" i="1" dirty="0" smtClean="0">
                <a:solidFill>
                  <a:srgbClr val="FF6600"/>
                </a:solidFill>
              </a:rPr>
              <a:t>n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6600"/>
                </a:solidFill>
              </a:rPr>
              <a:t>=</a:t>
            </a:r>
            <a:r>
              <a:rPr lang="en-US" sz="2000" dirty="0" smtClean="0"/>
              <a:t> </a:t>
            </a:r>
            <a:r>
              <a:rPr lang="en-US" sz="2000" i="1" dirty="0" err="1" smtClean="0">
                <a:solidFill>
                  <a:srgbClr val="FF6600"/>
                </a:solidFill>
              </a:rPr>
              <a:t>pq</a:t>
            </a:r>
            <a:r>
              <a:rPr lang="en-US" sz="2000" dirty="0" smtClean="0"/>
              <a:t> and </a:t>
            </a:r>
            <a:r>
              <a:rPr lang="en-US" sz="2000" i="1" dirty="0" err="1" smtClean="0">
                <a:solidFill>
                  <a:srgbClr val="FF6600"/>
                </a:solidFill>
              </a:rPr>
              <a:t>ϕ</a:t>
            </a:r>
            <a:r>
              <a:rPr lang="en-US" sz="2000" i="1" dirty="0" smtClean="0">
                <a:solidFill>
                  <a:srgbClr val="FF6600"/>
                </a:solidFill>
              </a:rPr>
              <a:t>(n)</a:t>
            </a:r>
            <a:r>
              <a:rPr lang="en-US" sz="2000" dirty="0" smtClean="0">
                <a:solidFill>
                  <a:srgbClr val="FF6600"/>
                </a:solidFill>
              </a:rPr>
              <a:t> = (</a:t>
            </a:r>
            <a:r>
              <a:rPr lang="en-US" sz="2000" i="1" dirty="0" smtClean="0">
                <a:solidFill>
                  <a:srgbClr val="FF6600"/>
                </a:solidFill>
              </a:rPr>
              <a:t>p</a:t>
            </a:r>
            <a:r>
              <a:rPr lang="en-US" sz="2000" dirty="0" smtClean="0">
                <a:solidFill>
                  <a:srgbClr val="FF6600"/>
                </a:solidFill>
              </a:rPr>
              <a:t>-1)(</a:t>
            </a:r>
            <a:r>
              <a:rPr lang="en-US" sz="2000" i="1" dirty="0" smtClean="0">
                <a:solidFill>
                  <a:srgbClr val="FF6600"/>
                </a:solidFill>
              </a:rPr>
              <a:t>q</a:t>
            </a:r>
            <a:r>
              <a:rPr lang="en-US" sz="2000" dirty="0" smtClean="0">
                <a:solidFill>
                  <a:srgbClr val="FF6600"/>
                </a:solidFill>
              </a:rPr>
              <a:t>-1)</a:t>
            </a:r>
          </a:p>
          <a:p>
            <a:pPr marL="594360" lvl="2" indent="0">
              <a:buNone/>
            </a:pPr>
            <a:endParaRPr lang="en-US" sz="1600" dirty="0"/>
          </a:p>
          <a:p>
            <a:pPr marL="514350" indent="-514350">
              <a:buAutoNum type="arabicPeriod"/>
            </a:pPr>
            <a:r>
              <a:rPr lang="en-US" sz="2000" dirty="0" smtClean="0"/>
              <a:t>Find </a:t>
            </a:r>
            <a:r>
              <a:rPr lang="en-US" sz="2000" i="1" dirty="0" smtClean="0">
                <a:solidFill>
                  <a:srgbClr val="FF6600"/>
                </a:solidFill>
              </a:rPr>
              <a:t>d</a:t>
            </a:r>
            <a:r>
              <a:rPr lang="en-US" sz="2000" dirty="0" smtClean="0"/>
              <a:t> such that </a:t>
            </a:r>
            <a:r>
              <a:rPr lang="en-US" sz="2000" dirty="0" smtClean="0">
                <a:solidFill>
                  <a:srgbClr val="FF6600"/>
                </a:solidFill>
              </a:rPr>
              <a:t>0 &lt; d &lt; n </a:t>
            </a:r>
            <a:r>
              <a:rPr lang="en-US" sz="2000" dirty="0" smtClean="0"/>
              <a:t>and </a:t>
            </a:r>
            <a:r>
              <a:rPr lang="en-US" sz="2000" dirty="0" err="1" smtClean="0">
                <a:solidFill>
                  <a:srgbClr val="FF6600"/>
                </a:solidFill>
              </a:rPr>
              <a:t>gcd</a:t>
            </a:r>
            <a:r>
              <a:rPr lang="en-US" sz="2000" dirty="0" smtClean="0">
                <a:solidFill>
                  <a:srgbClr val="FF6600"/>
                </a:solidFill>
              </a:rPr>
              <a:t>(</a:t>
            </a:r>
            <a:r>
              <a:rPr lang="en-US" sz="2000" i="1" dirty="0" err="1" smtClean="0">
                <a:solidFill>
                  <a:srgbClr val="FF6600"/>
                </a:solidFill>
              </a:rPr>
              <a:t>d</a:t>
            </a:r>
            <a:r>
              <a:rPr lang="en-US" sz="2000" dirty="0" err="1" smtClean="0">
                <a:solidFill>
                  <a:srgbClr val="FF6600"/>
                </a:solidFill>
              </a:rPr>
              <a:t>,</a:t>
            </a:r>
            <a:r>
              <a:rPr lang="en-US" sz="2000" i="1" dirty="0" err="1" smtClean="0">
                <a:solidFill>
                  <a:srgbClr val="FF6600"/>
                </a:solidFill>
              </a:rPr>
              <a:t>ϕ</a:t>
            </a:r>
            <a:r>
              <a:rPr lang="en-US" sz="2000" i="1" dirty="0">
                <a:solidFill>
                  <a:srgbClr val="FF6600"/>
                </a:solidFill>
              </a:rPr>
              <a:t>(n</a:t>
            </a:r>
            <a:r>
              <a:rPr lang="en-US" sz="2000" i="1" dirty="0" smtClean="0">
                <a:solidFill>
                  <a:srgbClr val="FF6600"/>
                </a:solidFill>
              </a:rPr>
              <a:t>)) = 1</a:t>
            </a:r>
          </a:p>
          <a:p>
            <a:pPr marL="514350" indent="-514350">
              <a:buAutoNum type="arabicPeriod"/>
            </a:pPr>
            <a:endParaRPr lang="en-US" sz="2000" i="1" dirty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Find e such that </a:t>
            </a:r>
            <a:r>
              <a:rPr lang="en-US" sz="2000" i="1" dirty="0" smtClean="0">
                <a:solidFill>
                  <a:srgbClr val="FF6600"/>
                </a:solidFill>
              </a:rPr>
              <a:t>de</a:t>
            </a:r>
            <a:r>
              <a:rPr lang="en-US" sz="2000" dirty="0" smtClean="0">
                <a:solidFill>
                  <a:srgbClr val="FF6600"/>
                </a:solidFill>
              </a:rPr>
              <a:t> mod </a:t>
            </a:r>
            <a:r>
              <a:rPr lang="en-US" sz="2000" i="1" dirty="0" err="1">
                <a:solidFill>
                  <a:srgbClr val="FF6600"/>
                </a:solidFill>
              </a:rPr>
              <a:t>ϕ</a:t>
            </a:r>
            <a:r>
              <a:rPr lang="en-US" sz="2000" i="1" dirty="0">
                <a:solidFill>
                  <a:srgbClr val="FF6600"/>
                </a:solidFill>
              </a:rPr>
              <a:t>(n</a:t>
            </a:r>
            <a:r>
              <a:rPr lang="en-US" sz="2000" i="1" dirty="0" smtClean="0">
                <a:solidFill>
                  <a:srgbClr val="FF6600"/>
                </a:solidFill>
              </a:rPr>
              <a:t>) = 1</a:t>
            </a:r>
          </a:p>
          <a:p>
            <a:pPr marL="514350" indent="-514350">
              <a:buAutoNum type="arabicPeriod"/>
            </a:pPr>
            <a:endParaRPr lang="en-US" sz="2000" i="1" dirty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private key = (</a:t>
            </a:r>
            <a:r>
              <a:rPr lang="en-US" sz="2000" dirty="0" err="1" smtClean="0">
                <a:solidFill>
                  <a:srgbClr val="000000"/>
                </a:solidFill>
              </a:rPr>
              <a:t>d,n</a:t>
            </a:r>
            <a:r>
              <a:rPr lang="en-US" sz="2000" dirty="0" smtClean="0">
                <a:solidFill>
                  <a:srgbClr val="000000"/>
                </a:solidFill>
              </a:rPr>
              <a:t>) and public key = (e, n)</a:t>
            </a:r>
          </a:p>
          <a:p>
            <a:pPr marL="514350" indent="-514350">
              <a:buAutoNum type="arabicPeriod"/>
            </a:pPr>
            <a:endParaRPr lang="en-US" sz="2000" dirty="0">
              <a:solidFill>
                <a:srgbClr val="000000"/>
              </a:solidFill>
            </a:endParaRPr>
          </a:p>
          <a:p>
            <a:pPr marL="514350" indent="-514350">
              <a:buFont typeface="Wingdings"/>
              <a:buAutoNum type="arabicPeriod"/>
            </a:pPr>
            <a:r>
              <a:rPr lang="en-US" sz="2000" dirty="0"/>
              <a:t>encrypt(m) = m</a:t>
            </a:r>
            <a:r>
              <a:rPr lang="en-US" sz="2000" baseline="30000" dirty="0"/>
              <a:t>e</a:t>
            </a:r>
            <a:r>
              <a:rPr lang="en-US" sz="2000" dirty="0"/>
              <a:t> mod </a:t>
            </a:r>
            <a:r>
              <a:rPr lang="en-US" sz="2000" dirty="0" smtClean="0"/>
              <a:t>n   decrypt(z) = </a:t>
            </a:r>
            <a:r>
              <a:rPr lang="en-US" sz="2000" dirty="0" err="1" smtClean="0"/>
              <a:t>z</a:t>
            </a:r>
            <a:r>
              <a:rPr lang="en-US" sz="2000" baseline="30000" dirty="0" err="1" smtClean="0"/>
              <a:t>d</a:t>
            </a:r>
            <a:r>
              <a:rPr lang="en-US" sz="2000" dirty="0" smtClean="0"/>
              <a:t> mod n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sz="2000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5486400"/>
            <a:ext cx="807415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Say I maliciously intercept an encrypted message.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How could I decrypt it? (Note, you can also assume that we have the public key (e, n).)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05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Cracking 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1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encrypt(m) = m</a:t>
            </a:r>
            <a:r>
              <a:rPr lang="en-US" sz="2800" baseline="30000" dirty="0"/>
              <a:t>e</a:t>
            </a:r>
            <a:r>
              <a:rPr lang="en-US" sz="2800" dirty="0"/>
              <a:t> mod </a:t>
            </a:r>
            <a:r>
              <a:rPr lang="en-US" sz="2800" dirty="0" smtClean="0"/>
              <a:t>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Idea 1</a:t>
            </a:r>
            <a:r>
              <a:rPr lang="en-US" sz="2800" dirty="0" smtClean="0"/>
              <a:t>: undo the mod operation , i.e. mod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 function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If we knew m</a:t>
            </a:r>
            <a:r>
              <a:rPr lang="en-US" sz="2800" baseline="30000" dirty="0" smtClean="0"/>
              <a:t>e</a:t>
            </a:r>
            <a:r>
              <a:rPr lang="en-US" sz="2800" dirty="0" smtClean="0"/>
              <a:t> and e, we could figure out m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02105" y="4911194"/>
            <a:ext cx="4171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Do you think this is possible?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370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Cracking 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1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encrypt(m) = m</a:t>
            </a:r>
            <a:r>
              <a:rPr lang="en-US" sz="2800" baseline="30000" dirty="0"/>
              <a:t>e</a:t>
            </a:r>
            <a:r>
              <a:rPr lang="en-US" sz="2800" dirty="0"/>
              <a:t> mod </a:t>
            </a:r>
            <a:r>
              <a:rPr lang="en-US" sz="2800" dirty="0" smtClean="0"/>
              <a:t>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Idea 1</a:t>
            </a:r>
            <a:r>
              <a:rPr lang="en-US" sz="2800" dirty="0" smtClean="0"/>
              <a:t>: undo the mod operation , i.e. mod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 function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If we knew m</a:t>
            </a:r>
            <a:r>
              <a:rPr lang="en-US" sz="2800" baseline="30000" dirty="0" smtClean="0"/>
              <a:t>e</a:t>
            </a:r>
            <a:r>
              <a:rPr lang="en-US" sz="2800" dirty="0" smtClean="0"/>
              <a:t> and e, we could figure out m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49705" y="4678740"/>
            <a:ext cx="75798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Generally, no, if we don’t know anything about the message.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The challenge is that the mod operator maps many, many numbers to a single value.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82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391525"/>
            <a:ext cx="8502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Assuming you can’t break the encryption itself (i.e. you cannot decrypt an encrypted message without the private key)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How else might you try and figure out the encrypted message?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703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10256</TotalTime>
  <Words>2735</Words>
  <Application>Microsoft Macintosh PowerPoint</Application>
  <PresentationFormat>On-screen Show (4:3)</PresentationFormat>
  <Paragraphs>410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Median</vt:lpstr>
      <vt:lpstr>Encryption Take 2: Practical details</vt:lpstr>
      <vt:lpstr>Admin</vt:lpstr>
      <vt:lpstr>Courses next spring</vt:lpstr>
      <vt:lpstr>Public key encryption</vt:lpstr>
      <vt:lpstr>RSA public key encryption</vt:lpstr>
      <vt:lpstr>Cracking RSA</vt:lpstr>
      <vt:lpstr>Cracking RSA</vt:lpstr>
      <vt:lpstr>Cracking RSA</vt:lpstr>
      <vt:lpstr>Security of RSA</vt:lpstr>
      <vt:lpstr>Security of RSA</vt:lpstr>
      <vt:lpstr>Security of RSA</vt:lpstr>
      <vt:lpstr>Security of RSA</vt:lpstr>
      <vt:lpstr>Security of RSA</vt:lpstr>
      <vt:lpstr>Security of RSA</vt:lpstr>
      <vt:lpstr>Security of RSA</vt:lpstr>
      <vt:lpstr>Implementing RSA</vt:lpstr>
      <vt:lpstr>Implementing RSA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Implementing RSA</vt:lpstr>
      <vt:lpstr>Implementing RSA</vt:lpstr>
      <vt:lpstr>Greatest Common Divisor</vt:lpstr>
      <vt:lpstr>Greatest Common Divisor</vt:lpstr>
      <vt:lpstr>Greatest Common Divisor</vt:lpstr>
      <vt:lpstr>Implementing RSA</vt:lpstr>
      <vt:lpstr>PowerPoint Presentation</vt:lpstr>
      <vt:lpstr>inversemod</vt:lpstr>
      <vt:lpstr>Option type</vt:lpstr>
      <vt:lpstr>case statement</vt:lpstr>
      <vt:lpstr>inversemod</vt:lpstr>
      <vt:lpstr>Signing documents</vt:lpstr>
      <vt:lpstr>Signing documents</vt:lpstr>
      <vt:lpstr>Signing documents</vt:lpstr>
      <vt:lpstr>Signing documents</vt:lpstr>
      <vt:lpstr>Signing documents</vt:lpstr>
      <vt:lpstr>Signing documents</vt:lpstr>
      <vt:lpstr>Public key encryption</vt:lpstr>
      <vt:lpstr>What next…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1670</cp:revision>
  <cp:lastPrinted>2015-11-03T19:47:55Z</cp:lastPrinted>
  <dcterms:created xsi:type="dcterms:W3CDTF">2011-02-02T19:47:14Z</dcterms:created>
  <dcterms:modified xsi:type="dcterms:W3CDTF">2015-11-03T19:50:28Z</dcterms:modified>
</cp:coreProperties>
</file>