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3"/>
  </p:notesMasterIdLst>
  <p:sldIdLst>
    <p:sldId id="256" r:id="rId2"/>
    <p:sldId id="508" r:id="rId3"/>
    <p:sldId id="538" r:id="rId4"/>
    <p:sldId id="510" r:id="rId5"/>
    <p:sldId id="575" r:id="rId6"/>
    <p:sldId id="574" r:id="rId7"/>
    <p:sldId id="512" r:id="rId8"/>
    <p:sldId id="518" r:id="rId9"/>
    <p:sldId id="519" r:id="rId10"/>
    <p:sldId id="520" r:id="rId11"/>
    <p:sldId id="578" r:id="rId12"/>
    <p:sldId id="511" r:id="rId13"/>
    <p:sldId id="576" r:id="rId14"/>
    <p:sldId id="521" r:id="rId15"/>
    <p:sldId id="522" r:id="rId16"/>
    <p:sldId id="523" r:id="rId17"/>
    <p:sldId id="580" r:id="rId18"/>
    <p:sldId id="524" r:id="rId19"/>
    <p:sldId id="525" r:id="rId20"/>
    <p:sldId id="526" r:id="rId21"/>
    <p:sldId id="527" r:id="rId22"/>
    <p:sldId id="528" r:id="rId23"/>
    <p:sldId id="530" r:id="rId24"/>
    <p:sldId id="531" r:id="rId25"/>
    <p:sldId id="529" r:id="rId26"/>
    <p:sldId id="533" r:id="rId27"/>
    <p:sldId id="532" r:id="rId28"/>
    <p:sldId id="536" r:id="rId29"/>
    <p:sldId id="534" r:id="rId30"/>
    <p:sldId id="535" r:id="rId31"/>
    <p:sldId id="577" r:id="rId32"/>
    <p:sldId id="537" r:id="rId33"/>
    <p:sldId id="539" r:id="rId34"/>
    <p:sldId id="540" r:id="rId35"/>
    <p:sldId id="541" r:id="rId36"/>
    <p:sldId id="542" r:id="rId37"/>
    <p:sldId id="543" r:id="rId38"/>
    <p:sldId id="582" r:id="rId39"/>
    <p:sldId id="583" r:id="rId40"/>
    <p:sldId id="544" r:id="rId41"/>
    <p:sldId id="545" r:id="rId42"/>
    <p:sldId id="546" r:id="rId43"/>
    <p:sldId id="547" r:id="rId44"/>
    <p:sldId id="548" r:id="rId45"/>
    <p:sldId id="549" r:id="rId46"/>
    <p:sldId id="584" r:id="rId47"/>
    <p:sldId id="585" r:id="rId48"/>
    <p:sldId id="551" r:id="rId49"/>
    <p:sldId id="552" r:id="rId50"/>
    <p:sldId id="553" r:id="rId51"/>
    <p:sldId id="554" r:id="rId52"/>
    <p:sldId id="556" r:id="rId53"/>
    <p:sldId id="557" r:id="rId54"/>
    <p:sldId id="555" r:id="rId55"/>
    <p:sldId id="558" r:id="rId56"/>
    <p:sldId id="559" r:id="rId57"/>
    <p:sldId id="560" r:id="rId58"/>
    <p:sldId id="586" r:id="rId59"/>
    <p:sldId id="561" r:id="rId60"/>
    <p:sldId id="562" r:id="rId61"/>
    <p:sldId id="563" r:id="rId62"/>
    <p:sldId id="564" r:id="rId63"/>
    <p:sldId id="565" r:id="rId64"/>
    <p:sldId id="570" r:id="rId65"/>
    <p:sldId id="571" r:id="rId66"/>
    <p:sldId id="572" r:id="rId67"/>
    <p:sldId id="573" r:id="rId68"/>
    <p:sldId id="567" r:id="rId69"/>
    <p:sldId id="568" r:id="rId70"/>
    <p:sldId id="579" r:id="rId71"/>
    <p:sldId id="569" r:id="rId7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8A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30" autoAdjust="0"/>
    <p:restoredTop sz="82529" autoAdjust="0"/>
  </p:normalViewPr>
  <p:slideViewPr>
    <p:cSldViewPr snapToObjects="1">
      <p:cViewPr>
        <p:scale>
          <a:sx n="95" d="100"/>
          <a:sy n="95" d="100"/>
        </p:scale>
        <p:origin x="-696" y="-7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notesMaster" Target="notesMasters/notesMaster1.xml"/><Relationship Id="rId74" Type="http://schemas.openxmlformats.org/officeDocument/2006/relationships/printerSettings" Target="printerSettings/printerSettings1.bin"/><Relationship Id="rId75" Type="http://schemas.openxmlformats.org/officeDocument/2006/relationships/presProps" Target="presProps.xml"/><Relationship Id="rId76" Type="http://schemas.openxmlformats.org/officeDocument/2006/relationships/viewProps" Target="viewProps.xml"/><Relationship Id="rId77" Type="http://schemas.openxmlformats.org/officeDocument/2006/relationships/theme" Target="theme/theme1.xml"/><Relationship Id="rId78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213A-4496-8E41-939D-6D779164903A}" type="datetimeFigureOut">
              <a:rPr lang="en-US" smtClean="0"/>
              <a:pPr/>
              <a:t>10/27/15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9A50-EED1-FA4E-868B-D30F9FDBA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32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Day 3</a:t>
            </a:r>
            <a:r>
              <a:rPr lang="en-US" baseline="0" dirty="0" smtClean="0"/>
              <a:t> of induction.  Hopefully after today’s examples you start to see the repetition and are able to apply induction as a tool in many scenarios.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7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26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26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10/27/15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6FE768-D535-DB4F-A86D-18423950C428}" type="datetimeFigureOut">
              <a:rPr lang="en-US" smtClean="0"/>
              <a:pPr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10/27/15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10/27/15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10/27/15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6FE768-D535-DB4F-A86D-18423950C428}" type="datetimeFigureOut">
              <a:rPr lang="en-US" smtClean="0"/>
              <a:pPr/>
              <a:t>10/27/15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10/27/15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2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23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2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List induction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David Kauchak</a:t>
            </a:r>
          </a:p>
          <a:p>
            <a:r>
              <a:rPr lang="en-US" dirty="0" smtClean="0"/>
              <a:t>CS52 – Spring 2015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86" y="5856000"/>
            <a:ext cx="5318614" cy="77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91" y="5106700"/>
            <a:ext cx="4025900" cy="7493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11317"/>
            <a:ext cx="32766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 smtClean="0"/>
              <a:t>Inductive hypothesis:  </a:t>
            </a:r>
          </a:p>
          <a:p>
            <a:pPr marL="0" indent="0">
              <a:buFont typeface="Wingdings"/>
              <a:buNone/>
            </a:pPr>
            <a:r>
              <a:rPr lang="en-US" dirty="0" smtClean="0"/>
              <a:t>Want to prove:</a:t>
            </a:r>
          </a:p>
        </p:txBody>
      </p:sp>
      <p:sp>
        <p:nvSpPr>
          <p:cNvPr id="7" name="Rectangle 6"/>
          <p:cNvSpPr/>
          <p:nvPr/>
        </p:nvSpPr>
        <p:spPr>
          <a:xfrm>
            <a:off x="3429000" y="76200"/>
            <a:ext cx="3505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</a:rPr>
              <a:t>len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(map f </a:t>
            </a:r>
            <a:r>
              <a:rPr lang="en-US" sz="2800" dirty="0" err="1" smtClean="0">
                <a:solidFill>
                  <a:srgbClr val="000000"/>
                </a:solidFill>
              </a:rPr>
              <a:t>xs</a:t>
            </a:r>
            <a:r>
              <a:rPr lang="en-US" sz="2800" dirty="0" smtClean="0">
                <a:solidFill>
                  <a:srgbClr val="000000"/>
                </a:solidFill>
              </a:rPr>
              <a:t>) = </a:t>
            </a:r>
            <a:r>
              <a:rPr lang="en-US" sz="2800" dirty="0" err="1" smtClean="0">
                <a:solidFill>
                  <a:srgbClr val="000000"/>
                </a:solidFill>
              </a:rPr>
              <a:t>len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xs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5600" y="609600"/>
            <a:ext cx="44716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</a:rPr>
              <a:t>len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(map f (x::</a:t>
            </a:r>
            <a:r>
              <a:rPr lang="en-US" sz="2800" dirty="0" err="1" smtClean="0">
                <a:solidFill>
                  <a:srgbClr val="000000"/>
                </a:solidFill>
              </a:rPr>
              <a:t>xs</a:t>
            </a:r>
            <a:r>
              <a:rPr lang="en-US" sz="2800" dirty="0" smtClean="0">
                <a:solidFill>
                  <a:srgbClr val="000000"/>
                </a:solidFill>
              </a:rPr>
              <a:t>)) = </a:t>
            </a:r>
            <a:r>
              <a:rPr lang="en-US" sz="2800" dirty="0" err="1" smtClean="0">
                <a:solidFill>
                  <a:srgbClr val="000000"/>
                </a:solidFill>
              </a:rPr>
              <a:t>len</a:t>
            </a:r>
            <a:r>
              <a:rPr lang="en-US" sz="2800" dirty="0" smtClean="0">
                <a:solidFill>
                  <a:srgbClr val="000000"/>
                </a:solidFill>
              </a:rPr>
              <a:t> (x::</a:t>
            </a:r>
            <a:r>
              <a:rPr lang="en-US" sz="2800" dirty="0" err="1" smtClean="0">
                <a:solidFill>
                  <a:srgbClr val="000000"/>
                </a:solidFill>
              </a:rPr>
              <a:t>xs</a:t>
            </a:r>
            <a:r>
              <a:rPr lang="en-US" sz="2800" dirty="0" smtClean="0">
                <a:solidFill>
                  <a:srgbClr val="000000"/>
                </a:solidFill>
              </a:rPr>
              <a:t>)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67000" y="1991380"/>
            <a:ext cx="31314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= 1 + </a:t>
            </a:r>
            <a:r>
              <a:rPr lang="en-US" sz="2800" dirty="0" err="1" smtClean="0"/>
              <a:t>len</a:t>
            </a:r>
            <a:r>
              <a:rPr lang="en-US" sz="2800" dirty="0" smtClean="0"/>
              <a:t> (map f </a:t>
            </a:r>
            <a:r>
              <a:rPr lang="en-US" sz="2800" dirty="0" err="1" smtClean="0"/>
              <a:t>xs</a:t>
            </a:r>
            <a:r>
              <a:rPr lang="en-US" sz="2800" dirty="0" smtClean="0"/>
              <a:t>) 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2667000" y="2600980"/>
            <a:ext cx="1972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= 1 + </a:t>
            </a:r>
            <a:r>
              <a:rPr lang="en-US" sz="2800" dirty="0" err="1" smtClean="0"/>
              <a:t>len</a:t>
            </a:r>
            <a:r>
              <a:rPr lang="en-US" sz="2800" dirty="0" smtClean="0"/>
              <a:t> </a:t>
            </a:r>
            <a:r>
              <a:rPr lang="en-US" sz="2800" dirty="0" err="1" smtClean="0"/>
              <a:t>xs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781800" y="1611868"/>
            <a:ext cx="1771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definition of map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2145268"/>
            <a:ext cx="16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definition of </a:t>
            </a:r>
            <a:r>
              <a:rPr lang="en-US" dirty="0" err="1" smtClean="0">
                <a:solidFill>
                  <a:srgbClr val="0000FF"/>
                </a:solidFill>
              </a:rPr>
              <a:t>len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1800" y="2754868"/>
            <a:ext cx="198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inductive hypothesis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04800" y="1295400"/>
            <a:ext cx="83820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6200" y="1461816"/>
            <a:ext cx="30272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/>
              <a:t>len</a:t>
            </a:r>
            <a:r>
              <a:rPr lang="en-US" sz="2800" dirty="0"/>
              <a:t> </a:t>
            </a:r>
            <a:r>
              <a:rPr lang="en-US" sz="2800" dirty="0" smtClean="0"/>
              <a:t>(map f (x::</a:t>
            </a:r>
            <a:r>
              <a:rPr lang="en-US" sz="2800" dirty="0" err="1" smtClean="0"/>
              <a:t>xs</a:t>
            </a:r>
            <a:r>
              <a:rPr lang="en-US" sz="2800" dirty="0" smtClean="0"/>
              <a:t>)) = 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3090028" y="1447800"/>
            <a:ext cx="3310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/>
              <a:t>len</a:t>
            </a:r>
            <a:r>
              <a:rPr lang="en-US" sz="2800" dirty="0"/>
              <a:t> </a:t>
            </a:r>
            <a:r>
              <a:rPr lang="en-US" sz="2800" dirty="0" smtClean="0"/>
              <a:t>((f x) :: (map f </a:t>
            </a:r>
            <a:r>
              <a:rPr lang="en-US" sz="2800" dirty="0" err="1" smtClean="0"/>
              <a:t>xs</a:t>
            </a:r>
            <a:r>
              <a:rPr lang="en-US" sz="2800" dirty="0" smtClean="0"/>
              <a:t>)) 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2667000" y="3279425"/>
            <a:ext cx="18685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= </a:t>
            </a:r>
            <a:r>
              <a:rPr lang="en-US" sz="2800" dirty="0" err="1" smtClean="0">
                <a:solidFill>
                  <a:srgbClr val="000000"/>
                </a:solidFill>
              </a:rPr>
              <a:t>len</a:t>
            </a:r>
            <a:r>
              <a:rPr lang="en-US" sz="2800" dirty="0" smtClean="0">
                <a:solidFill>
                  <a:srgbClr val="000000"/>
                </a:solidFill>
              </a:rPr>
              <a:t> (x::</a:t>
            </a:r>
            <a:r>
              <a:rPr lang="en-US" sz="2800" dirty="0" err="1" smtClean="0">
                <a:solidFill>
                  <a:srgbClr val="000000"/>
                </a:solidFill>
              </a:rPr>
              <a:t>xs</a:t>
            </a:r>
            <a:r>
              <a:rPr lang="en-US" sz="2800" dirty="0" smtClean="0">
                <a:solidFill>
                  <a:srgbClr val="000000"/>
                </a:solidFill>
              </a:rPr>
              <a:t>)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81800" y="3364468"/>
            <a:ext cx="16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definition of </a:t>
            </a:r>
            <a:r>
              <a:rPr lang="en-US" dirty="0" err="1" smtClean="0">
                <a:solidFill>
                  <a:srgbClr val="0000FF"/>
                </a:solidFill>
              </a:rPr>
              <a:t>len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04800" y="5029200"/>
            <a:ext cx="84612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505200" y="4109089"/>
            <a:ext cx="996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Done!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805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8" grpId="0"/>
      <p:bldP spid="20" grpId="0"/>
      <p:bldP spid="22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800" y="0"/>
            <a:ext cx="36994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8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list “facts”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579557"/>
            <a:ext cx="4038600" cy="244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79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list fact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2648" y="1905000"/>
            <a:ext cx="595202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aseline="30000" dirty="0" err="1"/>
              <a:t>len</a:t>
            </a:r>
            <a:r>
              <a:rPr lang="en-US" sz="4800" baseline="30000" dirty="0"/>
              <a:t> (</a:t>
            </a:r>
            <a:r>
              <a:rPr lang="en-US" sz="4800" baseline="30000" dirty="0" err="1"/>
              <a:t>xlst</a:t>
            </a:r>
            <a:r>
              <a:rPr lang="en-US" sz="4800" baseline="30000" dirty="0"/>
              <a:t> </a:t>
            </a:r>
            <a:r>
              <a:rPr lang="en-US" sz="4400" baseline="30000" dirty="0">
                <a:latin typeface="Arial"/>
                <a:cs typeface="Arial"/>
              </a:rPr>
              <a:t>@</a:t>
            </a:r>
            <a:r>
              <a:rPr lang="en-US" sz="4800" baseline="30000" dirty="0"/>
              <a:t> </a:t>
            </a:r>
            <a:r>
              <a:rPr lang="en-US" sz="4800" baseline="30000" dirty="0" err="1"/>
              <a:t>ylst</a:t>
            </a:r>
            <a:r>
              <a:rPr lang="en-US" sz="4800" baseline="30000" dirty="0"/>
              <a:t>) = </a:t>
            </a:r>
            <a:r>
              <a:rPr lang="en-US" sz="4800" baseline="30000" dirty="0" err="1"/>
              <a:t>len</a:t>
            </a:r>
            <a:r>
              <a:rPr lang="en-US" sz="4800" baseline="30000" dirty="0"/>
              <a:t> </a:t>
            </a:r>
            <a:r>
              <a:rPr lang="en-US" sz="4800" baseline="30000" dirty="0" err="1"/>
              <a:t>xlst</a:t>
            </a:r>
            <a:r>
              <a:rPr lang="en-US" sz="4800" baseline="30000" dirty="0"/>
              <a:t> + </a:t>
            </a:r>
            <a:r>
              <a:rPr lang="en-US" sz="4800" baseline="30000" dirty="0" err="1"/>
              <a:t>len</a:t>
            </a:r>
            <a:r>
              <a:rPr lang="en-US" sz="4800" baseline="30000" dirty="0"/>
              <a:t> </a:t>
            </a:r>
            <a:r>
              <a:rPr lang="en-US" sz="4800" baseline="30000" dirty="0" err="1"/>
              <a:t>ylst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2053939" y="3313093"/>
            <a:ext cx="30514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does this say?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Does it make sense?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405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3962400"/>
            <a:ext cx="8686800" cy="24384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State what you’re trying to prove!</a:t>
            </a:r>
          </a:p>
          <a:p>
            <a:pPr marL="514350" indent="-514350">
              <a:buAutoNum type="arabicPeriod"/>
            </a:pPr>
            <a:r>
              <a:rPr lang="en-US" dirty="0" smtClean="0"/>
              <a:t>State and prove the base case (often empty list)</a:t>
            </a:r>
          </a:p>
          <a:p>
            <a:pPr marL="514350" indent="-514350">
              <a:buAutoNum type="arabicPeriod"/>
            </a:pPr>
            <a:r>
              <a:rPr lang="en-US" dirty="0" smtClean="0"/>
              <a:t>Assume it’s true for smaller lists – inductive hypothesis</a:t>
            </a:r>
          </a:p>
          <a:p>
            <a:pPr marL="514350" indent="-514350">
              <a:buAutoNum type="arabicPeriod"/>
            </a:pPr>
            <a:r>
              <a:rPr lang="en-US" dirty="0" smtClean="0"/>
              <a:t>Show that it holds for the current list</a:t>
            </a:r>
          </a:p>
        </p:txBody>
      </p:sp>
      <p:sp>
        <p:nvSpPr>
          <p:cNvPr id="5" name="Rectangle 4"/>
          <p:cNvSpPr/>
          <p:nvPr/>
        </p:nvSpPr>
        <p:spPr>
          <a:xfrm>
            <a:off x="455863" y="3005740"/>
            <a:ext cx="71273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aseline="30000" dirty="0" smtClean="0">
                <a:solidFill>
                  <a:srgbClr val="008000"/>
                </a:solidFill>
              </a:rPr>
              <a:t>Prove:</a:t>
            </a:r>
            <a:r>
              <a:rPr lang="en-US" sz="4800" dirty="0" smtClean="0">
                <a:solidFill>
                  <a:srgbClr val="008000"/>
                </a:solidFill>
              </a:rPr>
              <a:t> </a:t>
            </a:r>
            <a:r>
              <a:rPr lang="en-US" sz="4800" baseline="30000" dirty="0" err="1">
                <a:solidFill>
                  <a:srgbClr val="008000"/>
                </a:solidFill>
              </a:rPr>
              <a:t>len</a:t>
            </a:r>
            <a:r>
              <a:rPr lang="en-US" sz="4800" baseline="30000" dirty="0">
                <a:solidFill>
                  <a:srgbClr val="008000"/>
                </a:solidFill>
              </a:rPr>
              <a:t> (</a:t>
            </a:r>
            <a:r>
              <a:rPr lang="en-US" sz="4800" baseline="30000" dirty="0" err="1">
                <a:solidFill>
                  <a:srgbClr val="008000"/>
                </a:solidFill>
              </a:rPr>
              <a:t>xlst</a:t>
            </a:r>
            <a:r>
              <a:rPr lang="en-US" sz="4800" baseline="30000" dirty="0">
                <a:solidFill>
                  <a:srgbClr val="008000"/>
                </a:solidFill>
              </a:rPr>
              <a:t> </a:t>
            </a:r>
            <a:r>
              <a:rPr lang="en-US" sz="4400" baseline="30000" dirty="0" smtClean="0">
                <a:solidFill>
                  <a:srgbClr val="008000"/>
                </a:solidFill>
                <a:latin typeface="Arial"/>
                <a:cs typeface="Arial"/>
              </a:rPr>
              <a:t>@</a:t>
            </a:r>
            <a:r>
              <a:rPr lang="en-US" sz="4800" baseline="30000" dirty="0" smtClean="0">
                <a:solidFill>
                  <a:srgbClr val="008000"/>
                </a:solidFill>
              </a:rPr>
              <a:t> </a:t>
            </a:r>
            <a:r>
              <a:rPr lang="en-US" sz="4800" baseline="30000" dirty="0" err="1">
                <a:solidFill>
                  <a:srgbClr val="008000"/>
                </a:solidFill>
              </a:rPr>
              <a:t>ylst</a:t>
            </a:r>
            <a:r>
              <a:rPr lang="en-US" sz="4800" baseline="30000" dirty="0">
                <a:solidFill>
                  <a:srgbClr val="008000"/>
                </a:solidFill>
              </a:rPr>
              <a:t>) = </a:t>
            </a:r>
            <a:r>
              <a:rPr lang="en-US" sz="4800" baseline="30000" dirty="0" err="1">
                <a:solidFill>
                  <a:srgbClr val="008000"/>
                </a:solidFill>
              </a:rPr>
              <a:t>len</a:t>
            </a:r>
            <a:r>
              <a:rPr lang="en-US" sz="4800" baseline="30000" dirty="0">
                <a:solidFill>
                  <a:srgbClr val="008000"/>
                </a:solidFill>
              </a:rPr>
              <a:t> </a:t>
            </a:r>
            <a:r>
              <a:rPr lang="en-US" sz="4800" baseline="30000" dirty="0" err="1">
                <a:solidFill>
                  <a:srgbClr val="008000"/>
                </a:solidFill>
              </a:rPr>
              <a:t>xlst</a:t>
            </a:r>
            <a:r>
              <a:rPr lang="en-US" sz="4800" baseline="30000" dirty="0">
                <a:solidFill>
                  <a:srgbClr val="008000"/>
                </a:solidFill>
              </a:rPr>
              <a:t> + </a:t>
            </a:r>
            <a:r>
              <a:rPr lang="en-US" sz="4800" baseline="30000" dirty="0" err="1">
                <a:solidFill>
                  <a:srgbClr val="008000"/>
                </a:solidFill>
              </a:rPr>
              <a:t>len</a:t>
            </a:r>
            <a:r>
              <a:rPr lang="en-US" sz="4800" baseline="30000" dirty="0">
                <a:solidFill>
                  <a:srgbClr val="008000"/>
                </a:solidFill>
              </a:rPr>
              <a:t> </a:t>
            </a:r>
            <a:r>
              <a:rPr lang="en-US" sz="4800" baseline="30000" dirty="0" err="1">
                <a:solidFill>
                  <a:srgbClr val="008000"/>
                </a:solidFill>
              </a:rPr>
              <a:t>ylst</a:t>
            </a:r>
            <a:endParaRPr lang="en-US" sz="4800" dirty="0">
              <a:solidFill>
                <a:srgbClr val="008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47" y="457200"/>
            <a:ext cx="4038600" cy="2449643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2743200" y="2057400"/>
            <a:ext cx="2667000" cy="10668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486400" y="1752600"/>
            <a:ext cx="2190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use induction on </a:t>
            </a:r>
            <a:r>
              <a:rPr lang="en-US" sz="2000" dirty="0" err="1" smtClean="0">
                <a:solidFill>
                  <a:srgbClr val="0000FF"/>
                </a:solidFill>
              </a:rPr>
              <a:t>xlst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04800" y="3962400"/>
            <a:ext cx="84612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297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4419600"/>
            <a:ext cx="5382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aseline="30000" dirty="0" smtClean="0">
                <a:solidFill>
                  <a:srgbClr val="008000"/>
                </a:solidFill>
              </a:rPr>
              <a:t>Prove:</a:t>
            </a:r>
            <a:r>
              <a:rPr lang="en-US" sz="3600" dirty="0" smtClean="0">
                <a:solidFill>
                  <a:srgbClr val="008000"/>
                </a:solidFill>
              </a:rPr>
              <a:t> </a:t>
            </a:r>
            <a:r>
              <a:rPr lang="en-US" sz="3600" baseline="30000" dirty="0" err="1">
                <a:solidFill>
                  <a:srgbClr val="008000"/>
                </a:solidFill>
              </a:rPr>
              <a:t>len</a:t>
            </a:r>
            <a:r>
              <a:rPr lang="en-US" sz="3600" baseline="30000" dirty="0">
                <a:solidFill>
                  <a:srgbClr val="008000"/>
                </a:solidFill>
              </a:rPr>
              <a:t> (</a:t>
            </a:r>
            <a:r>
              <a:rPr lang="en-US" sz="3600" baseline="30000" dirty="0" err="1">
                <a:solidFill>
                  <a:srgbClr val="008000"/>
                </a:solidFill>
              </a:rPr>
              <a:t>xlst</a:t>
            </a:r>
            <a:r>
              <a:rPr lang="en-US" sz="3600" baseline="30000" dirty="0">
                <a:solidFill>
                  <a:srgbClr val="008000"/>
                </a:solidFill>
              </a:rPr>
              <a:t> </a:t>
            </a:r>
            <a:r>
              <a:rPr lang="en-US" sz="3200" baseline="30000" dirty="0" smtClean="0">
                <a:solidFill>
                  <a:srgbClr val="008000"/>
                </a:solidFill>
                <a:latin typeface="Arial"/>
                <a:cs typeface="Arial"/>
              </a:rPr>
              <a:t>@</a:t>
            </a:r>
            <a:r>
              <a:rPr lang="en-US" sz="3600" baseline="30000" dirty="0" smtClean="0">
                <a:solidFill>
                  <a:srgbClr val="008000"/>
                </a:solidFill>
              </a:rPr>
              <a:t> </a:t>
            </a:r>
            <a:r>
              <a:rPr lang="en-US" sz="3600" baseline="30000" dirty="0" err="1">
                <a:solidFill>
                  <a:srgbClr val="008000"/>
                </a:solidFill>
              </a:rPr>
              <a:t>ylst</a:t>
            </a:r>
            <a:r>
              <a:rPr lang="en-US" sz="3600" baseline="30000" dirty="0">
                <a:solidFill>
                  <a:srgbClr val="008000"/>
                </a:solidFill>
              </a:rPr>
              <a:t>) = </a:t>
            </a:r>
            <a:r>
              <a:rPr lang="en-US" sz="3600" baseline="30000" dirty="0" err="1">
                <a:solidFill>
                  <a:srgbClr val="008000"/>
                </a:solidFill>
              </a:rPr>
              <a:t>len</a:t>
            </a:r>
            <a:r>
              <a:rPr lang="en-US" sz="3600" baseline="30000" dirty="0">
                <a:solidFill>
                  <a:srgbClr val="008000"/>
                </a:solidFill>
              </a:rPr>
              <a:t> </a:t>
            </a:r>
            <a:r>
              <a:rPr lang="en-US" sz="3600" baseline="30000" dirty="0" err="1">
                <a:solidFill>
                  <a:srgbClr val="008000"/>
                </a:solidFill>
              </a:rPr>
              <a:t>xlst</a:t>
            </a:r>
            <a:r>
              <a:rPr lang="en-US" sz="3600" baseline="30000" dirty="0">
                <a:solidFill>
                  <a:srgbClr val="008000"/>
                </a:solidFill>
              </a:rPr>
              <a:t> + </a:t>
            </a:r>
            <a:r>
              <a:rPr lang="en-US" sz="3600" baseline="30000" dirty="0" err="1">
                <a:solidFill>
                  <a:srgbClr val="008000"/>
                </a:solidFill>
              </a:rPr>
              <a:t>len</a:t>
            </a:r>
            <a:r>
              <a:rPr lang="en-US" sz="3600" baseline="30000" dirty="0">
                <a:solidFill>
                  <a:srgbClr val="008000"/>
                </a:solidFill>
              </a:rPr>
              <a:t> </a:t>
            </a:r>
            <a:r>
              <a:rPr lang="en-US" sz="3600" baseline="30000" dirty="0" err="1">
                <a:solidFill>
                  <a:srgbClr val="008000"/>
                </a:solidFill>
              </a:rPr>
              <a:t>ylst</a:t>
            </a:r>
            <a:endParaRPr lang="en-US" sz="3600" dirty="0">
              <a:solidFill>
                <a:srgbClr val="008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47" y="4953000"/>
            <a:ext cx="3042653" cy="184554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301625"/>
            <a:ext cx="2590800" cy="1219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mtClean="0"/>
              <a:t>Base case:  </a:t>
            </a:r>
          </a:p>
          <a:p>
            <a:pPr marL="0" indent="0">
              <a:buFont typeface="Wingdings"/>
              <a:buNone/>
            </a:pPr>
            <a:r>
              <a:rPr lang="en-US" smtClean="0"/>
              <a:t>Want to prove: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2972761" y="845188"/>
            <a:ext cx="47004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</a:rPr>
              <a:t>len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([] @ </a:t>
            </a:r>
            <a:r>
              <a:rPr lang="en-US" sz="2800" dirty="0" err="1" smtClean="0">
                <a:solidFill>
                  <a:srgbClr val="0000FF"/>
                </a:solidFill>
              </a:rPr>
              <a:t>ylst</a:t>
            </a:r>
            <a:r>
              <a:rPr lang="en-US" sz="2800" dirty="0" smtClean="0">
                <a:solidFill>
                  <a:srgbClr val="0000FF"/>
                </a:solidFill>
              </a:rPr>
              <a:t>) </a:t>
            </a:r>
            <a:r>
              <a:rPr lang="en-US" sz="2800" dirty="0">
                <a:solidFill>
                  <a:srgbClr val="0000FF"/>
                </a:solidFill>
              </a:rPr>
              <a:t>= </a:t>
            </a:r>
            <a:r>
              <a:rPr lang="en-US" sz="2800" dirty="0" err="1" smtClean="0">
                <a:solidFill>
                  <a:srgbClr val="0000FF"/>
                </a:solidFill>
              </a:rPr>
              <a:t>len</a:t>
            </a:r>
            <a:r>
              <a:rPr lang="en-US" sz="2800" dirty="0" smtClean="0">
                <a:solidFill>
                  <a:srgbClr val="0000FF"/>
                </a:solidFill>
              </a:rPr>
              <a:t> [] + </a:t>
            </a:r>
            <a:r>
              <a:rPr lang="en-US" sz="2800" dirty="0" err="1" smtClean="0">
                <a:solidFill>
                  <a:srgbClr val="0000FF"/>
                </a:solidFill>
              </a:rPr>
              <a:t>len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ylst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301608"/>
            <a:ext cx="12920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</a:rPr>
              <a:t>xlst</a:t>
            </a:r>
            <a:r>
              <a:rPr lang="en-US" sz="2800" dirty="0">
                <a:solidFill>
                  <a:srgbClr val="0000FF"/>
                </a:solidFill>
              </a:rPr>
              <a:t> = []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35155" y="2006024"/>
            <a:ext cx="123964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Proof?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5791200"/>
            <a:ext cx="4025900" cy="7493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304800" y="4419600"/>
            <a:ext cx="84612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251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4419600"/>
            <a:ext cx="5382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aseline="30000" dirty="0" smtClean="0">
                <a:solidFill>
                  <a:srgbClr val="008000"/>
                </a:solidFill>
              </a:rPr>
              <a:t>Prove:</a:t>
            </a:r>
            <a:r>
              <a:rPr lang="en-US" sz="3600" dirty="0" smtClean="0">
                <a:solidFill>
                  <a:srgbClr val="008000"/>
                </a:solidFill>
              </a:rPr>
              <a:t> </a:t>
            </a:r>
            <a:r>
              <a:rPr lang="en-US" sz="3600" baseline="30000" dirty="0" err="1">
                <a:solidFill>
                  <a:srgbClr val="008000"/>
                </a:solidFill>
              </a:rPr>
              <a:t>len</a:t>
            </a:r>
            <a:r>
              <a:rPr lang="en-US" sz="3600" baseline="30000" dirty="0">
                <a:solidFill>
                  <a:srgbClr val="008000"/>
                </a:solidFill>
              </a:rPr>
              <a:t> (</a:t>
            </a:r>
            <a:r>
              <a:rPr lang="en-US" sz="3600" baseline="30000" dirty="0" err="1">
                <a:solidFill>
                  <a:srgbClr val="008000"/>
                </a:solidFill>
              </a:rPr>
              <a:t>xlst</a:t>
            </a:r>
            <a:r>
              <a:rPr lang="en-US" sz="3600" baseline="30000" dirty="0">
                <a:solidFill>
                  <a:srgbClr val="008000"/>
                </a:solidFill>
              </a:rPr>
              <a:t> </a:t>
            </a:r>
            <a:r>
              <a:rPr lang="en-US" sz="3200" baseline="30000" dirty="0" smtClean="0">
                <a:solidFill>
                  <a:srgbClr val="008000"/>
                </a:solidFill>
                <a:latin typeface="Arial"/>
                <a:cs typeface="Arial"/>
              </a:rPr>
              <a:t>@</a:t>
            </a:r>
            <a:r>
              <a:rPr lang="en-US" sz="3600" baseline="30000" dirty="0" smtClean="0">
                <a:solidFill>
                  <a:srgbClr val="008000"/>
                </a:solidFill>
              </a:rPr>
              <a:t> </a:t>
            </a:r>
            <a:r>
              <a:rPr lang="en-US" sz="3600" baseline="30000" dirty="0" err="1">
                <a:solidFill>
                  <a:srgbClr val="008000"/>
                </a:solidFill>
              </a:rPr>
              <a:t>ylst</a:t>
            </a:r>
            <a:r>
              <a:rPr lang="en-US" sz="3600" baseline="30000" dirty="0">
                <a:solidFill>
                  <a:srgbClr val="008000"/>
                </a:solidFill>
              </a:rPr>
              <a:t>) = </a:t>
            </a:r>
            <a:r>
              <a:rPr lang="en-US" sz="3600" baseline="30000" dirty="0" err="1">
                <a:solidFill>
                  <a:srgbClr val="008000"/>
                </a:solidFill>
              </a:rPr>
              <a:t>len</a:t>
            </a:r>
            <a:r>
              <a:rPr lang="en-US" sz="3600" baseline="30000" dirty="0">
                <a:solidFill>
                  <a:srgbClr val="008000"/>
                </a:solidFill>
              </a:rPr>
              <a:t> </a:t>
            </a:r>
            <a:r>
              <a:rPr lang="en-US" sz="3600" baseline="30000" dirty="0" err="1">
                <a:solidFill>
                  <a:srgbClr val="008000"/>
                </a:solidFill>
              </a:rPr>
              <a:t>xlst</a:t>
            </a:r>
            <a:r>
              <a:rPr lang="en-US" sz="3600" baseline="30000" dirty="0">
                <a:solidFill>
                  <a:srgbClr val="008000"/>
                </a:solidFill>
              </a:rPr>
              <a:t> + </a:t>
            </a:r>
            <a:r>
              <a:rPr lang="en-US" sz="3600" baseline="30000" dirty="0" err="1">
                <a:solidFill>
                  <a:srgbClr val="008000"/>
                </a:solidFill>
              </a:rPr>
              <a:t>len</a:t>
            </a:r>
            <a:r>
              <a:rPr lang="en-US" sz="3600" baseline="30000" dirty="0">
                <a:solidFill>
                  <a:srgbClr val="008000"/>
                </a:solidFill>
              </a:rPr>
              <a:t> </a:t>
            </a:r>
            <a:r>
              <a:rPr lang="en-US" sz="3600" baseline="30000" dirty="0" err="1">
                <a:solidFill>
                  <a:srgbClr val="008000"/>
                </a:solidFill>
              </a:rPr>
              <a:t>ylst</a:t>
            </a:r>
            <a:endParaRPr lang="en-US" sz="3600" dirty="0">
              <a:solidFill>
                <a:srgbClr val="008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47" y="4953000"/>
            <a:ext cx="3042653" cy="184554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301625"/>
            <a:ext cx="2590800" cy="1219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mtClean="0"/>
              <a:t>Base case:  </a:t>
            </a:r>
          </a:p>
          <a:p>
            <a:pPr marL="0" indent="0">
              <a:buFont typeface="Wingdings"/>
              <a:buNone/>
            </a:pPr>
            <a:r>
              <a:rPr lang="en-US" smtClean="0"/>
              <a:t>Want to prove: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2972761" y="845188"/>
            <a:ext cx="47004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/>
              <a:t>len</a:t>
            </a:r>
            <a:r>
              <a:rPr lang="en-US" sz="2800" dirty="0"/>
              <a:t> </a:t>
            </a:r>
            <a:r>
              <a:rPr lang="en-US" sz="2800" dirty="0" smtClean="0"/>
              <a:t>([] @ </a:t>
            </a:r>
            <a:r>
              <a:rPr lang="en-US" sz="2800" dirty="0" err="1" smtClean="0"/>
              <a:t>ylst</a:t>
            </a:r>
            <a:r>
              <a:rPr lang="en-US" sz="2800" dirty="0" smtClean="0"/>
              <a:t>) </a:t>
            </a:r>
            <a:r>
              <a:rPr lang="en-US" sz="2800" dirty="0"/>
              <a:t>= </a:t>
            </a:r>
            <a:r>
              <a:rPr lang="en-US" sz="2800" dirty="0" err="1" smtClean="0"/>
              <a:t>len</a:t>
            </a:r>
            <a:r>
              <a:rPr lang="en-US" sz="2800" dirty="0" smtClean="0"/>
              <a:t> [] + </a:t>
            </a:r>
            <a:r>
              <a:rPr lang="en-US" sz="2800" dirty="0" err="1" smtClean="0"/>
              <a:t>len</a:t>
            </a:r>
            <a:r>
              <a:rPr lang="en-US" sz="2800" dirty="0" smtClean="0"/>
              <a:t> </a:t>
            </a:r>
            <a:r>
              <a:rPr lang="en-US" sz="2800" dirty="0" err="1" smtClean="0"/>
              <a:t>ylst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2286000" y="301608"/>
            <a:ext cx="12920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/>
              <a:t>xlst</a:t>
            </a:r>
            <a:r>
              <a:rPr lang="en-US" sz="2800" dirty="0"/>
              <a:t> = []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5791200"/>
            <a:ext cx="4025900" cy="7493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47800" y="1780674"/>
            <a:ext cx="55758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/>
              <a:t>len</a:t>
            </a:r>
            <a:r>
              <a:rPr lang="en-US" sz="2800" dirty="0"/>
              <a:t> </a:t>
            </a:r>
            <a:r>
              <a:rPr lang="en-US" sz="2800" dirty="0" smtClean="0"/>
              <a:t>([] @ </a:t>
            </a:r>
            <a:r>
              <a:rPr lang="en-US" sz="2800" dirty="0" err="1" smtClean="0"/>
              <a:t>ylst</a:t>
            </a:r>
            <a:r>
              <a:rPr lang="en-US" sz="2800" dirty="0" smtClean="0"/>
              <a:t>) </a:t>
            </a:r>
            <a:r>
              <a:rPr lang="en-US" sz="2800" dirty="0" smtClean="0"/>
              <a:t>= … = </a:t>
            </a:r>
            <a:r>
              <a:rPr lang="en-US" sz="2800" dirty="0" err="1" smtClean="0"/>
              <a:t>len</a:t>
            </a:r>
            <a:r>
              <a:rPr lang="en-US" sz="2800" dirty="0" smtClean="0"/>
              <a:t> [] + </a:t>
            </a:r>
            <a:r>
              <a:rPr lang="en-US" sz="2800" dirty="0" err="1" smtClean="0"/>
              <a:t>len</a:t>
            </a:r>
            <a:r>
              <a:rPr lang="en-US" sz="2800" dirty="0" smtClean="0"/>
              <a:t> </a:t>
            </a:r>
            <a:r>
              <a:rPr lang="en-US" sz="2800" dirty="0" err="1" smtClean="0"/>
              <a:t>ylist</a:t>
            </a:r>
            <a:endParaRPr lang="en-US" sz="28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04800" y="1368408"/>
            <a:ext cx="8461248" cy="76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04800" y="4419600"/>
            <a:ext cx="84612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83188" y="2971800"/>
            <a:ext cx="7635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FF6600"/>
                </a:solidFill>
              </a:rPr>
              <a:t>start with left hand side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FF6600"/>
                </a:solidFill>
              </a:rPr>
              <a:t>show a set of justified steps that derive the right hand size</a:t>
            </a:r>
            <a:endParaRPr lang="en-US" sz="2400" dirty="0">
              <a:solidFill>
                <a:srgbClr val="FF66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114800" y="2303894"/>
            <a:ext cx="0" cy="1201306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174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4419600"/>
            <a:ext cx="5382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aseline="30000" dirty="0" smtClean="0">
                <a:solidFill>
                  <a:srgbClr val="008000"/>
                </a:solidFill>
              </a:rPr>
              <a:t>Prove:</a:t>
            </a:r>
            <a:r>
              <a:rPr lang="en-US" sz="3600" dirty="0" smtClean="0">
                <a:solidFill>
                  <a:srgbClr val="008000"/>
                </a:solidFill>
              </a:rPr>
              <a:t> </a:t>
            </a:r>
            <a:r>
              <a:rPr lang="en-US" sz="3600" baseline="30000" dirty="0" err="1">
                <a:solidFill>
                  <a:srgbClr val="008000"/>
                </a:solidFill>
              </a:rPr>
              <a:t>len</a:t>
            </a:r>
            <a:r>
              <a:rPr lang="en-US" sz="3600" baseline="30000" dirty="0">
                <a:solidFill>
                  <a:srgbClr val="008000"/>
                </a:solidFill>
              </a:rPr>
              <a:t> (</a:t>
            </a:r>
            <a:r>
              <a:rPr lang="en-US" sz="3600" baseline="30000" dirty="0" err="1">
                <a:solidFill>
                  <a:srgbClr val="008000"/>
                </a:solidFill>
              </a:rPr>
              <a:t>xlst</a:t>
            </a:r>
            <a:r>
              <a:rPr lang="en-US" sz="3600" baseline="30000" dirty="0">
                <a:solidFill>
                  <a:srgbClr val="008000"/>
                </a:solidFill>
              </a:rPr>
              <a:t> </a:t>
            </a:r>
            <a:r>
              <a:rPr lang="en-US" sz="3200" baseline="30000" dirty="0" smtClean="0">
                <a:solidFill>
                  <a:srgbClr val="008000"/>
                </a:solidFill>
                <a:latin typeface="Arial"/>
                <a:cs typeface="Arial"/>
              </a:rPr>
              <a:t>@</a:t>
            </a:r>
            <a:r>
              <a:rPr lang="en-US" sz="3600" baseline="30000" dirty="0" smtClean="0">
                <a:solidFill>
                  <a:srgbClr val="008000"/>
                </a:solidFill>
              </a:rPr>
              <a:t> </a:t>
            </a:r>
            <a:r>
              <a:rPr lang="en-US" sz="3600" baseline="30000" dirty="0" err="1">
                <a:solidFill>
                  <a:srgbClr val="008000"/>
                </a:solidFill>
              </a:rPr>
              <a:t>ylst</a:t>
            </a:r>
            <a:r>
              <a:rPr lang="en-US" sz="3600" baseline="30000" dirty="0">
                <a:solidFill>
                  <a:srgbClr val="008000"/>
                </a:solidFill>
              </a:rPr>
              <a:t>) = </a:t>
            </a:r>
            <a:r>
              <a:rPr lang="en-US" sz="3600" baseline="30000" dirty="0" err="1">
                <a:solidFill>
                  <a:srgbClr val="008000"/>
                </a:solidFill>
              </a:rPr>
              <a:t>len</a:t>
            </a:r>
            <a:r>
              <a:rPr lang="en-US" sz="3600" baseline="30000" dirty="0">
                <a:solidFill>
                  <a:srgbClr val="008000"/>
                </a:solidFill>
              </a:rPr>
              <a:t> </a:t>
            </a:r>
            <a:r>
              <a:rPr lang="en-US" sz="3600" baseline="30000" dirty="0" err="1">
                <a:solidFill>
                  <a:srgbClr val="008000"/>
                </a:solidFill>
              </a:rPr>
              <a:t>xlst</a:t>
            </a:r>
            <a:r>
              <a:rPr lang="en-US" sz="3600" baseline="30000" dirty="0">
                <a:solidFill>
                  <a:srgbClr val="008000"/>
                </a:solidFill>
              </a:rPr>
              <a:t> + </a:t>
            </a:r>
            <a:r>
              <a:rPr lang="en-US" sz="3600" baseline="30000" dirty="0" err="1">
                <a:solidFill>
                  <a:srgbClr val="008000"/>
                </a:solidFill>
              </a:rPr>
              <a:t>len</a:t>
            </a:r>
            <a:r>
              <a:rPr lang="en-US" sz="3600" baseline="30000" dirty="0">
                <a:solidFill>
                  <a:srgbClr val="008000"/>
                </a:solidFill>
              </a:rPr>
              <a:t> </a:t>
            </a:r>
            <a:r>
              <a:rPr lang="en-US" sz="3600" baseline="30000" dirty="0" err="1">
                <a:solidFill>
                  <a:srgbClr val="008000"/>
                </a:solidFill>
              </a:rPr>
              <a:t>ylst</a:t>
            </a:r>
            <a:endParaRPr lang="en-US" sz="3600" dirty="0">
              <a:solidFill>
                <a:srgbClr val="008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47" y="4953000"/>
            <a:ext cx="3042653" cy="184554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301625"/>
            <a:ext cx="2590800" cy="1219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mtClean="0"/>
              <a:t>Base case:  </a:t>
            </a:r>
          </a:p>
          <a:p>
            <a:pPr marL="0" indent="0">
              <a:buFont typeface="Wingdings"/>
              <a:buNone/>
            </a:pPr>
            <a:r>
              <a:rPr lang="en-US" smtClean="0"/>
              <a:t>Want to prove: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2972761" y="845188"/>
            <a:ext cx="47004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/>
              <a:t>len</a:t>
            </a:r>
            <a:r>
              <a:rPr lang="en-US" sz="2800" dirty="0"/>
              <a:t> </a:t>
            </a:r>
            <a:r>
              <a:rPr lang="en-US" sz="2800" dirty="0" smtClean="0"/>
              <a:t>([] @ </a:t>
            </a:r>
            <a:r>
              <a:rPr lang="en-US" sz="2800" dirty="0" err="1" smtClean="0"/>
              <a:t>ylst</a:t>
            </a:r>
            <a:r>
              <a:rPr lang="en-US" sz="2800" dirty="0" smtClean="0"/>
              <a:t>) </a:t>
            </a:r>
            <a:r>
              <a:rPr lang="en-US" sz="2800" dirty="0"/>
              <a:t>= </a:t>
            </a:r>
            <a:r>
              <a:rPr lang="en-US" sz="2800" dirty="0" err="1" smtClean="0"/>
              <a:t>len</a:t>
            </a:r>
            <a:r>
              <a:rPr lang="en-US" sz="2800" dirty="0" smtClean="0"/>
              <a:t> [] + </a:t>
            </a:r>
            <a:r>
              <a:rPr lang="en-US" sz="2800" dirty="0" err="1" smtClean="0"/>
              <a:t>len</a:t>
            </a:r>
            <a:r>
              <a:rPr lang="en-US" sz="2800" dirty="0" smtClean="0"/>
              <a:t> </a:t>
            </a:r>
            <a:r>
              <a:rPr lang="en-US" sz="2800" dirty="0" err="1" smtClean="0"/>
              <a:t>ylst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2286000" y="301608"/>
            <a:ext cx="12920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/>
              <a:t>xlst</a:t>
            </a:r>
            <a:r>
              <a:rPr lang="en-US" sz="2800" dirty="0"/>
              <a:t> = []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5791200"/>
            <a:ext cx="4025900" cy="7493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83188" y="1752600"/>
            <a:ext cx="2464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/>
              <a:t>len</a:t>
            </a:r>
            <a:r>
              <a:rPr lang="en-US" sz="2800" dirty="0"/>
              <a:t> </a:t>
            </a:r>
            <a:r>
              <a:rPr lang="en-US" sz="2800" dirty="0" smtClean="0"/>
              <a:t>([] @ </a:t>
            </a:r>
            <a:r>
              <a:rPr lang="en-US" sz="2800" dirty="0" err="1" smtClean="0"/>
              <a:t>ylst</a:t>
            </a:r>
            <a:r>
              <a:rPr lang="en-US" sz="2800" dirty="0" smtClean="0"/>
              <a:t>) =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3048000" y="1752600"/>
            <a:ext cx="1174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/>
              <a:t>len</a:t>
            </a:r>
            <a:r>
              <a:rPr lang="en-US" sz="2800" dirty="0"/>
              <a:t> </a:t>
            </a:r>
            <a:r>
              <a:rPr lang="en-US" sz="2800" dirty="0" err="1" smtClean="0"/>
              <a:t>ylst</a:t>
            </a:r>
            <a:endParaRPr lang="en-US" sz="28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04800" y="1368408"/>
            <a:ext cx="8461248" cy="76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62600" y="1828800"/>
            <a:ext cx="731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fact 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90800" y="3124200"/>
            <a:ext cx="26597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= </a:t>
            </a:r>
            <a:r>
              <a:rPr lang="en-US" sz="2800" dirty="0" err="1" smtClean="0"/>
              <a:t>len</a:t>
            </a:r>
            <a:r>
              <a:rPr lang="en-US" sz="2800" dirty="0" smtClean="0"/>
              <a:t> </a:t>
            </a:r>
            <a:r>
              <a:rPr lang="en-US" sz="2800" dirty="0" smtClean="0"/>
              <a:t>[] + </a:t>
            </a:r>
            <a:r>
              <a:rPr lang="en-US" sz="2800" dirty="0" err="1" smtClean="0"/>
              <a:t>len</a:t>
            </a:r>
            <a:r>
              <a:rPr lang="en-US" sz="2800" dirty="0" smtClean="0"/>
              <a:t> </a:t>
            </a:r>
            <a:r>
              <a:rPr lang="en-US" sz="2800" dirty="0" err="1" smtClean="0"/>
              <a:t>ylst</a:t>
            </a:r>
            <a:r>
              <a:rPr lang="en-US" sz="2800" dirty="0" smtClean="0"/>
              <a:t> 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2590800" y="2448580"/>
            <a:ext cx="2148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= 0 </a:t>
            </a:r>
            <a:r>
              <a:rPr lang="en-US" sz="2800" dirty="0" smtClean="0"/>
              <a:t>+ </a:t>
            </a:r>
            <a:r>
              <a:rPr lang="en-US" sz="2800" dirty="0" err="1" smtClean="0"/>
              <a:t>len</a:t>
            </a:r>
            <a:r>
              <a:rPr lang="en-US" sz="2800" dirty="0" smtClean="0"/>
              <a:t> </a:t>
            </a:r>
            <a:r>
              <a:rPr lang="en-US" sz="2800" dirty="0" err="1" smtClean="0"/>
              <a:t>ylst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5562600" y="2514600"/>
            <a:ext cx="62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math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62600" y="3276600"/>
            <a:ext cx="16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definition of </a:t>
            </a:r>
            <a:r>
              <a:rPr lang="en-US" dirty="0" err="1" smtClean="0">
                <a:solidFill>
                  <a:srgbClr val="0000FF"/>
                </a:solidFill>
              </a:rPr>
              <a:t>len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228600" y="4419600"/>
            <a:ext cx="84612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011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4419600"/>
            <a:ext cx="5382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aseline="30000" dirty="0" smtClean="0">
                <a:solidFill>
                  <a:srgbClr val="008000"/>
                </a:solidFill>
              </a:rPr>
              <a:t>Prove:</a:t>
            </a:r>
            <a:r>
              <a:rPr lang="en-US" sz="3600" dirty="0" smtClean="0">
                <a:solidFill>
                  <a:srgbClr val="008000"/>
                </a:solidFill>
              </a:rPr>
              <a:t> </a:t>
            </a:r>
            <a:r>
              <a:rPr lang="en-US" sz="3600" baseline="30000" dirty="0" err="1">
                <a:solidFill>
                  <a:srgbClr val="008000"/>
                </a:solidFill>
              </a:rPr>
              <a:t>len</a:t>
            </a:r>
            <a:r>
              <a:rPr lang="en-US" sz="3600" baseline="30000" dirty="0">
                <a:solidFill>
                  <a:srgbClr val="008000"/>
                </a:solidFill>
              </a:rPr>
              <a:t> (</a:t>
            </a:r>
            <a:r>
              <a:rPr lang="en-US" sz="3600" baseline="30000" dirty="0" err="1">
                <a:solidFill>
                  <a:srgbClr val="008000"/>
                </a:solidFill>
              </a:rPr>
              <a:t>xlst</a:t>
            </a:r>
            <a:r>
              <a:rPr lang="en-US" sz="3600" baseline="30000" dirty="0">
                <a:solidFill>
                  <a:srgbClr val="008000"/>
                </a:solidFill>
              </a:rPr>
              <a:t> </a:t>
            </a:r>
            <a:r>
              <a:rPr lang="en-US" sz="3200" baseline="30000" dirty="0" smtClean="0">
                <a:solidFill>
                  <a:srgbClr val="008000"/>
                </a:solidFill>
                <a:latin typeface="Arial"/>
                <a:cs typeface="Arial"/>
              </a:rPr>
              <a:t>@</a:t>
            </a:r>
            <a:r>
              <a:rPr lang="en-US" sz="3600" baseline="30000" dirty="0" smtClean="0">
                <a:solidFill>
                  <a:srgbClr val="008000"/>
                </a:solidFill>
              </a:rPr>
              <a:t> </a:t>
            </a:r>
            <a:r>
              <a:rPr lang="en-US" sz="3600" baseline="30000" dirty="0" err="1">
                <a:solidFill>
                  <a:srgbClr val="008000"/>
                </a:solidFill>
              </a:rPr>
              <a:t>ylst</a:t>
            </a:r>
            <a:r>
              <a:rPr lang="en-US" sz="3600" baseline="30000" dirty="0">
                <a:solidFill>
                  <a:srgbClr val="008000"/>
                </a:solidFill>
              </a:rPr>
              <a:t>) = </a:t>
            </a:r>
            <a:r>
              <a:rPr lang="en-US" sz="3600" baseline="30000" dirty="0" err="1">
                <a:solidFill>
                  <a:srgbClr val="008000"/>
                </a:solidFill>
              </a:rPr>
              <a:t>len</a:t>
            </a:r>
            <a:r>
              <a:rPr lang="en-US" sz="3600" baseline="30000" dirty="0">
                <a:solidFill>
                  <a:srgbClr val="008000"/>
                </a:solidFill>
              </a:rPr>
              <a:t> </a:t>
            </a:r>
            <a:r>
              <a:rPr lang="en-US" sz="3600" baseline="30000" dirty="0" err="1">
                <a:solidFill>
                  <a:srgbClr val="008000"/>
                </a:solidFill>
              </a:rPr>
              <a:t>xlst</a:t>
            </a:r>
            <a:r>
              <a:rPr lang="en-US" sz="3600" baseline="30000" dirty="0">
                <a:solidFill>
                  <a:srgbClr val="008000"/>
                </a:solidFill>
              </a:rPr>
              <a:t> + </a:t>
            </a:r>
            <a:r>
              <a:rPr lang="en-US" sz="3600" baseline="30000" dirty="0" err="1">
                <a:solidFill>
                  <a:srgbClr val="008000"/>
                </a:solidFill>
              </a:rPr>
              <a:t>len</a:t>
            </a:r>
            <a:r>
              <a:rPr lang="en-US" sz="3600" baseline="30000" dirty="0">
                <a:solidFill>
                  <a:srgbClr val="008000"/>
                </a:solidFill>
              </a:rPr>
              <a:t> </a:t>
            </a:r>
            <a:r>
              <a:rPr lang="en-US" sz="3600" baseline="30000" dirty="0" err="1">
                <a:solidFill>
                  <a:srgbClr val="008000"/>
                </a:solidFill>
              </a:rPr>
              <a:t>ylst</a:t>
            </a:r>
            <a:endParaRPr lang="en-US" sz="3600" dirty="0">
              <a:solidFill>
                <a:srgbClr val="008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47" y="4953000"/>
            <a:ext cx="3042653" cy="1845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5791200"/>
            <a:ext cx="4025900" cy="7493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11317"/>
            <a:ext cx="32766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 smtClean="0"/>
              <a:t>Inductive hypothesis:  </a:t>
            </a:r>
          </a:p>
          <a:p>
            <a:pPr marL="0" indent="0">
              <a:buFont typeface="Wingdings"/>
              <a:buNone/>
            </a:pPr>
            <a:r>
              <a:rPr lang="en-US" dirty="0" smtClean="0"/>
              <a:t>Want to prove:</a:t>
            </a:r>
          </a:p>
        </p:txBody>
      </p:sp>
      <p:sp>
        <p:nvSpPr>
          <p:cNvPr id="7" name="Rectangle 6"/>
          <p:cNvSpPr/>
          <p:nvPr/>
        </p:nvSpPr>
        <p:spPr>
          <a:xfrm>
            <a:off x="3429000" y="76200"/>
            <a:ext cx="4909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len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(</a:t>
            </a:r>
            <a:r>
              <a:rPr lang="en-US" sz="2800" dirty="0" err="1" smtClean="0">
                <a:solidFill>
                  <a:srgbClr val="0000FF"/>
                </a:solidFill>
              </a:rPr>
              <a:t>xs</a:t>
            </a:r>
            <a:r>
              <a:rPr lang="en-US" sz="2800" dirty="0" smtClean="0">
                <a:solidFill>
                  <a:srgbClr val="0000FF"/>
                </a:solidFill>
              </a:rPr>
              <a:t> @ </a:t>
            </a:r>
            <a:r>
              <a:rPr lang="en-US" sz="2800" dirty="0" err="1" smtClean="0">
                <a:solidFill>
                  <a:srgbClr val="0000FF"/>
                </a:solidFill>
              </a:rPr>
              <a:t>ylst</a:t>
            </a:r>
            <a:r>
              <a:rPr lang="en-US" sz="2800" dirty="0" smtClean="0">
                <a:solidFill>
                  <a:srgbClr val="0000FF"/>
                </a:solidFill>
              </a:rPr>
              <a:t>) = </a:t>
            </a:r>
            <a:r>
              <a:rPr lang="en-US" sz="2800" dirty="0" err="1" smtClean="0">
                <a:solidFill>
                  <a:srgbClr val="0000FF"/>
                </a:solidFill>
              </a:rPr>
              <a:t>len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xs</a:t>
            </a:r>
            <a:r>
              <a:rPr lang="en-US" sz="2800" dirty="0" smtClean="0">
                <a:solidFill>
                  <a:srgbClr val="0000FF"/>
                </a:solidFill>
              </a:rPr>
              <a:t> + </a:t>
            </a:r>
            <a:r>
              <a:rPr lang="en-US" sz="2800" dirty="0" err="1" smtClean="0">
                <a:solidFill>
                  <a:srgbClr val="0000FF"/>
                </a:solidFill>
              </a:rPr>
              <a:t>len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ylst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609600"/>
            <a:ext cx="5972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len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((x::</a:t>
            </a:r>
            <a:r>
              <a:rPr lang="en-US" sz="2800" dirty="0" err="1" smtClean="0">
                <a:solidFill>
                  <a:srgbClr val="0000FF"/>
                </a:solidFill>
              </a:rPr>
              <a:t>xs</a:t>
            </a:r>
            <a:r>
              <a:rPr lang="en-US" sz="2800" dirty="0" smtClean="0">
                <a:solidFill>
                  <a:srgbClr val="0000FF"/>
                </a:solidFill>
              </a:rPr>
              <a:t>) @ </a:t>
            </a:r>
            <a:r>
              <a:rPr lang="en-US" sz="2800" dirty="0" err="1" smtClean="0">
                <a:solidFill>
                  <a:srgbClr val="0000FF"/>
                </a:solidFill>
              </a:rPr>
              <a:t>ylst</a:t>
            </a:r>
            <a:r>
              <a:rPr lang="en-US" sz="2800" dirty="0" smtClean="0">
                <a:solidFill>
                  <a:srgbClr val="0000FF"/>
                </a:solidFill>
              </a:rPr>
              <a:t>) = </a:t>
            </a:r>
            <a:r>
              <a:rPr lang="en-US" sz="2800" dirty="0" err="1" smtClean="0">
                <a:solidFill>
                  <a:srgbClr val="0000FF"/>
                </a:solidFill>
              </a:rPr>
              <a:t>len</a:t>
            </a:r>
            <a:r>
              <a:rPr lang="en-US" sz="2800" dirty="0" smtClean="0">
                <a:solidFill>
                  <a:srgbClr val="0000FF"/>
                </a:solidFill>
              </a:rPr>
              <a:t> (x::</a:t>
            </a:r>
            <a:r>
              <a:rPr lang="en-US" sz="2800" dirty="0" err="1" smtClean="0">
                <a:solidFill>
                  <a:srgbClr val="0000FF"/>
                </a:solidFill>
              </a:rPr>
              <a:t>xs</a:t>
            </a:r>
            <a:r>
              <a:rPr lang="en-US" sz="2800" dirty="0" smtClean="0">
                <a:solidFill>
                  <a:srgbClr val="0000FF"/>
                </a:solidFill>
              </a:rPr>
              <a:t>) + </a:t>
            </a:r>
            <a:r>
              <a:rPr lang="en-US" sz="2800" dirty="0" err="1" smtClean="0">
                <a:solidFill>
                  <a:srgbClr val="0000FF"/>
                </a:solidFill>
              </a:rPr>
              <a:t>len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ylst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04800" y="4419600"/>
            <a:ext cx="84612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55939" y="2438400"/>
            <a:ext cx="71273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aseline="30000" dirty="0" smtClean="0">
                <a:solidFill>
                  <a:srgbClr val="008000"/>
                </a:solidFill>
              </a:rPr>
              <a:t>Prove:</a:t>
            </a:r>
            <a:r>
              <a:rPr lang="en-US" sz="4800" dirty="0" smtClean="0">
                <a:solidFill>
                  <a:srgbClr val="008000"/>
                </a:solidFill>
              </a:rPr>
              <a:t> </a:t>
            </a:r>
            <a:r>
              <a:rPr lang="en-US" sz="4800" baseline="30000" dirty="0" err="1">
                <a:solidFill>
                  <a:srgbClr val="008000"/>
                </a:solidFill>
              </a:rPr>
              <a:t>len</a:t>
            </a:r>
            <a:r>
              <a:rPr lang="en-US" sz="4800" baseline="30000" dirty="0">
                <a:solidFill>
                  <a:srgbClr val="008000"/>
                </a:solidFill>
              </a:rPr>
              <a:t> (</a:t>
            </a:r>
            <a:r>
              <a:rPr lang="en-US" sz="4800" baseline="30000" dirty="0" err="1">
                <a:solidFill>
                  <a:srgbClr val="008000"/>
                </a:solidFill>
              </a:rPr>
              <a:t>xlst</a:t>
            </a:r>
            <a:r>
              <a:rPr lang="en-US" sz="4800" baseline="30000" dirty="0">
                <a:solidFill>
                  <a:srgbClr val="008000"/>
                </a:solidFill>
              </a:rPr>
              <a:t> </a:t>
            </a:r>
            <a:r>
              <a:rPr lang="en-US" sz="4400" baseline="30000" dirty="0" smtClean="0">
                <a:solidFill>
                  <a:srgbClr val="008000"/>
                </a:solidFill>
                <a:latin typeface="Arial"/>
                <a:cs typeface="Arial"/>
              </a:rPr>
              <a:t>@</a:t>
            </a:r>
            <a:r>
              <a:rPr lang="en-US" sz="4800" baseline="30000" dirty="0" smtClean="0">
                <a:solidFill>
                  <a:srgbClr val="008000"/>
                </a:solidFill>
              </a:rPr>
              <a:t> </a:t>
            </a:r>
            <a:r>
              <a:rPr lang="en-US" sz="4800" baseline="30000" dirty="0" err="1">
                <a:solidFill>
                  <a:srgbClr val="008000"/>
                </a:solidFill>
              </a:rPr>
              <a:t>ylst</a:t>
            </a:r>
            <a:r>
              <a:rPr lang="en-US" sz="4800" baseline="30000" dirty="0">
                <a:solidFill>
                  <a:srgbClr val="008000"/>
                </a:solidFill>
              </a:rPr>
              <a:t>) = </a:t>
            </a:r>
            <a:r>
              <a:rPr lang="en-US" sz="4800" baseline="30000" dirty="0" err="1">
                <a:solidFill>
                  <a:srgbClr val="008000"/>
                </a:solidFill>
              </a:rPr>
              <a:t>len</a:t>
            </a:r>
            <a:r>
              <a:rPr lang="en-US" sz="4800" baseline="30000" dirty="0">
                <a:solidFill>
                  <a:srgbClr val="008000"/>
                </a:solidFill>
              </a:rPr>
              <a:t> </a:t>
            </a:r>
            <a:r>
              <a:rPr lang="en-US" sz="4800" baseline="30000" dirty="0" err="1">
                <a:solidFill>
                  <a:srgbClr val="008000"/>
                </a:solidFill>
              </a:rPr>
              <a:t>xlst</a:t>
            </a:r>
            <a:r>
              <a:rPr lang="en-US" sz="4800" baseline="30000" dirty="0">
                <a:solidFill>
                  <a:srgbClr val="008000"/>
                </a:solidFill>
              </a:rPr>
              <a:t> + </a:t>
            </a:r>
            <a:r>
              <a:rPr lang="en-US" sz="4800" baseline="30000" dirty="0" err="1">
                <a:solidFill>
                  <a:srgbClr val="008000"/>
                </a:solidFill>
              </a:rPr>
              <a:t>len</a:t>
            </a:r>
            <a:r>
              <a:rPr lang="en-US" sz="4800" baseline="30000" dirty="0">
                <a:solidFill>
                  <a:srgbClr val="008000"/>
                </a:solidFill>
              </a:rPr>
              <a:t> </a:t>
            </a:r>
            <a:r>
              <a:rPr lang="en-US" sz="4800" baseline="30000" dirty="0" err="1">
                <a:solidFill>
                  <a:srgbClr val="008000"/>
                </a:solidFill>
              </a:rPr>
              <a:t>ylst</a:t>
            </a:r>
            <a:endParaRPr lang="en-US" sz="4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08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47" y="4953000"/>
            <a:ext cx="3042653" cy="1845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5791200"/>
            <a:ext cx="4025900" cy="7493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0"/>
            <a:ext cx="32766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Want to prove:</a:t>
            </a:r>
          </a:p>
        </p:txBody>
      </p:sp>
      <p:sp>
        <p:nvSpPr>
          <p:cNvPr id="8" name="Rectangle 7"/>
          <p:cNvSpPr/>
          <p:nvPr/>
        </p:nvSpPr>
        <p:spPr>
          <a:xfrm>
            <a:off x="2667000" y="0"/>
            <a:ext cx="5145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6600"/>
                </a:solidFill>
              </a:rPr>
              <a:t>len</a:t>
            </a:r>
            <a:r>
              <a:rPr lang="en-US" sz="2400" dirty="0">
                <a:solidFill>
                  <a:srgbClr val="FF6600"/>
                </a:solidFill>
              </a:rPr>
              <a:t> ((x::</a:t>
            </a:r>
            <a:r>
              <a:rPr lang="en-US" sz="2400" dirty="0" err="1">
                <a:solidFill>
                  <a:srgbClr val="FF6600"/>
                </a:solidFill>
              </a:rPr>
              <a:t>xs</a:t>
            </a:r>
            <a:r>
              <a:rPr lang="en-US" sz="2400" dirty="0">
                <a:solidFill>
                  <a:srgbClr val="FF6600"/>
                </a:solidFill>
              </a:rPr>
              <a:t>) @ </a:t>
            </a:r>
            <a:r>
              <a:rPr lang="en-US" sz="2400" dirty="0" err="1">
                <a:solidFill>
                  <a:srgbClr val="FF6600"/>
                </a:solidFill>
              </a:rPr>
              <a:t>ylst</a:t>
            </a:r>
            <a:r>
              <a:rPr lang="en-US" sz="2400" dirty="0">
                <a:solidFill>
                  <a:srgbClr val="FF6600"/>
                </a:solidFill>
              </a:rPr>
              <a:t>)</a:t>
            </a:r>
            <a:r>
              <a:rPr lang="en-US" sz="2400" dirty="0">
                <a:solidFill>
                  <a:srgbClr val="000000"/>
                </a:solidFill>
              </a:rPr>
              <a:t> = </a:t>
            </a:r>
            <a:r>
              <a:rPr lang="en-US" sz="2400" dirty="0" err="1" smtClean="0">
                <a:solidFill>
                  <a:srgbClr val="660066"/>
                </a:solidFill>
              </a:rPr>
              <a:t>len</a:t>
            </a:r>
            <a:r>
              <a:rPr lang="en-US" sz="2400" dirty="0" smtClean="0">
                <a:solidFill>
                  <a:srgbClr val="660066"/>
                </a:solidFill>
              </a:rPr>
              <a:t> (x::</a:t>
            </a:r>
            <a:r>
              <a:rPr lang="en-US" sz="2400" dirty="0" err="1" smtClean="0">
                <a:solidFill>
                  <a:srgbClr val="660066"/>
                </a:solidFill>
              </a:rPr>
              <a:t>xs</a:t>
            </a:r>
            <a:r>
              <a:rPr lang="en-US" sz="2400" dirty="0" smtClean="0">
                <a:solidFill>
                  <a:srgbClr val="660066"/>
                </a:solidFill>
              </a:rPr>
              <a:t>) + </a:t>
            </a:r>
            <a:r>
              <a:rPr lang="en-US" sz="2400" dirty="0" err="1" smtClean="0">
                <a:solidFill>
                  <a:srgbClr val="660066"/>
                </a:solidFill>
              </a:rPr>
              <a:t>len</a:t>
            </a:r>
            <a:r>
              <a:rPr lang="en-US" sz="2400" dirty="0" smtClean="0">
                <a:solidFill>
                  <a:srgbClr val="660066"/>
                </a:solidFill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</a:rPr>
              <a:t>ylst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0147" y="2133600"/>
            <a:ext cx="2684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6600"/>
                </a:solidFill>
              </a:rPr>
              <a:t>len</a:t>
            </a:r>
            <a:r>
              <a:rPr lang="en-US" sz="2400" dirty="0">
                <a:solidFill>
                  <a:srgbClr val="FF6600"/>
                </a:solidFill>
              </a:rPr>
              <a:t> ((x::</a:t>
            </a:r>
            <a:r>
              <a:rPr lang="en-US" sz="2400" dirty="0" err="1">
                <a:solidFill>
                  <a:srgbClr val="FF6600"/>
                </a:solidFill>
              </a:rPr>
              <a:t>xs</a:t>
            </a:r>
            <a:r>
              <a:rPr lang="en-US" sz="2400" dirty="0">
                <a:solidFill>
                  <a:srgbClr val="FF6600"/>
                </a:solidFill>
              </a:rPr>
              <a:t>) @ </a:t>
            </a:r>
            <a:r>
              <a:rPr lang="en-US" sz="2400" dirty="0" err="1">
                <a:solidFill>
                  <a:srgbClr val="FF6600"/>
                </a:solidFill>
              </a:rPr>
              <a:t>ylst</a:t>
            </a:r>
            <a:r>
              <a:rPr lang="en-US" sz="2400" dirty="0">
                <a:solidFill>
                  <a:srgbClr val="FF6600"/>
                </a:solidFill>
              </a:rPr>
              <a:t>)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=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alphaModFix amt="33000"/>
          </a:blip>
          <a:srcRect t="4483" b="22807"/>
          <a:stretch/>
        </p:blipFill>
        <p:spPr>
          <a:xfrm>
            <a:off x="-228600" y="3512586"/>
            <a:ext cx="9525000" cy="331269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419600" y="5029200"/>
            <a:ext cx="42344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</a:rPr>
              <a:t>len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dirty="0" err="1" smtClean="0">
                <a:solidFill>
                  <a:srgbClr val="000000"/>
                </a:solidFill>
              </a:rPr>
              <a:t>xs</a:t>
            </a:r>
            <a:r>
              <a:rPr lang="en-US" sz="2400" dirty="0" smtClean="0">
                <a:solidFill>
                  <a:srgbClr val="000000"/>
                </a:solidFill>
              </a:rPr>
              <a:t> @ </a:t>
            </a:r>
            <a:r>
              <a:rPr lang="en-US" sz="2400" dirty="0" err="1" smtClean="0">
                <a:solidFill>
                  <a:srgbClr val="000000"/>
                </a:solidFill>
              </a:rPr>
              <a:t>ylst</a:t>
            </a:r>
            <a:r>
              <a:rPr lang="en-US" sz="2400" dirty="0" smtClean="0">
                <a:solidFill>
                  <a:srgbClr val="000000"/>
                </a:solidFill>
              </a:rPr>
              <a:t>) = </a:t>
            </a:r>
            <a:r>
              <a:rPr lang="en-US" sz="2400" dirty="0" err="1" smtClean="0">
                <a:solidFill>
                  <a:srgbClr val="000000"/>
                </a:solidFill>
              </a:rPr>
              <a:t>len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xs</a:t>
            </a:r>
            <a:r>
              <a:rPr lang="en-US" sz="2400" dirty="0" smtClean="0">
                <a:solidFill>
                  <a:srgbClr val="000000"/>
                </a:solidFill>
              </a:rPr>
              <a:t> + </a:t>
            </a:r>
            <a:r>
              <a:rPr lang="en-US" sz="2400" dirty="0" err="1" smtClean="0">
                <a:solidFill>
                  <a:srgbClr val="000000"/>
                </a:solidFill>
              </a:rPr>
              <a:t>len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ylst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175" y="1952467"/>
            <a:ext cx="2324849" cy="128559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791200" y="2136504"/>
            <a:ext cx="2851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= </a:t>
            </a:r>
            <a:r>
              <a:rPr lang="en-US" sz="2400" dirty="0" err="1">
                <a:solidFill>
                  <a:srgbClr val="660066"/>
                </a:solidFill>
              </a:rPr>
              <a:t>len</a:t>
            </a:r>
            <a:r>
              <a:rPr lang="en-US" sz="2400" dirty="0">
                <a:solidFill>
                  <a:srgbClr val="660066"/>
                </a:solidFill>
              </a:rPr>
              <a:t> (x::</a:t>
            </a:r>
            <a:r>
              <a:rPr lang="en-US" sz="2400" dirty="0" err="1">
                <a:solidFill>
                  <a:srgbClr val="660066"/>
                </a:solidFill>
              </a:rPr>
              <a:t>xs</a:t>
            </a:r>
            <a:r>
              <a:rPr lang="en-US" sz="2400" dirty="0">
                <a:solidFill>
                  <a:srgbClr val="660066"/>
                </a:solidFill>
              </a:rPr>
              <a:t>) + </a:t>
            </a:r>
            <a:r>
              <a:rPr lang="en-US" sz="2400" dirty="0" err="1">
                <a:solidFill>
                  <a:srgbClr val="660066"/>
                </a:solidFill>
              </a:rPr>
              <a:t>len</a:t>
            </a:r>
            <a:r>
              <a:rPr lang="en-US" sz="2400" dirty="0">
                <a:solidFill>
                  <a:srgbClr val="660066"/>
                </a:solidFill>
              </a:rPr>
              <a:t> </a:t>
            </a:r>
            <a:r>
              <a:rPr lang="en-US" sz="2400" dirty="0" err="1">
                <a:solidFill>
                  <a:srgbClr val="660066"/>
                </a:solidFill>
              </a:rPr>
              <a:t>ylst</a:t>
            </a:r>
            <a:endParaRPr lang="en-US" sz="2400" dirty="0">
              <a:solidFill>
                <a:srgbClr val="660066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52926" y="609600"/>
            <a:ext cx="84612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693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Assignment 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Assignment 4 grading</a:t>
            </a:r>
          </a:p>
          <a:p>
            <a:pPr lvl="1"/>
            <a:r>
              <a:rPr lang="en-US" dirty="0" smtClean="0"/>
              <a:t>100 vs. 300 stack size</a:t>
            </a:r>
          </a:p>
          <a:p>
            <a:pPr lvl="1"/>
            <a:r>
              <a:rPr lang="en-US" dirty="0" smtClean="0"/>
              <a:t>name missing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4752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47" y="4953000"/>
            <a:ext cx="3042653" cy="1845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5791200"/>
            <a:ext cx="4025900" cy="7493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0"/>
            <a:ext cx="32766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Want to prove:</a:t>
            </a:r>
          </a:p>
        </p:txBody>
      </p:sp>
      <p:sp>
        <p:nvSpPr>
          <p:cNvPr id="8" name="Rectangle 7"/>
          <p:cNvSpPr/>
          <p:nvPr/>
        </p:nvSpPr>
        <p:spPr>
          <a:xfrm>
            <a:off x="2667000" y="0"/>
            <a:ext cx="5145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6600"/>
                </a:solidFill>
              </a:rPr>
              <a:t>len</a:t>
            </a:r>
            <a:r>
              <a:rPr lang="en-US" sz="2400" dirty="0">
                <a:solidFill>
                  <a:srgbClr val="FF6600"/>
                </a:solidFill>
              </a:rPr>
              <a:t> ((x::</a:t>
            </a:r>
            <a:r>
              <a:rPr lang="en-US" sz="2400" dirty="0" err="1">
                <a:solidFill>
                  <a:srgbClr val="FF6600"/>
                </a:solidFill>
              </a:rPr>
              <a:t>xs</a:t>
            </a:r>
            <a:r>
              <a:rPr lang="en-US" sz="2400" dirty="0">
                <a:solidFill>
                  <a:srgbClr val="FF6600"/>
                </a:solidFill>
              </a:rPr>
              <a:t>) @ </a:t>
            </a:r>
            <a:r>
              <a:rPr lang="en-US" sz="2400" dirty="0" err="1">
                <a:solidFill>
                  <a:srgbClr val="FF6600"/>
                </a:solidFill>
              </a:rPr>
              <a:t>ylst</a:t>
            </a:r>
            <a:r>
              <a:rPr lang="en-US" sz="2400" dirty="0">
                <a:solidFill>
                  <a:srgbClr val="FF6600"/>
                </a:solidFill>
              </a:rPr>
              <a:t>)</a:t>
            </a:r>
            <a:r>
              <a:rPr lang="en-US" sz="2400" dirty="0">
                <a:solidFill>
                  <a:srgbClr val="000000"/>
                </a:solidFill>
              </a:rPr>
              <a:t> = </a:t>
            </a:r>
            <a:r>
              <a:rPr lang="en-US" sz="2400" dirty="0" err="1" smtClean="0">
                <a:solidFill>
                  <a:srgbClr val="660066"/>
                </a:solidFill>
              </a:rPr>
              <a:t>len</a:t>
            </a:r>
            <a:r>
              <a:rPr lang="en-US" sz="2400" dirty="0" smtClean="0">
                <a:solidFill>
                  <a:srgbClr val="660066"/>
                </a:solidFill>
              </a:rPr>
              <a:t> (x::</a:t>
            </a:r>
            <a:r>
              <a:rPr lang="en-US" sz="2400" dirty="0" err="1" smtClean="0">
                <a:solidFill>
                  <a:srgbClr val="660066"/>
                </a:solidFill>
              </a:rPr>
              <a:t>xs</a:t>
            </a:r>
            <a:r>
              <a:rPr lang="en-US" sz="2400" dirty="0" smtClean="0">
                <a:solidFill>
                  <a:srgbClr val="660066"/>
                </a:solidFill>
              </a:rPr>
              <a:t>) + </a:t>
            </a:r>
            <a:r>
              <a:rPr lang="en-US" sz="2400" dirty="0" err="1" smtClean="0">
                <a:solidFill>
                  <a:srgbClr val="660066"/>
                </a:solidFill>
              </a:rPr>
              <a:t>len</a:t>
            </a:r>
            <a:r>
              <a:rPr lang="en-US" sz="2400" dirty="0" smtClean="0">
                <a:solidFill>
                  <a:srgbClr val="660066"/>
                </a:solidFill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</a:rPr>
              <a:t>ylst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0147" y="2133600"/>
            <a:ext cx="2684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6600"/>
                </a:solidFill>
              </a:rPr>
              <a:t>len</a:t>
            </a:r>
            <a:r>
              <a:rPr lang="en-US" sz="2400" dirty="0">
                <a:solidFill>
                  <a:srgbClr val="FF6600"/>
                </a:solidFill>
              </a:rPr>
              <a:t> ((x::</a:t>
            </a:r>
            <a:r>
              <a:rPr lang="en-US" sz="2400" dirty="0" err="1">
                <a:solidFill>
                  <a:srgbClr val="FF6600"/>
                </a:solidFill>
              </a:rPr>
              <a:t>xs</a:t>
            </a:r>
            <a:r>
              <a:rPr lang="en-US" sz="2400" dirty="0">
                <a:solidFill>
                  <a:srgbClr val="FF6600"/>
                </a:solidFill>
              </a:rPr>
              <a:t>) @ </a:t>
            </a:r>
            <a:r>
              <a:rPr lang="en-US" sz="2400" dirty="0" err="1">
                <a:solidFill>
                  <a:srgbClr val="FF6600"/>
                </a:solidFill>
              </a:rPr>
              <a:t>ylst</a:t>
            </a:r>
            <a:r>
              <a:rPr lang="en-US" sz="2400" dirty="0">
                <a:solidFill>
                  <a:srgbClr val="FF6600"/>
                </a:solidFill>
              </a:rPr>
              <a:t>)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=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alphaModFix amt="33000"/>
          </a:blip>
          <a:srcRect t="4483" b="22807"/>
          <a:stretch/>
        </p:blipFill>
        <p:spPr>
          <a:xfrm>
            <a:off x="-228600" y="3512586"/>
            <a:ext cx="9525000" cy="331269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419600" y="5029200"/>
            <a:ext cx="42344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</a:rPr>
              <a:t>len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dirty="0" err="1" smtClean="0">
                <a:solidFill>
                  <a:srgbClr val="000000"/>
                </a:solidFill>
              </a:rPr>
              <a:t>xs</a:t>
            </a:r>
            <a:r>
              <a:rPr lang="en-US" sz="2400" dirty="0" smtClean="0">
                <a:solidFill>
                  <a:srgbClr val="000000"/>
                </a:solidFill>
              </a:rPr>
              <a:t> @ </a:t>
            </a:r>
            <a:r>
              <a:rPr lang="en-US" sz="2400" dirty="0" err="1" smtClean="0">
                <a:solidFill>
                  <a:srgbClr val="000000"/>
                </a:solidFill>
              </a:rPr>
              <a:t>ylst</a:t>
            </a:r>
            <a:r>
              <a:rPr lang="en-US" sz="2400" dirty="0" smtClean="0">
                <a:solidFill>
                  <a:srgbClr val="000000"/>
                </a:solidFill>
              </a:rPr>
              <a:t>) = </a:t>
            </a:r>
            <a:r>
              <a:rPr lang="en-US" sz="2400" dirty="0" err="1" smtClean="0">
                <a:solidFill>
                  <a:srgbClr val="000000"/>
                </a:solidFill>
              </a:rPr>
              <a:t>len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xs</a:t>
            </a:r>
            <a:r>
              <a:rPr lang="en-US" sz="2400" dirty="0" smtClean="0">
                <a:solidFill>
                  <a:srgbClr val="000000"/>
                </a:solidFill>
              </a:rPr>
              <a:t> + </a:t>
            </a:r>
            <a:r>
              <a:rPr lang="en-US" sz="2400" dirty="0" err="1" smtClean="0">
                <a:solidFill>
                  <a:srgbClr val="000000"/>
                </a:solidFill>
              </a:rPr>
              <a:t>len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ylst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91200" y="2136504"/>
            <a:ext cx="2851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= </a:t>
            </a:r>
            <a:r>
              <a:rPr lang="en-US" sz="2400" dirty="0" err="1">
                <a:solidFill>
                  <a:srgbClr val="660066"/>
                </a:solidFill>
              </a:rPr>
              <a:t>len</a:t>
            </a:r>
            <a:r>
              <a:rPr lang="en-US" sz="2400" dirty="0">
                <a:solidFill>
                  <a:srgbClr val="660066"/>
                </a:solidFill>
              </a:rPr>
              <a:t> (x::</a:t>
            </a:r>
            <a:r>
              <a:rPr lang="en-US" sz="2400" dirty="0" err="1">
                <a:solidFill>
                  <a:srgbClr val="660066"/>
                </a:solidFill>
              </a:rPr>
              <a:t>xs</a:t>
            </a:r>
            <a:r>
              <a:rPr lang="en-US" sz="2400" dirty="0">
                <a:solidFill>
                  <a:srgbClr val="660066"/>
                </a:solidFill>
              </a:rPr>
              <a:t>) + </a:t>
            </a:r>
            <a:r>
              <a:rPr lang="en-US" sz="2400" dirty="0" err="1">
                <a:solidFill>
                  <a:srgbClr val="660066"/>
                </a:solidFill>
              </a:rPr>
              <a:t>len</a:t>
            </a:r>
            <a:r>
              <a:rPr lang="en-US" sz="2400" dirty="0">
                <a:solidFill>
                  <a:srgbClr val="660066"/>
                </a:solidFill>
              </a:rPr>
              <a:t> </a:t>
            </a:r>
            <a:r>
              <a:rPr lang="en-US" sz="2400" dirty="0" err="1">
                <a:solidFill>
                  <a:srgbClr val="660066"/>
                </a:solidFill>
              </a:rPr>
              <a:t>ylst</a:t>
            </a:r>
            <a:endParaRPr lang="en-US" sz="2400" dirty="0">
              <a:solidFill>
                <a:srgbClr val="66006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1371600"/>
            <a:ext cx="2717800" cy="186535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52926" y="609600"/>
            <a:ext cx="84612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509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47" y="4953000"/>
            <a:ext cx="3042653" cy="1845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5791200"/>
            <a:ext cx="4025900" cy="7493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0"/>
            <a:ext cx="32766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Want to prove:</a:t>
            </a:r>
          </a:p>
        </p:txBody>
      </p:sp>
      <p:sp>
        <p:nvSpPr>
          <p:cNvPr id="8" name="Rectangle 7"/>
          <p:cNvSpPr/>
          <p:nvPr/>
        </p:nvSpPr>
        <p:spPr>
          <a:xfrm>
            <a:off x="2667000" y="0"/>
            <a:ext cx="5145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6600"/>
                </a:solidFill>
              </a:rPr>
              <a:t>len</a:t>
            </a:r>
            <a:r>
              <a:rPr lang="en-US" sz="2400" dirty="0">
                <a:solidFill>
                  <a:srgbClr val="FF6600"/>
                </a:solidFill>
              </a:rPr>
              <a:t> ((x::</a:t>
            </a:r>
            <a:r>
              <a:rPr lang="en-US" sz="2400" dirty="0" err="1">
                <a:solidFill>
                  <a:srgbClr val="FF6600"/>
                </a:solidFill>
              </a:rPr>
              <a:t>xs</a:t>
            </a:r>
            <a:r>
              <a:rPr lang="en-US" sz="2400" dirty="0">
                <a:solidFill>
                  <a:srgbClr val="FF6600"/>
                </a:solidFill>
              </a:rPr>
              <a:t>) @ </a:t>
            </a:r>
            <a:r>
              <a:rPr lang="en-US" sz="2400" dirty="0" err="1">
                <a:solidFill>
                  <a:srgbClr val="FF6600"/>
                </a:solidFill>
              </a:rPr>
              <a:t>ylst</a:t>
            </a:r>
            <a:r>
              <a:rPr lang="en-US" sz="2400" dirty="0">
                <a:solidFill>
                  <a:srgbClr val="FF6600"/>
                </a:solidFill>
              </a:rPr>
              <a:t>)</a:t>
            </a:r>
            <a:r>
              <a:rPr lang="en-US" sz="2400" dirty="0">
                <a:solidFill>
                  <a:srgbClr val="000000"/>
                </a:solidFill>
              </a:rPr>
              <a:t> = </a:t>
            </a:r>
            <a:r>
              <a:rPr lang="en-US" sz="2400" dirty="0" err="1" smtClean="0">
                <a:solidFill>
                  <a:srgbClr val="660066"/>
                </a:solidFill>
              </a:rPr>
              <a:t>len</a:t>
            </a:r>
            <a:r>
              <a:rPr lang="en-US" sz="2400" dirty="0" smtClean="0">
                <a:solidFill>
                  <a:srgbClr val="660066"/>
                </a:solidFill>
              </a:rPr>
              <a:t> (x::</a:t>
            </a:r>
            <a:r>
              <a:rPr lang="en-US" sz="2400" dirty="0" err="1" smtClean="0">
                <a:solidFill>
                  <a:srgbClr val="660066"/>
                </a:solidFill>
              </a:rPr>
              <a:t>xs</a:t>
            </a:r>
            <a:r>
              <a:rPr lang="en-US" sz="2400" dirty="0" smtClean="0">
                <a:solidFill>
                  <a:srgbClr val="660066"/>
                </a:solidFill>
              </a:rPr>
              <a:t>) + </a:t>
            </a:r>
            <a:r>
              <a:rPr lang="en-US" sz="2400" dirty="0" err="1" smtClean="0">
                <a:solidFill>
                  <a:srgbClr val="660066"/>
                </a:solidFill>
              </a:rPr>
              <a:t>len</a:t>
            </a:r>
            <a:r>
              <a:rPr lang="en-US" sz="2400" dirty="0" smtClean="0">
                <a:solidFill>
                  <a:srgbClr val="660066"/>
                </a:solidFill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</a:rPr>
              <a:t>ylst</a:t>
            </a:r>
            <a:endParaRPr lang="en-US" sz="2400" dirty="0">
              <a:solidFill>
                <a:srgbClr val="660066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52926" y="609600"/>
            <a:ext cx="84612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10147" y="2133600"/>
            <a:ext cx="2684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6600"/>
                </a:solidFill>
              </a:rPr>
              <a:t>len</a:t>
            </a:r>
            <a:r>
              <a:rPr lang="en-US" sz="2400" dirty="0">
                <a:solidFill>
                  <a:srgbClr val="FF6600"/>
                </a:solidFill>
              </a:rPr>
              <a:t> ((x::</a:t>
            </a:r>
            <a:r>
              <a:rPr lang="en-US" sz="2400" dirty="0" err="1">
                <a:solidFill>
                  <a:srgbClr val="FF6600"/>
                </a:solidFill>
              </a:rPr>
              <a:t>xs</a:t>
            </a:r>
            <a:r>
              <a:rPr lang="en-US" sz="2400" dirty="0">
                <a:solidFill>
                  <a:srgbClr val="FF6600"/>
                </a:solidFill>
              </a:rPr>
              <a:t>) @ </a:t>
            </a:r>
            <a:r>
              <a:rPr lang="en-US" sz="2400" dirty="0" err="1">
                <a:solidFill>
                  <a:srgbClr val="FF6600"/>
                </a:solidFill>
              </a:rPr>
              <a:t>ylst</a:t>
            </a:r>
            <a:r>
              <a:rPr lang="en-US" sz="2400" dirty="0">
                <a:solidFill>
                  <a:srgbClr val="FF6600"/>
                </a:solidFill>
              </a:rPr>
              <a:t>)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=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alphaModFix amt="33000"/>
          </a:blip>
          <a:srcRect t="4483" b="22807"/>
          <a:stretch/>
        </p:blipFill>
        <p:spPr>
          <a:xfrm>
            <a:off x="-228600" y="3512586"/>
            <a:ext cx="9525000" cy="331269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419600" y="5029200"/>
            <a:ext cx="42344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</a:rPr>
              <a:t>len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dirty="0" err="1" smtClean="0">
                <a:solidFill>
                  <a:srgbClr val="000000"/>
                </a:solidFill>
              </a:rPr>
              <a:t>xs</a:t>
            </a:r>
            <a:r>
              <a:rPr lang="en-US" sz="2400" dirty="0" smtClean="0">
                <a:solidFill>
                  <a:srgbClr val="000000"/>
                </a:solidFill>
              </a:rPr>
              <a:t> @ </a:t>
            </a:r>
            <a:r>
              <a:rPr lang="en-US" sz="2400" dirty="0" err="1" smtClean="0">
                <a:solidFill>
                  <a:srgbClr val="000000"/>
                </a:solidFill>
              </a:rPr>
              <a:t>ylst</a:t>
            </a:r>
            <a:r>
              <a:rPr lang="en-US" sz="2400" dirty="0" smtClean="0">
                <a:solidFill>
                  <a:srgbClr val="000000"/>
                </a:solidFill>
              </a:rPr>
              <a:t>) = </a:t>
            </a:r>
            <a:r>
              <a:rPr lang="en-US" sz="2400" dirty="0" err="1" smtClean="0">
                <a:solidFill>
                  <a:srgbClr val="000000"/>
                </a:solidFill>
              </a:rPr>
              <a:t>len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xs</a:t>
            </a:r>
            <a:r>
              <a:rPr lang="en-US" sz="2400" dirty="0" smtClean="0">
                <a:solidFill>
                  <a:srgbClr val="000000"/>
                </a:solidFill>
              </a:rPr>
              <a:t> + </a:t>
            </a:r>
            <a:r>
              <a:rPr lang="en-US" sz="2400" dirty="0" err="1" smtClean="0">
                <a:solidFill>
                  <a:srgbClr val="000000"/>
                </a:solidFill>
              </a:rPr>
              <a:t>len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ylst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91200" y="2136504"/>
            <a:ext cx="2851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= </a:t>
            </a:r>
            <a:r>
              <a:rPr lang="en-US" sz="2400" dirty="0" err="1">
                <a:solidFill>
                  <a:srgbClr val="660066"/>
                </a:solidFill>
              </a:rPr>
              <a:t>len</a:t>
            </a:r>
            <a:r>
              <a:rPr lang="en-US" sz="2400" dirty="0">
                <a:solidFill>
                  <a:srgbClr val="660066"/>
                </a:solidFill>
              </a:rPr>
              <a:t> (x::</a:t>
            </a:r>
            <a:r>
              <a:rPr lang="en-US" sz="2400" dirty="0" err="1">
                <a:solidFill>
                  <a:srgbClr val="660066"/>
                </a:solidFill>
              </a:rPr>
              <a:t>xs</a:t>
            </a:r>
            <a:r>
              <a:rPr lang="en-US" sz="2400" dirty="0">
                <a:solidFill>
                  <a:srgbClr val="660066"/>
                </a:solidFill>
              </a:rPr>
              <a:t>) + </a:t>
            </a:r>
            <a:r>
              <a:rPr lang="en-US" sz="2400" dirty="0" err="1">
                <a:solidFill>
                  <a:srgbClr val="660066"/>
                </a:solidFill>
              </a:rPr>
              <a:t>len</a:t>
            </a:r>
            <a:r>
              <a:rPr lang="en-US" sz="2400" dirty="0">
                <a:solidFill>
                  <a:srgbClr val="660066"/>
                </a:solidFill>
              </a:rPr>
              <a:t> </a:t>
            </a:r>
            <a:r>
              <a:rPr lang="en-US" sz="2400" dirty="0" err="1">
                <a:solidFill>
                  <a:srgbClr val="660066"/>
                </a:solidFill>
              </a:rPr>
              <a:t>ylst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1676400"/>
            <a:ext cx="6981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sz="72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5233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47" y="4953000"/>
            <a:ext cx="3042653" cy="1845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5791200"/>
            <a:ext cx="4025900" cy="7493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0"/>
            <a:ext cx="32766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800" dirty="0" smtClean="0"/>
              <a:t>Inductive hypothesis:  </a:t>
            </a:r>
          </a:p>
          <a:p>
            <a:pPr marL="0" indent="0">
              <a:buFont typeface="Wingdings"/>
              <a:buNone/>
            </a:pPr>
            <a:r>
              <a:rPr lang="en-US" sz="2800" dirty="0" smtClean="0"/>
              <a:t>Want to prove:</a:t>
            </a:r>
          </a:p>
        </p:txBody>
      </p:sp>
      <p:sp>
        <p:nvSpPr>
          <p:cNvPr id="7" name="Rectangle 6"/>
          <p:cNvSpPr/>
          <p:nvPr/>
        </p:nvSpPr>
        <p:spPr>
          <a:xfrm>
            <a:off x="3429000" y="76200"/>
            <a:ext cx="42344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len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xs</a:t>
            </a:r>
            <a:r>
              <a:rPr lang="en-US" sz="2400" dirty="0" smtClean="0"/>
              <a:t> @ </a:t>
            </a:r>
            <a:r>
              <a:rPr lang="en-US" sz="2400" dirty="0" err="1" smtClean="0"/>
              <a:t>ylst</a:t>
            </a:r>
            <a:r>
              <a:rPr lang="en-US" sz="2400" dirty="0" smtClean="0"/>
              <a:t>) = </a:t>
            </a:r>
            <a:r>
              <a:rPr lang="en-US" sz="2400" dirty="0" err="1" smtClean="0"/>
              <a:t>len</a:t>
            </a:r>
            <a:r>
              <a:rPr lang="en-US" sz="2400" dirty="0"/>
              <a:t> </a:t>
            </a:r>
            <a:r>
              <a:rPr lang="en-US" sz="2400" dirty="0" err="1" smtClean="0"/>
              <a:t>xs</a:t>
            </a:r>
            <a:r>
              <a:rPr lang="en-US" sz="2400" dirty="0" smtClean="0"/>
              <a:t> + </a:t>
            </a:r>
            <a:r>
              <a:rPr lang="en-US" sz="2400" dirty="0" err="1" smtClean="0"/>
              <a:t>len</a:t>
            </a:r>
            <a:r>
              <a:rPr lang="en-US" sz="2400" dirty="0" smtClean="0"/>
              <a:t> </a:t>
            </a:r>
            <a:r>
              <a:rPr lang="en-US" sz="2400" dirty="0" err="1" smtClean="0"/>
              <a:t>ylst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667000" y="609600"/>
            <a:ext cx="5145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len</a:t>
            </a:r>
            <a:r>
              <a:rPr lang="en-US" sz="2400" dirty="0"/>
              <a:t> </a:t>
            </a:r>
            <a:r>
              <a:rPr lang="en-US" sz="2400" dirty="0" smtClean="0"/>
              <a:t>((x::</a:t>
            </a:r>
            <a:r>
              <a:rPr lang="en-US" sz="2400" dirty="0" err="1" smtClean="0"/>
              <a:t>xs</a:t>
            </a:r>
            <a:r>
              <a:rPr lang="en-US" sz="2400" dirty="0" smtClean="0"/>
              <a:t>) @ </a:t>
            </a:r>
            <a:r>
              <a:rPr lang="en-US" sz="2400" dirty="0" err="1" smtClean="0"/>
              <a:t>ylst</a:t>
            </a:r>
            <a:r>
              <a:rPr lang="en-US" sz="2400" dirty="0" smtClean="0"/>
              <a:t>) = </a:t>
            </a:r>
            <a:r>
              <a:rPr lang="en-US" sz="2400" dirty="0" err="1" smtClean="0"/>
              <a:t>len</a:t>
            </a:r>
            <a:r>
              <a:rPr lang="en-US" sz="2400" dirty="0" smtClean="0"/>
              <a:t> (x::</a:t>
            </a:r>
            <a:r>
              <a:rPr lang="en-US" sz="2400" dirty="0" err="1" smtClean="0"/>
              <a:t>xs</a:t>
            </a:r>
            <a:r>
              <a:rPr lang="en-US" sz="2400" dirty="0" smtClean="0"/>
              <a:t>) + </a:t>
            </a:r>
            <a:r>
              <a:rPr lang="en-US" sz="2400" dirty="0" err="1" smtClean="0"/>
              <a:t>len</a:t>
            </a:r>
            <a:r>
              <a:rPr lang="en-US" sz="2400" dirty="0" smtClean="0"/>
              <a:t> </a:t>
            </a:r>
            <a:r>
              <a:rPr lang="en-US" sz="2400" dirty="0" err="1" smtClean="0"/>
              <a:t>ylst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310147" y="1219200"/>
            <a:ext cx="2684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len</a:t>
            </a:r>
            <a:r>
              <a:rPr lang="en-US" sz="2400" dirty="0"/>
              <a:t> </a:t>
            </a:r>
            <a:r>
              <a:rPr lang="en-US" sz="2400" dirty="0" smtClean="0"/>
              <a:t>((x::</a:t>
            </a:r>
            <a:r>
              <a:rPr lang="en-US" sz="2400" dirty="0" err="1" smtClean="0"/>
              <a:t>xs</a:t>
            </a:r>
            <a:r>
              <a:rPr lang="en-US" sz="2400" dirty="0" smtClean="0"/>
              <a:t>) @ </a:t>
            </a:r>
            <a:r>
              <a:rPr lang="en-US" sz="2400" dirty="0" err="1" smtClean="0"/>
              <a:t>ylst</a:t>
            </a:r>
            <a:r>
              <a:rPr lang="en-US" sz="2400" dirty="0" smtClean="0"/>
              <a:t>) =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2895600" y="1214735"/>
            <a:ext cx="2908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len</a:t>
            </a:r>
            <a:r>
              <a:rPr lang="en-US" sz="2400" dirty="0"/>
              <a:t> </a:t>
            </a:r>
            <a:r>
              <a:rPr lang="en-US" sz="2400" dirty="0" smtClean="0"/>
              <a:t>( ([x]@</a:t>
            </a:r>
            <a:r>
              <a:rPr lang="en-US" sz="2400" dirty="0" err="1" smtClean="0"/>
              <a:t>xs</a:t>
            </a:r>
            <a:r>
              <a:rPr lang="en-US" sz="2400" dirty="0" smtClean="0"/>
              <a:t>) @ </a:t>
            </a:r>
            <a:r>
              <a:rPr lang="en-US" sz="2400" dirty="0" err="1" smtClean="0"/>
              <a:t>ylst</a:t>
            </a:r>
            <a:r>
              <a:rPr lang="en-US" sz="2400" dirty="0" smtClean="0"/>
              <a:t> )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279085" y="1295400"/>
            <a:ext cx="731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fact 4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90800" y="1752600"/>
            <a:ext cx="3368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= </a:t>
            </a:r>
            <a:r>
              <a:rPr lang="en-US" sz="2400" dirty="0" err="1" smtClean="0"/>
              <a:t>len</a:t>
            </a:r>
            <a:r>
              <a:rPr lang="en-US" sz="2400" dirty="0" smtClean="0"/>
              <a:t> ( [x] @ (</a:t>
            </a:r>
            <a:r>
              <a:rPr lang="en-US" sz="2400" dirty="0" err="1" smtClean="0"/>
              <a:t>xs</a:t>
            </a:r>
            <a:r>
              <a:rPr lang="en-US" sz="2400" dirty="0" smtClean="0"/>
              <a:t> @ </a:t>
            </a:r>
            <a:r>
              <a:rPr lang="en-US" sz="2400" dirty="0" err="1" smtClean="0"/>
              <a:t>ylst</a:t>
            </a:r>
            <a:r>
              <a:rPr lang="en-US" sz="2400" dirty="0" smtClean="0"/>
              <a:t>) ) 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279085" y="1840468"/>
            <a:ext cx="731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fact 3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90800" y="2209800"/>
            <a:ext cx="3023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= </a:t>
            </a:r>
            <a:r>
              <a:rPr lang="en-US" sz="2400" dirty="0" err="1" smtClean="0"/>
              <a:t>len</a:t>
            </a:r>
            <a:r>
              <a:rPr lang="en-US" sz="2400" dirty="0" smtClean="0"/>
              <a:t> ( x :: (</a:t>
            </a:r>
            <a:r>
              <a:rPr lang="en-US" sz="2400" dirty="0" err="1" smtClean="0"/>
              <a:t>xs</a:t>
            </a:r>
            <a:r>
              <a:rPr lang="en-US" sz="2400" dirty="0" smtClean="0"/>
              <a:t> @ </a:t>
            </a:r>
            <a:r>
              <a:rPr lang="en-US" sz="2400" dirty="0" err="1" smtClean="0"/>
              <a:t>ylst</a:t>
            </a:r>
            <a:r>
              <a:rPr lang="en-US" sz="2400" dirty="0" smtClean="0"/>
              <a:t>) )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279085" y="2286000"/>
            <a:ext cx="731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fact 4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90800" y="2738735"/>
            <a:ext cx="2773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= 1 + </a:t>
            </a:r>
            <a:r>
              <a:rPr lang="en-US" sz="2400" dirty="0" err="1" smtClean="0"/>
              <a:t>len</a:t>
            </a:r>
            <a:r>
              <a:rPr lang="en-US" sz="2400" dirty="0" smtClean="0"/>
              <a:t> (</a:t>
            </a:r>
            <a:r>
              <a:rPr lang="en-US" sz="2400" dirty="0" err="1" smtClean="0"/>
              <a:t>xs</a:t>
            </a:r>
            <a:r>
              <a:rPr lang="en-US" sz="2400" dirty="0" smtClean="0"/>
              <a:t> @ </a:t>
            </a:r>
            <a:r>
              <a:rPr lang="en-US" sz="2400" dirty="0" err="1" smtClean="0"/>
              <a:t>ylst</a:t>
            </a:r>
            <a:r>
              <a:rPr lang="en-US" sz="2400" dirty="0" smtClean="0"/>
              <a:t>) 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248400" y="2807732"/>
            <a:ext cx="16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definition of </a:t>
            </a:r>
            <a:r>
              <a:rPr lang="en-US" dirty="0" err="1" smtClean="0">
                <a:solidFill>
                  <a:srgbClr val="0000FF"/>
                </a:solidFill>
              </a:rPr>
              <a:t>len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27925" y="3276600"/>
            <a:ext cx="2940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= 1 + </a:t>
            </a:r>
            <a:r>
              <a:rPr lang="en-US" sz="2400" dirty="0" err="1" smtClean="0"/>
              <a:t>len</a:t>
            </a:r>
            <a:r>
              <a:rPr lang="en-US" sz="2400" dirty="0"/>
              <a:t> </a:t>
            </a:r>
            <a:r>
              <a:rPr lang="en-US" sz="2400" dirty="0" err="1" smtClean="0"/>
              <a:t>xs</a:t>
            </a:r>
            <a:r>
              <a:rPr lang="en-US" sz="2400" dirty="0" smtClean="0"/>
              <a:t> + </a:t>
            </a:r>
            <a:r>
              <a:rPr lang="en-US" sz="2400" dirty="0" err="1" smtClean="0"/>
              <a:t>len</a:t>
            </a:r>
            <a:r>
              <a:rPr lang="en-US" sz="2400" dirty="0" smtClean="0"/>
              <a:t> </a:t>
            </a:r>
            <a:r>
              <a:rPr lang="en-US" sz="2400" dirty="0" err="1" smtClean="0"/>
              <a:t>ylst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6294839" y="3352800"/>
            <a:ext cx="198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inductive hypothesis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67000" y="3893403"/>
            <a:ext cx="2851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=</a:t>
            </a:r>
            <a:r>
              <a:rPr lang="en-US" sz="2400" dirty="0"/>
              <a:t> </a:t>
            </a:r>
            <a:r>
              <a:rPr lang="en-US" sz="2400" dirty="0" err="1" smtClean="0"/>
              <a:t>len</a:t>
            </a:r>
            <a:r>
              <a:rPr lang="en-US" sz="2400" dirty="0" smtClean="0"/>
              <a:t> </a:t>
            </a:r>
            <a:r>
              <a:rPr lang="en-US" sz="2400" dirty="0" smtClean="0"/>
              <a:t>(x::</a:t>
            </a:r>
            <a:r>
              <a:rPr lang="en-US" sz="2400" dirty="0" err="1" smtClean="0"/>
              <a:t>xs</a:t>
            </a:r>
            <a:r>
              <a:rPr lang="en-US" sz="2400" dirty="0" smtClean="0"/>
              <a:t>) + </a:t>
            </a:r>
            <a:r>
              <a:rPr lang="en-US" sz="2400" dirty="0" err="1" smtClean="0"/>
              <a:t>len</a:t>
            </a:r>
            <a:r>
              <a:rPr lang="en-US" sz="2400" dirty="0" smtClean="0"/>
              <a:t> </a:t>
            </a:r>
            <a:r>
              <a:rPr lang="en-US" sz="2400" dirty="0" err="1" smtClean="0"/>
              <a:t>ylst</a:t>
            </a:r>
            <a:r>
              <a:rPr lang="en-US" sz="2400" dirty="0" smtClean="0"/>
              <a:t> 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6294839" y="3962400"/>
            <a:ext cx="16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definition of </a:t>
            </a:r>
            <a:r>
              <a:rPr lang="en-US" dirty="0" err="1" smtClean="0">
                <a:solidFill>
                  <a:srgbClr val="0000FF"/>
                </a:solidFill>
              </a:rPr>
              <a:t>len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304800" y="4876800"/>
            <a:ext cx="84612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72036" y="1110033"/>
            <a:ext cx="84612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032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Blast from the past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27137" y="2920182"/>
            <a:ext cx="3428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does the anonymous function do?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" y="1752600"/>
            <a:ext cx="8982242" cy="858176"/>
          </a:xfrm>
          <a:prstGeom prst="rect">
            <a:avLst/>
          </a:prstGeom>
        </p:spPr>
      </p:pic>
      <p:sp>
        <p:nvSpPr>
          <p:cNvPr id="9" name="Left Brace 8"/>
          <p:cNvSpPr/>
          <p:nvPr/>
        </p:nvSpPr>
        <p:spPr>
          <a:xfrm rot="16200000">
            <a:off x="4810587" y="1630164"/>
            <a:ext cx="304801" cy="1961224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5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" y="1752600"/>
            <a:ext cx="8982242" cy="858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Blast from the past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3733800"/>
            <a:ext cx="3810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Takes a value, x, and creates a tuple with u as the first element and x as the second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676400" y="2514600"/>
            <a:ext cx="2743200" cy="1676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655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Blast from the past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3048000"/>
            <a:ext cx="5614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does the map part of this function do?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 rot="16200000">
            <a:off x="4686300" y="1028700"/>
            <a:ext cx="457200" cy="3276600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" y="1752600"/>
            <a:ext cx="8982242" cy="85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99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Blast from the past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2971800"/>
            <a:ext cx="5562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For each element in </a:t>
            </a:r>
            <a:r>
              <a:rPr lang="en-US" sz="2400" dirty="0" err="1" smtClean="0">
                <a:solidFill>
                  <a:srgbClr val="0000FF"/>
                </a:solidFill>
              </a:rPr>
              <a:t>vl</a:t>
            </a:r>
            <a:r>
              <a:rPr lang="en-US" sz="2400" dirty="0" smtClean="0">
                <a:solidFill>
                  <a:srgbClr val="0000FF"/>
                </a:solidFill>
              </a:rPr>
              <a:t>, creates a tuple (pair) with u as the first element </a:t>
            </a:r>
            <a:r>
              <a:rPr lang="en-US" sz="2400" dirty="0" smtClean="0">
                <a:solidFill>
                  <a:srgbClr val="0000FF"/>
                </a:solidFill>
              </a:rPr>
              <a:t>and an </a:t>
            </a:r>
            <a:r>
              <a:rPr lang="en-US" sz="2400" dirty="0" smtClean="0">
                <a:solidFill>
                  <a:srgbClr val="0000FF"/>
                </a:solidFill>
              </a:rPr>
              <a:t>element of </a:t>
            </a:r>
            <a:r>
              <a:rPr lang="en-US" sz="2400" dirty="0" err="1" smtClean="0">
                <a:solidFill>
                  <a:srgbClr val="0000FF"/>
                </a:solidFill>
              </a:rPr>
              <a:t>vl</a:t>
            </a:r>
            <a:r>
              <a:rPr lang="en-US" sz="2400" dirty="0" smtClean="0">
                <a:solidFill>
                  <a:srgbClr val="0000FF"/>
                </a:solidFill>
              </a:rPr>
              <a:t> as the second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Left Brace 6"/>
          <p:cNvSpPr/>
          <p:nvPr/>
        </p:nvSpPr>
        <p:spPr>
          <a:xfrm rot="16200000">
            <a:off x="4686300" y="1028700"/>
            <a:ext cx="457200" cy="3276600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" y="1752600"/>
            <a:ext cx="8982242" cy="85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61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Blast from the past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09800" y="3581400"/>
            <a:ext cx="35605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is the type signature?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What does this function do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" y="1752600"/>
            <a:ext cx="8982242" cy="85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49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Blast from the past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3429000"/>
            <a:ext cx="7848600" cy="185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" y="1752600"/>
            <a:ext cx="8982242" cy="85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76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Blast from the past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948" y="1600200"/>
            <a:ext cx="3440752" cy="49663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48400" y="6197236"/>
            <a:ext cx="2632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Name the actor and movie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270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600200"/>
            <a:ext cx="3581400" cy="48072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10318" y="6400800"/>
            <a:ext cx="36094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http://</a:t>
            </a:r>
            <a:r>
              <a:rPr lang="en-US" sz="1600" dirty="0" err="1"/>
              <a:t>lavonhardison.com</a:t>
            </a:r>
            <a:r>
              <a:rPr lang="en-US" sz="1600" dirty="0"/>
              <a:t>/tag/repetition/</a:t>
            </a:r>
          </a:p>
        </p:txBody>
      </p:sp>
    </p:spTree>
    <p:extLst>
      <p:ext uri="{BB962C8B-B14F-4D97-AF65-F5344CB8AC3E}">
        <p14:creationId xmlns:p14="http://schemas.microsoft.com/office/powerpoint/2010/main" val="503630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Blast from the past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600200"/>
            <a:ext cx="32639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57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property of cart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195935"/>
            <a:ext cx="4708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len</a:t>
            </a:r>
            <a:r>
              <a:rPr lang="en-US" sz="2800" dirty="0">
                <a:solidFill>
                  <a:srgbClr val="0000FF"/>
                </a:solidFill>
              </a:rPr>
              <a:t>(cart </a:t>
            </a:r>
            <a:r>
              <a:rPr lang="en-US" sz="2800" dirty="0" err="1">
                <a:solidFill>
                  <a:srgbClr val="0000FF"/>
                </a:solidFill>
              </a:rPr>
              <a:t>ul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vl</a:t>
            </a:r>
            <a:r>
              <a:rPr lang="en-US" sz="2800" dirty="0">
                <a:solidFill>
                  <a:srgbClr val="0000FF"/>
                </a:solidFill>
              </a:rPr>
              <a:t>) = (</a:t>
            </a:r>
            <a:r>
              <a:rPr lang="en-US" sz="2800" dirty="0" err="1">
                <a:solidFill>
                  <a:srgbClr val="0000FF"/>
                </a:solidFill>
              </a:rPr>
              <a:t>len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ul</a:t>
            </a:r>
            <a:r>
              <a:rPr lang="en-US" sz="2800" dirty="0">
                <a:solidFill>
                  <a:srgbClr val="0000FF"/>
                </a:solidFill>
              </a:rPr>
              <a:t>) </a:t>
            </a:r>
            <a:r>
              <a:rPr lang="en-US" sz="2800" dirty="0" smtClean="0">
                <a:solidFill>
                  <a:srgbClr val="0000FF"/>
                </a:solidFill>
              </a:rPr>
              <a:t>* </a:t>
            </a:r>
            <a:r>
              <a:rPr lang="en-US" sz="2800" dirty="0">
                <a:solidFill>
                  <a:srgbClr val="0000FF"/>
                </a:solidFill>
              </a:rPr>
              <a:t>(</a:t>
            </a:r>
            <a:r>
              <a:rPr lang="en-US" sz="2800" dirty="0" err="1">
                <a:solidFill>
                  <a:srgbClr val="0000FF"/>
                </a:solidFill>
              </a:rPr>
              <a:t>len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vl</a:t>
            </a:r>
            <a:r>
              <a:rPr lang="en-US" sz="28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3326" y="4196606"/>
            <a:ext cx="26419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does this say?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Does it make sense?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752600"/>
            <a:ext cx="8982242" cy="85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60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property of cart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195935"/>
            <a:ext cx="5687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Prove</a:t>
            </a:r>
            <a:r>
              <a:rPr lang="en-US" sz="2800" dirty="0">
                <a:solidFill>
                  <a:srgbClr val="008000"/>
                </a:solidFill>
              </a:rPr>
              <a:t>: </a:t>
            </a:r>
            <a:r>
              <a:rPr lang="en-US" sz="2800" dirty="0" err="1">
                <a:solidFill>
                  <a:srgbClr val="008000"/>
                </a:solidFill>
              </a:rPr>
              <a:t>len</a:t>
            </a:r>
            <a:r>
              <a:rPr lang="en-US" sz="2800" dirty="0">
                <a:solidFill>
                  <a:srgbClr val="008000"/>
                </a:solidFill>
              </a:rPr>
              <a:t>(cart </a:t>
            </a:r>
            <a:r>
              <a:rPr lang="en-US" sz="2800" dirty="0" err="1">
                <a:solidFill>
                  <a:srgbClr val="008000"/>
                </a:solidFill>
              </a:rPr>
              <a:t>ul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vl</a:t>
            </a:r>
            <a:r>
              <a:rPr lang="en-US" sz="2800" dirty="0">
                <a:solidFill>
                  <a:srgbClr val="008000"/>
                </a:solidFill>
              </a:rPr>
              <a:t>) = (</a:t>
            </a:r>
            <a:r>
              <a:rPr lang="en-US" sz="2800" dirty="0" err="1">
                <a:solidFill>
                  <a:srgbClr val="008000"/>
                </a:solidFill>
              </a:rPr>
              <a:t>len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ul</a:t>
            </a:r>
            <a:r>
              <a:rPr lang="en-US" sz="2800" dirty="0">
                <a:solidFill>
                  <a:srgbClr val="008000"/>
                </a:solidFill>
              </a:rPr>
              <a:t>) </a:t>
            </a:r>
            <a:r>
              <a:rPr lang="en-US" sz="2800" dirty="0" smtClean="0">
                <a:solidFill>
                  <a:srgbClr val="008000"/>
                </a:solidFill>
              </a:rPr>
              <a:t>* </a:t>
            </a:r>
            <a:r>
              <a:rPr lang="en-US" sz="2800" dirty="0">
                <a:solidFill>
                  <a:srgbClr val="008000"/>
                </a:solidFill>
              </a:rPr>
              <a:t>(</a:t>
            </a:r>
            <a:r>
              <a:rPr lang="en-US" sz="2800" dirty="0" err="1">
                <a:solidFill>
                  <a:srgbClr val="008000"/>
                </a:solidFill>
              </a:rPr>
              <a:t>len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vl</a:t>
            </a:r>
            <a:r>
              <a:rPr lang="en-US" sz="2800" dirty="0">
                <a:solidFill>
                  <a:srgbClr val="008000"/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9263" y="4612105"/>
            <a:ext cx="5613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Proof by induction.  Which variable, </a:t>
            </a:r>
            <a:r>
              <a:rPr lang="en-US" sz="2400" dirty="0" err="1" smtClean="0">
                <a:solidFill>
                  <a:srgbClr val="FF0000"/>
                </a:solidFill>
              </a:rPr>
              <a:t>ul</a:t>
            </a:r>
            <a:r>
              <a:rPr lang="en-US" sz="2400" dirty="0" smtClean="0">
                <a:solidFill>
                  <a:srgbClr val="FF0000"/>
                </a:solidFill>
              </a:rPr>
              <a:t> or </a:t>
            </a:r>
            <a:r>
              <a:rPr lang="en-US" sz="2400" dirty="0" err="1" smtClean="0">
                <a:solidFill>
                  <a:srgbClr val="FF0000"/>
                </a:solidFill>
              </a:rPr>
              <a:t>vl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752600"/>
            <a:ext cx="8982242" cy="85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163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301625"/>
            <a:ext cx="2590800" cy="1219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mtClean="0"/>
              <a:t>Base case:  </a:t>
            </a:r>
          </a:p>
          <a:p>
            <a:pPr marL="0" indent="0">
              <a:buFont typeface="Wingdings"/>
              <a:buNone/>
            </a:pPr>
            <a:r>
              <a:rPr lang="en-US" smtClean="0"/>
              <a:t>Want to prove: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2972761" y="845188"/>
            <a:ext cx="47249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</a:rPr>
              <a:t>len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(cart [] </a:t>
            </a:r>
            <a:r>
              <a:rPr lang="en-US" sz="2800" dirty="0" err="1" smtClean="0">
                <a:solidFill>
                  <a:srgbClr val="0000FF"/>
                </a:solidFill>
              </a:rPr>
              <a:t>vl</a:t>
            </a:r>
            <a:r>
              <a:rPr lang="en-US" sz="2800" dirty="0" smtClean="0">
                <a:solidFill>
                  <a:srgbClr val="0000FF"/>
                </a:solidFill>
              </a:rPr>
              <a:t>) </a:t>
            </a:r>
            <a:r>
              <a:rPr lang="en-US" sz="2800" dirty="0">
                <a:solidFill>
                  <a:srgbClr val="0000FF"/>
                </a:solidFill>
              </a:rPr>
              <a:t>= </a:t>
            </a:r>
            <a:r>
              <a:rPr lang="en-US" sz="2800" dirty="0" smtClean="0">
                <a:solidFill>
                  <a:srgbClr val="0000FF"/>
                </a:solidFill>
              </a:rPr>
              <a:t>(</a:t>
            </a:r>
            <a:r>
              <a:rPr lang="en-US" sz="2800" dirty="0" err="1" smtClean="0">
                <a:solidFill>
                  <a:srgbClr val="0000FF"/>
                </a:solidFill>
              </a:rPr>
              <a:t>len</a:t>
            </a:r>
            <a:r>
              <a:rPr lang="en-US" sz="2800" dirty="0" smtClean="0">
                <a:solidFill>
                  <a:srgbClr val="0000FF"/>
                </a:solidFill>
              </a:rPr>
              <a:t> []) * (</a:t>
            </a:r>
            <a:r>
              <a:rPr lang="en-US" sz="2800" dirty="0" err="1" smtClean="0">
                <a:solidFill>
                  <a:srgbClr val="0000FF"/>
                </a:solidFill>
              </a:rPr>
              <a:t>len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vl</a:t>
            </a:r>
            <a:r>
              <a:rPr lang="en-US" sz="2800" dirty="0" smtClean="0">
                <a:solidFill>
                  <a:srgbClr val="0000FF"/>
                </a:solidFill>
              </a:rPr>
              <a:t>)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301608"/>
            <a:ext cx="1269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</a:rPr>
              <a:t>u</a:t>
            </a:r>
            <a:r>
              <a:rPr lang="en-US" sz="2800" dirty="0" err="1" smtClean="0">
                <a:solidFill>
                  <a:srgbClr val="0000FF"/>
                </a:solidFill>
              </a:rPr>
              <a:t>lst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</a:rPr>
              <a:t>= []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35155" y="2006024"/>
            <a:ext cx="123964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Proof?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47" y="4936256"/>
            <a:ext cx="3042653" cy="18455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5105400"/>
            <a:ext cx="4025900" cy="7493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4800" y="4419600"/>
            <a:ext cx="4901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Prove</a:t>
            </a:r>
            <a:r>
              <a:rPr lang="en-US" sz="2400" dirty="0">
                <a:solidFill>
                  <a:srgbClr val="008000"/>
                </a:solidFill>
              </a:rPr>
              <a:t>: </a:t>
            </a:r>
            <a:r>
              <a:rPr lang="en-US" sz="2400" dirty="0" err="1">
                <a:solidFill>
                  <a:srgbClr val="008000"/>
                </a:solidFill>
              </a:rPr>
              <a:t>len</a:t>
            </a:r>
            <a:r>
              <a:rPr lang="en-US" sz="2400" dirty="0">
                <a:solidFill>
                  <a:srgbClr val="008000"/>
                </a:solidFill>
              </a:rPr>
              <a:t>(cart </a:t>
            </a:r>
            <a:r>
              <a:rPr lang="en-US" sz="2400" dirty="0" err="1">
                <a:solidFill>
                  <a:srgbClr val="008000"/>
                </a:solidFill>
              </a:rPr>
              <a:t>ul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vl</a:t>
            </a:r>
            <a:r>
              <a:rPr lang="en-US" sz="2400" dirty="0">
                <a:solidFill>
                  <a:srgbClr val="008000"/>
                </a:solidFill>
              </a:rPr>
              <a:t>) = (</a:t>
            </a:r>
            <a:r>
              <a:rPr lang="en-US" sz="2400" dirty="0" err="1">
                <a:solidFill>
                  <a:srgbClr val="008000"/>
                </a:solidFill>
              </a:rPr>
              <a:t>len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ul</a:t>
            </a:r>
            <a:r>
              <a:rPr lang="en-US" sz="2400" dirty="0">
                <a:solidFill>
                  <a:srgbClr val="008000"/>
                </a:solidFill>
              </a:rPr>
              <a:t>) </a:t>
            </a:r>
            <a:r>
              <a:rPr lang="en-US" sz="2400" dirty="0" smtClean="0">
                <a:solidFill>
                  <a:srgbClr val="008000"/>
                </a:solidFill>
              </a:rPr>
              <a:t>* </a:t>
            </a:r>
            <a:r>
              <a:rPr lang="en-US" sz="2400" dirty="0">
                <a:solidFill>
                  <a:srgbClr val="008000"/>
                </a:solidFill>
              </a:rPr>
              <a:t>(</a:t>
            </a:r>
            <a:r>
              <a:rPr lang="en-US" sz="2400" dirty="0" err="1">
                <a:solidFill>
                  <a:srgbClr val="008000"/>
                </a:solidFill>
              </a:rPr>
              <a:t>len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vl</a:t>
            </a:r>
            <a:r>
              <a:rPr lang="en-US" sz="2400" dirty="0">
                <a:solidFill>
                  <a:srgbClr val="008000"/>
                </a:solidFill>
              </a:rPr>
              <a:t>)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04800" y="4419600"/>
            <a:ext cx="84612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6172200"/>
            <a:ext cx="5943600" cy="56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73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47" y="4936256"/>
            <a:ext cx="3042653" cy="184554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7"/>
            <a:ext cx="2590800" cy="1219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800" smtClean="0">
                <a:solidFill>
                  <a:srgbClr val="000000"/>
                </a:solidFill>
              </a:rPr>
              <a:t>Base case:  </a:t>
            </a:r>
          </a:p>
          <a:p>
            <a:pPr marL="0" indent="0">
              <a:buFont typeface="Wingdings"/>
              <a:buNone/>
            </a:pPr>
            <a:r>
              <a:rPr lang="en-US" sz="2800" smtClean="0">
                <a:solidFill>
                  <a:srgbClr val="000000"/>
                </a:solidFill>
              </a:rPr>
              <a:t>Want to prove:</a:t>
            </a:r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2761" y="543580"/>
            <a:ext cx="40763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</a:rPr>
              <a:t>len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(cart [] </a:t>
            </a:r>
            <a:r>
              <a:rPr lang="en-US" sz="2400" dirty="0" err="1" smtClean="0">
                <a:solidFill>
                  <a:srgbClr val="000000"/>
                </a:solidFill>
              </a:rPr>
              <a:t>vl</a:t>
            </a:r>
            <a:r>
              <a:rPr lang="en-US" sz="2400" dirty="0" smtClean="0">
                <a:solidFill>
                  <a:srgbClr val="000000"/>
                </a:solidFill>
              </a:rPr>
              <a:t>) </a:t>
            </a:r>
            <a:r>
              <a:rPr lang="en-US" sz="2400" dirty="0">
                <a:solidFill>
                  <a:srgbClr val="000000"/>
                </a:solidFill>
              </a:rPr>
              <a:t>= 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dirty="0" err="1" smtClean="0">
                <a:solidFill>
                  <a:srgbClr val="000000"/>
                </a:solidFill>
              </a:rPr>
              <a:t>len</a:t>
            </a:r>
            <a:r>
              <a:rPr lang="en-US" sz="2400" dirty="0" smtClean="0">
                <a:solidFill>
                  <a:srgbClr val="000000"/>
                </a:solidFill>
              </a:rPr>
              <a:t> []) * (</a:t>
            </a:r>
            <a:r>
              <a:rPr lang="en-US" sz="2400" dirty="0" err="1" smtClean="0">
                <a:solidFill>
                  <a:srgbClr val="000000"/>
                </a:solidFill>
              </a:rPr>
              <a:t>len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vl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0"/>
            <a:ext cx="1114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</a:rPr>
              <a:t>u</a:t>
            </a:r>
            <a:r>
              <a:rPr lang="en-US" sz="2400" dirty="0" err="1" smtClean="0">
                <a:solidFill>
                  <a:srgbClr val="000000"/>
                </a:solidFill>
              </a:rPr>
              <a:t>lst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= []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5105400"/>
            <a:ext cx="4025900" cy="7493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4419600"/>
            <a:ext cx="4901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Prove</a:t>
            </a:r>
            <a:r>
              <a:rPr lang="en-US" sz="2400" dirty="0">
                <a:solidFill>
                  <a:srgbClr val="008000"/>
                </a:solidFill>
              </a:rPr>
              <a:t>: </a:t>
            </a:r>
            <a:r>
              <a:rPr lang="en-US" sz="2400" dirty="0" err="1">
                <a:solidFill>
                  <a:srgbClr val="008000"/>
                </a:solidFill>
              </a:rPr>
              <a:t>len</a:t>
            </a:r>
            <a:r>
              <a:rPr lang="en-US" sz="2400" dirty="0">
                <a:solidFill>
                  <a:srgbClr val="008000"/>
                </a:solidFill>
              </a:rPr>
              <a:t>(cart </a:t>
            </a:r>
            <a:r>
              <a:rPr lang="en-US" sz="2400" dirty="0" err="1">
                <a:solidFill>
                  <a:srgbClr val="008000"/>
                </a:solidFill>
              </a:rPr>
              <a:t>ul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vl</a:t>
            </a:r>
            <a:r>
              <a:rPr lang="en-US" sz="2400" dirty="0">
                <a:solidFill>
                  <a:srgbClr val="008000"/>
                </a:solidFill>
              </a:rPr>
              <a:t>) = (</a:t>
            </a:r>
            <a:r>
              <a:rPr lang="en-US" sz="2400" dirty="0" err="1">
                <a:solidFill>
                  <a:srgbClr val="008000"/>
                </a:solidFill>
              </a:rPr>
              <a:t>len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ul</a:t>
            </a:r>
            <a:r>
              <a:rPr lang="en-US" sz="2400" dirty="0">
                <a:solidFill>
                  <a:srgbClr val="008000"/>
                </a:solidFill>
              </a:rPr>
              <a:t>) </a:t>
            </a:r>
            <a:r>
              <a:rPr lang="en-US" sz="2400" dirty="0" smtClean="0">
                <a:solidFill>
                  <a:srgbClr val="008000"/>
                </a:solidFill>
              </a:rPr>
              <a:t>* </a:t>
            </a:r>
            <a:r>
              <a:rPr lang="en-US" sz="2400" dirty="0">
                <a:solidFill>
                  <a:srgbClr val="008000"/>
                </a:solidFill>
              </a:rPr>
              <a:t>(</a:t>
            </a:r>
            <a:r>
              <a:rPr lang="en-US" sz="2400" dirty="0" err="1">
                <a:solidFill>
                  <a:srgbClr val="008000"/>
                </a:solidFill>
              </a:rPr>
              <a:t>len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vl</a:t>
            </a:r>
            <a:r>
              <a:rPr lang="en-US" sz="2400" dirty="0">
                <a:solidFill>
                  <a:srgbClr val="008000"/>
                </a:solidFill>
              </a:rPr>
              <a:t>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6914" y="1214735"/>
            <a:ext cx="21019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</a:rPr>
              <a:t>len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(cart [] </a:t>
            </a:r>
            <a:r>
              <a:rPr lang="en-US" sz="2400" dirty="0" err="1" smtClean="0">
                <a:solidFill>
                  <a:srgbClr val="000000"/>
                </a:solidFill>
              </a:rPr>
              <a:t>vl</a:t>
            </a:r>
            <a:r>
              <a:rPr lang="en-US" sz="2400" dirty="0" smtClean="0">
                <a:solidFill>
                  <a:srgbClr val="000000"/>
                </a:solidFill>
              </a:rPr>
              <a:t>) =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38400" y="1214735"/>
            <a:ext cx="792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</a:rPr>
              <a:t>len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[]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29651" y="12954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definition of cart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93852" y="1748135"/>
            <a:ext cx="644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= 0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29651" y="1840468"/>
            <a:ext cx="16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definition of </a:t>
            </a:r>
            <a:r>
              <a:rPr lang="en-US" dirty="0" err="1" smtClean="0">
                <a:solidFill>
                  <a:srgbClr val="0000FF"/>
                </a:solidFill>
              </a:rPr>
              <a:t>len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09800" y="2819400"/>
            <a:ext cx="2364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= (</a:t>
            </a:r>
            <a:r>
              <a:rPr lang="en-US" sz="2400" dirty="0" err="1" smtClean="0">
                <a:solidFill>
                  <a:srgbClr val="000000"/>
                </a:solidFill>
              </a:rPr>
              <a:t>len</a:t>
            </a:r>
            <a:r>
              <a:rPr lang="en-US" sz="2400" dirty="0" smtClean="0">
                <a:solidFill>
                  <a:srgbClr val="000000"/>
                </a:solidFill>
              </a:rPr>
              <a:t> []) * (</a:t>
            </a:r>
            <a:r>
              <a:rPr lang="en-US" sz="2400" dirty="0" err="1" smtClean="0">
                <a:solidFill>
                  <a:srgbClr val="000000"/>
                </a:solidFill>
              </a:rPr>
              <a:t>len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vl</a:t>
            </a:r>
            <a:r>
              <a:rPr lang="en-US" sz="2400" dirty="0" smtClean="0">
                <a:solidFill>
                  <a:srgbClr val="000000"/>
                </a:solidFill>
              </a:rPr>
              <a:t>) 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09800" y="2281535"/>
            <a:ext cx="1759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= 0 </a:t>
            </a:r>
            <a:r>
              <a:rPr lang="en-US" sz="2400" dirty="0" smtClean="0">
                <a:solidFill>
                  <a:srgbClr val="000000"/>
                </a:solidFill>
              </a:rPr>
              <a:t>* (</a:t>
            </a:r>
            <a:r>
              <a:rPr lang="en-US" sz="2400" dirty="0" err="1" smtClean="0">
                <a:solidFill>
                  <a:srgbClr val="000000"/>
                </a:solidFill>
              </a:rPr>
              <a:t>len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vl</a:t>
            </a:r>
            <a:r>
              <a:rPr lang="en-US" sz="2400" dirty="0" smtClean="0">
                <a:solidFill>
                  <a:srgbClr val="000000"/>
                </a:solidFill>
              </a:rPr>
              <a:t>)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29651" y="2895600"/>
            <a:ext cx="16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definition of </a:t>
            </a:r>
            <a:r>
              <a:rPr lang="en-US" dirty="0" err="1" smtClean="0">
                <a:solidFill>
                  <a:srgbClr val="0000FF"/>
                </a:solidFill>
              </a:rPr>
              <a:t>len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13609" y="2378852"/>
            <a:ext cx="62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math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304800" y="4419600"/>
            <a:ext cx="84612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10147" y="1029823"/>
            <a:ext cx="84612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6172200"/>
            <a:ext cx="5943600" cy="56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60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11317"/>
            <a:ext cx="32766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 smtClean="0"/>
              <a:t>Inductive hypothesis:  </a:t>
            </a:r>
          </a:p>
          <a:p>
            <a:pPr marL="0" indent="0">
              <a:buFont typeface="Wingdings"/>
              <a:buNone/>
            </a:pPr>
            <a:r>
              <a:rPr lang="en-US" dirty="0" smtClean="0"/>
              <a:t>Want to prove:</a:t>
            </a:r>
          </a:p>
        </p:txBody>
      </p:sp>
      <p:sp>
        <p:nvSpPr>
          <p:cNvPr id="7" name="Rectangle 6"/>
          <p:cNvSpPr/>
          <p:nvPr/>
        </p:nvSpPr>
        <p:spPr>
          <a:xfrm>
            <a:off x="3429000" y="76200"/>
            <a:ext cx="4971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len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(cart us </a:t>
            </a:r>
            <a:r>
              <a:rPr lang="en-US" sz="2800" dirty="0" err="1" smtClean="0">
                <a:solidFill>
                  <a:srgbClr val="0000FF"/>
                </a:solidFill>
              </a:rPr>
              <a:t>vl</a:t>
            </a:r>
            <a:r>
              <a:rPr lang="en-US" sz="2800" dirty="0" smtClean="0">
                <a:solidFill>
                  <a:srgbClr val="0000FF"/>
                </a:solidFill>
              </a:rPr>
              <a:t>) = (</a:t>
            </a:r>
            <a:r>
              <a:rPr lang="en-US" sz="2800" dirty="0" err="1" smtClean="0">
                <a:solidFill>
                  <a:srgbClr val="0000FF"/>
                </a:solidFill>
              </a:rPr>
              <a:t>len</a:t>
            </a:r>
            <a:r>
              <a:rPr lang="en-US" sz="2800" dirty="0" smtClean="0">
                <a:solidFill>
                  <a:srgbClr val="0000FF"/>
                </a:solidFill>
              </a:rPr>
              <a:t> us) </a:t>
            </a:r>
            <a:r>
              <a:rPr lang="en-US" sz="2800" dirty="0">
                <a:solidFill>
                  <a:srgbClr val="0000FF"/>
                </a:solidFill>
              </a:rPr>
              <a:t>*</a:t>
            </a:r>
            <a:r>
              <a:rPr lang="en-US" sz="2800" dirty="0" smtClean="0">
                <a:solidFill>
                  <a:srgbClr val="0000FF"/>
                </a:solidFill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</a:rPr>
              <a:t>len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vl</a:t>
            </a:r>
            <a:r>
              <a:rPr lang="en-US" sz="2800" dirty="0" smtClean="0">
                <a:solidFill>
                  <a:srgbClr val="0000FF"/>
                </a:solidFill>
              </a:rPr>
              <a:t>)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609600"/>
            <a:ext cx="59080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len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(cart (</a:t>
            </a:r>
            <a:r>
              <a:rPr lang="en-US" sz="2800" dirty="0">
                <a:solidFill>
                  <a:srgbClr val="0000FF"/>
                </a:solidFill>
              </a:rPr>
              <a:t>u</a:t>
            </a:r>
            <a:r>
              <a:rPr lang="en-US" sz="2800" dirty="0" smtClean="0">
                <a:solidFill>
                  <a:srgbClr val="0000FF"/>
                </a:solidFill>
              </a:rPr>
              <a:t>::</a:t>
            </a:r>
            <a:r>
              <a:rPr lang="en-US" sz="2800" dirty="0">
                <a:solidFill>
                  <a:srgbClr val="0000FF"/>
                </a:solidFill>
              </a:rPr>
              <a:t>u</a:t>
            </a:r>
            <a:r>
              <a:rPr lang="en-US" sz="2800" dirty="0" smtClean="0">
                <a:solidFill>
                  <a:srgbClr val="0000FF"/>
                </a:solidFill>
              </a:rPr>
              <a:t>s) </a:t>
            </a:r>
            <a:r>
              <a:rPr lang="en-US" sz="2800" dirty="0" err="1" smtClean="0">
                <a:solidFill>
                  <a:srgbClr val="0000FF"/>
                </a:solidFill>
              </a:rPr>
              <a:t>vl</a:t>
            </a:r>
            <a:r>
              <a:rPr lang="en-US" sz="2800" dirty="0" smtClean="0">
                <a:solidFill>
                  <a:srgbClr val="0000FF"/>
                </a:solidFill>
              </a:rPr>
              <a:t>) = (</a:t>
            </a:r>
            <a:r>
              <a:rPr lang="en-US" sz="2800" dirty="0" err="1" smtClean="0">
                <a:solidFill>
                  <a:srgbClr val="0000FF"/>
                </a:solidFill>
              </a:rPr>
              <a:t>len</a:t>
            </a:r>
            <a:r>
              <a:rPr lang="en-US" sz="2800" dirty="0" smtClean="0">
                <a:solidFill>
                  <a:srgbClr val="0000FF"/>
                </a:solidFill>
              </a:rPr>
              <a:t> (u::</a:t>
            </a:r>
            <a:r>
              <a:rPr lang="en-US" sz="2800" dirty="0">
                <a:solidFill>
                  <a:srgbClr val="0000FF"/>
                </a:solidFill>
              </a:rPr>
              <a:t>u</a:t>
            </a:r>
            <a:r>
              <a:rPr lang="en-US" sz="2800" dirty="0" smtClean="0">
                <a:solidFill>
                  <a:srgbClr val="0000FF"/>
                </a:solidFill>
              </a:rPr>
              <a:t>s)) * (</a:t>
            </a:r>
            <a:r>
              <a:rPr lang="en-US" sz="2800" dirty="0" err="1" smtClean="0">
                <a:solidFill>
                  <a:srgbClr val="0000FF"/>
                </a:solidFill>
              </a:rPr>
              <a:t>len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vl</a:t>
            </a:r>
            <a:r>
              <a:rPr lang="en-US" sz="2800" dirty="0" smtClean="0">
                <a:solidFill>
                  <a:srgbClr val="0000FF"/>
                </a:solidFill>
              </a:rPr>
              <a:t>)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47" y="4936256"/>
            <a:ext cx="3042653" cy="18455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5105400"/>
            <a:ext cx="4025900" cy="7493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4800" y="4419600"/>
            <a:ext cx="4901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Prove</a:t>
            </a:r>
            <a:r>
              <a:rPr lang="en-US" sz="2400" dirty="0">
                <a:solidFill>
                  <a:srgbClr val="008000"/>
                </a:solidFill>
              </a:rPr>
              <a:t>: </a:t>
            </a:r>
            <a:r>
              <a:rPr lang="en-US" sz="2400" dirty="0" err="1">
                <a:solidFill>
                  <a:srgbClr val="008000"/>
                </a:solidFill>
              </a:rPr>
              <a:t>len</a:t>
            </a:r>
            <a:r>
              <a:rPr lang="en-US" sz="2400" dirty="0">
                <a:solidFill>
                  <a:srgbClr val="008000"/>
                </a:solidFill>
              </a:rPr>
              <a:t>(cart </a:t>
            </a:r>
            <a:r>
              <a:rPr lang="en-US" sz="2400" dirty="0" err="1">
                <a:solidFill>
                  <a:srgbClr val="008000"/>
                </a:solidFill>
              </a:rPr>
              <a:t>ul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vl</a:t>
            </a:r>
            <a:r>
              <a:rPr lang="en-US" sz="2400" dirty="0">
                <a:solidFill>
                  <a:srgbClr val="008000"/>
                </a:solidFill>
              </a:rPr>
              <a:t>) = (</a:t>
            </a:r>
            <a:r>
              <a:rPr lang="en-US" sz="2400" dirty="0" err="1">
                <a:solidFill>
                  <a:srgbClr val="008000"/>
                </a:solidFill>
              </a:rPr>
              <a:t>len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ul</a:t>
            </a:r>
            <a:r>
              <a:rPr lang="en-US" sz="2400" dirty="0">
                <a:solidFill>
                  <a:srgbClr val="008000"/>
                </a:solidFill>
              </a:rPr>
              <a:t>) </a:t>
            </a:r>
            <a:r>
              <a:rPr lang="en-US" sz="2400" dirty="0" smtClean="0">
                <a:solidFill>
                  <a:srgbClr val="008000"/>
                </a:solidFill>
              </a:rPr>
              <a:t>* </a:t>
            </a:r>
            <a:r>
              <a:rPr lang="en-US" sz="2400" dirty="0">
                <a:solidFill>
                  <a:srgbClr val="008000"/>
                </a:solidFill>
              </a:rPr>
              <a:t>(</a:t>
            </a:r>
            <a:r>
              <a:rPr lang="en-US" sz="2400" dirty="0" err="1">
                <a:solidFill>
                  <a:srgbClr val="008000"/>
                </a:solidFill>
              </a:rPr>
              <a:t>len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vl</a:t>
            </a:r>
            <a:r>
              <a:rPr lang="en-US" sz="2400" dirty="0">
                <a:solidFill>
                  <a:srgbClr val="008000"/>
                </a:solidFill>
              </a:rPr>
              <a:t>)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04800" y="4419600"/>
            <a:ext cx="84612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6172200"/>
            <a:ext cx="5943600" cy="5678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52600" y="2296180"/>
            <a:ext cx="5687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Prove</a:t>
            </a:r>
            <a:r>
              <a:rPr lang="en-US" sz="2800" dirty="0">
                <a:solidFill>
                  <a:srgbClr val="008000"/>
                </a:solidFill>
              </a:rPr>
              <a:t>: </a:t>
            </a:r>
            <a:r>
              <a:rPr lang="en-US" sz="2800" dirty="0" err="1">
                <a:solidFill>
                  <a:srgbClr val="008000"/>
                </a:solidFill>
              </a:rPr>
              <a:t>len</a:t>
            </a:r>
            <a:r>
              <a:rPr lang="en-US" sz="2800" dirty="0">
                <a:solidFill>
                  <a:srgbClr val="008000"/>
                </a:solidFill>
              </a:rPr>
              <a:t>(cart </a:t>
            </a:r>
            <a:r>
              <a:rPr lang="en-US" sz="2800" dirty="0" err="1">
                <a:solidFill>
                  <a:srgbClr val="008000"/>
                </a:solidFill>
              </a:rPr>
              <a:t>ul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vl</a:t>
            </a:r>
            <a:r>
              <a:rPr lang="en-US" sz="2800" dirty="0">
                <a:solidFill>
                  <a:srgbClr val="008000"/>
                </a:solidFill>
              </a:rPr>
              <a:t>) = (</a:t>
            </a:r>
            <a:r>
              <a:rPr lang="en-US" sz="2800" dirty="0" err="1">
                <a:solidFill>
                  <a:srgbClr val="008000"/>
                </a:solidFill>
              </a:rPr>
              <a:t>len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ul</a:t>
            </a:r>
            <a:r>
              <a:rPr lang="en-US" sz="2800" dirty="0">
                <a:solidFill>
                  <a:srgbClr val="008000"/>
                </a:solidFill>
              </a:rPr>
              <a:t>) </a:t>
            </a:r>
            <a:r>
              <a:rPr lang="en-US" sz="2800" dirty="0" smtClean="0">
                <a:solidFill>
                  <a:srgbClr val="008000"/>
                </a:solidFill>
              </a:rPr>
              <a:t>* </a:t>
            </a:r>
            <a:r>
              <a:rPr lang="en-US" sz="2800" dirty="0">
                <a:solidFill>
                  <a:srgbClr val="008000"/>
                </a:solidFill>
              </a:rPr>
              <a:t>(</a:t>
            </a:r>
            <a:r>
              <a:rPr lang="en-US" sz="2800" dirty="0" err="1">
                <a:solidFill>
                  <a:srgbClr val="008000"/>
                </a:solidFill>
              </a:rPr>
              <a:t>len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vl</a:t>
            </a:r>
            <a:r>
              <a:rPr lang="en-US" sz="2800" dirty="0">
                <a:solidFill>
                  <a:srgbClr val="008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39295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0"/>
            <a:ext cx="3276600" cy="53340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800" dirty="0" smtClean="0"/>
              <a:t>Want to prove:</a:t>
            </a:r>
          </a:p>
        </p:txBody>
      </p:sp>
      <p:sp>
        <p:nvSpPr>
          <p:cNvPr id="8" name="Rectangle 7"/>
          <p:cNvSpPr/>
          <p:nvPr/>
        </p:nvSpPr>
        <p:spPr>
          <a:xfrm>
            <a:off x="2667000" y="71735"/>
            <a:ext cx="50904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len</a:t>
            </a:r>
            <a:r>
              <a:rPr lang="en-US" sz="2400" dirty="0"/>
              <a:t> </a:t>
            </a:r>
            <a:r>
              <a:rPr lang="en-US" sz="2400" dirty="0" smtClean="0"/>
              <a:t>(cart (</a:t>
            </a:r>
            <a:r>
              <a:rPr lang="en-US" sz="2400" dirty="0"/>
              <a:t>u</a:t>
            </a:r>
            <a:r>
              <a:rPr lang="en-US" sz="2400" dirty="0" smtClean="0"/>
              <a:t>::</a:t>
            </a:r>
            <a:r>
              <a:rPr lang="en-US" sz="2400" dirty="0"/>
              <a:t>u</a:t>
            </a:r>
            <a:r>
              <a:rPr lang="en-US" sz="2400" dirty="0" smtClean="0"/>
              <a:t>s) </a:t>
            </a:r>
            <a:r>
              <a:rPr lang="en-US" sz="2400" dirty="0" err="1" smtClean="0"/>
              <a:t>vl</a:t>
            </a:r>
            <a:r>
              <a:rPr lang="en-US" sz="2400" dirty="0" smtClean="0"/>
              <a:t>) = (</a:t>
            </a:r>
            <a:r>
              <a:rPr lang="en-US" sz="2400" dirty="0" err="1" smtClean="0"/>
              <a:t>len</a:t>
            </a:r>
            <a:r>
              <a:rPr lang="en-US" sz="2400" dirty="0" smtClean="0"/>
              <a:t> (u::</a:t>
            </a:r>
            <a:r>
              <a:rPr lang="en-US" sz="2400" dirty="0"/>
              <a:t>u</a:t>
            </a:r>
            <a:r>
              <a:rPr lang="en-US" sz="2400" dirty="0" smtClean="0"/>
              <a:t>s)) * (</a:t>
            </a:r>
            <a:r>
              <a:rPr lang="en-US" sz="2400" dirty="0" err="1" smtClean="0"/>
              <a:t>len</a:t>
            </a:r>
            <a:r>
              <a:rPr lang="en-US" sz="2400" dirty="0" smtClean="0"/>
              <a:t> </a:t>
            </a:r>
            <a:r>
              <a:rPr lang="en-US" sz="2400" dirty="0" err="1" smtClean="0"/>
              <a:t>vl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310147" y="1505129"/>
            <a:ext cx="2609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len</a:t>
            </a:r>
            <a:r>
              <a:rPr lang="en-US" sz="2400" dirty="0"/>
              <a:t> </a:t>
            </a:r>
            <a:r>
              <a:rPr lang="en-US" sz="2400" dirty="0" smtClean="0"/>
              <a:t>(cart (</a:t>
            </a:r>
            <a:r>
              <a:rPr lang="en-US" sz="2400" dirty="0"/>
              <a:t>u</a:t>
            </a:r>
            <a:r>
              <a:rPr lang="en-US" sz="2400" dirty="0" smtClean="0"/>
              <a:t>::</a:t>
            </a:r>
            <a:r>
              <a:rPr lang="en-US" sz="2400" dirty="0"/>
              <a:t>u</a:t>
            </a:r>
            <a:r>
              <a:rPr lang="en-US" sz="2400" dirty="0" smtClean="0"/>
              <a:t>s) </a:t>
            </a:r>
            <a:r>
              <a:rPr lang="en-US" sz="2400" dirty="0" err="1" smtClean="0"/>
              <a:t>vl</a:t>
            </a:r>
            <a:r>
              <a:rPr lang="en-US" sz="2400" dirty="0" smtClean="0"/>
              <a:t>) =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6096000" y="1505129"/>
            <a:ext cx="2871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= (</a:t>
            </a:r>
            <a:r>
              <a:rPr lang="en-US" sz="2400" dirty="0" err="1" smtClean="0"/>
              <a:t>len</a:t>
            </a:r>
            <a:r>
              <a:rPr lang="en-US" sz="2400" dirty="0" smtClean="0"/>
              <a:t> (u::</a:t>
            </a:r>
            <a:r>
              <a:rPr lang="en-US" sz="2400" dirty="0"/>
              <a:t>u</a:t>
            </a:r>
            <a:r>
              <a:rPr lang="en-US" sz="2400" dirty="0" smtClean="0"/>
              <a:t>s)) * (</a:t>
            </a:r>
            <a:r>
              <a:rPr lang="en-US" sz="2400" dirty="0" err="1" smtClean="0"/>
              <a:t>len</a:t>
            </a:r>
            <a:r>
              <a:rPr lang="en-US" sz="2400" dirty="0" smtClean="0"/>
              <a:t> </a:t>
            </a:r>
            <a:r>
              <a:rPr lang="en-US" sz="2400" dirty="0" err="1" smtClean="0"/>
              <a:t>vl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886200" y="1143000"/>
            <a:ext cx="6981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sz="72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10147" y="533400"/>
            <a:ext cx="84612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47" y="4936256"/>
            <a:ext cx="3042653" cy="184554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t="15443"/>
          <a:stretch/>
        </p:blipFill>
        <p:spPr>
          <a:xfrm>
            <a:off x="2560721" y="6172200"/>
            <a:ext cx="6583279" cy="60157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26" y="4114800"/>
            <a:ext cx="4635500" cy="6604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4267200" y="4796135"/>
            <a:ext cx="46230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IH: </a:t>
            </a:r>
            <a:r>
              <a:rPr lang="en-US" sz="2400" dirty="0" err="1" smtClean="0">
                <a:solidFill>
                  <a:srgbClr val="0000FF"/>
                </a:solidFill>
              </a:rPr>
              <a:t>len</a:t>
            </a:r>
            <a:r>
              <a:rPr lang="en-US" sz="2400" dirty="0" smtClean="0">
                <a:solidFill>
                  <a:srgbClr val="0000FF"/>
                </a:solidFill>
              </a:rPr>
              <a:t> (cart us </a:t>
            </a:r>
            <a:r>
              <a:rPr lang="en-US" sz="2400" dirty="0" err="1" smtClean="0">
                <a:solidFill>
                  <a:srgbClr val="0000FF"/>
                </a:solidFill>
              </a:rPr>
              <a:t>vl</a:t>
            </a:r>
            <a:r>
              <a:rPr lang="en-US" sz="2400" dirty="0" smtClean="0">
                <a:solidFill>
                  <a:srgbClr val="0000FF"/>
                </a:solidFill>
              </a:rPr>
              <a:t>) = (</a:t>
            </a:r>
            <a:r>
              <a:rPr lang="en-US" sz="2400" dirty="0" err="1" smtClean="0">
                <a:solidFill>
                  <a:srgbClr val="0000FF"/>
                </a:solidFill>
              </a:rPr>
              <a:t>len</a:t>
            </a:r>
            <a:r>
              <a:rPr lang="en-US" sz="2400" dirty="0" smtClean="0">
                <a:solidFill>
                  <a:srgbClr val="0000FF"/>
                </a:solidFill>
              </a:rPr>
              <a:t> us) </a:t>
            </a:r>
            <a:r>
              <a:rPr lang="en-US" sz="2400" dirty="0">
                <a:solidFill>
                  <a:srgbClr val="0000FF"/>
                </a:solidFill>
              </a:rPr>
              <a:t>*</a:t>
            </a:r>
            <a:r>
              <a:rPr lang="en-US" sz="2400" dirty="0" smtClean="0">
                <a:solidFill>
                  <a:srgbClr val="0000FF"/>
                </a:solidFill>
              </a:rPr>
              <a:t> (</a:t>
            </a:r>
            <a:r>
              <a:rPr lang="en-US" sz="2400" dirty="0" err="1" smtClean="0">
                <a:solidFill>
                  <a:srgbClr val="0000FF"/>
                </a:solidFill>
              </a:rPr>
              <a:t>len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vl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5346700"/>
            <a:ext cx="4025900" cy="7493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>
            <a:alphaModFix amt="23000"/>
          </a:blip>
          <a:srcRect t="4483" b="22807"/>
          <a:stretch/>
        </p:blipFill>
        <p:spPr>
          <a:xfrm>
            <a:off x="-304800" y="3156919"/>
            <a:ext cx="9677400" cy="362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53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34193" y="838200"/>
            <a:ext cx="2609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len</a:t>
            </a:r>
            <a:r>
              <a:rPr lang="en-US" sz="2400" dirty="0"/>
              <a:t> </a:t>
            </a:r>
            <a:r>
              <a:rPr lang="en-US" sz="2400" dirty="0" smtClean="0"/>
              <a:t>(cart (</a:t>
            </a:r>
            <a:r>
              <a:rPr lang="en-US" sz="2400" dirty="0"/>
              <a:t>u</a:t>
            </a:r>
            <a:r>
              <a:rPr lang="en-US" sz="2400" dirty="0" smtClean="0"/>
              <a:t>::</a:t>
            </a:r>
            <a:r>
              <a:rPr lang="en-US" sz="2400" dirty="0"/>
              <a:t>u</a:t>
            </a:r>
            <a:r>
              <a:rPr lang="en-US" sz="2400" dirty="0" smtClean="0"/>
              <a:t>s) </a:t>
            </a:r>
            <a:r>
              <a:rPr lang="en-US" sz="2400" dirty="0" err="1" smtClean="0"/>
              <a:t>vl</a:t>
            </a:r>
            <a:r>
              <a:rPr lang="en-US" sz="2400" dirty="0" smtClean="0"/>
              <a:t>) = </a:t>
            </a:r>
            <a:endParaRPr lang="en-US" sz="24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10147" y="3962400"/>
            <a:ext cx="84612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667000" y="829270"/>
            <a:ext cx="52780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len</a:t>
            </a:r>
            <a:r>
              <a:rPr lang="en-US" sz="2400" dirty="0"/>
              <a:t> </a:t>
            </a:r>
            <a:r>
              <a:rPr lang="en-US" sz="2400" dirty="0" smtClean="0"/>
              <a:t>(map (</a:t>
            </a:r>
            <a:r>
              <a:rPr lang="en-US" sz="2400" dirty="0" err="1" smtClean="0"/>
              <a:t>fn</a:t>
            </a:r>
            <a:r>
              <a:rPr lang="en-US" sz="2400" dirty="0" smtClean="0"/>
              <a:t> x =&gt; (</a:t>
            </a:r>
            <a:r>
              <a:rPr lang="en-US" sz="2400" dirty="0" err="1" smtClean="0"/>
              <a:t>u,x</a:t>
            </a:r>
            <a:r>
              <a:rPr lang="en-US" sz="2400" dirty="0" smtClean="0"/>
              <a:t>)) </a:t>
            </a:r>
            <a:r>
              <a:rPr lang="en-US" sz="2400" dirty="0" err="1" smtClean="0"/>
              <a:t>vl</a:t>
            </a:r>
            <a:r>
              <a:rPr lang="en-US" sz="2400" dirty="0" smtClean="0"/>
              <a:t>) @ (cart us </a:t>
            </a:r>
            <a:r>
              <a:rPr lang="en-US" sz="2400" dirty="0" err="1" smtClean="0"/>
              <a:t>vl</a:t>
            </a:r>
            <a:r>
              <a:rPr lang="en-US" sz="2400" dirty="0" smtClean="0"/>
              <a:t>))  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>
          <a:xfrm>
            <a:off x="4267200" y="4796135"/>
            <a:ext cx="46230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IH: </a:t>
            </a:r>
            <a:r>
              <a:rPr lang="en-US" sz="2400" dirty="0" err="1" smtClean="0">
                <a:solidFill>
                  <a:srgbClr val="0000FF"/>
                </a:solidFill>
              </a:rPr>
              <a:t>len</a:t>
            </a:r>
            <a:r>
              <a:rPr lang="en-US" sz="2400" dirty="0" smtClean="0">
                <a:solidFill>
                  <a:srgbClr val="0000FF"/>
                </a:solidFill>
              </a:rPr>
              <a:t> (cart us </a:t>
            </a:r>
            <a:r>
              <a:rPr lang="en-US" sz="2400" dirty="0" err="1" smtClean="0">
                <a:solidFill>
                  <a:srgbClr val="0000FF"/>
                </a:solidFill>
              </a:rPr>
              <a:t>vl</a:t>
            </a:r>
            <a:r>
              <a:rPr lang="en-US" sz="2400" dirty="0" smtClean="0">
                <a:solidFill>
                  <a:srgbClr val="0000FF"/>
                </a:solidFill>
              </a:rPr>
              <a:t>) = (</a:t>
            </a:r>
            <a:r>
              <a:rPr lang="en-US" sz="2400" dirty="0" err="1" smtClean="0">
                <a:solidFill>
                  <a:srgbClr val="0000FF"/>
                </a:solidFill>
              </a:rPr>
              <a:t>len</a:t>
            </a:r>
            <a:r>
              <a:rPr lang="en-US" sz="2400" dirty="0" smtClean="0">
                <a:solidFill>
                  <a:srgbClr val="0000FF"/>
                </a:solidFill>
              </a:rPr>
              <a:t> us) </a:t>
            </a:r>
            <a:r>
              <a:rPr lang="en-US" sz="2400" dirty="0">
                <a:solidFill>
                  <a:srgbClr val="0000FF"/>
                </a:solidFill>
              </a:rPr>
              <a:t>*</a:t>
            </a:r>
            <a:r>
              <a:rPr lang="en-US" sz="2400" dirty="0" smtClean="0">
                <a:solidFill>
                  <a:srgbClr val="0000FF"/>
                </a:solidFill>
              </a:rPr>
              <a:t> (</a:t>
            </a:r>
            <a:r>
              <a:rPr lang="en-US" sz="2400" dirty="0" err="1" smtClean="0">
                <a:solidFill>
                  <a:srgbClr val="0000FF"/>
                </a:solidFill>
              </a:rPr>
              <a:t>len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vl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47" y="4936256"/>
            <a:ext cx="3042653" cy="184554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5346700"/>
            <a:ext cx="4025900" cy="7493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26" y="4114800"/>
            <a:ext cx="4635500" cy="6604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2667000" y="71735"/>
            <a:ext cx="50904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len</a:t>
            </a:r>
            <a:r>
              <a:rPr lang="en-US" sz="2400" dirty="0"/>
              <a:t> </a:t>
            </a:r>
            <a:r>
              <a:rPr lang="en-US" sz="2400" dirty="0" smtClean="0"/>
              <a:t>(cart (</a:t>
            </a:r>
            <a:r>
              <a:rPr lang="en-US" sz="2400" dirty="0"/>
              <a:t>u</a:t>
            </a:r>
            <a:r>
              <a:rPr lang="en-US" sz="2400" dirty="0" smtClean="0"/>
              <a:t>::</a:t>
            </a:r>
            <a:r>
              <a:rPr lang="en-US" sz="2400" dirty="0"/>
              <a:t>u</a:t>
            </a:r>
            <a:r>
              <a:rPr lang="en-US" sz="2400" dirty="0" smtClean="0"/>
              <a:t>s) </a:t>
            </a:r>
            <a:r>
              <a:rPr lang="en-US" sz="2400" dirty="0" err="1" smtClean="0"/>
              <a:t>vl</a:t>
            </a:r>
            <a:r>
              <a:rPr lang="en-US" sz="2400" dirty="0" smtClean="0"/>
              <a:t>) = (</a:t>
            </a:r>
            <a:r>
              <a:rPr lang="en-US" sz="2400" dirty="0" err="1" smtClean="0"/>
              <a:t>len</a:t>
            </a:r>
            <a:r>
              <a:rPr lang="en-US" sz="2400" dirty="0" smtClean="0"/>
              <a:t> (u::</a:t>
            </a:r>
            <a:r>
              <a:rPr lang="en-US" sz="2400" dirty="0"/>
              <a:t>u</a:t>
            </a:r>
            <a:r>
              <a:rPr lang="en-US" sz="2400" dirty="0" smtClean="0"/>
              <a:t>s)) * (</a:t>
            </a:r>
            <a:r>
              <a:rPr lang="en-US" sz="2400" dirty="0" err="1" smtClean="0"/>
              <a:t>len</a:t>
            </a:r>
            <a:r>
              <a:rPr lang="en-US" sz="2400" dirty="0" smtClean="0"/>
              <a:t> </a:t>
            </a:r>
            <a:r>
              <a:rPr lang="en-US" sz="2400" dirty="0" err="1" smtClean="0"/>
              <a:t>vl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310147" y="533400"/>
            <a:ext cx="84612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/>
          <p:cNvSpPr txBox="1">
            <a:spLocks/>
          </p:cNvSpPr>
          <p:nvPr/>
        </p:nvSpPr>
        <p:spPr>
          <a:xfrm>
            <a:off x="228600" y="0"/>
            <a:ext cx="3276600" cy="53340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800" dirty="0" smtClean="0"/>
              <a:t>Want to prove: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363907" y="1828800"/>
            <a:ext cx="33562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= </a:t>
            </a:r>
            <a:r>
              <a:rPr lang="en-US" sz="2400" dirty="0" err="1" smtClean="0"/>
              <a:t>len</a:t>
            </a:r>
            <a:r>
              <a:rPr lang="en-US" sz="2400" dirty="0" smtClean="0"/>
              <a:t> (</a:t>
            </a:r>
            <a:r>
              <a:rPr lang="en-US" sz="2400" dirty="0" err="1" smtClean="0"/>
              <a:t>vl</a:t>
            </a:r>
            <a:r>
              <a:rPr lang="en-US" sz="2400" dirty="0" smtClean="0"/>
              <a:t>) + </a:t>
            </a:r>
            <a:r>
              <a:rPr lang="en-US" sz="2400" dirty="0" err="1" smtClean="0"/>
              <a:t>len</a:t>
            </a:r>
            <a:r>
              <a:rPr lang="en-US" sz="2400" dirty="0" smtClean="0"/>
              <a:t>(cart us </a:t>
            </a:r>
            <a:r>
              <a:rPr lang="en-US" sz="2400" dirty="0" err="1" smtClean="0"/>
              <a:t>vl</a:t>
            </a:r>
            <a:r>
              <a:rPr lang="en-US" sz="2400" dirty="0" smtClean="0"/>
              <a:t>)  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8077200" y="1459468"/>
            <a:ext cx="100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“@” fact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362200" y="2362200"/>
            <a:ext cx="36185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= </a:t>
            </a:r>
            <a:r>
              <a:rPr lang="en-US" sz="2400" dirty="0" err="1" smtClean="0"/>
              <a:t>len</a:t>
            </a:r>
            <a:r>
              <a:rPr lang="en-US" sz="2400" dirty="0" smtClean="0"/>
              <a:t> (</a:t>
            </a:r>
            <a:r>
              <a:rPr lang="en-US" sz="2400" dirty="0" err="1" smtClean="0"/>
              <a:t>vl</a:t>
            </a:r>
            <a:r>
              <a:rPr lang="en-US" sz="2400" dirty="0" smtClean="0"/>
              <a:t>) + (</a:t>
            </a:r>
            <a:r>
              <a:rPr lang="en-US" sz="2400" dirty="0" err="1" smtClean="0"/>
              <a:t>len</a:t>
            </a:r>
            <a:r>
              <a:rPr lang="en-US" sz="2400" dirty="0" smtClean="0"/>
              <a:t> us) * (</a:t>
            </a:r>
            <a:r>
              <a:rPr lang="en-US" sz="2400" dirty="0" err="1" smtClean="0"/>
              <a:t>len</a:t>
            </a:r>
            <a:r>
              <a:rPr lang="en-US" sz="2400" dirty="0" smtClean="0"/>
              <a:t> </a:t>
            </a:r>
            <a:r>
              <a:rPr lang="en-US" sz="2400" dirty="0" err="1" smtClean="0"/>
              <a:t>vl</a:t>
            </a:r>
            <a:r>
              <a:rPr lang="en-US" sz="2400" dirty="0" smtClean="0"/>
              <a:t>)  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6324600" y="2454533"/>
            <a:ext cx="198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inductive hypothesis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362200" y="2900065"/>
            <a:ext cx="3146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= (1 + (</a:t>
            </a:r>
            <a:r>
              <a:rPr lang="en-US" sz="2400" dirty="0" err="1" smtClean="0"/>
              <a:t>len</a:t>
            </a:r>
            <a:r>
              <a:rPr lang="en-US" sz="2400" dirty="0" smtClean="0"/>
              <a:t> us)) * (</a:t>
            </a:r>
            <a:r>
              <a:rPr lang="en-US" sz="2400" dirty="0" err="1" smtClean="0"/>
              <a:t>len</a:t>
            </a:r>
            <a:r>
              <a:rPr lang="en-US" sz="2400" dirty="0" smtClean="0"/>
              <a:t> </a:t>
            </a:r>
            <a:r>
              <a:rPr lang="en-US" sz="2400" dirty="0" err="1" smtClean="0"/>
              <a:t>vl</a:t>
            </a:r>
            <a:r>
              <a:rPr lang="en-US" sz="2400" dirty="0" smtClean="0"/>
              <a:t>)  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6324600" y="2976265"/>
            <a:ext cx="62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math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39000" y="5334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definition of cart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322270" y="3352800"/>
            <a:ext cx="2871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= (</a:t>
            </a:r>
            <a:r>
              <a:rPr lang="en-US" sz="2400" dirty="0" err="1" smtClean="0"/>
              <a:t>len</a:t>
            </a:r>
            <a:r>
              <a:rPr lang="en-US" sz="2400" dirty="0" smtClean="0"/>
              <a:t> (u::us)) * (</a:t>
            </a:r>
            <a:r>
              <a:rPr lang="en-US" sz="2400" dirty="0" err="1" smtClean="0"/>
              <a:t>len</a:t>
            </a:r>
            <a:r>
              <a:rPr lang="en-US" sz="2400" dirty="0" smtClean="0"/>
              <a:t> </a:t>
            </a:r>
            <a:r>
              <a:rPr lang="en-US" sz="2400" dirty="0" err="1" smtClean="0"/>
              <a:t>vl</a:t>
            </a:r>
            <a:r>
              <a:rPr lang="en-US" sz="2400" dirty="0" smtClean="0"/>
              <a:t>)  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6282963" y="3429000"/>
            <a:ext cx="16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definition of </a:t>
            </a:r>
            <a:r>
              <a:rPr lang="en-US" dirty="0" err="1" smtClean="0">
                <a:solidFill>
                  <a:srgbClr val="0000FF"/>
                </a:solidFill>
              </a:rPr>
              <a:t>len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62200" y="1367135"/>
            <a:ext cx="59006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= </a:t>
            </a:r>
            <a:r>
              <a:rPr lang="en-US" sz="2400" dirty="0" err="1" smtClean="0"/>
              <a:t>len</a:t>
            </a:r>
            <a:r>
              <a:rPr lang="en-US" sz="2400" dirty="0" smtClean="0"/>
              <a:t> (map (</a:t>
            </a:r>
            <a:r>
              <a:rPr lang="en-US" sz="2400" dirty="0" err="1" smtClean="0"/>
              <a:t>fn</a:t>
            </a:r>
            <a:r>
              <a:rPr lang="en-US" sz="2400" dirty="0" smtClean="0"/>
              <a:t> x =&gt; (</a:t>
            </a:r>
            <a:r>
              <a:rPr lang="en-US" sz="2400" dirty="0" err="1" smtClean="0"/>
              <a:t>u,x</a:t>
            </a:r>
            <a:r>
              <a:rPr lang="en-US" sz="2400" dirty="0" smtClean="0"/>
              <a:t>)) </a:t>
            </a:r>
            <a:r>
              <a:rPr lang="en-US" sz="2400" dirty="0" err="1" smtClean="0"/>
              <a:t>vl</a:t>
            </a:r>
            <a:r>
              <a:rPr lang="en-US" sz="2400" dirty="0" smtClean="0"/>
              <a:t>)) + </a:t>
            </a:r>
            <a:r>
              <a:rPr lang="en-US" sz="2400" dirty="0" err="1" smtClean="0"/>
              <a:t>len</a:t>
            </a:r>
            <a:r>
              <a:rPr lang="en-US" sz="2400" dirty="0" smtClean="0"/>
              <a:t> (cart us </a:t>
            </a:r>
            <a:r>
              <a:rPr lang="en-US" sz="2400" dirty="0" err="1" smtClean="0"/>
              <a:t>vl</a:t>
            </a:r>
            <a:r>
              <a:rPr lang="en-US" sz="2400" dirty="0" smtClean="0"/>
              <a:t>)  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6401507" y="19050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“map” fact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200" y="6172200"/>
            <a:ext cx="5943600" cy="56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5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refresher: </a:t>
            </a:r>
            <a:r>
              <a:rPr lang="en-US" dirty="0" err="1" smtClean="0"/>
              <a:t>datatypes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1981200"/>
            <a:ext cx="7781365" cy="53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20" y="3048000"/>
            <a:ext cx="5907024" cy="144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820" y="5029200"/>
            <a:ext cx="5295418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450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</a:t>
            </a:r>
            <a:r>
              <a:rPr lang="en-US" dirty="0" err="1" smtClean="0"/>
              <a:t>datatype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752600"/>
            <a:ext cx="6515100" cy="11176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2590800" y="2133600"/>
            <a:ext cx="76200" cy="16002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19200" y="3785755"/>
            <a:ext cx="6545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smtClean="0"/>
              <a:t>Defines a type variable for use in the </a:t>
            </a:r>
            <a:r>
              <a:rPr lang="en-US" sz="2000" dirty="0" err="1" smtClean="0"/>
              <a:t>datatype</a:t>
            </a:r>
            <a:r>
              <a:rPr lang="en-US" sz="2000" dirty="0" smtClean="0"/>
              <a:t> constructors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Still just defines a new type called “</a:t>
            </a:r>
            <a:r>
              <a:rPr lang="en-US" sz="2000" dirty="0" err="1" smtClean="0"/>
              <a:t>binTree</a:t>
            </a:r>
            <a:r>
              <a:rPr lang="en-US" sz="2000" dirty="0" smtClean="0"/>
              <a:t>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66010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153400" cy="990600"/>
          </a:xfrm>
        </p:spPr>
        <p:txBody>
          <a:bodyPr/>
          <a:lstStyle/>
          <a:p>
            <a:r>
              <a:rPr lang="en-US" dirty="0" smtClean="0"/>
              <a:t>List induction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8686800" cy="24384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State what you’re trying to prove!</a:t>
            </a:r>
          </a:p>
          <a:p>
            <a:pPr marL="514350" indent="-514350">
              <a:buAutoNum type="arabicPeriod"/>
            </a:pPr>
            <a:r>
              <a:rPr lang="en-US" dirty="0" smtClean="0"/>
              <a:t>State and prove the base case (often empty list)</a:t>
            </a:r>
          </a:p>
          <a:p>
            <a:pPr marL="514350" indent="-514350">
              <a:buAutoNum type="arabicPeriod"/>
            </a:pPr>
            <a:r>
              <a:rPr lang="en-US" dirty="0" smtClean="0"/>
              <a:t>Assume it’s true for </a:t>
            </a:r>
            <a:r>
              <a:rPr lang="en-US" dirty="0" err="1" smtClean="0"/>
              <a:t>sublists</a:t>
            </a:r>
            <a:r>
              <a:rPr lang="en-US" dirty="0" smtClean="0"/>
              <a:t> – inductive hypothesis</a:t>
            </a:r>
          </a:p>
          <a:p>
            <a:pPr marL="514350" indent="-514350">
              <a:buAutoNum type="arabicPeriod"/>
            </a:pPr>
            <a:r>
              <a:rPr lang="en-US" dirty="0" smtClean="0"/>
              <a:t>Show that it holds for the full list</a:t>
            </a:r>
          </a:p>
        </p:txBody>
      </p:sp>
    </p:spTree>
    <p:extLst>
      <p:ext uri="{BB962C8B-B14F-4D97-AF65-F5344CB8AC3E}">
        <p14:creationId xmlns:p14="http://schemas.microsoft.com/office/powerpoint/2010/main" val="1035869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</a:t>
            </a:r>
            <a:r>
              <a:rPr lang="en-US" dirty="0" err="1" smtClean="0"/>
              <a:t>datatype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752600"/>
            <a:ext cx="6515100" cy="111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4008034"/>
            <a:ext cx="1983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is this?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461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3581400" y="3657600"/>
            <a:ext cx="541421" cy="48840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</a:t>
            </a:r>
            <a:r>
              <a:rPr lang="en-US" dirty="0" err="1" smtClean="0"/>
              <a:t>datatype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752600"/>
            <a:ext cx="6515100" cy="111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8421" y="3043535"/>
            <a:ext cx="1649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Binary Tree!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17580" y="2438400"/>
            <a:ext cx="5264320" cy="355600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49579" y="3657600"/>
            <a:ext cx="421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‘a</a:t>
            </a:r>
            <a:endParaRPr lang="en-US" sz="2400" dirty="0"/>
          </a:p>
        </p:txBody>
      </p:sp>
      <p:cxnSp>
        <p:nvCxnSpPr>
          <p:cNvPr id="10" name="Straight Connector 9"/>
          <p:cNvCxnSpPr>
            <a:endCxn id="14" idx="0"/>
          </p:cNvCxnSpPr>
          <p:nvPr/>
        </p:nvCxnSpPr>
        <p:spPr>
          <a:xfrm flipH="1">
            <a:off x="2950170" y="4038600"/>
            <a:ext cx="699410" cy="75753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6" idx="0"/>
          </p:cNvCxnSpPr>
          <p:nvPr/>
        </p:nvCxnSpPr>
        <p:spPr>
          <a:xfrm>
            <a:off x="4071540" y="4038600"/>
            <a:ext cx="598291" cy="75753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Isosceles Triangle 13"/>
          <p:cNvSpPr/>
          <p:nvPr/>
        </p:nvSpPr>
        <p:spPr>
          <a:xfrm>
            <a:off x="2286000" y="4796135"/>
            <a:ext cx="1328339" cy="1376065"/>
          </a:xfrm>
          <a:prstGeom prst="triangle">
            <a:avLst/>
          </a:pr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362200" y="5703332"/>
            <a:ext cx="1102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‘a </a:t>
            </a:r>
            <a:r>
              <a:rPr lang="en-US" dirty="0" err="1" smtClean="0"/>
              <a:t>binTree</a:t>
            </a:r>
            <a:endParaRPr lang="en-US" dirty="0"/>
          </a:p>
        </p:txBody>
      </p:sp>
      <p:sp>
        <p:nvSpPr>
          <p:cNvPr id="16" name="Isosceles Triangle 15"/>
          <p:cNvSpPr/>
          <p:nvPr/>
        </p:nvSpPr>
        <p:spPr>
          <a:xfrm>
            <a:off x="4005661" y="4796135"/>
            <a:ext cx="1328339" cy="1376065"/>
          </a:xfrm>
          <a:prstGeom prst="triangle">
            <a:avLst/>
          </a:pr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155102" y="5703332"/>
            <a:ext cx="1102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‘a </a:t>
            </a:r>
            <a:r>
              <a:rPr lang="en-US" dirty="0" err="1" smtClean="0"/>
              <a:t>binTree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385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</a:t>
            </a:r>
            <a:r>
              <a:rPr lang="en-US" dirty="0" err="1" smtClean="0"/>
              <a:t>datatype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752600"/>
            <a:ext cx="6515100" cy="111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5800" y="3309610"/>
            <a:ext cx="3742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does this look like?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298915"/>
            <a:ext cx="3545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Node(Empty, 1, Empty);</a:t>
            </a:r>
          </a:p>
        </p:txBody>
      </p:sp>
    </p:spTree>
    <p:extLst>
      <p:ext uri="{BB962C8B-B14F-4D97-AF65-F5344CB8AC3E}">
        <p14:creationId xmlns:p14="http://schemas.microsoft.com/office/powerpoint/2010/main" val="2329992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</a:t>
            </a:r>
            <a:r>
              <a:rPr lang="en-US" dirty="0" err="1" smtClean="0"/>
              <a:t>datatype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752600"/>
            <a:ext cx="6515100" cy="1117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3298915"/>
            <a:ext cx="3545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Node(Empty, 1, Empty);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49579" y="4278868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950170" y="4659868"/>
            <a:ext cx="699410" cy="75753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71540" y="4659868"/>
            <a:ext cx="598291" cy="75753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90800" y="5345668"/>
            <a:ext cx="74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297298" y="5334000"/>
            <a:ext cx="745066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3581400" y="4267200"/>
            <a:ext cx="541421" cy="48840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21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</a:t>
            </a:r>
            <a:r>
              <a:rPr lang="en-US" dirty="0" err="1" smtClean="0"/>
              <a:t>datatype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752600"/>
            <a:ext cx="6515100" cy="111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5410200"/>
            <a:ext cx="3742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does this look like?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333690"/>
            <a:ext cx="77280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Node(Node(Empty, 3, Node(Empty, 4, Empty)), 5, Node(Empty, 9, Empty));</a:t>
            </a:r>
          </a:p>
        </p:txBody>
      </p:sp>
    </p:spTree>
    <p:extLst>
      <p:ext uri="{BB962C8B-B14F-4D97-AF65-F5344CB8AC3E}">
        <p14:creationId xmlns:p14="http://schemas.microsoft.com/office/powerpoint/2010/main" val="2887161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</a:t>
            </a:r>
            <a:r>
              <a:rPr lang="en-US" dirty="0" err="1" smtClean="0"/>
              <a:t>datatype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752600"/>
            <a:ext cx="6515100" cy="111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49579" y="3745468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950170" y="4126468"/>
            <a:ext cx="699410" cy="36486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71540" y="4126468"/>
            <a:ext cx="970824" cy="36486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581400" y="3733800"/>
            <a:ext cx="541421" cy="48840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20394" y="4431268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981200" y="4812268"/>
            <a:ext cx="539195" cy="394597"/>
          </a:xfrm>
          <a:prstGeom prst="line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41" idx="0"/>
          </p:cNvCxnSpPr>
          <p:nvPr/>
        </p:nvCxnSpPr>
        <p:spPr>
          <a:xfrm>
            <a:off x="2942355" y="4812268"/>
            <a:ext cx="300156" cy="338130"/>
          </a:xfrm>
          <a:prstGeom prst="line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64734" y="5334000"/>
            <a:ext cx="745066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2452215" y="4419600"/>
            <a:ext cx="541421" cy="488402"/>
          </a:xfrm>
          <a:prstGeom prst="ellipse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81000" y="2895600"/>
            <a:ext cx="7728047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Node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008000"/>
                </a:solidFill>
              </a:rPr>
              <a:t>Node(Empty, 3,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6600"/>
                </a:solidFill>
              </a:rPr>
              <a:t>Node(Empty, 4, Empty)</a:t>
            </a:r>
            <a:r>
              <a:rPr lang="en-US" sz="2000" dirty="0"/>
              <a:t>),</a:t>
            </a:r>
            <a:r>
              <a:rPr lang="en-US" sz="2000" dirty="0">
                <a:solidFill>
                  <a:srgbClr val="558BB8"/>
                </a:solidFill>
              </a:rPr>
              <a:t> 5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000090"/>
                </a:solidFill>
              </a:rPr>
              <a:t>Node(Empty, 9, Empty)</a:t>
            </a:r>
            <a:r>
              <a:rPr lang="en-US" sz="2000" dirty="0"/>
              <a:t>);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08527" y="5188803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2694814" y="5569803"/>
            <a:ext cx="313714" cy="449997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430488" y="5569803"/>
            <a:ext cx="225758" cy="449997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042882" y="6019800"/>
            <a:ext cx="74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321348" y="6019800"/>
            <a:ext cx="745066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4994853" y="4404531"/>
            <a:ext cx="541421" cy="488402"/>
          </a:xfrm>
          <a:prstGeom prst="ellipse">
            <a:avLst/>
          </a:prstGeom>
          <a:noFill/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114313" y="4419600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9</a:t>
            </a:r>
            <a:endParaRPr lang="en-US" sz="2400" dirty="0"/>
          </a:p>
        </p:txBody>
      </p:sp>
      <p:cxnSp>
        <p:nvCxnSpPr>
          <p:cNvPr id="37" name="Straight Connector 36"/>
          <p:cNvCxnSpPr>
            <a:stCxn id="29" idx="3"/>
          </p:cNvCxnSpPr>
          <p:nvPr/>
        </p:nvCxnSpPr>
        <p:spPr>
          <a:xfrm flipH="1">
            <a:off x="4800600" y="4821408"/>
            <a:ext cx="273542" cy="505389"/>
          </a:xfrm>
          <a:prstGeom prst="line">
            <a:avLst/>
          </a:prstGeom>
          <a:ln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9" idx="5"/>
          </p:cNvCxnSpPr>
          <p:nvPr/>
        </p:nvCxnSpPr>
        <p:spPr>
          <a:xfrm>
            <a:off x="5456985" y="4821408"/>
            <a:ext cx="305047" cy="505389"/>
          </a:xfrm>
          <a:prstGeom prst="line">
            <a:avLst/>
          </a:prstGeom>
          <a:ln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419600" y="5326797"/>
            <a:ext cx="74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503334" y="5308735"/>
            <a:ext cx="745066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</a:t>
            </a: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2971800" y="5150398"/>
            <a:ext cx="541421" cy="488402"/>
          </a:xfrm>
          <a:prstGeom prst="ellipse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18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</a:t>
            </a:r>
            <a:r>
              <a:rPr lang="en-US" dirty="0" err="1" smtClean="0"/>
              <a:t>datatype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752600"/>
            <a:ext cx="6515100" cy="111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5410200"/>
            <a:ext cx="3742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does this look like?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333690"/>
            <a:ext cx="64302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Node(Node(Empty, </a:t>
            </a:r>
            <a:r>
              <a:rPr lang="en-US" sz="2000" dirty="0" smtClean="0"/>
              <a:t>“apple”, </a:t>
            </a:r>
            <a:r>
              <a:rPr lang="en-US" sz="2000" dirty="0"/>
              <a:t>Node(Empty, </a:t>
            </a:r>
            <a:r>
              <a:rPr lang="en-US" sz="2000" dirty="0" smtClean="0"/>
              <a:t>“banana”, </a:t>
            </a:r>
            <a:r>
              <a:rPr lang="en-US" sz="2000" dirty="0"/>
              <a:t>Empty)),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   “carrot”</a:t>
            </a:r>
            <a:r>
              <a:rPr lang="en-US" sz="2000" dirty="0" smtClean="0"/>
              <a:t>,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</a:t>
            </a:r>
            <a:r>
              <a:rPr lang="en-US" sz="2000" dirty="0" smtClean="0"/>
              <a:t>Node</a:t>
            </a:r>
            <a:r>
              <a:rPr lang="en-US" sz="2000" dirty="0"/>
              <a:t>(Empty, </a:t>
            </a:r>
            <a:r>
              <a:rPr lang="en-US" sz="2000" dirty="0" smtClean="0"/>
              <a:t>“</a:t>
            </a:r>
            <a:r>
              <a:rPr lang="en-US" sz="2000" dirty="0" err="1" smtClean="0"/>
              <a:t>rubarb</a:t>
            </a:r>
            <a:r>
              <a:rPr lang="en-US" sz="2000" dirty="0" smtClean="0"/>
              <a:t>”, </a:t>
            </a:r>
            <a:r>
              <a:rPr lang="en-US" sz="2000" dirty="0"/>
              <a:t>Empty));</a:t>
            </a:r>
          </a:p>
        </p:txBody>
      </p:sp>
    </p:spTree>
    <p:extLst>
      <p:ext uri="{BB962C8B-B14F-4D97-AF65-F5344CB8AC3E}">
        <p14:creationId xmlns:p14="http://schemas.microsoft.com/office/powerpoint/2010/main" val="3672662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</a:t>
            </a:r>
            <a:r>
              <a:rPr lang="en-US" dirty="0" err="1" smtClean="0"/>
              <a:t>datatype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752600"/>
            <a:ext cx="6515100" cy="111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5200" y="3745468"/>
            <a:ext cx="72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carrot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950170" y="4126468"/>
            <a:ext cx="699410" cy="36486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71540" y="4126468"/>
            <a:ext cx="970824" cy="36486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581400" y="3733800"/>
            <a:ext cx="541421" cy="48840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391420" y="4462046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apple</a:t>
            </a:r>
            <a:endParaRPr lang="en-US" sz="1600" dirty="0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981200" y="4812268"/>
            <a:ext cx="539195" cy="394597"/>
          </a:xfrm>
          <a:prstGeom prst="line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41" idx="0"/>
          </p:cNvCxnSpPr>
          <p:nvPr/>
        </p:nvCxnSpPr>
        <p:spPr>
          <a:xfrm>
            <a:off x="2942355" y="4812268"/>
            <a:ext cx="300156" cy="338130"/>
          </a:xfrm>
          <a:prstGeom prst="line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64734" y="5334000"/>
            <a:ext cx="745066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2452215" y="4419600"/>
            <a:ext cx="541421" cy="488402"/>
          </a:xfrm>
          <a:prstGeom prst="ellipse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81000" y="2895600"/>
            <a:ext cx="6430241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Node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008000"/>
                </a:solidFill>
              </a:rPr>
              <a:t>Node(Empty, </a:t>
            </a:r>
            <a:r>
              <a:rPr lang="en-US" sz="2000" dirty="0" smtClean="0">
                <a:solidFill>
                  <a:srgbClr val="008000"/>
                </a:solidFill>
              </a:rPr>
              <a:t>“apple”</a:t>
            </a:r>
            <a:r>
              <a:rPr lang="en-US" sz="2000" dirty="0" smtClean="0">
                <a:solidFill>
                  <a:srgbClr val="008000"/>
                </a:solidFill>
              </a:rPr>
              <a:t>,</a:t>
            </a:r>
            <a:r>
              <a:rPr lang="en-US" sz="2000" dirty="0" smtClean="0"/>
              <a:t> </a:t>
            </a:r>
            <a:r>
              <a:rPr lang="en-US" sz="2000" dirty="0">
                <a:solidFill>
                  <a:srgbClr val="FF6600"/>
                </a:solidFill>
              </a:rPr>
              <a:t>Node(Empty, </a:t>
            </a:r>
            <a:r>
              <a:rPr lang="en-US" sz="2000" dirty="0" smtClean="0">
                <a:solidFill>
                  <a:srgbClr val="FF6600"/>
                </a:solidFill>
              </a:rPr>
              <a:t>“banana”, </a:t>
            </a:r>
            <a:r>
              <a:rPr lang="en-US" sz="2000" dirty="0">
                <a:solidFill>
                  <a:srgbClr val="FF6600"/>
                </a:solidFill>
              </a:rPr>
              <a:t>Empty)</a:t>
            </a:r>
            <a:r>
              <a:rPr lang="en-US" sz="2000" dirty="0"/>
              <a:t>),</a:t>
            </a:r>
            <a:r>
              <a:rPr lang="en-US" sz="2000" dirty="0">
                <a:solidFill>
                  <a:srgbClr val="558BB8"/>
                </a:solidFill>
              </a:rPr>
              <a:t> </a:t>
            </a:r>
            <a:endParaRPr lang="en-US" sz="2000" dirty="0" smtClean="0">
              <a:solidFill>
                <a:srgbClr val="558BB8"/>
              </a:solidFill>
            </a:endParaRPr>
          </a:p>
          <a:p>
            <a:r>
              <a:rPr lang="en-US" sz="2000" dirty="0">
                <a:solidFill>
                  <a:srgbClr val="558BB8"/>
                </a:solidFill>
              </a:rPr>
              <a:t> </a:t>
            </a:r>
            <a:r>
              <a:rPr lang="en-US" sz="2000" dirty="0" smtClean="0">
                <a:solidFill>
                  <a:srgbClr val="558BB8"/>
                </a:solidFill>
              </a:rPr>
              <a:t>       “carrot”</a:t>
            </a:r>
            <a:r>
              <a:rPr lang="en-US" sz="2000" dirty="0" smtClean="0"/>
              <a:t>, </a:t>
            </a:r>
            <a:r>
              <a:rPr lang="en-US" sz="2000" dirty="0">
                <a:solidFill>
                  <a:srgbClr val="000090"/>
                </a:solidFill>
              </a:rPr>
              <a:t>Node(Empty, </a:t>
            </a:r>
            <a:r>
              <a:rPr lang="en-US" sz="2000" dirty="0" smtClean="0">
                <a:solidFill>
                  <a:srgbClr val="000090"/>
                </a:solidFill>
              </a:rPr>
              <a:t>“</a:t>
            </a:r>
            <a:r>
              <a:rPr lang="en-US" sz="2000" dirty="0" err="1" smtClean="0">
                <a:solidFill>
                  <a:srgbClr val="000090"/>
                </a:solidFill>
              </a:rPr>
              <a:t>rubarb</a:t>
            </a:r>
            <a:r>
              <a:rPr lang="en-US" sz="2000" dirty="0" smtClean="0">
                <a:solidFill>
                  <a:srgbClr val="000090"/>
                </a:solidFill>
              </a:rPr>
              <a:t>”</a:t>
            </a:r>
            <a:r>
              <a:rPr lang="en-US" sz="2000" dirty="0" smtClean="0">
                <a:solidFill>
                  <a:srgbClr val="000090"/>
                </a:solidFill>
              </a:rPr>
              <a:t>, </a:t>
            </a:r>
            <a:r>
              <a:rPr lang="en-US" sz="2000" dirty="0">
                <a:solidFill>
                  <a:srgbClr val="000090"/>
                </a:solidFill>
              </a:rPr>
              <a:t>Empty)</a:t>
            </a:r>
            <a:r>
              <a:rPr lang="en-US" sz="2000" dirty="0"/>
              <a:t>);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22295" y="5209401"/>
            <a:ext cx="6591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banana</a:t>
            </a:r>
            <a:endParaRPr lang="en-US" sz="1200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2694814" y="5569803"/>
            <a:ext cx="313714" cy="449997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430488" y="5569803"/>
            <a:ext cx="225758" cy="449997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042882" y="6019800"/>
            <a:ext cx="74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321348" y="6019800"/>
            <a:ext cx="745066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4994853" y="4404531"/>
            <a:ext cx="541421" cy="488402"/>
          </a:xfrm>
          <a:prstGeom prst="ellipse">
            <a:avLst/>
          </a:prstGeom>
          <a:noFill/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953997" y="4419600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rubarb</a:t>
            </a:r>
            <a:endParaRPr lang="en-US" sz="1400" dirty="0"/>
          </a:p>
        </p:txBody>
      </p:sp>
      <p:cxnSp>
        <p:nvCxnSpPr>
          <p:cNvPr id="37" name="Straight Connector 36"/>
          <p:cNvCxnSpPr>
            <a:stCxn id="29" idx="3"/>
          </p:cNvCxnSpPr>
          <p:nvPr/>
        </p:nvCxnSpPr>
        <p:spPr>
          <a:xfrm flipH="1">
            <a:off x="4800600" y="4821408"/>
            <a:ext cx="273542" cy="505389"/>
          </a:xfrm>
          <a:prstGeom prst="line">
            <a:avLst/>
          </a:prstGeom>
          <a:ln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9" idx="5"/>
          </p:cNvCxnSpPr>
          <p:nvPr/>
        </p:nvCxnSpPr>
        <p:spPr>
          <a:xfrm>
            <a:off x="5456985" y="4821408"/>
            <a:ext cx="305047" cy="505389"/>
          </a:xfrm>
          <a:prstGeom prst="line">
            <a:avLst/>
          </a:prstGeom>
          <a:ln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419600" y="5326797"/>
            <a:ext cx="74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503334" y="5308735"/>
            <a:ext cx="745066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</a:t>
            </a: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2971800" y="5150398"/>
            <a:ext cx="541421" cy="488402"/>
          </a:xfrm>
          <a:prstGeom prst="ellipse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60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acts about binary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819400"/>
            <a:ext cx="81534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Counting elements in a </a:t>
            </a:r>
            <a:r>
              <a:rPr lang="en-US" dirty="0" smtClean="0"/>
              <a:t>tree N( ):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5964" y="3352800"/>
            <a:ext cx="1594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N(Empty) =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48006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many Nodes (i.e. values) are in an empty binary tree?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25600"/>
            <a:ext cx="6515100" cy="11176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01752" y="26670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044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acts about binary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819400"/>
            <a:ext cx="81534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Counting elements in a </a:t>
            </a:r>
            <a:r>
              <a:rPr lang="en-US" dirty="0" smtClean="0"/>
              <a:t>tree N( ):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5964" y="3352800"/>
            <a:ext cx="1848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N(Empty) = 0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25600"/>
            <a:ext cx="6515100" cy="11176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01752" y="26670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421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fact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2648" y="1905000"/>
            <a:ext cx="386095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aseline="30000" dirty="0" err="1" smtClean="0"/>
              <a:t>len</a:t>
            </a:r>
            <a:r>
              <a:rPr lang="en-US" sz="4800" baseline="30000" dirty="0" smtClean="0"/>
              <a:t> </a:t>
            </a:r>
            <a:r>
              <a:rPr lang="en-US" sz="4800" baseline="30000" dirty="0"/>
              <a:t>(map f </a:t>
            </a:r>
            <a:r>
              <a:rPr lang="en-US" sz="4800" baseline="30000" dirty="0" err="1" smtClean="0"/>
              <a:t>lst</a:t>
            </a:r>
            <a:r>
              <a:rPr lang="en-US" sz="4800" baseline="30000" dirty="0"/>
              <a:t>) = </a:t>
            </a:r>
            <a:r>
              <a:rPr lang="en-US" sz="4800" baseline="30000" dirty="0" err="1"/>
              <a:t>len</a:t>
            </a:r>
            <a:r>
              <a:rPr lang="en-US" sz="4800" baseline="30000" dirty="0"/>
              <a:t> </a:t>
            </a:r>
            <a:r>
              <a:rPr lang="en-US" sz="4800" baseline="30000" dirty="0" err="1" smtClean="0"/>
              <a:t>lst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2053939" y="3313093"/>
            <a:ext cx="30514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does this say?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Does it make sense?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101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acts about binary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819400"/>
            <a:ext cx="81534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Counting elements in a </a:t>
            </a:r>
            <a:r>
              <a:rPr lang="en-US" dirty="0" smtClean="0"/>
              <a:t>tree N( ):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5964" y="3352800"/>
            <a:ext cx="2782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N(Empty)            = 0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25600"/>
            <a:ext cx="6515100" cy="11176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01752" y="26670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600" y="4034135"/>
            <a:ext cx="2575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N(Node(u, </a:t>
            </a:r>
            <a:r>
              <a:rPr lang="en-US" sz="2400" dirty="0" err="1" smtClean="0">
                <a:solidFill>
                  <a:srgbClr val="000000"/>
                </a:solidFill>
              </a:rPr>
              <a:t>elt</a:t>
            </a:r>
            <a:r>
              <a:rPr lang="en-US" sz="2400" dirty="0" smtClean="0">
                <a:solidFill>
                  <a:srgbClr val="000000"/>
                </a:solidFill>
              </a:rPr>
              <a:t>, v)) =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5029200"/>
            <a:ext cx="4876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many Nodes (i.e. values) are in non-empty binary tree (stated recursively)?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43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 about binary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819400"/>
            <a:ext cx="81534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Counting elements in a </a:t>
            </a:r>
            <a:r>
              <a:rPr lang="en-US" dirty="0" smtClean="0"/>
              <a:t>tree N( ):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5964" y="3352800"/>
            <a:ext cx="27828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N(Empty)            = 0</a:t>
            </a:r>
          </a:p>
          <a:p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25600"/>
            <a:ext cx="6515100" cy="11176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01752" y="26670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600" y="4034135"/>
            <a:ext cx="4594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N(Node(u, </a:t>
            </a:r>
            <a:r>
              <a:rPr lang="en-US" sz="2400" dirty="0" err="1" smtClean="0">
                <a:solidFill>
                  <a:srgbClr val="000000"/>
                </a:solidFill>
              </a:rPr>
              <a:t>elt</a:t>
            </a:r>
            <a:r>
              <a:rPr lang="en-US" sz="2400" dirty="0" smtClean="0">
                <a:solidFill>
                  <a:srgbClr val="000000"/>
                </a:solidFill>
              </a:rPr>
              <a:t>, v)) = 1 + N(u) + N(v)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5029200"/>
            <a:ext cx="4876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One element stored in this node plus the nodes in the left tree and the nodes in the right tree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535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Leaves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49579" y="3745468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950170" y="4126468"/>
            <a:ext cx="699410" cy="36486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71540" y="4126468"/>
            <a:ext cx="970824" cy="36486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581400" y="3733800"/>
            <a:ext cx="541421" cy="48840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20394" y="4431268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981200" y="4812268"/>
            <a:ext cx="539195" cy="39459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41" idx="0"/>
          </p:cNvCxnSpPr>
          <p:nvPr/>
        </p:nvCxnSpPr>
        <p:spPr>
          <a:xfrm>
            <a:off x="2942355" y="4812268"/>
            <a:ext cx="300156" cy="33813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64734" y="5334000"/>
            <a:ext cx="745066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2452215" y="4419600"/>
            <a:ext cx="541421" cy="48840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81000" y="3048000"/>
            <a:ext cx="77280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Node(Node(Empty, 3, Node(Empty, 4, Empty)), 5, Node(Empty, 9, Empty));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08527" y="5188803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2694814" y="5569803"/>
            <a:ext cx="313714" cy="44999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430488" y="5569803"/>
            <a:ext cx="225758" cy="44999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042882" y="6019800"/>
            <a:ext cx="74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321348" y="6019800"/>
            <a:ext cx="745066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4994853" y="4404531"/>
            <a:ext cx="541421" cy="48840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114313" y="4419600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9</a:t>
            </a:r>
            <a:endParaRPr lang="en-US" sz="2400" dirty="0"/>
          </a:p>
        </p:txBody>
      </p:sp>
      <p:cxnSp>
        <p:nvCxnSpPr>
          <p:cNvPr id="37" name="Straight Connector 36"/>
          <p:cNvCxnSpPr>
            <a:stCxn id="29" idx="3"/>
          </p:cNvCxnSpPr>
          <p:nvPr/>
        </p:nvCxnSpPr>
        <p:spPr>
          <a:xfrm flipH="1">
            <a:off x="4800600" y="4821408"/>
            <a:ext cx="273542" cy="50538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9" idx="5"/>
          </p:cNvCxnSpPr>
          <p:nvPr/>
        </p:nvCxnSpPr>
        <p:spPr>
          <a:xfrm>
            <a:off x="5456985" y="4821408"/>
            <a:ext cx="305047" cy="50538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419600" y="5326797"/>
            <a:ext cx="74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503334" y="5308735"/>
            <a:ext cx="745066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</a:t>
            </a: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2971800" y="5150398"/>
            <a:ext cx="541421" cy="48840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1589" y="17526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“</a:t>
            </a:r>
            <a:r>
              <a:rPr lang="en-US" sz="2400" i="1" dirty="0" smtClean="0"/>
              <a:t>leaf</a:t>
            </a:r>
            <a:r>
              <a:rPr lang="en-US" sz="2400" dirty="0" smtClean="0"/>
              <a:t>” is a Node at the bottom of the tree, i.e. Node(Empty, </a:t>
            </a:r>
            <a:r>
              <a:rPr lang="en-US" sz="2400" dirty="0" err="1" smtClean="0"/>
              <a:t>elt</a:t>
            </a:r>
            <a:r>
              <a:rPr lang="en-US" sz="2400" dirty="0" smtClean="0"/>
              <a:t>, Empty)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614737" y="6096000"/>
            <a:ext cx="2907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Which are the leaves?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926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Leaves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49579" y="3745468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950170" y="4126468"/>
            <a:ext cx="699410" cy="36486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71540" y="4126468"/>
            <a:ext cx="970824" cy="36486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581400" y="3733800"/>
            <a:ext cx="541421" cy="48840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20394" y="4431268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981200" y="4812268"/>
            <a:ext cx="539195" cy="39459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41" idx="0"/>
          </p:cNvCxnSpPr>
          <p:nvPr/>
        </p:nvCxnSpPr>
        <p:spPr>
          <a:xfrm>
            <a:off x="2942355" y="4812268"/>
            <a:ext cx="300156" cy="33813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64734" y="5334000"/>
            <a:ext cx="745066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2452215" y="4419600"/>
            <a:ext cx="541421" cy="48840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81000" y="3048000"/>
            <a:ext cx="77280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Node(Node(Empty, 3, </a:t>
            </a:r>
            <a:r>
              <a:rPr lang="en-US" sz="2000" dirty="0">
                <a:solidFill>
                  <a:srgbClr val="0000FF"/>
                </a:solidFill>
              </a:rPr>
              <a:t>Node(Empty, 4, Empty)</a:t>
            </a:r>
            <a:r>
              <a:rPr lang="en-US" sz="2000" dirty="0"/>
              <a:t>), 5, </a:t>
            </a:r>
            <a:r>
              <a:rPr lang="en-US" sz="2000" dirty="0">
                <a:solidFill>
                  <a:srgbClr val="0000FF"/>
                </a:solidFill>
              </a:rPr>
              <a:t>Node(Empty, 9, Empty)</a:t>
            </a:r>
            <a:r>
              <a:rPr lang="en-US" sz="2000" dirty="0"/>
              <a:t>);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08527" y="5188803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2694814" y="5569803"/>
            <a:ext cx="313714" cy="44999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430488" y="5569803"/>
            <a:ext cx="225758" cy="44999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042882" y="6019800"/>
            <a:ext cx="74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321348" y="6019800"/>
            <a:ext cx="745066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4994853" y="4404531"/>
            <a:ext cx="541421" cy="48840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114313" y="4419600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9</a:t>
            </a:r>
            <a:endParaRPr lang="en-US" sz="2400" dirty="0"/>
          </a:p>
        </p:txBody>
      </p:sp>
      <p:cxnSp>
        <p:nvCxnSpPr>
          <p:cNvPr id="37" name="Straight Connector 36"/>
          <p:cNvCxnSpPr>
            <a:stCxn id="29" idx="3"/>
          </p:cNvCxnSpPr>
          <p:nvPr/>
        </p:nvCxnSpPr>
        <p:spPr>
          <a:xfrm flipH="1">
            <a:off x="4800600" y="4821408"/>
            <a:ext cx="273542" cy="50538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9" idx="5"/>
          </p:cNvCxnSpPr>
          <p:nvPr/>
        </p:nvCxnSpPr>
        <p:spPr>
          <a:xfrm>
            <a:off x="5456985" y="4821408"/>
            <a:ext cx="305047" cy="50538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419600" y="5326797"/>
            <a:ext cx="74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503334" y="5308735"/>
            <a:ext cx="745066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</a:t>
            </a: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2971800" y="5150398"/>
            <a:ext cx="541421" cy="48840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1589" y="17526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“</a:t>
            </a:r>
            <a:r>
              <a:rPr lang="en-US" sz="2400" i="1" dirty="0" smtClean="0"/>
              <a:t>leaf</a:t>
            </a:r>
            <a:r>
              <a:rPr lang="en-US" sz="2400" dirty="0" smtClean="0"/>
              <a:t>” is a Node at the bottom of the tree, i.e. Node(Empty, </a:t>
            </a:r>
            <a:r>
              <a:rPr lang="en-US" sz="2400" dirty="0" err="1" smtClean="0"/>
              <a:t>elt</a:t>
            </a:r>
            <a:r>
              <a:rPr lang="en-US" sz="2400" dirty="0" smtClean="0"/>
              <a:t>, Empty)</a:t>
            </a: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2015737" y="5150398"/>
            <a:ext cx="2022863" cy="1631402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245811" y="4373102"/>
            <a:ext cx="2022863" cy="1631402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26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 about binary trees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819400"/>
            <a:ext cx="81534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Counting </a:t>
            </a:r>
            <a:r>
              <a:rPr lang="en-US" i="1" dirty="0" smtClean="0">
                <a:solidFill>
                  <a:srgbClr val="FF0000"/>
                </a:solidFill>
              </a:rPr>
              <a:t>leaves</a:t>
            </a:r>
            <a:r>
              <a:rPr lang="en-US" i="1" dirty="0" smtClean="0"/>
              <a:t> </a:t>
            </a:r>
            <a:r>
              <a:rPr lang="en-US" dirty="0" smtClean="0"/>
              <a:t>in a </a:t>
            </a:r>
            <a:r>
              <a:rPr lang="en-US" dirty="0" smtClean="0"/>
              <a:t>tree L( ):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25600"/>
            <a:ext cx="6515100" cy="11176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01752" y="26670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38200" y="3429000"/>
            <a:ext cx="292595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</a:t>
            </a:r>
            <a:r>
              <a:rPr lang="en-US" sz="2400" dirty="0" smtClean="0"/>
              <a:t>(Empty)                  = </a:t>
            </a:r>
          </a:p>
          <a:p>
            <a:endParaRPr lang="en-US" sz="2400" dirty="0"/>
          </a:p>
          <a:p>
            <a:r>
              <a:rPr lang="en-US" sz="2400" dirty="0" smtClean="0"/>
              <a:t>L((Empty, </a:t>
            </a:r>
            <a:r>
              <a:rPr lang="en-US" sz="2400" dirty="0" err="1" smtClean="0"/>
              <a:t>elt</a:t>
            </a:r>
            <a:r>
              <a:rPr lang="en-US" sz="2400" dirty="0" smtClean="0"/>
              <a:t>, Empty) = </a:t>
            </a:r>
          </a:p>
          <a:p>
            <a:endParaRPr lang="en-US" sz="2400" dirty="0"/>
          </a:p>
          <a:p>
            <a:r>
              <a:rPr lang="en-US" sz="2400" dirty="0" smtClean="0"/>
              <a:t>L(Node(u, </a:t>
            </a:r>
            <a:r>
              <a:rPr lang="en-US" sz="2400" dirty="0" err="1" smtClean="0"/>
              <a:t>elt</a:t>
            </a:r>
            <a:r>
              <a:rPr lang="en-US" sz="2400" dirty="0" smtClean="0"/>
              <a:t>, v)       =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419600" y="3810000"/>
            <a:ext cx="6553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42754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 about binary trees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819400"/>
            <a:ext cx="81534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Counting </a:t>
            </a:r>
            <a:r>
              <a:rPr lang="en-US" i="1" dirty="0" smtClean="0"/>
              <a:t>leaves </a:t>
            </a:r>
            <a:r>
              <a:rPr lang="en-US" dirty="0" smtClean="0"/>
              <a:t>in a </a:t>
            </a:r>
            <a:r>
              <a:rPr lang="en-US" dirty="0" smtClean="0"/>
              <a:t>tree L( ) 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25600"/>
            <a:ext cx="6515100" cy="11176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01752" y="26670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38200" y="3429000"/>
            <a:ext cx="421506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</a:t>
            </a:r>
            <a:r>
              <a:rPr lang="en-US" sz="2400" dirty="0" smtClean="0"/>
              <a:t>(Empty)                  = </a:t>
            </a:r>
            <a:r>
              <a:rPr lang="en-US" sz="2400" dirty="0" smtClean="0">
                <a:solidFill>
                  <a:srgbClr val="0000FF"/>
                </a:solidFill>
              </a:rPr>
              <a:t>0</a:t>
            </a:r>
            <a:r>
              <a:rPr lang="en-US" sz="2400" dirty="0" smtClean="0"/>
              <a:t> </a:t>
            </a:r>
          </a:p>
          <a:p>
            <a:endParaRPr lang="en-US" sz="2400" dirty="0"/>
          </a:p>
          <a:p>
            <a:r>
              <a:rPr lang="en-US" sz="2400" dirty="0" smtClean="0"/>
              <a:t>L((Empty, </a:t>
            </a:r>
            <a:r>
              <a:rPr lang="en-US" sz="2400" dirty="0" err="1" smtClean="0"/>
              <a:t>elt</a:t>
            </a:r>
            <a:r>
              <a:rPr lang="en-US" sz="2400" dirty="0" smtClean="0"/>
              <a:t>, Empty) = </a:t>
            </a:r>
            <a:r>
              <a:rPr lang="en-US" sz="2400" dirty="0" smtClean="0">
                <a:solidFill>
                  <a:srgbClr val="0000FF"/>
                </a:solidFill>
              </a:rPr>
              <a:t>1</a:t>
            </a:r>
          </a:p>
          <a:p>
            <a:endParaRPr lang="en-US" sz="2400" dirty="0"/>
          </a:p>
          <a:p>
            <a:r>
              <a:rPr lang="en-US" sz="2400" dirty="0" smtClean="0"/>
              <a:t>L(Node(u, </a:t>
            </a:r>
            <a:r>
              <a:rPr lang="en-US" sz="2400" dirty="0" err="1" smtClean="0"/>
              <a:t>elt</a:t>
            </a:r>
            <a:r>
              <a:rPr lang="en-US" sz="2400" dirty="0" smtClean="0"/>
              <a:t>, v)       = </a:t>
            </a:r>
            <a:r>
              <a:rPr lang="en-US" sz="2400" dirty="0" smtClean="0">
                <a:solidFill>
                  <a:srgbClr val="0000FF"/>
                </a:solidFill>
              </a:rPr>
              <a:t>L(u) + L(v)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3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 about binary trees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819400"/>
            <a:ext cx="81534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Counting </a:t>
            </a:r>
            <a:r>
              <a:rPr lang="en-US" i="1" dirty="0" err="1" smtClean="0">
                <a:solidFill>
                  <a:srgbClr val="FF0000"/>
                </a:solidFill>
              </a:rPr>
              <a:t>Empty</a:t>
            </a:r>
            <a:r>
              <a:rPr lang="en-US" dirty="0" err="1" smtClean="0">
                <a:solidFill>
                  <a:srgbClr val="FF0000"/>
                </a:solidFill>
              </a:rPr>
              <a:t>s</a:t>
            </a:r>
            <a:r>
              <a:rPr lang="en-US" i="1" dirty="0" smtClean="0"/>
              <a:t> </a:t>
            </a:r>
            <a:r>
              <a:rPr lang="en-US" dirty="0" smtClean="0"/>
              <a:t>in a </a:t>
            </a:r>
            <a:r>
              <a:rPr lang="en-US" dirty="0" smtClean="0"/>
              <a:t>tree E( ):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25600"/>
            <a:ext cx="6515100" cy="11176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01752" y="26670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38200" y="3429000"/>
            <a:ext cx="245767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E(Empty)            = </a:t>
            </a:r>
          </a:p>
          <a:p>
            <a:endParaRPr lang="en-US" sz="2400" dirty="0"/>
          </a:p>
          <a:p>
            <a:r>
              <a:rPr lang="en-US" sz="2400" dirty="0"/>
              <a:t>E</a:t>
            </a:r>
            <a:r>
              <a:rPr lang="en-US" sz="2400" dirty="0" smtClean="0"/>
              <a:t>(Node(u, </a:t>
            </a:r>
            <a:r>
              <a:rPr lang="en-US" sz="2400" dirty="0" err="1" smtClean="0"/>
              <a:t>elt</a:t>
            </a:r>
            <a:r>
              <a:rPr lang="en-US" sz="2400" dirty="0" smtClean="0"/>
              <a:t>, v) =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091907" y="3352800"/>
            <a:ext cx="6553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22899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 about binary trees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819400"/>
            <a:ext cx="81534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Counting </a:t>
            </a:r>
            <a:r>
              <a:rPr lang="en-US" i="1" dirty="0" err="1" smtClean="0"/>
              <a:t>Empty</a:t>
            </a:r>
            <a:r>
              <a:rPr lang="en-US" dirty="0" err="1" smtClean="0"/>
              <a:t>s</a:t>
            </a:r>
            <a:r>
              <a:rPr lang="en-US" i="1" dirty="0" smtClean="0"/>
              <a:t> </a:t>
            </a:r>
            <a:r>
              <a:rPr lang="en-US" dirty="0" smtClean="0"/>
              <a:t>in a </a:t>
            </a:r>
            <a:r>
              <a:rPr lang="en-US" dirty="0" smtClean="0"/>
              <a:t>tree E( ):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25600"/>
            <a:ext cx="6515100" cy="11176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01752" y="26670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38200" y="3429000"/>
            <a:ext cx="375475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E(Empty)            = </a:t>
            </a:r>
            <a:r>
              <a:rPr lang="en-US" sz="2400" dirty="0" smtClean="0">
                <a:solidFill>
                  <a:srgbClr val="0000FF"/>
                </a:solidFill>
              </a:rPr>
              <a:t>1</a:t>
            </a:r>
          </a:p>
          <a:p>
            <a:endParaRPr lang="en-US" sz="2400" dirty="0"/>
          </a:p>
          <a:p>
            <a:r>
              <a:rPr lang="en-US" sz="2400" dirty="0"/>
              <a:t>E</a:t>
            </a:r>
            <a:r>
              <a:rPr lang="en-US" sz="2400" dirty="0" smtClean="0"/>
              <a:t>(Node(u, </a:t>
            </a:r>
            <a:r>
              <a:rPr lang="en-US" sz="2400" dirty="0" err="1" smtClean="0"/>
              <a:t>elt</a:t>
            </a:r>
            <a:r>
              <a:rPr lang="en-US" sz="2400" dirty="0" smtClean="0"/>
              <a:t>, v) = </a:t>
            </a:r>
            <a:r>
              <a:rPr lang="en-US" sz="2400" dirty="0" smtClean="0">
                <a:solidFill>
                  <a:srgbClr val="0000FF"/>
                </a:solidFill>
              </a:rPr>
              <a:t>E(u) + E(v)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352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 summarized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N( ): number of elements/values in the tree</a:t>
            </a:r>
          </a:p>
          <a:p>
            <a:endParaRPr lang="en-US" dirty="0" smtClean="0"/>
          </a:p>
          <a:p>
            <a:r>
              <a:rPr lang="en-US" dirty="0" smtClean="0"/>
              <a:t>L( ): number of leaves in the tree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E( ): number of Empty nodes in the tree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334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induction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133600"/>
            <a:ext cx="8686800" cy="2438400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State what you’re trying to prove!</a:t>
            </a:r>
          </a:p>
          <a:p>
            <a:pPr marL="514350" indent="-514350">
              <a:buAutoNum type="arabicPeriod"/>
            </a:pPr>
            <a:r>
              <a:rPr lang="en-US" dirty="0" smtClean="0"/>
              <a:t>State and prove the base case(s) </a:t>
            </a:r>
            <a:br>
              <a:rPr lang="en-US" dirty="0" smtClean="0"/>
            </a:br>
            <a:r>
              <a:rPr lang="en-US" dirty="0" smtClean="0"/>
              <a:t>(often Empty and/or Leaf)</a:t>
            </a:r>
          </a:p>
          <a:p>
            <a:pPr marL="514350" indent="-514350">
              <a:buAutoNum type="arabicPeriod"/>
            </a:pPr>
            <a:r>
              <a:rPr lang="en-US" dirty="0" smtClean="0"/>
              <a:t>Assume it’s true for smaller </a:t>
            </a:r>
            <a:r>
              <a:rPr lang="en-US" dirty="0" err="1" smtClean="0"/>
              <a:t>subtrees</a:t>
            </a:r>
            <a:r>
              <a:rPr lang="en-US" dirty="0" smtClean="0"/>
              <a:t> – inductive hypothesis</a:t>
            </a:r>
          </a:p>
          <a:p>
            <a:pPr marL="514350" indent="-514350">
              <a:buAutoNum type="arabicPeriod"/>
            </a:pPr>
            <a:r>
              <a:rPr lang="en-US" dirty="0" smtClean="0"/>
              <a:t>Show that it holds for the full tree</a:t>
            </a:r>
          </a:p>
        </p:txBody>
      </p:sp>
    </p:spTree>
    <p:extLst>
      <p:ext uri="{BB962C8B-B14F-4D97-AF65-F5344CB8AC3E}">
        <p14:creationId xmlns:p14="http://schemas.microsoft.com/office/powerpoint/2010/main" val="140192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153400" cy="990600"/>
          </a:xfrm>
        </p:spPr>
        <p:txBody>
          <a:bodyPr/>
          <a:lstStyle/>
          <a:p>
            <a:r>
              <a:rPr lang="en-US" dirty="0" smtClean="0"/>
              <a:t>List induction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3048000"/>
            <a:ext cx="50362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aseline="30000" dirty="0" smtClean="0">
                <a:solidFill>
                  <a:srgbClr val="008000"/>
                </a:solidFill>
              </a:rPr>
              <a:t>Prove:</a:t>
            </a:r>
            <a:r>
              <a:rPr lang="en-US" sz="4800" dirty="0" smtClean="0">
                <a:solidFill>
                  <a:srgbClr val="008000"/>
                </a:solidFill>
              </a:rPr>
              <a:t> </a:t>
            </a:r>
            <a:r>
              <a:rPr lang="en-US" sz="4800" baseline="30000" dirty="0" err="1" smtClean="0">
                <a:solidFill>
                  <a:srgbClr val="008000"/>
                </a:solidFill>
              </a:rPr>
              <a:t>len</a:t>
            </a:r>
            <a:r>
              <a:rPr lang="en-US" sz="4800" baseline="30000" dirty="0" smtClean="0">
                <a:solidFill>
                  <a:srgbClr val="008000"/>
                </a:solidFill>
              </a:rPr>
              <a:t> </a:t>
            </a:r>
            <a:r>
              <a:rPr lang="en-US" sz="4800" baseline="30000" dirty="0">
                <a:solidFill>
                  <a:srgbClr val="008000"/>
                </a:solidFill>
              </a:rPr>
              <a:t>(map f </a:t>
            </a:r>
            <a:r>
              <a:rPr lang="en-US" sz="4800" baseline="30000" dirty="0" err="1" smtClean="0">
                <a:solidFill>
                  <a:srgbClr val="008000"/>
                </a:solidFill>
              </a:rPr>
              <a:t>lst</a:t>
            </a:r>
            <a:r>
              <a:rPr lang="en-US" sz="4800" baseline="30000" dirty="0">
                <a:solidFill>
                  <a:srgbClr val="008000"/>
                </a:solidFill>
              </a:rPr>
              <a:t>) = </a:t>
            </a:r>
            <a:r>
              <a:rPr lang="en-US" sz="4800" baseline="30000" dirty="0" err="1">
                <a:solidFill>
                  <a:srgbClr val="008000"/>
                </a:solidFill>
              </a:rPr>
              <a:t>len</a:t>
            </a:r>
            <a:r>
              <a:rPr lang="en-US" sz="4800" baseline="30000" dirty="0">
                <a:solidFill>
                  <a:srgbClr val="008000"/>
                </a:solidFill>
              </a:rPr>
              <a:t> </a:t>
            </a:r>
            <a:r>
              <a:rPr lang="en-US" sz="4800" baseline="30000" dirty="0" err="1" smtClean="0">
                <a:solidFill>
                  <a:srgbClr val="008000"/>
                </a:solidFill>
              </a:rPr>
              <a:t>lst</a:t>
            </a:r>
            <a:endParaRPr lang="en-US" sz="4800" dirty="0">
              <a:solidFill>
                <a:srgbClr val="008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962400"/>
            <a:ext cx="8686800" cy="24384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State what you’re trying to prove!</a:t>
            </a:r>
          </a:p>
          <a:p>
            <a:pPr marL="514350" indent="-514350">
              <a:buAutoNum type="arabicPeriod"/>
            </a:pPr>
            <a:r>
              <a:rPr lang="en-US" dirty="0" smtClean="0"/>
              <a:t>State and prove the base case (often empty list)</a:t>
            </a:r>
          </a:p>
          <a:p>
            <a:pPr marL="514350" indent="-514350">
              <a:buAutoNum type="arabicPeriod"/>
            </a:pPr>
            <a:r>
              <a:rPr lang="en-US" dirty="0" smtClean="0"/>
              <a:t>Assume it’s true for </a:t>
            </a:r>
            <a:r>
              <a:rPr lang="en-US" dirty="0" err="1" smtClean="0"/>
              <a:t>sublists</a:t>
            </a:r>
            <a:r>
              <a:rPr lang="en-US" dirty="0" smtClean="0"/>
              <a:t> – inductive hypothesis</a:t>
            </a:r>
          </a:p>
          <a:p>
            <a:pPr marL="514350" indent="-514350">
              <a:buAutoNum type="arabicPeriod"/>
            </a:pPr>
            <a:r>
              <a:rPr lang="en-US" dirty="0" smtClean="0"/>
              <a:t>Show that it holds for the full list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286000"/>
            <a:ext cx="5318614" cy="773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" y="1536700"/>
            <a:ext cx="4025900" cy="7493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04800" y="3962400"/>
            <a:ext cx="84612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04653" y="2209800"/>
            <a:ext cx="9925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</a:rPr>
              <a:t>Facts</a:t>
            </a:r>
            <a:endParaRPr lang="en-US" sz="3200" dirty="0">
              <a:solidFill>
                <a:srgbClr val="FF6600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6235032" y="2133600"/>
            <a:ext cx="1143000" cy="729466"/>
          </a:xfrm>
          <a:prstGeom prst="lef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64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1752" y="44958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600" y="4572000"/>
            <a:ext cx="459452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N(Empty)            = 0</a:t>
            </a:r>
          </a:p>
          <a:p>
            <a:r>
              <a:rPr lang="en-US" sz="2400" dirty="0">
                <a:solidFill>
                  <a:srgbClr val="000000"/>
                </a:solidFill>
              </a:rPr>
              <a:t>N(Node(u, </a:t>
            </a:r>
            <a:r>
              <a:rPr lang="en-US" sz="2400" dirty="0" err="1">
                <a:solidFill>
                  <a:srgbClr val="000000"/>
                </a:solidFill>
              </a:rPr>
              <a:t>elt</a:t>
            </a:r>
            <a:r>
              <a:rPr lang="en-US" sz="2400" dirty="0">
                <a:solidFill>
                  <a:srgbClr val="000000"/>
                </a:solidFill>
              </a:rPr>
              <a:t>, v)) = 1 + N(u) + N(v)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5715000"/>
            <a:ext cx="3754754" cy="8309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E(Empty)            = 1</a:t>
            </a:r>
            <a:endParaRPr lang="en-US" sz="2400" dirty="0"/>
          </a:p>
          <a:p>
            <a:r>
              <a:rPr lang="en-US" sz="2400" dirty="0"/>
              <a:t>E</a:t>
            </a:r>
            <a:r>
              <a:rPr lang="en-US" sz="2400" dirty="0" smtClean="0"/>
              <a:t>(Node(u, </a:t>
            </a:r>
            <a:r>
              <a:rPr lang="en-US" sz="2400" dirty="0" err="1" smtClean="0"/>
              <a:t>elt</a:t>
            </a:r>
            <a:r>
              <a:rPr lang="en-US" sz="2400" dirty="0" smtClean="0"/>
              <a:t>, v) = E(u) + E(v)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700334" y="5505272"/>
            <a:ext cx="4215066" cy="12003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L</a:t>
            </a:r>
            <a:r>
              <a:rPr lang="en-US" sz="2400" dirty="0" smtClean="0">
                <a:solidFill>
                  <a:srgbClr val="000000"/>
                </a:solidFill>
              </a:rPr>
              <a:t>(Empty)                  = 0 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L((Empty, </a:t>
            </a:r>
            <a:r>
              <a:rPr lang="en-US" sz="2400" dirty="0" err="1" smtClean="0">
                <a:solidFill>
                  <a:srgbClr val="000000"/>
                </a:solidFill>
              </a:rPr>
              <a:t>elt</a:t>
            </a:r>
            <a:r>
              <a:rPr lang="en-US" sz="2400" dirty="0" smtClean="0">
                <a:solidFill>
                  <a:srgbClr val="000000"/>
                </a:solidFill>
              </a:rPr>
              <a:t>, Empty) = 1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L(Node(u, </a:t>
            </a:r>
            <a:r>
              <a:rPr lang="en-US" sz="2400" dirty="0" err="1" smtClean="0">
                <a:solidFill>
                  <a:srgbClr val="000000"/>
                </a:solidFill>
              </a:rPr>
              <a:t>elt</a:t>
            </a:r>
            <a:r>
              <a:rPr lang="en-US" sz="2400" dirty="0" smtClean="0">
                <a:solidFill>
                  <a:srgbClr val="000000"/>
                </a:solidFill>
              </a:rPr>
              <a:t>, v)       = L(u) + L(v)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52400"/>
            <a:ext cx="2118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N(t) = E(t) - 1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43263" y="1671053"/>
            <a:ext cx="3787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is this saying in English?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4495800"/>
            <a:ext cx="2039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N: number of nodes</a:t>
            </a:r>
          </a:p>
          <a:p>
            <a:r>
              <a:rPr lang="en-US" dirty="0" smtClean="0"/>
              <a:t>L: number of leaves</a:t>
            </a:r>
          </a:p>
          <a:p>
            <a:r>
              <a:rPr lang="en-US" dirty="0" smtClean="0"/>
              <a:t>E: number of </a:t>
            </a:r>
            <a:r>
              <a:rPr lang="en-US" dirty="0" err="1" smtClean="0"/>
              <a:t>Emptys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138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1752" y="44958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600" y="4572000"/>
            <a:ext cx="459452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N(Empty)            = 0</a:t>
            </a:r>
          </a:p>
          <a:p>
            <a:r>
              <a:rPr lang="en-US" sz="2400" dirty="0">
                <a:solidFill>
                  <a:srgbClr val="000000"/>
                </a:solidFill>
              </a:rPr>
              <a:t>N(Node(u, </a:t>
            </a:r>
            <a:r>
              <a:rPr lang="en-US" sz="2400" dirty="0" err="1">
                <a:solidFill>
                  <a:srgbClr val="000000"/>
                </a:solidFill>
              </a:rPr>
              <a:t>elt</a:t>
            </a:r>
            <a:r>
              <a:rPr lang="en-US" sz="2400" dirty="0">
                <a:solidFill>
                  <a:srgbClr val="000000"/>
                </a:solidFill>
              </a:rPr>
              <a:t>, v)) = 1 + N(u) + N(v)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5715000"/>
            <a:ext cx="3754754" cy="8309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E(Empty)            = 1</a:t>
            </a:r>
            <a:endParaRPr lang="en-US" sz="2400" dirty="0"/>
          </a:p>
          <a:p>
            <a:r>
              <a:rPr lang="en-US" sz="2400" dirty="0"/>
              <a:t>E</a:t>
            </a:r>
            <a:r>
              <a:rPr lang="en-US" sz="2400" dirty="0" smtClean="0"/>
              <a:t>(Node(u, </a:t>
            </a:r>
            <a:r>
              <a:rPr lang="en-US" sz="2400" dirty="0" err="1" smtClean="0"/>
              <a:t>elt</a:t>
            </a:r>
            <a:r>
              <a:rPr lang="en-US" sz="2400" dirty="0" smtClean="0"/>
              <a:t>, v) = E(u) + E(v)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700334" y="5505272"/>
            <a:ext cx="4215066" cy="12003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L</a:t>
            </a:r>
            <a:r>
              <a:rPr lang="en-US" sz="2400" dirty="0" smtClean="0">
                <a:solidFill>
                  <a:srgbClr val="000000"/>
                </a:solidFill>
              </a:rPr>
              <a:t>(Empty)                  = 0 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L((Empty, </a:t>
            </a:r>
            <a:r>
              <a:rPr lang="en-US" sz="2400" dirty="0" err="1" smtClean="0">
                <a:solidFill>
                  <a:srgbClr val="000000"/>
                </a:solidFill>
              </a:rPr>
              <a:t>elt</a:t>
            </a:r>
            <a:r>
              <a:rPr lang="en-US" sz="2400" dirty="0" smtClean="0">
                <a:solidFill>
                  <a:srgbClr val="000000"/>
                </a:solidFill>
              </a:rPr>
              <a:t>, Empty) = 1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L(Node(u, </a:t>
            </a:r>
            <a:r>
              <a:rPr lang="en-US" sz="2400" dirty="0" err="1" smtClean="0">
                <a:solidFill>
                  <a:srgbClr val="000000"/>
                </a:solidFill>
              </a:rPr>
              <a:t>elt</a:t>
            </a:r>
            <a:r>
              <a:rPr lang="en-US" sz="2400" dirty="0" smtClean="0">
                <a:solidFill>
                  <a:srgbClr val="000000"/>
                </a:solidFill>
              </a:rPr>
              <a:t>, v)       = L(u) + L(v)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52400"/>
            <a:ext cx="2118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N(t) = E(t) - 1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914400"/>
            <a:ext cx="8109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Number of </a:t>
            </a:r>
            <a:r>
              <a:rPr lang="en-US" sz="2400" dirty="0" smtClean="0">
                <a:solidFill>
                  <a:srgbClr val="0000FF"/>
                </a:solidFill>
              </a:rPr>
              <a:t>nodes/values </a:t>
            </a:r>
            <a:r>
              <a:rPr lang="en-US" sz="2400" dirty="0" smtClean="0">
                <a:solidFill>
                  <a:srgbClr val="0000FF"/>
                </a:solidFill>
              </a:rPr>
              <a:t>is equal to number of </a:t>
            </a:r>
            <a:r>
              <a:rPr lang="en-US" sz="2400" dirty="0" err="1" smtClean="0">
                <a:solidFill>
                  <a:srgbClr val="0000FF"/>
                </a:solidFill>
              </a:rPr>
              <a:t>Emptys</a:t>
            </a:r>
            <a:r>
              <a:rPr lang="en-US" sz="2400" dirty="0" smtClean="0">
                <a:solidFill>
                  <a:srgbClr val="0000FF"/>
                </a:solidFill>
              </a:rPr>
              <a:t> minus one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4495800"/>
            <a:ext cx="2039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N: number of nodes</a:t>
            </a:r>
          </a:p>
          <a:p>
            <a:r>
              <a:rPr lang="en-US" dirty="0" smtClean="0"/>
              <a:t>L: number of leaves</a:t>
            </a:r>
          </a:p>
          <a:p>
            <a:r>
              <a:rPr lang="en-US" dirty="0" smtClean="0"/>
              <a:t>E: number of </a:t>
            </a:r>
            <a:r>
              <a:rPr lang="en-US" dirty="0" err="1" smtClean="0"/>
              <a:t>Emptys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20979" y="1535668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721570" y="1916668"/>
            <a:ext cx="699410" cy="36486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42940" y="1916668"/>
            <a:ext cx="970824" cy="36486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352800" y="1524000"/>
            <a:ext cx="541421" cy="48840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91794" y="2221468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752600" y="2602468"/>
            <a:ext cx="539195" cy="39459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32" idx="0"/>
          </p:cNvCxnSpPr>
          <p:nvPr/>
        </p:nvCxnSpPr>
        <p:spPr>
          <a:xfrm>
            <a:off x="2713755" y="2602468"/>
            <a:ext cx="300156" cy="33813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36134" y="3124200"/>
            <a:ext cx="745066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2223615" y="2209800"/>
            <a:ext cx="541421" cy="48840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779927" y="2979003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2466214" y="3360003"/>
            <a:ext cx="313714" cy="44999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201888" y="3360003"/>
            <a:ext cx="225758" cy="44999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814282" y="3810000"/>
            <a:ext cx="74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092748" y="3810000"/>
            <a:ext cx="745066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4766253" y="2194731"/>
            <a:ext cx="541421" cy="48840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885713" y="2209800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9</a:t>
            </a:r>
            <a:endParaRPr lang="en-US" sz="2400" dirty="0"/>
          </a:p>
        </p:txBody>
      </p:sp>
      <p:cxnSp>
        <p:nvCxnSpPr>
          <p:cNvPr id="28" name="Straight Connector 27"/>
          <p:cNvCxnSpPr>
            <a:stCxn id="26" idx="3"/>
          </p:cNvCxnSpPr>
          <p:nvPr/>
        </p:nvCxnSpPr>
        <p:spPr>
          <a:xfrm flipH="1">
            <a:off x="4572000" y="2611608"/>
            <a:ext cx="273542" cy="50538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6" idx="5"/>
          </p:cNvCxnSpPr>
          <p:nvPr/>
        </p:nvCxnSpPr>
        <p:spPr>
          <a:xfrm>
            <a:off x="5228385" y="2611608"/>
            <a:ext cx="305047" cy="50538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191000" y="3116997"/>
            <a:ext cx="74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274734" y="3098935"/>
            <a:ext cx="745066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2743200" y="2940598"/>
            <a:ext cx="541421" cy="48840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181600" y="1600200"/>
            <a:ext cx="3661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Sanity check: is it right here?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887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1752" y="44958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600" y="4572000"/>
            <a:ext cx="459452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N(Empty)            = 0</a:t>
            </a:r>
          </a:p>
          <a:p>
            <a:r>
              <a:rPr lang="en-US" sz="2400" dirty="0">
                <a:solidFill>
                  <a:srgbClr val="000000"/>
                </a:solidFill>
              </a:rPr>
              <a:t>N(Node(u, </a:t>
            </a:r>
            <a:r>
              <a:rPr lang="en-US" sz="2400" dirty="0" err="1">
                <a:solidFill>
                  <a:srgbClr val="000000"/>
                </a:solidFill>
              </a:rPr>
              <a:t>elt</a:t>
            </a:r>
            <a:r>
              <a:rPr lang="en-US" sz="2400" dirty="0">
                <a:solidFill>
                  <a:srgbClr val="000000"/>
                </a:solidFill>
              </a:rPr>
              <a:t>, v)) = 1 + N(u) + N(v)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5715000"/>
            <a:ext cx="3754754" cy="8309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E(Empty)            = 1</a:t>
            </a:r>
            <a:endParaRPr lang="en-US" sz="2400" dirty="0"/>
          </a:p>
          <a:p>
            <a:r>
              <a:rPr lang="en-US" sz="2400" dirty="0"/>
              <a:t>E</a:t>
            </a:r>
            <a:r>
              <a:rPr lang="en-US" sz="2400" dirty="0" smtClean="0"/>
              <a:t>(Node(u, </a:t>
            </a:r>
            <a:r>
              <a:rPr lang="en-US" sz="2400" dirty="0" err="1" smtClean="0"/>
              <a:t>elt</a:t>
            </a:r>
            <a:r>
              <a:rPr lang="en-US" sz="2400" dirty="0" smtClean="0"/>
              <a:t>, v) = E(u) + E(v)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700334" y="5505272"/>
            <a:ext cx="4215066" cy="12003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L</a:t>
            </a:r>
            <a:r>
              <a:rPr lang="en-US" sz="2400" dirty="0" smtClean="0">
                <a:solidFill>
                  <a:srgbClr val="000000"/>
                </a:solidFill>
              </a:rPr>
              <a:t>(Empty)                  = 0 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L((Empty, </a:t>
            </a:r>
            <a:r>
              <a:rPr lang="en-US" sz="2400" dirty="0" err="1" smtClean="0">
                <a:solidFill>
                  <a:srgbClr val="000000"/>
                </a:solidFill>
              </a:rPr>
              <a:t>elt</a:t>
            </a:r>
            <a:r>
              <a:rPr lang="en-US" sz="2400" dirty="0" smtClean="0">
                <a:solidFill>
                  <a:srgbClr val="000000"/>
                </a:solidFill>
              </a:rPr>
              <a:t>, Empty) = 1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L(Node(u, </a:t>
            </a:r>
            <a:r>
              <a:rPr lang="en-US" sz="2400" dirty="0" err="1" smtClean="0">
                <a:solidFill>
                  <a:srgbClr val="000000"/>
                </a:solidFill>
              </a:rPr>
              <a:t>elt</a:t>
            </a:r>
            <a:r>
              <a:rPr lang="en-US" sz="2400" dirty="0" smtClean="0">
                <a:solidFill>
                  <a:srgbClr val="000000"/>
                </a:solidFill>
              </a:rPr>
              <a:t>, v)       = L(u) + L(v)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52400"/>
            <a:ext cx="2118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N(t) = E(t) - 1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914400"/>
            <a:ext cx="8109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Number of </a:t>
            </a:r>
            <a:r>
              <a:rPr lang="en-US" sz="2400" dirty="0" smtClean="0">
                <a:solidFill>
                  <a:srgbClr val="000000"/>
                </a:solidFill>
              </a:rPr>
              <a:t>nodes/values </a:t>
            </a:r>
            <a:r>
              <a:rPr lang="en-US" sz="2400" dirty="0" smtClean="0">
                <a:solidFill>
                  <a:srgbClr val="000000"/>
                </a:solidFill>
              </a:rPr>
              <a:t>is equal to number of </a:t>
            </a:r>
            <a:r>
              <a:rPr lang="en-US" sz="2400" dirty="0" err="1" smtClean="0">
                <a:solidFill>
                  <a:srgbClr val="000000"/>
                </a:solidFill>
              </a:rPr>
              <a:t>Emptys</a:t>
            </a:r>
            <a:r>
              <a:rPr lang="en-US" sz="2400" dirty="0" smtClean="0">
                <a:solidFill>
                  <a:srgbClr val="000000"/>
                </a:solidFill>
              </a:rPr>
              <a:t> minus one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4495800"/>
            <a:ext cx="2039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N: number of nodes</a:t>
            </a:r>
          </a:p>
          <a:p>
            <a:r>
              <a:rPr lang="en-US" dirty="0" smtClean="0"/>
              <a:t>L: number of leaves</a:t>
            </a:r>
          </a:p>
          <a:p>
            <a:r>
              <a:rPr lang="en-US" dirty="0" smtClean="0"/>
              <a:t>E: number of </a:t>
            </a:r>
            <a:r>
              <a:rPr lang="en-US" dirty="0" err="1" smtClean="0"/>
              <a:t>Emptys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20979" y="1535668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721570" y="1916668"/>
            <a:ext cx="699410" cy="36486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42940" y="1916668"/>
            <a:ext cx="970824" cy="36486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352800" y="1524000"/>
            <a:ext cx="541421" cy="48840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91794" y="2221468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752600" y="2602468"/>
            <a:ext cx="539195" cy="39459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32" idx="0"/>
          </p:cNvCxnSpPr>
          <p:nvPr/>
        </p:nvCxnSpPr>
        <p:spPr>
          <a:xfrm>
            <a:off x="2713755" y="2602468"/>
            <a:ext cx="300156" cy="33813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36134" y="3124200"/>
            <a:ext cx="745066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2223615" y="2209800"/>
            <a:ext cx="541421" cy="48840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779927" y="2979003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2466214" y="3360003"/>
            <a:ext cx="313714" cy="44999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201888" y="3360003"/>
            <a:ext cx="225758" cy="44999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814282" y="3810000"/>
            <a:ext cx="74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092748" y="3810000"/>
            <a:ext cx="745066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4766253" y="2194731"/>
            <a:ext cx="541421" cy="48840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885713" y="2209800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9</a:t>
            </a:r>
            <a:endParaRPr lang="en-US" sz="2400" dirty="0"/>
          </a:p>
        </p:txBody>
      </p:sp>
      <p:cxnSp>
        <p:nvCxnSpPr>
          <p:cNvPr id="28" name="Straight Connector 27"/>
          <p:cNvCxnSpPr>
            <a:stCxn id="26" idx="3"/>
          </p:cNvCxnSpPr>
          <p:nvPr/>
        </p:nvCxnSpPr>
        <p:spPr>
          <a:xfrm flipH="1">
            <a:off x="4572000" y="2611608"/>
            <a:ext cx="273542" cy="50538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6" idx="5"/>
          </p:cNvCxnSpPr>
          <p:nvPr/>
        </p:nvCxnSpPr>
        <p:spPr>
          <a:xfrm>
            <a:off x="5228385" y="2611608"/>
            <a:ext cx="305047" cy="50538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191000" y="3116997"/>
            <a:ext cx="74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274734" y="3098935"/>
            <a:ext cx="745066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2743200" y="2940598"/>
            <a:ext cx="541421" cy="48840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181600" y="1600200"/>
            <a:ext cx="3075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4 nodes = 5 </a:t>
            </a:r>
            <a:r>
              <a:rPr lang="en-US" sz="2400" dirty="0" err="1" smtClean="0">
                <a:solidFill>
                  <a:srgbClr val="0000FF"/>
                </a:solidFill>
              </a:rPr>
              <a:t>Emptys</a:t>
            </a:r>
            <a:r>
              <a:rPr lang="en-US" sz="2400" dirty="0" smtClean="0">
                <a:solidFill>
                  <a:srgbClr val="0000FF"/>
                </a:solidFill>
              </a:rPr>
              <a:t> - 1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78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1752" y="40386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600" y="4572000"/>
            <a:ext cx="459452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N(Empty)            = 0</a:t>
            </a:r>
          </a:p>
          <a:p>
            <a:r>
              <a:rPr lang="en-US" sz="2400" dirty="0">
                <a:solidFill>
                  <a:srgbClr val="000000"/>
                </a:solidFill>
              </a:rPr>
              <a:t>N(Node(u, </a:t>
            </a:r>
            <a:r>
              <a:rPr lang="en-US" sz="2400" dirty="0" err="1">
                <a:solidFill>
                  <a:srgbClr val="000000"/>
                </a:solidFill>
              </a:rPr>
              <a:t>elt</a:t>
            </a:r>
            <a:r>
              <a:rPr lang="en-US" sz="2400" dirty="0">
                <a:solidFill>
                  <a:srgbClr val="000000"/>
                </a:solidFill>
              </a:rPr>
              <a:t>, v)) = 1 + N(u) + N(v)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5715000"/>
            <a:ext cx="3754754" cy="8309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E(Empty)            = 1</a:t>
            </a:r>
            <a:endParaRPr lang="en-US" sz="2400" dirty="0"/>
          </a:p>
          <a:p>
            <a:r>
              <a:rPr lang="en-US" sz="2400" dirty="0"/>
              <a:t>E</a:t>
            </a:r>
            <a:r>
              <a:rPr lang="en-US" sz="2400" dirty="0" smtClean="0"/>
              <a:t>(Node(u, </a:t>
            </a:r>
            <a:r>
              <a:rPr lang="en-US" sz="2400" dirty="0" err="1" smtClean="0"/>
              <a:t>elt</a:t>
            </a:r>
            <a:r>
              <a:rPr lang="en-US" sz="2400" dirty="0" smtClean="0"/>
              <a:t>, v) = E(u) + E(v)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700334" y="5505272"/>
            <a:ext cx="4215066" cy="12003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L</a:t>
            </a:r>
            <a:r>
              <a:rPr lang="en-US" sz="2400" dirty="0" smtClean="0">
                <a:solidFill>
                  <a:srgbClr val="000000"/>
                </a:solidFill>
              </a:rPr>
              <a:t>(Empty)                  = 0 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L((Empty, </a:t>
            </a:r>
            <a:r>
              <a:rPr lang="en-US" sz="2400" dirty="0" err="1" smtClean="0">
                <a:solidFill>
                  <a:srgbClr val="000000"/>
                </a:solidFill>
              </a:rPr>
              <a:t>elt</a:t>
            </a:r>
            <a:r>
              <a:rPr lang="en-US" sz="2400" dirty="0" smtClean="0">
                <a:solidFill>
                  <a:srgbClr val="000000"/>
                </a:solidFill>
              </a:rPr>
              <a:t>, Empty) = 1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L(Node(u, </a:t>
            </a:r>
            <a:r>
              <a:rPr lang="en-US" sz="2400" dirty="0" err="1" smtClean="0">
                <a:solidFill>
                  <a:srgbClr val="000000"/>
                </a:solidFill>
              </a:rPr>
              <a:t>elt</a:t>
            </a:r>
            <a:r>
              <a:rPr lang="en-US" sz="2400" dirty="0" smtClean="0">
                <a:solidFill>
                  <a:srgbClr val="000000"/>
                </a:solidFill>
              </a:rPr>
              <a:t>, v)       = L(u) + L(v)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962400"/>
            <a:ext cx="3097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Prove: N(t) = E(t) - 1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4495800"/>
            <a:ext cx="2039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N: number of nodes</a:t>
            </a:r>
          </a:p>
          <a:p>
            <a:r>
              <a:rPr lang="en-US" dirty="0" smtClean="0"/>
              <a:t>L: number of leaves</a:t>
            </a:r>
          </a:p>
          <a:p>
            <a:r>
              <a:rPr lang="en-US" dirty="0" smtClean="0"/>
              <a:t>E: number of </a:t>
            </a:r>
            <a:r>
              <a:rPr lang="en-US" dirty="0" err="1" smtClean="0"/>
              <a:t>Emptys</a:t>
            </a:r>
            <a:endParaRPr lang="en-US" dirty="0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263358" y="76217"/>
            <a:ext cx="2590800" cy="1219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 smtClean="0"/>
              <a:t>Base case:  </a:t>
            </a:r>
          </a:p>
          <a:p>
            <a:pPr marL="0" indent="0">
              <a:buFont typeface="Wingdings"/>
              <a:buNone/>
            </a:pPr>
            <a:r>
              <a:rPr lang="en-US" dirty="0" smtClean="0"/>
              <a:t>Want to prove: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007519" y="619780"/>
            <a:ext cx="3667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N(Empty) = E(Empty) - 1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320758" y="76200"/>
            <a:ext cx="15913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 </a:t>
            </a:r>
            <a:r>
              <a:rPr lang="en-US" sz="2800" dirty="0">
                <a:solidFill>
                  <a:srgbClr val="0000FF"/>
                </a:solidFill>
              </a:rPr>
              <a:t>= </a:t>
            </a:r>
            <a:r>
              <a:rPr lang="en-US" sz="2800" dirty="0" smtClean="0">
                <a:solidFill>
                  <a:srgbClr val="0000FF"/>
                </a:solidFill>
              </a:rPr>
              <a:t>Empty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48526" y="2072105"/>
            <a:ext cx="1107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Proof?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873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1752" y="40386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600" y="4572000"/>
            <a:ext cx="459452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N(Empty)            = 0</a:t>
            </a:r>
          </a:p>
          <a:p>
            <a:r>
              <a:rPr lang="en-US" sz="2400" dirty="0">
                <a:solidFill>
                  <a:srgbClr val="000000"/>
                </a:solidFill>
              </a:rPr>
              <a:t>N(Node(u, </a:t>
            </a:r>
            <a:r>
              <a:rPr lang="en-US" sz="2400" dirty="0" err="1">
                <a:solidFill>
                  <a:srgbClr val="000000"/>
                </a:solidFill>
              </a:rPr>
              <a:t>elt</a:t>
            </a:r>
            <a:r>
              <a:rPr lang="en-US" sz="2400" dirty="0">
                <a:solidFill>
                  <a:srgbClr val="000000"/>
                </a:solidFill>
              </a:rPr>
              <a:t>, v)) = 1 + N(u) + N(v)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5715000"/>
            <a:ext cx="3754754" cy="8309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E(Empty)            = 1</a:t>
            </a:r>
            <a:endParaRPr lang="en-US" sz="2400" dirty="0"/>
          </a:p>
          <a:p>
            <a:r>
              <a:rPr lang="en-US" sz="2400" dirty="0"/>
              <a:t>E</a:t>
            </a:r>
            <a:r>
              <a:rPr lang="en-US" sz="2400" dirty="0" smtClean="0"/>
              <a:t>(Node(u, </a:t>
            </a:r>
            <a:r>
              <a:rPr lang="en-US" sz="2400" dirty="0" err="1" smtClean="0"/>
              <a:t>elt</a:t>
            </a:r>
            <a:r>
              <a:rPr lang="en-US" sz="2400" dirty="0" smtClean="0"/>
              <a:t>, v) = E(u) + E(v)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700334" y="5505272"/>
            <a:ext cx="4215066" cy="12003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L</a:t>
            </a:r>
            <a:r>
              <a:rPr lang="en-US" sz="2400" dirty="0" smtClean="0">
                <a:solidFill>
                  <a:srgbClr val="000000"/>
                </a:solidFill>
              </a:rPr>
              <a:t>(Empty)                  = 0 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L((Empty, </a:t>
            </a:r>
            <a:r>
              <a:rPr lang="en-US" sz="2400" dirty="0" err="1" smtClean="0">
                <a:solidFill>
                  <a:srgbClr val="000000"/>
                </a:solidFill>
              </a:rPr>
              <a:t>elt</a:t>
            </a:r>
            <a:r>
              <a:rPr lang="en-US" sz="2400" dirty="0" smtClean="0">
                <a:solidFill>
                  <a:srgbClr val="000000"/>
                </a:solidFill>
              </a:rPr>
              <a:t>, Empty) = 1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L(Node(u, </a:t>
            </a:r>
            <a:r>
              <a:rPr lang="en-US" sz="2400" dirty="0" err="1" smtClean="0">
                <a:solidFill>
                  <a:srgbClr val="000000"/>
                </a:solidFill>
              </a:rPr>
              <a:t>elt</a:t>
            </a:r>
            <a:r>
              <a:rPr lang="en-US" sz="2400" dirty="0" smtClean="0">
                <a:solidFill>
                  <a:srgbClr val="000000"/>
                </a:solidFill>
              </a:rPr>
              <a:t>, v)       = L(u) + L(v)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962400"/>
            <a:ext cx="3097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Prove: N(t) = E(t) - 1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4495800"/>
            <a:ext cx="2039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N: number of nodes</a:t>
            </a:r>
          </a:p>
          <a:p>
            <a:r>
              <a:rPr lang="en-US" dirty="0" smtClean="0"/>
              <a:t>L: number of leaves</a:t>
            </a:r>
          </a:p>
          <a:p>
            <a:r>
              <a:rPr lang="en-US" dirty="0" smtClean="0"/>
              <a:t>E: number of </a:t>
            </a:r>
            <a:r>
              <a:rPr lang="en-US" dirty="0" err="1" smtClean="0"/>
              <a:t>Emptys</a:t>
            </a:r>
            <a:endParaRPr lang="en-US" dirty="0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263358" y="76217"/>
            <a:ext cx="2590800" cy="1219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800" dirty="0" smtClean="0"/>
              <a:t>Base case:  </a:t>
            </a:r>
          </a:p>
          <a:p>
            <a:pPr marL="0" indent="0">
              <a:buFont typeface="Wingdings"/>
              <a:buNone/>
            </a:pPr>
            <a:r>
              <a:rPr lang="en-US" sz="2800" dirty="0" smtClean="0"/>
              <a:t>Want to prove: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007519" y="619780"/>
            <a:ext cx="31700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N(Empty) = E(Empty) - 1</a:t>
            </a:r>
            <a:endParaRPr lang="en-US" sz="2400" dirty="0"/>
          </a:p>
        </p:txBody>
      </p:sp>
      <p:sp>
        <p:nvSpPr>
          <p:cNvPr id="35" name="Rectangle 34"/>
          <p:cNvSpPr/>
          <p:nvPr/>
        </p:nvSpPr>
        <p:spPr>
          <a:xfrm>
            <a:off x="2320758" y="76200"/>
            <a:ext cx="1390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t </a:t>
            </a:r>
            <a:r>
              <a:rPr lang="en-US" sz="2400" dirty="0"/>
              <a:t>= </a:t>
            </a:r>
            <a:r>
              <a:rPr lang="en-US" sz="2400" dirty="0" smtClean="0"/>
              <a:t>Empty</a:t>
            </a:r>
            <a:endParaRPr lang="en-US" sz="24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28600" y="11430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22409" y="1295417"/>
            <a:ext cx="1933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N(Empty) =  0</a:t>
            </a:r>
            <a:endParaRPr lang="en-US" sz="24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219200" y="1757082"/>
            <a:ext cx="304800" cy="29673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914400" y="3509665"/>
            <a:ext cx="152400" cy="220533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35192" y="3048000"/>
            <a:ext cx="27654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E</a:t>
            </a:r>
            <a:r>
              <a:rPr lang="en-US" sz="2400" dirty="0" smtClean="0"/>
              <a:t>(Empty) = 1 - 1 = 0</a:t>
            </a:r>
            <a:endParaRPr lang="en-US" sz="24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320758" y="1757082"/>
            <a:ext cx="533400" cy="1290918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511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1752" y="40386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600" y="4572000"/>
            <a:ext cx="459452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N(Empty)            = 0</a:t>
            </a:r>
          </a:p>
          <a:p>
            <a:r>
              <a:rPr lang="en-US" sz="2400" dirty="0">
                <a:solidFill>
                  <a:srgbClr val="000000"/>
                </a:solidFill>
              </a:rPr>
              <a:t>N(Node(u, </a:t>
            </a:r>
            <a:r>
              <a:rPr lang="en-US" sz="2400" dirty="0" err="1">
                <a:solidFill>
                  <a:srgbClr val="000000"/>
                </a:solidFill>
              </a:rPr>
              <a:t>elt</a:t>
            </a:r>
            <a:r>
              <a:rPr lang="en-US" sz="2400" dirty="0">
                <a:solidFill>
                  <a:srgbClr val="000000"/>
                </a:solidFill>
              </a:rPr>
              <a:t>, v)) = 1 + N(u) + N(v)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5715000"/>
            <a:ext cx="3754754" cy="8309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E(Empty)            = 1</a:t>
            </a:r>
            <a:endParaRPr lang="en-US" sz="2400" dirty="0"/>
          </a:p>
          <a:p>
            <a:r>
              <a:rPr lang="en-US" sz="2400" dirty="0"/>
              <a:t>E</a:t>
            </a:r>
            <a:r>
              <a:rPr lang="en-US" sz="2400" dirty="0" smtClean="0"/>
              <a:t>(Node(u, </a:t>
            </a:r>
            <a:r>
              <a:rPr lang="en-US" sz="2400" dirty="0" err="1" smtClean="0"/>
              <a:t>elt</a:t>
            </a:r>
            <a:r>
              <a:rPr lang="en-US" sz="2400" dirty="0" smtClean="0"/>
              <a:t>, v) = E(u) + E(v)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700334" y="5505272"/>
            <a:ext cx="4215066" cy="12003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L</a:t>
            </a:r>
            <a:r>
              <a:rPr lang="en-US" sz="2400" dirty="0" smtClean="0">
                <a:solidFill>
                  <a:srgbClr val="000000"/>
                </a:solidFill>
              </a:rPr>
              <a:t>(Empty)                  = 0 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L((Empty, </a:t>
            </a:r>
            <a:r>
              <a:rPr lang="en-US" sz="2400" dirty="0" err="1" smtClean="0">
                <a:solidFill>
                  <a:srgbClr val="000000"/>
                </a:solidFill>
              </a:rPr>
              <a:t>elt</a:t>
            </a:r>
            <a:r>
              <a:rPr lang="en-US" sz="2400" dirty="0" smtClean="0">
                <a:solidFill>
                  <a:srgbClr val="000000"/>
                </a:solidFill>
              </a:rPr>
              <a:t>, Empty) = 1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L(Node(u, </a:t>
            </a:r>
            <a:r>
              <a:rPr lang="en-US" sz="2400" dirty="0" err="1" smtClean="0">
                <a:solidFill>
                  <a:srgbClr val="000000"/>
                </a:solidFill>
              </a:rPr>
              <a:t>elt</a:t>
            </a:r>
            <a:r>
              <a:rPr lang="en-US" sz="2400" dirty="0" smtClean="0">
                <a:solidFill>
                  <a:srgbClr val="000000"/>
                </a:solidFill>
              </a:rPr>
              <a:t>, v)       = L(u) + L(v)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962400"/>
            <a:ext cx="3097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Prove: N(t) = E(t) - 1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4495800"/>
            <a:ext cx="2039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N: number of nodes</a:t>
            </a:r>
          </a:p>
          <a:p>
            <a:r>
              <a:rPr lang="en-US" dirty="0" smtClean="0"/>
              <a:t>L: number of leaves</a:t>
            </a:r>
          </a:p>
          <a:p>
            <a:r>
              <a:rPr lang="en-US" dirty="0" smtClean="0"/>
              <a:t>E: number of </a:t>
            </a:r>
            <a:r>
              <a:rPr lang="en-US" dirty="0" err="1" smtClean="0"/>
              <a:t>Emptys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28600" y="111316"/>
            <a:ext cx="3276600" cy="156508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 smtClean="0"/>
              <a:t>Inductive hypotheses:</a:t>
            </a:r>
          </a:p>
          <a:p>
            <a:pPr marL="0" indent="0">
              <a:buFont typeface="Wingdings"/>
              <a:buNone/>
            </a:pPr>
            <a:r>
              <a:rPr lang="en-US" dirty="0" smtClean="0"/>
              <a:t>  </a:t>
            </a:r>
          </a:p>
          <a:p>
            <a:pPr marL="0" indent="0">
              <a:buFont typeface="Wingdings"/>
              <a:buNone/>
            </a:pPr>
            <a:r>
              <a:rPr lang="en-US" dirty="0" smtClean="0"/>
              <a:t>Want to prove: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29000" y="76200"/>
            <a:ext cx="229860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N(u) = E(u) - 1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N(v) = E(v) - 1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67000" y="1076980"/>
            <a:ext cx="59580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N(Node(u, </a:t>
            </a:r>
            <a:r>
              <a:rPr lang="en-US" sz="2800" dirty="0" err="1" smtClean="0">
                <a:solidFill>
                  <a:srgbClr val="0000FF"/>
                </a:solidFill>
              </a:rPr>
              <a:t>elt</a:t>
            </a:r>
            <a:r>
              <a:rPr lang="en-US" sz="2800" dirty="0" smtClean="0">
                <a:solidFill>
                  <a:srgbClr val="0000FF"/>
                </a:solidFill>
              </a:rPr>
              <a:t>, v)) = E(Node(u, </a:t>
            </a:r>
            <a:r>
              <a:rPr lang="en-US" sz="2800" dirty="0" err="1" smtClean="0">
                <a:solidFill>
                  <a:srgbClr val="0000FF"/>
                </a:solidFill>
              </a:rPr>
              <a:t>elt</a:t>
            </a:r>
            <a:r>
              <a:rPr lang="en-US" sz="2800" dirty="0" smtClean="0">
                <a:solidFill>
                  <a:srgbClr val="0000FF"/>
                </a:solidFill>
              </a:rPr>
              <a:t>, v)) - 1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94180" y="387684"/>
            <a:ext cx="3044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(Relation holds for any </a:t>
            </a:r>
            <a:r>
              <a:rPr lang="en-US" dirty="0" err="1" smtClean="0">
                <a:solidFill>
                  <a:srgbClr val="0000FF"/>
                </a:solidFill>
              </a:rPr>
              <a:t>subtree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618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1752" y="39624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200" y="4884003"/>
            <a:ext cx="459452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N(Empty)            = 0</a:t>
            </a:r>
          </a:p>
          <a:p>
            <a:r>
              <a:rPr lang="en-US" sz="2400" dirty="0">
                <a:solidFill>
                  <a:srgbClr val="000000"/>
                </a:solidFill>
              </a:rPr>
              <a:t>N(Node(u, </a:t>
            </a:r>
            <a:r>
              <a:rPr lang="en-US" sz="2400" dirty="0" err="1">
                <a:solidFill>
                  <a:srgbClr val="000000"/>
                </a:solidFill>
              </a:rPr>
              <a:t>elt</a:t>
            </a:r>
            <a:r>
              <a:rPr lang="en-US" sz="2400" dirty="0">
                <a:solidFill>
                  <a:srgbClr val="000000"/>
                </a:solidFill>
              </a:rPr>
              <a:t>, v)) = 1 + N(u) + N(v)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5715000"/>
            <a:ext cx="3754754" cy="8309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E(Empty)            = 1</a:t>
            </a:r>
            <a:endParaRPr lang="en-US" sz="2400" dirty="0"/>
          </a:p>
          <a:p>
            <a:r>
              <a:rPr lang="en-US" sz="2400" dirty="0"/>
              <a:t>E</a:t>
            </a:r>
            <a:r>
              <a:rPr lang="en-US" sz="2400" dirty="0" smtClean="0"/>
              <a:t>(Node(u, </a:t>
            </a:r>
            <a:r>
              <a:rPr lang="en-US" sz="2400" dirty="0" err="1" smtClean="0"/>
              <a:t>elt</a:t>
            </a:r>
            <a:r>
              <a:rPr lang="en-US" sz="2400" dirty="0" smtClean="0"/>
              <a:t>, v) = E(u) + E(v)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700334" y="5505272"/>
            <a:ext cx="4215066" cy="12003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L</a:t>
            </a:r>
            <a:r>
              <a:rPr lang="en-US" sz="2400" dirty="0" smtClean="0">
                <a:solidFill>
                  <a:srgbClr val="000000"/>
                </a:solidFill>
              </a:rPr>
              <a:t>(Empty)                  = 0 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L((Empty, </a:t>
            </a:r>
            <a:r>
              <a:rPr lang="en-US" sz="2400" dirty="0" err="1" smtClean="0">
                <a:solidFill>
                  <a:srgbClr val="000000"/>
                </a:solidFill>
              </a:rPr>
              <a:t>elt</a:t>
            </a:r>
            <a:r>
              <a:rPr lang="en-US" sz="2400" dirty="0" smtClean="0">
                <a:solidFill>
                  <a:srgbClr val="000000"/>
                </a:solidFill>
              </a:rPr>
              <a:t>, Empty) = 1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L(Node(u, </a:t>
            </a:r>
            <a:r>
              <a:rPr lang="en-US" sz="2400" dirty="0" err="1" smtClean="0">
                <a:solidFill>
                  <a:srgbClr val="000000"/>
                </a:solidFill>
              </a:rPr>
              <a:t>elt</a:t>
            </a:r>
            <a:r>
              <a:rPr lang="en-US" sz="2400" dirty="0" smtClean="0">
                <a:solidFill>
                  <a:srgbClr val="000000"/>
                </a:solidFill>
              </a:rPr>
              <a:t>, v)       = L(u) + L(v)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4495800"/>
            <a:ext cx="2039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N: number of nodes</a:t>
            </a:r>
          </a:p>
          <a:p>
            <a:r>
              <a:rPr lang="en-US" dirty="0" smtClean="0"/>
              <a:t>L: number of leaves</a:t>
            </a:r>
          </a:p>
          <a:p>
            <a:r>
              <a:rPr lang="en-US" dirty="0" smtClean="0"/>
              <a:t>E: number of </a:t>
            </a:r>
            <a:r>
              <a:rPr lang="en-US" dirty="0" err="1" smtClean="0"/>
              <a:t>Emptys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28600" y="0"/>
            <a:ext cx="3276600" cy="650684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800" dirty="0" smtClean="0"/>
              <a:t>Want to prove: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90600" y="4000650"/>
            <a:ext cx="19452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N(u) = E(u) - 1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N(v) = E(v) - 1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80368" y="76200"/>
            <a:ext cx="5133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N(Node(u, </a:t>
            </a:r>
            <a:r>
              <a:rPr lang="en-US" sz="2400" dirty="0" err="1" smtClean="0">
                <a:solidFill>
                  <a:srgbClr val="000000"/>
                </a:solidFill>
              </a:rPr>
              <a:t>elt</a:t>
            </a:r>
            <a:r>
              <a:rPr lang="en-US" sz="2400" dirty="0" smtClean="0">
                <a:solidFill>
                  <a:srgbClr val="000000"/>
                </a:solidFill>
              </a:rPr>
              <a:t>, v)) = E(Node(u, </a:t>
            </a:r>
            <a:r>
              <a:rPr lang="en-US" sz="2400" dirty="0" err="1" smtClean="0">
                <a:solidFill>
                  <a:srgbClr val="000000"/>
                </a:solidFill>
              </a:rPr>
              <a:t>elt</a:t>
            </a:r>
            <a:r>
              <a:rPr lang="en-US" sz="2400" dirty="0" smtClean="0">
                <a:solidFill>
                  <a:srgbClr val="000000"/>
                </a:solidFill>
              </a:rPr>
              <a:t>, v)) - 1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28600" y="597045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08547" y="1828800"/>
            <a:ext cx="25757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N(Node(u, </a:t>
            </a:r>
            <a:r>
              <a:rPr lang="en-US" sz="2400" dirty="0" err="1" smtClean="0">
                <a:solidFill>
                  <a:srgbClr val="000000"/>
                </a:solidFill>
              </a:rPr>
              <a:t>elt</a:t>
            </a:r>
            <a:r>
              <a:rPr lang="en-US" sz="2400" dirty="0" smtClean="0">
                <a:solidFill>
                  <a:srgbClr val="000000"/>
                </a:solidFill>
              </a:rPr>
              <a:t>, v)) =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90685" y="1828800"/>
            <a:ext cx="2947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= E(Node(u, </a:t>
            </a:r>
            <a:r>
              <a:rPr lang="en-US" sz="2400" dirty="0" err="1" smtClean="0">
                <a:solidFill>
                  <a:srgbClr val="000000"/>
                </a:solidFill>
              </a:rPr>
              <a:t>elt</a:t>
            </a:r>
            <a:r>
              <a:rPr lang="en-US" sz="2400" dirty="0" smtClean="0">
                <a:solidFill>
                  <a:srgbClr val="000000"/>
                </a:solidFill>
              </a:rPr>
              <a:t>, v)) - 1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86200" y="1390471"/>
            <a:ext cx="6981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sz="72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0107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1752" y="39624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200" y="4884003"/>
            <a:ext cx="459452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N(Empty)            = 0</a:t>
            </a:r>
          </a:p>
          <a:p>
            <a:r>
              <a:rPr lang="en-US" sz="2400" dirty="0">
                <a:solidFill>
                  <a:srgbClr val="000000"/>
                </a:solidFill>
              </a:rPr>
              <a:t>N(Node(u, </a:t>
            </a:r>
            <a:r>
              <a:rPr lang="en-US" sz="2400" dirty="0" err="1">
                <a:solidFill>
                  <a:srgbClr val="000000"/>
                </a:solidFill>
              </a:rPr>
              <a:t>elt</a:t>
            </a:r>
            <a:r>
              <a:rPr lang="en-US" sz="2400" dirty="0">
                <a:solidFill>
                  <a:srgbClr val="000000"/>
                </a:solidFill>
              </a:rPr>
              <a:t>, v)) = 1 + N(u) + N(v)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5715000"/>
            <a:ext cx="3754754" cy="8309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E(Empty)            = 1</a:t>
            </a:r>
            <a:endParaRPr lang="en-US" sz="2400" dirty="0"/>
          </a:p>
          <a:p>
            <a:r>
              <a:rPr lang="en-US" sz="2400" dirty="0"/>
              <a:t>E</a:t>
            </a:r>
            <a:r>
              <a:rPr lang="en-US" sz="2400" dirty="0" smtClean="0"/>
              <a:t>(Node(u, </a:t>
            </a:r>
            <a:r>
              <a:rPr lang="en-US" sz="2400" dirty="0" err="1" smtClean="0"/>
              <a:t>elt</a:t>
            </a:r>
            <a:r>
              <a:rPr lang="en-US" sz="2400" dirty="0" smtClean="0"/>
              <a:t>, v) = E(u) + E(v)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700334" y="5505272"/>
            <a:ext cx="4215066" cy="12003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L</a:t>
            </a:r>
            <a:r>
              <a:rPr lang="en-US" sz="2400" dirty="0" smtClean="0">
                <a:solidFill>
                  <a:srgbClr val="000000"/>
                </a:solidFill>
              </a:rPr>
              <a:t>(Empty)                  = 0 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L((Empty, </a:t>
            </a:r>
            <a:r>
              <a:rPr lang="en-US" sz="2400" dirty="0" err="1" smtClean="0">
                <a:solidFill>
                  <a:srgbClr val="000000"/>
                </a:solidFill>
              </a:rPr>
              <a:t>elt</a:t>
            </a:r>
            <a:r>
              <a:rPr lang="en-US" sz="2400" dirty="0" smtClean="0">
                <a:solidFill>
                  <a:srgbClr val="000000"/>
                </a:solidFill>
              </a:rPr>
              <a:t>, Empty) = 1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L(Node(u, </a:t>
            </a:r>
            <a:r>
              <a:rPr lang="en-US" sz="2400" dirty="0" err="1" smtClean="0">
                <a:solidFill>
                  <a:srgbClr val="000000"/>
                </a:solidFill>
              </a:rPr>
              <a:t>elt</a:t>
            </a:r>
            <a:r>
              <a:rPr lang="en-US" sz="2400" dirty="0" smtClean="0">
                <a:solidFill>
                  <a:srgbClr val="000000"/>
                </a:solidFill>
              </a:rPr>
              <a:t>, v)       = L(u) + L(v)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4495800"/>
            <a:ext cx="2039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N: number of nodes</a:t>
            </a:r>
          </a:p>
          <a:p>
            <a:r>
              <a:rPr lang="en-US" dirty="0" smtClean="0"/>
              <a:t>L: number of leaves</a:t>
            </a:r>
          </a:p>
          <a:p>
            <a:r>
              <a:rPr lang="en-US" dirty="0" smtClean="0"/>
              <a:t>E: number of </a:t>
            </a:r>
            <a:r>
              <a:rPr lang="en-US" dirty="0" err="1" smtClean="0"/>
              <a:t>Emptys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28600" y="0"/>
            <a:ext cx="3276600" cy="650684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800" dirty="0" smtClean="0"/>
              <a:t>Want to prove: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90600" y="4000650"/>
            <a:ext cx="19452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N(u) = E(u) - 1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N(v) = E(v) - 1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80368" y="76200"/>
            <a:ext cx="5133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N(Node(u, </a:t>
            </a:r>
            <a:r>
              <a:rPr lang="en-US" sz="2400" dirty="0" err="1" smtClean="0">
                <a:solidFill>
                  <a:srgbClr val="000000"/>
                </a:solidFill>
              </a:rPr>
              <a:t>elt</a:t>
            </a:r>
            <a:r>
              <a:rPr lang="en-US" sz="2400" dirty="0" smtClean="0">
                <a:solidFill>
                  <a:srgbClr val="000000"/>
                </a:solidFill>
              </a:rPr>
              <a:t>, v)) = E(Node(u, </a:t>
            </a:r>
            <a:r>
              <a:rPr lang="en-US" sz="2400" dirty="0" err="1" smtClean="0">
                <a:solidFill>
                  <a:srgbClr val="000000"/>
                </a:solidFill>
              </a:rPr>
              <a:t>elt</a:t>
            </a:r>
            <a:r>
              <a:rPr lang="en-US" sz="2400" dirty="0" smtClean="0">
                <a:solidFill>
                  <a:srgbClr val="000000"/>
                </a:solidFill>
              </a:rPr>
              <a:t>, v)) - 1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28600" y="597045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16568" y="757535"/>
            <a:ext cx="25757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N(Node(u, </a:t>
            </a:r>
            <a:r>
              <a:rPr lang="en-US" sz="2400" dirty="0" err="1" smtClean="0">
                <a:solidFill>
                  <a:srgbClr val="000000"/>
                </a:solidFill>
              </a:rPr>
              <a:t>elt</a:t>
            </a:r>
            <a:r>
              <a:rPr lang="en-US" sz="2400" dirty="0" smtClean="0">
                <a:solidFill>
                  <a:srgbClr val="000000"/>
                </a:solidFill>
              </a:rPr>
              <a:t>, v)) =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67000" y="757535"/>
            <a:ext cx="2118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1 + N(u) + N(v)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45317" y="84986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“N” fact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10625" y="1295400"/>
            <a:ext cx="3151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= 1 + E(u) - 1 + E(v) - 1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72200" y="1383268"/>
            <a:ext cx="198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inductive hypothesis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10625" y="1900535"/>
            <a:ext cx="2164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= E(u) + E(v) - 1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72200" y="1905000"/>
            <a:ext cx="62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math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38400" y="2514600"/>
            <a:ext cx="2947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= E(Node(u, </a:t>
            </a:r>
            <a:r>
              <a:rPr lang="en-US" sz="2400" dirty="0" err="1" smtClean="0">
                <a:solidFill>
                  <a:srgbClr val="000000"/>
                </a:solidFill>
              </a:rPr>
              <a:t>elt</a:t>
            </a:r>
            <a:r>
              <a:rPr lang="en-US" sz="2400" dirty="0" smtClean="0">
                <a:solidFill>
                  <a:srgbClr val="000000"/>
                </a:solidFill>
              </a:rPr>
              <a:t>, v)) - 1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72200" y="251460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“E” fact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992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interesting tree facts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4884003"/>
            <a:ext cx="459452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N(Empty)            = 0</a:t>
            </a:r>
          </a:p>
          <a:p>
            <a:r>
              <a:rPr lang="en-US" sz="2400" dirty="0">
                <a:solidFill>
                  <a:srgbClr val="000000"/>
                </a:solidFill>
              </a:rPr>
              <a:t>N(Node(u, </a:t>
            </a:r>
            <a:r>
              <a:rPr lang="en-US" sz="2400" dirty="0" err="1">
                <a:solidFill>
                  <a:srgbClr val="000000"/>
                </a:solidFill>
              </a:rPr>
              <a:t>elt</a:t>
            </a:r>
            <a:r>
              <a:rPr lang="en-US" sz="2400" dirty="0">
                <a:solidFill>
                  <a:srgbClr val="000000"/>
                </a:solidFill>
              </a:rPr>
              <a:t>, v)) = 1 + N(u) + N(v)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5715000"/>
            <a:ext cx="3754754" cy="8309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E(Empty)            = 1</a:t>
            </a:r>
            <a:endParaRPr lang="en-US" sz="2400" dirty="0"/>
          </a:p>
          <a:p>
            <a:r>
              <a:rPr lang="en-US" sz="2400" dirty="0"/>
              <a:t>E</a:t>
            </a:r>
            <a:r>
              <a:rPr lang="en-US" sz="2400" dirty="0" smtClean="0"/>
              <a:t>(Node(u, </a:t>
            </a:r>
            <a:r>
              <a:rPr lang="en-US" sz="2400" dirty="0" err="1" smtClean="0"/>
              <a:t>elt</a:t>
            </a:r>
            <a:r>
              <a:rPr lang="en-US" sz="2400" dirty="0" smtClean="0"/>
              <a:t>, v) = E(u) + E(v)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700334" y="5505272"/>
            <a:ext cx="4215066" cy="12003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L</a:t>
            </a:r>
            <a:r>
              <a:rPr lang="en-US" sz="2400" dirty="0" smtClean="0">
                <a:solidFill>
                  <a:srgbClr val="000000"/>
                </a:solidFill>
              </a:rPr>
              <a:t>(Empty)                  = 0 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L((Empty, </a:t>
            </a:r>
            <a:r>
              <a:rPr lang="en-US" sz="2400" dirty="0" err="1" smtClean="0">
                <a:solidFill>
                  <a:srgbClr val="000000"/>
                </a:solidFill>
              </a:rPr>
              <a:t>elt</a:t>
            </a:r>
            <a:r>
              <a:rPr lang="en-US" sz="2400" dirty="0" smtClean="0">
                <a:solidFill>
                  <a:srgbClr val="000000"/>
                </a:solidFill>
              </a:rPr>
              <a:t>, Empty) = 1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L(Node(u, </a:t>
            </a:r>
            <a:r>
              <a:rPr lang="en-US" sz="2400" dirty="0" err="1" smtClean="0">
                <a:solidFill>
                  <a:srgbClr val="000000"/>
                </a:solidFill>
              </a:rPr>
              <a:t>elt</a:t>
            </a:r>
            <a:r>
              <a:rPr lang="en-US" sz="2400" dirty="0" smtClean="0">
                <a:solidFill>
                  <a:srgbClr val="000000"/>
                </a:solidFill>
              </a:rPr>
              <a:t>, v)       = L(u) + L(v)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4495800"/>
            <a:ext cx="2039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N: number of nodes</a:t>
            </a:r>
          </a:p>
          <a:p>
            <a:r>
              <a:rPr lang="en-US" dirty="0" smtClean="0"/>
              <a:t>L: number of leaves</a:t>
            </a:r>
          </a:p>
          <a:p>
            <a:r>
              <a:rPr lang="en-US" dirty="0" smtClean="0"/>
              <a:t>E: number of </a:t>
            </a:r>
            <a:r>
              <a:rPr lang="en-US" dirty="0" err="1" smtClean="0"/>
              <a:t>Emptys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4338935"/>
            <a:ext cx="1842421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N(t) = E(t) - 1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1660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induction proofs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5181600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Numbers: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807845"/>
              </p:ext>
            </p:extLst>
          </p:nvPr>
        </p:nvGraphicFramePr>
        <p:xfrm>
          <a:off x="2133600" y="1524000"/>
          <a:ext cx="1314791" cy="685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" name="Equation" r:id="rId3" imgW="876300" imgH="457200" progId="Equation.3">
                  <p:embed/>
                </p:oleObj>
              </mc:Choice>
              <mc:Fallback>
                <p:oleObj name="Equation" r:id="rId3" imgW="876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3600" y="1524000"/>
                        <a:ext cx="1314791" cy="6854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440118"/>
              </p:ext>
            </p:extLst>
          </p:nvPr>
        </p:nvGraphicFramePr>
        <p:xfrm>
          <a:off x="4191000" y="1447800"/>
          <a:ext cx="1524000" cy="806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7" name="Equation" r:id="rId5" imgW="863600" imgH="457200" progId="Equation.3">
                  <p:embed/>
                </p:oleObj>
              </mc:Choice>
              <mc:Fallback>
                <p:oleObj name="Equation" r:id="rId5" imgW="863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91000" y="1447800"/>
                        <a:ext cx="1524000" cy="806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2362200"/>
            <a:ext cx="5181600" cy="60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Recurrence relations: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456396"/>
              </p:ext>
            </p:extLst>
          </p:nvPr>
        </p:nvGraphicFramePr>
        <p:xfrm>
          <a:off x="1676400" y="2878387"/>
          <a:ext cx="2438400" cy="77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8" name="Equation" r:id="rId7" imgW="1231900" imgH="393700" progId="Equation.3">
                  <p:embed/>
                </p:oleObj>
              </mc:Choice>
              <mc:Fallback>
                <p:oleObj name="Equation" r:id="rId7" imgW="1231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76400" y="2878387"/>
                        <a:ext cx="2438400" cy="779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668552"/>
              </p:ext>
            </p:extLst>
          </p:nvPr>
        </p:nvGraphicFramePr>
        <p:xfrm>
          <a:off x="4648200" y="3030787"/>
          <a:ext cx="2590800" cy="42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9" name="Equation" r:id="rId9" imgW="1384300" imgH="228600" progId="Equation.3">
                  <p:embed/>
                </p:oleObj>
              </mc:Choice>
              <mc:Fallback>
                <p:oleObj name="Equation" r:id="rId9" imgW="1384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48200" y="3030787"/>
                        <a:ext cx="2590800" cy="42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304800" y="3657600"/>
            <a:ext cx="5181600" cy="60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Code equivalence: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96825" y="4115743"/>
            <a:ext cx="22179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/>
              <a:t>fibrec</a:t>
            </a:r>
            <a:r>
              <a:rPr lang="en-US" sz="2000" dirty="0"/>
              <a:t>(n) = </a:t>
            </a:r>
            <a:r>
              <a:rPr lang="en-US" sz="2000" dirty="0" err="1"/>
              <a:t>fibiter</a:t>
            </a:r>
            <a:r>
              <a:rPr lang="en-US" sz="2000" dirty="0"/>
              <a:t>(n)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14400" y="4876800"/>
            <a:ext cx="27388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/>
              <a:t>len</a:t>
            </a:r>
            <a:r>
              <a:rPr lang="en-US" sz="2000" dirty="0" smtClean="0"/>
              <a:t> </a:t>
            </a:r>
            <a:r>
              <a:rPr lang="en-US" sz="2000" dirty="0"/>
              <a:t>(map f </a:t>
            </a:r>
            <a:r>
              <a:rPr lang="en-US" sz="2000" dirty="0" err="1"/>
              <a:t>xlst</a:t>
            </a:r>
            <a:r>
              <a:rPr lang="en-US" sz="2000" dirty="0"/>
              <a:t>) = </a:t>
            </a:r>
            <a:r>
              <a:rPr lang="en-US" sz="2000" dirty="0" err="1"/>
              <a:t>len</a:t>
            </a:r>
            <a:r>
              <a:rPr lang="en-US" sz="2000" dirty="0"/>
              <a:t> </a:t>
            </a:r>
            <a:r>
              <a:rPr lang="en-US" sz="2000" dirty="0" err="1"/>
              <a:t>xlst</a:t>
            </a:r>
            <a:endParaRPr lang="en-US" sz="20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04800" y="4495800"/>
            <a:ext cx="5181600" cy="60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Induction on lists: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21399" y="4876800"/>
            <a:ext cx="38109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</a:rPr>
              <a:t>len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000000"/>
                </a:solidFill>
              </a:rPr>
              <a:t>xlst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@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ylst</a:t>
            </a:r>
            <a:r>
              <a:rPr lang="en-US" sz="2000" dirty="0">
                <a:solidFill>
                  <a:srgbClr val="000000"/>
                </a:solidFill>
              </a:rPr>
              <a:t>) = </a:t>
            </a:r>
            <a:r>
              <a:rPr lang="en-US" sz="2000" dirty="0" err="1">
                <a:solidFill>
                  <a:srgbClr val="000000"/>
                </a:solidFill>
              </a:rPr>
              <a:t>len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xlst</a:t>
            </a:r>
            <a:r>
              <a:rPr lang="en-US" sz="2000" dirty="0">
                <a:solidFill>
                  <a:srgbClr val="000000"/>
                </a:solidFill>
              </a:rPr>
              <a:t> + </a:t>
            </a:r>
            <a:r>
              <a:rPr lang="en-US" sz="2000" dirty="0" err="1">
                <a:solidFill>
                  <a:srgbClr val="000000"/>
                </a:solidFill>
              </a:rPr>
              <a:t>len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ylst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22180" y="5410200"/>
            <a:ext cx="3416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</a:rPr>
              <a:t>len</a:t>
            </a:r>
            <a:r>
              <a:rPr lang="en-US" sz="2000" dirty="0">
                <a:solidFill>
                  <a:srgbClr val="000000"/>
                </a:solidFill>
              </a:rPr>
              <a:t>(cart </a:t>
            </a:r>
            <a:r>
              <a:rPr lang="en-US" sz="2000" dirty="0" err="1">
                <a:solidFill>
                  <a:srgbClr val="000000"/>
                </a:solidFill>
              </a:rPr>
              <a:t>ul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vl</a:t>
            </a:r>
            <a:r>
              <a:rPr lang="en-US" sz="2000" dirty="0">
                <a:solidFill>
                  <a:srgbClr val="000000"/>
                </a:solidFill>
              </a:rPr>
              <a:t>) = (</a:t>
            </a:r>
            <a:r>
              <a:rPr lang="en-US" sz="2000" dirty="0" err="1">
                <a:solidFill>
                  <a:srgbClr val="000000"/>
                </a:solidFill>
              </a:rPr>
              <a:t>len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ul</a:t>
            </a:r>
            <a:r>
              <a:rPr lang="en-US" sz="2000" dirty="0">
                <a:solidFill>
                  <a:srgbClr val="000000"/>
                </a:solidFill>
              </a:rPr>
              <a:t>) </a:t>
            </a:r>
            <a:r>
              <a:rPr lang="en-US" sz="2000" dirty="0" smtClean="0">
                <a:solidFill>
                  <a:srgbClr val="000000"/>
                </a:solidFill>
              </a:rPr>
              <a:t>* </a:t>
            </a:r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000000"/>
                </a:solidFill>
              </a:rPr>
              <a:t>len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vl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04800" y="5867400"/>
            <a:ext cx="5181600" cy="60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Induction on trees: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81200" y="6317916"/>
            <a:ext cx="1566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N(t) = E(t) - 1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56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28600" y="301625"/>
            <a:ext cx="2590800" cy="121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Base case: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Want to prove:</a:t>
            </a:r>
          </a:p>
        </p:txBody>
      </p:sp>
      <p:sp>
        <p:nvSpPr>
          <p:cNvPr id="3" name="Rectangle 2"/>
          <p:cNvSpPr/>
          <p:nvPr/>
        </p:nvSpPr>
        <p:spPr>
          <a:xfrm>
            <a:off x="2972761" y="845188"/>
            <a:ext cx="31994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</a:rPr>
              <a:t>len</a:t>
            </a:r>
            <a:r>
              <a:rPr lang="en-US" sz="2800" dirty="0">
                <a:solidFill>
                  <a:srgbClr val="0000FF"/>
                </a:solidFill>
              </a:rPr>
              <a:t> (map f []) = </a:t>
            </a:r>
            <a:r>
              <a:rPr lang="en-US" sz="2800" dirty="0" err="1">
                <a:solidFill>
                  <a:srgbClr val="0000FF"/>
                </a:solidFill>
              </a:rPr>
              <a:t>len</a:t>
            </a:r>
            <a:r>
              <a:rPr lang="en-US" sz="2800" dirty="0">
                <a:solidFill>
                  <a:srgbClr val="0000FF"/>
                </a:solidFill>
              </a:rPr>
              <a:t> []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0" y="301608"/>
            <a:ext cx="11125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lst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</a:rPr>
              <a:t>= []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35155" y="1752600"/>
            <a:ext cx="123964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Proof?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3962400"/>
            <a:ext cx="50362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aseline="30000" dirty="0" smtClean="0">
                <a:solidFill>
                  <a:srgbClr val="008000"/>
                </a:solidFill>
              </a:rPr>
              <a:t>Prove:</a:t>
            </a:r>
            <a:r>
              <a:rPr lang="en-US" sz="4800" dirty="0" smtClean="0">
                <a:solidFill>
                  <a:srgbClr val="008000"/>
                </a:solidFill>
              </a:rPr>
              <a:t> </a:t>
            </a:r>
            <a:r>
              <a:rPr lang="en-US" sz="4800" baseline="30000" dirty="0" err="1" smtClean="0">
                <a:solidFill>
                  <a:srgbClr val="008000"/>
                </a:solidFill>
              </a:rPr>
              <a:t>len</a:t>
            </a:r>
            <a:r>
              <a:rPr lang="en-US" sz="4800" baseline="30000" dirty="0" smtClean="0">
                <a:solidFill>
                  <a:srgbClr val="008000"/>
                </a:solidFill>
              </a:rPr>
              <a:t> </a:t>
            </a:r>
            <a:r>
              <a:rPr lang="en-US" sz="4800" baseline="30000" dirty="0">
                <a:solidFill>
                  <a:srgbClr val="008000"/>
                </a:solidFill>
              </a:rPr>
              <a:t>(map f </a:t>
            </a:r>
            <a:r>
              <a:rPr lang="en-US" sz="4800" baseline="30000" dirty="0" err="1" smtClean="0">
                <a:solidFill>
                  <a:srgbClr val="008000"/>
                </a:solidFill>
              </a:rPr>
              <a:t>lst</a:t>
            </a:r>
            <a:r>
              <a:rPr lang="en-US" sz="4800" baseline="30000" dirty="0">
                <a:solidFill>
                  <a:srgbClr val="008000"/>
                </a:solidFill>
              </a:rPr>
              <a:t>) = </a:t>
            </a:r>
            <a:r>
              <a:rPr lang="en-US" sz="4800" baseline="30000" dirty="0" err="1">
                <a:solidFill>
                  <a:srgbClr val="008000"/>
                </a:solidFill>
              </a:rPr>
              <a:t>len</a:t>
            </a:r>
            <a:r>
              <a:rPr lang="en-US" sz="4800" baseline="30000" dirty="0">
                <a:solidFill>
                  <a:srgbClr val="008000"/>
                </a:solidFill>
              </a:rPr>
              <a:t> </a:t>
            </a:r>
            <a:r>
              <a:rPr lang="en-US" sz="4800" baseline="30000" dirty="0" err="1" smtClean="0">
                <a:solidFill>
                  <a:srgbClr val="008000"/>
                </a:solidFill>
              </a:rPr>
              <a:t>lst</a:t>
            </a:r>
            <a:endParaRPr lang="en-US" sz="4800" dirty="0">
              <a:solidFill>
                <a:srgbClr val="008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186" y="5856000"/>
            <a:ext cx="5318614" cy="773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886" y="5106700"/>
            <a:ext cx="4025900" cy="749300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04800" y="3962400"/>
            <a:ext cx="84612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618021" y="5638800"/>
            <a:ext cx="9925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</a:rPr>
              <a:t>Facts</a:t>
            </a:r>
            <a:endParaRPr lang="en-US" sz="3200" dirty="0">
              <a:solidFill>
                <a:srgbClr val="FF6600"/>
              </a:solidFill>
            </a:endParaRPr>
          </a:p>
        </p:txBody>
      </p:sp>
      <p:sp>
        <p:nvSpPr>
          <p:cNvPr id="21" name="Left Arrow 20"/>
          <p:cNvSpPr/>
          <p:nvPr/>
        </p:nvSpPr>
        <p:spPr>
          <a:xfrm>
            <a:off x="6248400" y="5562600"/>
            <a:ext cx="1143000" cy="729466"/>
          </a:xfrm>
          <a:prstGeom prst="lef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4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careful!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514600"/>
            <a:ext cx="76200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12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 for a “good” proof by induction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1. Prove</a:t>
            </a:r>
            <a:r>
              <a:rPr lang="en-US" dirty="0" smtClean="0"/>
              <a:t>:  </a:t>
            </a:r>
            <a:r>
              <a:rPr lang="en-US" i="1" dirty="0" err="1" smtClean="0">
                <a:solidFill>
                  <a:srgbClr val="FF0000"/>
                </a:solidFill>
              </a:rPr>
              <a:t>what_to</a:t>
            </a:r>
            <a:r>
              <a:rPr lang="en-US" i="1" dirty="0" err="1">
                <a:solidFill>
                  <a:srgbClr val="FF0000"/>
                </a:solidFill>
              </a:rPr>
              <a:t>_</a:t>
            </a:r>
            <a:r>
              <a:rPr lang="en-US" i="1" dirty="0" err="1" smtClean="0">
                <a:solidFill>
                  <a:srgbClr val="FF0000"/>
                </a:solidFill>
              </a:rPr>
              <a:t>prove</a:t>
            </a:r>
            <a:endParaRPr lang="en-US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2. Base </a:t>
            </a:r>
            <a:r>
              <a:rPr lang="en-US" dirty="0" smtClean="0"/>
              <a:t>case: </a:t>
            </a:r>
            <a:r>
              <a:rPr lang="en-US" i="1" dirty="0" err="1" smtClean="0">
                <a:solidFill>
                  <a:srgbClr val="FF0000"/>
                </a:solidFill>
              </a:rPr>
              <a:t>the_base_case</a:t>
            </a:r>
            <a:r>
              <a:rPr lang="en-US" i="1" dirty="0" smtClean="0">
                <a:solidFill>
                  <a:srgbClr val="FF0000"/>
                </a:solidFill>
              </a:rPr>
              <a:t>(s)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0000FF"/>
                </a:solidFill>
              </a:rPr>
              <a:t>step by step proof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with each step clearly justified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3. Assuming</a:t>
            </a:r>
            <a:r>
              <a:rPr lang="en-US" dirty="0" smtClean="0"/>
              <a:t>: </a:t>
            </a:r>
            <a:r>
              <a:rPr lang="en-US" i="1" dirty="0" err="1" smtClean="0">
                <a:solidFill>
                  <a:srgbClr val="FF0000"/>
                </a:solidFill>
              </a:rPr>
              <a:t>the_inductive_hypothesis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4. Show</a:t>
            </a:r>
            <a:r>
              <a:rPr lang="en-US" dirty="0" smtClean="0"/>
              <a:t>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what_you’re_trying_to_prove</a:t>
            </a:r>
            <a:endParaRPr lang="en-US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</a:t>
            </a:r>
            <a:r>
              <a:rPr lang="en-US" dirty="0" smtClean="0">
                <a:solidFill>
                  <a:srgbClr val="0000FF"/>
                </a:solidFill>
              </a:rPr>
              <a:t>step by step proof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with each step clearly justified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02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28600" y="301625"/>
            <a:ext cx="2590800" cy="121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Base case: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Want to prove:</a:t>
            </a:r>
          </a:p>
        </p:txBody>
      </p:sp>
      <p:sp>
        <p:nvSpPr>
          <p:cNvPr id="3" name="Rectangle 2"/>
          <p:cNvSpPr/>
          <p:nvPr/>
        </p:nvSpPr>
        <p:spPr>
          <a:xfrm>
            <a:off x="2972761" y="845188"/>
            <a:ext cx="31994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</a:rPr>
              <a:t>len</a:t>
            </a:r>
            <a:r>
              <a:rPr lang="en-US" sz="2800" dirty="0">
                <a:solidFill>
                  <a:srgbClr val="0000FF"/>
                </a:solidFill>
              </a:rPr>
              <a:t> (map f []) = </a:t>
            </a:r>
            <a:r>
              <a:rPr lang="en-US" sz="2800" dirty="0" err="1">
                <a:solidFill>
                  <a:srgbClr val="0000FF"/>
                </a:solidFill>
              </a:rPr>
              <a:t>len</a:t>
            </a:r>
            <a:r>
              <a:rPr lang="en-US" sz="2800" dirty="0">
                <a:solidFill>
                  <a:srgbClr val="0000FF"/>
                </a:solidFill>
              </a:rPr>
              <a:t> []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0" y="301608"/>
            <a:ext cx="11125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lst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</a:rPr>
              <a:t>= []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800" y="3962400"/>
            <a:ext cx="50362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aseline="30000" dirty="0" smtClean="0">
                <a:solidFill>
                  <a:srgbClr val="008000"/>
                </a:solidFill>
              </a:rPr>
              <a:t>Prove:</a:t>
            </a:r>
            <a:r>
              <a:rPr lang="en-US" sz="4800" dirty="0" smtClean="0">
                <a:solidFill>
                  <a:srgbClr val="008000"/>
                </a:solidFill>
              </a:rPr>
              <a:t> </a:t>
            </a:r>
            <a:r>
              <a:rPr lang="en-US" sz="4800" baseline="30000" dirty="0" err="1" smtClean="0">
                <a:solidFill>
                  <a:srgbClr val="008000"/>
                </a:solidFill>
              </a:rPr>
              <a:t>len</a:t>
            </a:r>
            <a:r>
              <a:rPr lang="en-US" sz="4800" baseline="30000" dirty="0" smtClean="0">
                <a:solidFill>
                  <a:srgbClr val="008000"/>
                </a:solidFill>
              </a:rPr>
              <a:t> </a:t>
            </a:r>
            <a:r>
              <a:rPr lang="en-US" sz="4800" baseline="30000" dirty="0">
                <a:solidFill>
                  <a:srgbClr val="008000"/>
                </a:solidFill>
              </a:rPr>
              <a:t>(map f </a:t>
            </a:r>
            <a:r>
              <a:rPr lang="en-US" sz="4800" baseline="30000" dirty="0" err="1" smtClean="0">
                <a:solidFill>
                  <a:srgbClr val="008000"/>
                </a:solidFill>
              </a:rPr>
              <a:t>lst</a:t>
            </a:r>
            <a:r>
              <a:rPr lang="en-US" sz="4800" baseline="30000" dirty="0">
                <a:solidFill>
                  <a:srgbClr val="008000"/>
                </a:solidFill>
              </a:rPr>
              <a:t>) = </a:t>
            </a:r>
            <a:r>
              <a:rPr lang="en-US" sz="4800" baseline="30000" dirty="0" err="1">
                <a:solidFill>
                  <a:srgbClr val="008000"/>
                </a:solidFill>
              </a:rPr>
              <a:t>len</a:t>
            </a:r>
            <a:r>
              <a:rPr lang="en-US" sz="4800" baseline="30000" dirty="0">
                <a:solidFill>
                  <a:srgbClr val="008000"/>
                </a:solidFill>
              </a:rPr>
              <a:t> </a:t>
            </a:r>
            <a:r>
              <a:rPr lang="en-US" sz="4800" baseline="30000" dirty="0" err="1" smtClean="0">
                <a:solidFill>
                  <a:srgbClr val="008000"/>
                </a:solidFill>
              </a:rPr>
              <a:t>lst</a:t>
            </a:r>
            <a:endParaRPr lang="en-US" sz="4800" dirty="0">
              <a:solidFill>
                <a:srgbClr val="008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186" y="5856000"/>
            <a:ext cx="5318614" cy="773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886" y="5106700"/>
            <a:ext cx="4025900" cy="749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43200" y="2133600"/>
            <a:ext cx="30957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definition of map!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609600" y="5856000"/>
            <a:ext cx="3276600" cy="468600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04800" y="3962400"/>
            <a:ext cx="84612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63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962400"/>
            <a:ext cx="50362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aseline="30000" dirty="0" smtClean="0">
                <a:solidFill>
                  <a:srgbClr val="008000"/>
                </a:solidFill>
              </a:rPr>
              <a:t>Prove:</a:t>
            </a:r>
            <a:r>
              <a:rPr lang="en-US" sz="4800" dirty="0" smtClean="0">
                <a:solidFill>
                  <a:srgbClr val="008000"/>
                </a:solidFill>
              </a:rPr>
              <a:t> </a:t>
            </a:r>
            <a:r>
              <a:rPr lang="en-US" sz="4800" baseline="30000" dirty="0" err="1" smtClean="0">
                <a:solidFill>
                  <a:srgbClr val="008000"/>
                </a:solidFill>
              </a:rPr>
              <a:t>len</a:t>
            </a:r>
            <a:r>
              <a:rPr lang="en-US" sz="4800" baseline="30000" dirty="0" smtClean="0">
                <a:solidFill>
                  <a:srgbClr val="008000"/>
                </a:solidFill>
              </a:rPr>
              <a:t> </a:t>
            </a:r>
            <a:r>
              <a:rPr lang="en-US" sz="4800" baseline="30000" dirty="0">
                <a:solidFill>
                  <a:srgbClr val="008000"/>
                </a:solidFill>
              </a:rPr>
              <a:t>(map f </a:t>
            </a:r>
            <a:r>
              <a:rPr lang="en-US" sz="4800" baseline="30000" dirty="0" err="1" smtClean="0">
                <a:solidFill>
                  <a:srgbClr val="008000"/>
                </a:solidFill>
              </a:rPr>
              <a:t>lst</a:t>
            </a:r>
            <a:r>
              <a:rPr lang="en-US" sz="4800" baseline="30000" dirty="0">
                <a:solidFill>
                  <a:srgbClr val="008000"/>
                </a:solidFill>
              </a:rPr>
              <a:t>) = </a:t>
            </a:r>
            <a:r>
              <a:rPr lang="en-US" sz="4800" baseline="30000" dirty="0" err="1">
                <a:solidFill>
                  <a:srgbClr val="008000"/>
                </a:solidFill>
              </a:rPr>
              <a:t>len</a:t>
            </a:r>
            <a:r>
              <a:rPr lang="en-US" sz="4800" baseline="30000" dirty="0">
                <a:solidFill>
                  <a:srgbClr val="008000"/>
                </a:solidFill>
              </a:rPr>
              <a:t> </a:t>
            </a:r>
            <a:r>
              <a:rPr lang="en-US" sz="4800" baseline="30000" dirty="0" err="1" smtClean="0">
                <a:solidFill>
                  <a:srgbClr val="008000"/>
                </a:solidFill>
              </a:rPr>
              <a:t>lst</a:t>
            </a:r>
            <a:endParaRPr lang="en-US" sz="4800" dirty="0">
              <a:solidFill>
                <a:srgbClr val="008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11317"/>
            <a:ext cx="32766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 smtClean="0"/>
              <a:t>Inductive hypothesis:  </a:t>
            </a:r>
          </a:p>
          <a:p>
            <a:pPr marL="0" indent="0">
              <a:buFont typeface="Wingdings"/>
              <a:buNone/>
            </a:pPr>
            <a:r>
              <a:rPr lang="en-US" dirty="0" smtClean="0"/>
              <a:t>Want to prove:</a:t>
            </a:r>
          </a:p>
        </p:txBody>
      </p:sp>
      <p:sp>
        <p:nvSpPr>
          <p:cNvPr id="7" name="Rectangle 6"/>
          <p:cNvSpPr/>
          <p:nvPr/>
        </p:nvSpPr>
        <p:spPr>
          <a:xfrm>
            <a:off x="3429000" y="76200"/>
            <a:ext cx="3505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len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(map f </a:t>
            </a:r>
            <a:r>
              <a:rPr lang="en-US" sz="2800" dirty="0" err="1" smtClean="0">
                <a:solidFill>
                  <a:srgbClr val="0000FF"/>
                </a:solidFill>
              </a:rPr>
              <a:t>xs</a:t>
            </a:r>
            <a:r>
              <a:rPr lang="en-US" sz="2800" dirty="0" smtClean="0">
                <a:solidFill>
                  <a:srgbClr val="0000FF"/>
                </a:solidFill>
              </a:rPr>
              <a:t>) = </a:t>
            </a:r>
            <a:r>
              <a:rPr lang="en-US" sz="2800" dirty="0" err="1" smtClean="0">
                <a:solidFill>
                  <a:srgbClr val="0000FF"/>
                </a:solidFill>
              </a:rPr>
              <a:t>len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xs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609600"/>
            <a:ext cx="44716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len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(map f (x::</a:t>
            </a:r>
            <a:r>
              <a:rPr lang="en-US" sz="2800" dirty="0" err="1" smtClean="0">
                <a:solidFill>
                  <a:srgbClr val="0000FF"/>
                </a:solidFill>
              </a:rPr>
              <a:t>xs</a:t>
            </a:r>
            <a:r>
              <a:rPr lang="en-US" sz="2800" dirty="0" smtClean="0">
                <a:solidFill>
                  <a:srgbClr val="0000FF"/>
                </a:solidFill>
              </a:rPr>
              <a:t>)) = </a:t>
            </a:r>
            <a:r>
              <a:rPr lang="en-US" sz="2800" dirty="0" err="1" smtClean="0">
                <a:solidFill>
                  <a:srgbClr val="0000FF"/>
                </a:solidFill>
              </a:rPr>
              <a:t>len</a:t>
            </a:r>
            <a:r>
              <a:rPr lang="en-US" sz="2800" dirty="0" smtClean="0">
                <a:solidFill>
                  <a:srgbClr val="0000FF"/>
                </a:solidFill>
              </a:rPr>
              <a:t> (x::</a:t>
            </a:r>
            <a:r>
              <a:rPr lang="en-US" sz="2800" dirty="0" err="1" smtClean="0">
                <a:solidFill>
                  <a:srgbClr val="0000FF"/>
                </a:solidFill>
              </a:rPr>
              <a:t>xs</a:t>
            </a:r>
            <a:r>
              <a:rPr lang="en-US" sz="2800" dirty="0" smtClean="0">
                <a:solidFill>
                  <a:srgbClr val="0000FF"/>
                </a:solidFill>
              </a:rPr>
              <a:t>)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0246" y="1614060"/>
            <a:ext cx="123964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Proof?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86" y="5856000"/>
            <a:ext cx="5318614" cy="773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" y="5106700"/>
            <a:ext cx="4025900" cy="7493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304800" y="3962400"/>
            <a:ext cx="84612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77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8044</TotalTime>
  <Words>4031</Words>
  <Application>Microsoft Macintosh PowerPoint</Application>
  <PresentationFormat>On-screen Show (4:3)</PresentationFormat>
  <Paragraphs>522</Paragraphs>
  <Slides>71</Slides>
  <Notes>3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3" baseType="lpstr">
      <vt:lpstr>Median</vt:lpstr>
      <vt:lpstr>Equation</vt:lpstr>
      <vt:lpstr>List induction</vt:lpstr>
      <vt:lpstr>Admin</vt:lpstr>
      <vt:lpstr>Today</vt:lpstr>
      <vt:lpstr>List induction</vt:lpstr>
      <vt:lpstr>List fact</vt:lpstr>
      <vt:lpstr>List induction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list “facts”</vt:lpstr>
      <vt:lpstr>Another list fact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Blast from the past</vt:lpstr>
      <vt:lpstr>Blast from the past</vt:lpstr>
      <vt:lpstr>Blast from the past</vt:lpstr>
      <vt:lpstr>Blast from the past</vt:lpstr>
      <vt:lpstr>Blast from the past</vt:lpstr>
      <vt:lpstr>Blast from the past</vt:lpstr>
      <vt:lpstr>Blast from the past</vt:lpstr>
      <vt:lpstr>Blast from the past</vt:lpstr>
      <vt:lpstr>A property of cart</vt:lpstr>
      <vt:lpstr>A property of cart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Quick refresher: datatypes</vt:lpstr>
      <vt:lpstr>Recursive datatype</vt:lpstr>
      <vt:lpstr>Recursive datatype</vt:lpstr>
      <vt:lpstr>Recursive datatype</vt:lpstr>
      <vt:lpstr>Recursive datatype</vt:lpstr>
      <vt:lpstr>Recursive datatype</vt:lpstr>
      <vt:lpstr>Recursive datatype</vt:lpstr>
      <vt:lpstr>Recursive datatype</vt:lpstr>
      <vt:lpstr>Recursive datatype</vt:lpstr>
      <vt:lpstr>Recursive datatype</vt:lpstr>
      <vt:lpstr>Facts about binary trees</vt:lpstr>
      <vt:lpstr>Facts about binary trees</vt:lpstr>
      <vt:lpstr>Facts about binary trees</vt:lpstr>
      <vt:lpstr>Facts about binary trees</vt:lpstr>
      <vt:lpstr>Leaves</vt:lpstr>
      <vt:lpstr>Leaves</vt:lpstr>
      <vt:lpstr>Facts about binary trees</vt:lpstr>
      <vt:lpstr>Facts about binary trees</vt:lpstr>
      <vt:lpstr>Facts about binary trees</vt:lpstr>
      <vt:lpstr>Facts about binary trees</vt:lpstr>
      <vt:lpstr>Notation summarized</vt:lpstr>
      <vt:lpstr>Tree induction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interesting tree facts</vt:lpstr>
      <vt:lpstr>Summary of induction proofs</vt:lpstr>
      <vt:lpstr>Be careful!</vt:lpstr>
      <vt:lpstr>Outline for a “good” proof by induction</vt:lpstr>
    </vt:vector>
  </TitlesOfParts>
  <Company>Pomona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analysis</dc:title>
  <dc:creator>Dave Kauchak</dc:creator>
  <cp:lastModifiedBy>David Kauchak</cp:lastModifiedBy>
  <cp:revision>1189</cp:revision>
  <dcterms:created xsi:type="dcterms:W3CDTF">2011-02-02T19:47:14Z</dcterms:created>
  <dcterms:modified xsi:type="dcterms:W3CDTF">2015-10-27T16:16:03Z</dcterms:modified>
</cp:coreProperties>
</file>