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479" r:id="rId3"/>
    <p:sldId id="449" r:id="rId4"/>
    <p:sldId id="450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462" r:id="rId15"/>
    <p:sldId id="463" r:id="rId16"/>
    <p:sldId id="464" r:id="rId17"/>
    <p:sldId id="440" r:id="rId18"/>
    <p:sldId id="441" r:id="rId19"/>
    <p:sldId id="44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8" autoAdjust="0"/>
    <p:restoredTop sz="82529" autoAdjust="0"/>
  </p:normalViewPr>
  <p:slideViewPr>
    <p:cSldViewPr snapToObjects="1">
      <p:cViewPr varScale="1">
        <p:scale>
          <a:sx n="85" d="100"/>
          <a:sy n="85" d="100"/>
        </p:scale>
        <p:origin x="-12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6.emf"/><Relationship Id="rId3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4" Type="http://schemas.openxmlformats.org/officeDocument/2006/relationships/image" Target="../media/image18.emf"/><Relationship Id="rId5" Type="http://schemas.openxmlformats.org/officeDocument/2006/relationships/image" Target="../media/image19.emf"/><Relationship Id="rId6" Type="http://schemas.openxmlformats.org/officeDocument/2006/relationships/image" Target="../media/image20.emf"/><Relationship Id="rId1" Type="http://schemas.openxmlformats.org/officeDocument/2006/relationships/image" Target="../media/image14.emf"/><Relationship Id="rId2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4" Type="http://schemas.openxmlformats.org/officeDocument/2006/relationships/image" Target="../media/image24.emf"/><Relationship Id="rId1" Type="http://schemas.openxmlformats.org/officeDocument/2006/relationships/image" Target="../media/image21.emf"/><Relationship Id="rId2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Relationship Id="rId3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4.emf"/><Relationship Id="rId3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1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1.e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2.e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3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1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4.e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5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18.bin"/><Relationship Id="rId6" Type="http://schemas.openxmlformats.org/officeDocument/2006/relationships/image" Target="../media/image16.emf"/><Relationship Id="rId7" Type="http://schemas.openxmlformats.org/officeDocument/2006/relationships/oleObject" Target="../embeddings/oleObject19.bin"/><Relationship Id="rId8" Type="http://schemas.openxmlformats.org/officeDocument/2006/relationships/image" Target="../media/image17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4.bin"/><Relationship Id="rId12" Type="http://schemas.openxmlformats.org/officeDocument/2006/relationships/image" Target="../media/image19.emf"/><Relationship Id="rId13" Type="http://schemas.openxmlformats.org/officeDocument/2006/relationships/oleObject" Target="../embeddings/oleObject25.bin"/><Relationship Id="rId14" Type="http://schemas.openxmlformats.org/officeDocument/2006/relationships/image" Target="../media/image20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0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16.emf"/><Relationship Id="rId7" Type="http://schemas.openxmlformats.org/officeDocument/2006/relationships/oleObject" Target="../embeddings/oleObject22.bin"/><Relationship Id="rId8" Type="http://schemas.openxmlformats.org/officeDocument/2006/relationships/image" Target="../media/image17.emf"/><Relationship Id="rId9" Type="http://schemas.openxmlformats.org/officeDocument/2006/relationships/oleObject" Target="../embeddings/oleObject23.bin"/><Relationship Id="rId10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image" Target="../media/image21.emf"/><Relationship Id="rId5" Type="http://schemas.openxmlformats.org/officeDocument/2006/relationships/oleObject" Target="../embeddings/oleObject27.bin"/><Relationship Id="rId6" Type="http://schemas.openxmlformats.org/officeDocument/2006/relationships/image" Target="../media/image22.emf"/><Relationship Id="rId7" Type="http://schemas.openxmlformats.org/officeDocument/2006/relationships/oleObject" Target="../embeddings/oleObject28.bin"/><Relationship Id="rId8" Type="http://schemas.openxmlformats.org/officeDocument/2006/relationships/image" Target="../media/image23.emf"/><Relationship Id="rId9" Type="http://schemas.openxmlformats.org/officeDocument/2006/relationships/oleObject" Target="../embeddings/oleObject29.bin"/><Relationship Id="rId10" Type="http://schemas.openxmlformats.org/officeDocument/2006/relationships/image" Target="../media/image24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image" Target="../media/image25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image" Target="../media/image26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4" Type="http://schemas.openxmlformats.org/officeDocument/2006/relationships/image" Target="../media/image27.e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9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CS52 – Spring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1676400"/>
            <a:ext cx="2038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2.    Base case: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97204"/>
              </p:ext>
            </p:extLst>
          </p:nvPr>
        </p:nvGraphicFramePr>
        <p:xfrm>
          <a:off x="5486400" y="304800"/>
          <a:ext cx="1492138" cy="777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4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304800"/>
                        <a:ext cx="1492138" cy="777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76800" y="457200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1.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2286000"/>
            <a:ext cx="64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= 0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879791"/>
              </p:ext>
            </p:extLst>
          </p:nvPr>
        </p:nvGraphicFramePr>
        <p:xfrm>
          <a:off x="1652926" y="2768741"/>
          <a:ext cx="18383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5" name="Equation" r:id="rId5" imgW="1079500" imgH="457200" progId="Equation.3">
                  <p:embed/>
                </p:oleObj>
              </mc:Choice>
              <mc:Fallback>
                <p:oleObj name="Equation" r:id="rId5" imgW="10795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52926" y="2768741"/>
                        <a:ext cx="183832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92011" y="3810000"/>
            <a:ext cx="1300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 that right?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1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1676400"/>
            <a:ext cx="2038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2.    Base case: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21786"/>
              </p:ext>
            </p:extLst>
          </p:nvPr>
        </p:nvGraphicFramePr>
        <p:xfrm>
          <a:off x="5486400" y="304800"/>
          <a:ext cx="1492138" cy="777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75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304800"/>
                        <a:ext cx="1492138" cy="777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76800" y="457200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1.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2286000"/>
            <a:ext cx="64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= 0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982300"/>
              </p:ext>
            </p:extLst>
          </p:nvPr>
        </p:nvGraphicFramePr>
        <p:xfrm>
          <a:off x="1652926" y="2768741"/>
          <a:ext cx="18383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76" name="Equation" r:id="rId5" imgW="1079500" imgH="457200" progId="Equation.3">
                  <p:embed/>
                </p:oleObj>
              </mc:Choice>
              <mc:Fallback>
                <p:oleObj name="Equation" r:id="rId5" imgW="10795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52926" y="2768741"/>
                        <a:ext cx="183832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690517"/>
              </p:ext>
            </p:extLst>
          </p:nvPr>
        </p:nvGraphicFramePr>
        <p:xfrm>
          <a:off x="2108539" y="4038600"/>
          <a:ext cx="138271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77" name="Equation" r:id="rId7" imgW="812800" imgH="457200" progId="Equation.3">
                  <p:embed/>
                </p:oleObj>
              </mc:Choice>
              <mc:Fallback>
                <p:oleObj name="Equation" r:id="rId7" imgW="812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08539" y="4038600"/>
                        <a:ext cx="1382712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352800" y="3352800"/>
            <a:ext cx="0" cy="8382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48743" y="3546616"/>
            <a:ext cx="1860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Base case proved!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60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1676400"/>
            <a:ext cx="3980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3.    Assume it’s true for some k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244928"/>
              </p:ext>
            </p:extLst>
          </p:nvPr>
        </p:nvGraphicFramePr>
        <p:xfrm>
          <a:off x="5486400" y="304800"/>
          <a:ext cx="1492138" cy="777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6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304800"/>
                        <a:ext cx="1492138" cy="777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76800" y="457200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1.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247995"/>
              </p:ext>
            </p:extLst>
          </p:nvPr>
        </p:nvGraphicFramePr>
        <p:xfrm>
          <a:off x="6127862" y="1749113"/>
          <a:ext cx="1492138" cy="777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7" name="Equation" r:id="rId5" imgW="876300" imgH="457200" progId="Equation.3">
                  <p:embed/>
                </p:oleObj>
              </mc:Choice>
              <mc:Fallback>
                <p:oleObj name="Equation" r:id="rId5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27862" y="1749113"/>
                        <a:ext cx="1492138" cy="777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81000" y="2743200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33400" y="3124200"/>
            <a:ext cx="4002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.    Prove that it’s true for k+1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914400" y="3733800"/>
            <a:ext cx="4900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a.    State what you’re trying to prove:</a:t>
            </a:r>
            <a:endParaRPr lang="en-US" sz="24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17868"/>
              </p:ext>
            </p:extLst>
          </p:nvPr>
        </p:nvGraphicFramePr>
        <p:xfrm>
          <a:off x="1905000" y="4419600"/>
          <a:ext cx="15144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8" name="Equation" r:id="rId7" imgW="889000" imgH="457200" progId="Equation.3">
                  <p:embed/>
                </p:oleObj>
              </mc:Choice>
              <mc:Fallback>
                <p:oleObj name="Equation" r:id="rId7" imgW="889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05000" y="4419600"/>
                        <a:ext cx="151447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48118" y="2069068"/>
            <a:ext cx="205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i="1" dirty="0" smtClean="0"/>
              <a:t>inductive hypothesis)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15834" y="1912471"/>
            <a:ext cx="113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Assume: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871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 it!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050781"/>
              </p:ext>
            </p:extLst>
          </p:nvPr>
        </p:nvGraphicFramePr>
        <p:xfrm>
          <a:off x="1905000" y="1600200"/>
          <a:ext cx="1492138" cy="777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9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1600200"/>
                        <a:ext cx="1492138" cy="777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45605"/>
              </p:ext>
            </p:extLst>
          </p:nvPr>
        </p:nvGraphicFramePr>
        <p:xfrm>
          <a:off x="5280551" y="1600200"/>
          <a:ext cx="15144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0" name="Equation" r:id="rId5" imgW="889000" imgH="457200" progId="Equation.3">
                  <p:embed/>
                </p:oleObj>
              </mc:Choice>
              <mc:Fallback>
                <p:oleObj name="Equation" r:id="rId5" imgW="889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80551" y="1600200"/>
                        <a:ext cx="151447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103" y="1809901"/>
            <a:ext cx="1160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Assuming: 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1752600"/>
            <a:ext cx="813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Prove: 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81000" y="2743200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12329" y="4114800"/>
            <a:ext cx="966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Ideas?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34809"/>
              </p:ext>
            </p:extLst>
          </p:nvPr>
        </p:nvGraphicFramePr>
        <p:xfrm>
          <a:off x="762000" y="2895600"/>
          <a:ext cx="29210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1" name="Equation" r:id="rId7" imgW="1714500" imgH="457200" progId="Equation.3">
                  <p:embed/>
                </p:oleObj>
              </mc:Choice>
              <mc:Fallback>
                <p:oleObj name="Equation" r:id="rId7" imgW="17145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0" y="2895600"/>
                        <a:ext cx="2921000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28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 it!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776743"/>
              </p:ext>
            </p:extLst>
          </p:nvPr>
        </p:nvGraphicFramePr>
        <p:xfrm>
          <a:off x="1905000" y="1600200"/>
          <a:ext cx="1492138" cy="777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6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1600200"/>
                        <a:ext cx="1492138" cy="777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66185"/>
              </p:ext>
            </p:extLst>
          </p:nvPr>
        </p:nvGraphicFramePr>
        <p:xfrm>
          <a:off x="5280551" y="1600200"/>
          <a:ext cx="15144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7" name="Equation" r:id="rId5" imgW="889000" imgH="457200" progId="Equation.3">
                  <p:embed/>
                </p:oleObj>
              </mc:Choice>
              <mc:Fallback>
                <p:oleObj name="Equation" r:id="rId5" imgW="889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80551" y="1600200"/>
                        <a:ext cx="151447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103" y="1809901"/>
            <a:ext cx="1160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Assuming: 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1752600"/>
            <a:ext cx="813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Prove: 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81000" y="2743200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691027"/>
              </p:ext>
            </p:extLst>
          </p:nvPr>
        </p:nvGraphicFramePr>
        <p:xfrm>
          <a:off x="762000" y="2895600"/>
          <a:ext cx="29210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8" name="Equation" r:id="rId7" imgW="1714500" imgH="457200" progId="Equation.3">
                  <p:embed/>
                </p:oleObj>
              </mc:Choice>
              <mc:Fallback>
                <p:oleObj name="Equation" r:id="rId7" imgW="17145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0" y="2895600"/>
                        <a:ext cx="2921000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623096"/>
              </p:ext>
            </p:extLst>
          </p:nvPr>
        </p:nvGraphicFramePr>
        <p:xfrm>
          <a:off x="1351943" y="3855482"/>
          <a:ext cx="15144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19" name="Equation" r:id="rId9" imgW="889000" imgH="190500" progId="Equation.3">
                  <p:embed/>
                </p:oleObj>
              </mc:Choice>
              <mc:Fallback>
                <p:oleObj name="Equation" r:id="rId9" imgW="889000" imgH="190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51943" y="3855482"/>
                        <a:ext cx="1514475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77788" y="3810000"/>
            <a:ext cx="2618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 the inductive hypothesis</a:t>
            </a:r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729219"/>
              </p:ext>
            </p:extLst>
          </p:nvPr>
        </p:nvGraphicFramePr>
        <p:xfrm>
          <a:off x="1342418" y="4560332"/>
          <a:ext cx="1277937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20" name="Equation" r:id="rId11" imgW="749300" imgH="190500" progId="Equation.3">
                  <p:embed/>
                </p:oleObj>
              </mc:Choice>
              <mc:Fallback>
                <p:oleObj name="Equation" r:id="rId11" imgW="749300" imgH="190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42418" y="4560332"/>
                        <a:ext cx="1277937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574563"/>
              </p:ext>
            </p:extLst>
          </p:nvPr>
        </p:nvGraphicFramePr>
        <p:xfrm>
          <a:off x="1358293" y="5398532"/>
          <a:ext cx="9747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21" name="Equation" r:id="rId13" imgW="571500" imgH="190500" progId="Equation.3">
                  <p:embed/>
                </p:oleObj>
              </mc:Choice>
              <mc:Fallback>
                <p:oleObj name="Equation" r:id="rId13" imgW="571500" imgH="190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58293" y="5398532"/>
                        <a:ext cx="974725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60369" y="5943600"/>
            <a:ext cx="7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Done!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286000" y="2152710"/>
            <a:ext cx="3962400" cy="325749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Left Bracket 10"/>
          <p:cNvSpPr/>
          <p:nvPr/>
        </p:nvSpPr>
        <p:spPr>
          <a:xfrm rot="16200000">
            <a:off x="2178315" y="2635511"/>
            <a:ext cx="139173" cy="1600201"/>
          </a:xfrm>
          <a:prstGeom prst="leftBracke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84104" y="4495800"/>
            <a:ext cx="3045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 math (combine the two 2</a:t>
            </a:r>
            <a:r>
              <a:rPr lang="en-US" baseline="30000" dirty="0" smtClean="0"/>
              <a:t>k+1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5334000"/>
            <a:ext cx="924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 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94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8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by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384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State what you’re trying to prove!</a:t>
            </a:r>
          </a:p>
          <a:p>
            <a:pPr marL="514350" indent="-514350">
              <a:buAutoNum type="arabicPeriod"/>
            </a:pPr>
            <a:r>
              <a:rPr lang="en-US" dirty="0" smtClean="0"/>
              <a:t>State and prove the base case</a:t>
            </a:r>
          </a:p>
          <a:p>
            <a:pPr marL="514350" indent="-514350">
              <a:buAutoNum type="arabicPeriod"/>
            </a:pPr>
            <a:r>
              <a:rPr lang="en-US" dirty="0" smtClean="0"/>
              <a:t>Assume it’s true for k (or k-1)</a:t>
            </a:r>
          </a:p>
          <a:p>
            <a:pPr marL="514350" indent="-514350">
              <a:buAutoNum type="arabicPeriod"/>
            </a:pPr>
            <a:r>
              <a:rPr lang="en-US" dirty="0" smtClean="0"/>
              <a:t>Show that it holds for k+1 (or k)</a:t>
            </a:r>
          </a:p>
          <a:p>
            <a:pPr marL="777240" lvl="1" indent="-457200">
              <a:buFontTx/>
              <a:buChar char="-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133600" y="4976163"/>
            <a:ext cx="394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does this prove anything?</a:t>
            </a:r>
          </a:p>
        </p:txBody>
      </p:sp>
    </p:spTree>
    <p:extLst>
      <p:ext uri="{BB962C8B-B14F-4D97-AF65-F5344CB8AC3E}">
        <p14:creationId xmlns:p14="http://schemas.microsoft.com/office/powerpoint/2010/main" val="107366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by induction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2408" y="1976678"/>
            <a:ext cx="4007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proved the base case is true, e.g. </a:t>
            </a:r>
            <a:endParaRPr lang="en-US" sz="2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847627"/>
              </p:ext>
            </p:extLst>
          </p:nvPr>
        </p:nvGraphicFramePr>
        <p:xfrm>
          <a:off x="6029325" y="1771650"/>
          <a:ext cx="1341438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" name="Equation" r:id="rId3" imgW="787400" imgH="457200" progId="Equation.3">
                  <p:embed/>
                </p:oleObj>
              </mc:Choice>
              <mc:Fallback>
                <p:oleObj name="Equation" r:id="rId3" imgW="7874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29325" y="1771650"/>
                        <a:ext cx="1341438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5015" y="3048000"/>
            <a:ext cx="5080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k = 0 is true (the base case) then k = 1 is true</a:t>
            </a:r>
            <a:endParaRPr lang="en-US" sz="20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864001"/>
              </p:ext>
            </p:extLst>
          </p:nvPr>
        </p:nvGraphicFramePr>
        <p:xfrm>
          <a:off x="5867400" y="2803525"/>
          <a:ext cx="13620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8" name="Equation" r:id="rId5" imgW="800100" imgH="457200" progId="Equation.3">
                  <p:embed/>
                </p:oleObj>
              </mc:Choice>
              <mc:Fallback>
                <p:oleObj name="Equation" r:id="rId5" imgW="8001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7400" y="2803525"/>
                        <a:ext cx="136207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9600" y="4114800"/>
            <a:ext cx="3469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k = 1 is true then k = 2 is true</a:t>
            </a:r>
            <a:endParaRPr lang="en-US" sz="20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081741"/>
              </p:ext>
            </p:extLst>
          </p:nvPr>
        </p:nvGraphicFramePr>
        <p:xfrm>
          <a:off x="5891985" y="3870325"/>
          <a:ext cx="13620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9" name="Equation" r:id="rId7" imgW="800100" imgH="457200" progId="Equation.3">
                  <p:embed/>
                </p:oleObj>
              </mc:Choice>
              <mc:Fallback>
                <p:oleObj name="Equation" r:id="rId7" imgW="8001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91985" y="3870325"/>
                        <a:ext cx="136207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0692" y="5959475"/>
            <a:ext cx="27877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n-1 is true then n is true</a:t>
            </a:r>
            <a:endParaRPr lang="en-US" sz="2000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57374"/>
              </p:ext>
            </p:extLst>
          </p:nvPr>
        </p:nvGraphicFramePr>
        <p:xfrm>
          <a:off x="5893077" y="5715000"/>
          <a:ext cx="13620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90" name="Equation" r:id="rId9" imgW="800100" imgH="457200" progId="Equation.3">
                  <p:embed/>
                </p:oleObj>
              </mc:Choice>
              <mc:Fallback>
                <p:oleObj name="Equation" r:id="rId9" imgW="8001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93077" y="5715000"/>
                        <a:ext cx="136207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895600" y="48006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571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useful identity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9158" y="1828800"/>
            <a:ext cx="6471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sum of the numbers from 1 to n?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432739"/>
              </p:ext>
            </p:extLst>
          </p:nvPr>
        </p:nvGraphicFramePr>
        <p:xfrm>
          <a:off x="1219200" y="3200400"/>
          <a:ext cx="325966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" name="Equation" r:id="rId3" imgW="1397000" imgH="457200" progId="Equation.3">
                  <p:embed/>
                </p:oleObj>
              </mc:Choice>
              <mc:Fallback>
                <p:oleObj name="Equation" r:id="rId3" imgW="1397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3200400"/>
                        <a:ext cx="3259667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0" y="3276600"/>
            <a:ext cx="4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4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6894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identity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9158" y="1828800"/>
            <a:ext cx="556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sum of the numbers from 1 to n is: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964075"/>
              </p:ext>
            </p:extLst>
          </p:nvPr>
        </p:nvGraphicFramePr>
        <p:xfrm>
          <a:off x="1376362" y="2971800"/>
          <a:ext cx="44148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Equation" r:id="rId3" imgW="1892300" imgH="457200" progId="Equation.3">
                  <p:embed/>
                </p:oleObj>
              </mc:Choice>
              <mc:Fallback>
                <p:oleObj name="Equation" r:id="rId3" imgW="1892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6362" y="2971800"/>
                        <a:ext cx="4414838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82316" y="4440808"/>
            <a:ext cx="7110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 example, what is sum from 1 to 5? 1 to 100?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5109229"/>
            <a:ext cx="4422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 + 2 + 3 + 4 + 5 = 15 = 5*6/2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2825" y="5867400"/>
            <a:ext cx="7636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 + 2 + 3 + … + 100 = 100 * 101/2 = 10100/2 = 5050 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896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 it!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641043"/>
              </p:ext>
            </p:extLst>
          </p:nvPr>
        </p:nvGraphicFramePr>
        <p:xfrm>
          <a:off x="5105400" y="228824"/>
          <a:ext cx="170338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" name="Equation" r:id="rId3" imgW="863600" imgH="457200" progId="Equation.3">
                  <p:embed/>
                </p:oleObj>
              </mc:Choice>
              <mc:Fallback>
                <p:oleObj name="Equation" r:id="rId3" imgW="8636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228824"/>
                        <a:ext cx="1703387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State what you’re trying to prove!</a:t>
            </a:r>
          </a:p>
          <a:p>
            <a:pPr marL="514350" indent="-514350">
              <a:buAutoNum type="arabicPeriod"/>
            </a:pPr>
            <a:r>
              <a:rPr lang="en-US" dirty="0" smtClean="0"/>
              <a:t>State and prove the base case</a:t>
            </a:r>
          </a:p>
          <a:p>
            <a:pPr marL="777240" lvl="1" indent="-457200">
              <a:buFontTx/>
              <a:buChar char="-"/>
            </a:pPr>
            <a:r>
              <a:rPr lang="en-US" dirty="0"/>
              <a:t>What is the smallest possible case you need to consider?</a:t>
            </a:r>
          </a:p>
          <a:p>
            <a:pPr marL="777240" lvl="1" indent="-457200">
              <a:buFontTx/>
              <a:buChar char="-"/>
            </a:pPr>
            <a:r>
              <a:rPr lang="en-US" dirty="0"/>
              <a:t>Should be fairly easy to </a:t>
            </a:r>
            <a:r>
              <a:rPr lang="en-US" dirty="0" smtClean="0"/>
              <a:t>prove</a:t>
            </a:r>
          </a:p>
          <a:p>
            <a:pPr marL="514350" indent="-514350">
              <a:buAutoNum type="arabicPeriod"/>
            </a:pPr>
            <a:r>
              <a:rPr lang="en-US" dirty="0" smtClean="0"/>
              <a:t>Assume it’s true for k (or k-1).  Write out specifically what this assumption is (called </a:t>
            </a:r>
            <a:r>
              <a:rPr lang="en-US" dirty="0"/>
              <a:t>the </a:t>
            </a:r>
            <a:r>
              <a:rPr lang="en-US" i="1" dirty="0"/>
              <a:t>inductive hypothesis)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Prove that it holds for k+1 (or k)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State what you’re trying to prove (should be a variation on step 1)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dirty="0"/>
              <a:t>Prove it. </a:t>
            </a:r>
            <a:r>
              <a:rPr lang="en-US" dirty="0" smtClean="0"/>
              <a:t> You will need to use the inductive hypothesis.</a:t>
            </a:r>
            <a:endParaRPr lang="en-US" dirty="0"/>
          </a:p>
          <a:p>
            <a:pPr marL="834390" lvl="1" indent="-514350">
              <a:buAutoNum type="alphaL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777240" lvl="1" indent="-45720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5986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2-to-1 multiplexer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457453" y="1676400"/>
            <a:ext cx="7848347" cy="2948464"/>
            <a:chOff x="304800" y="2602468"/>
            <a:chExt cx="7848347" cy="2948464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00800" y="3822700"/>
              <a:ext cx="1104900" cy="6731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0200" y="3886200"/>
              <a:ext cx="1193800" cy="7874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09800" y="4095750"/>
              <a:ext cx="838200" cy="647700"/>
            </a:xfrm>
            <a:prstGeom prst="rect">
              <a:avLst/>
            </a:prstGeom>
          </p:spPr>
        </p:pic>
        <p:cxnSp>
          <p:nvCxnSpPr>
            <p:cNvPr id="7" name="Straight Connector 6"/>
            <p:cNvCxnSpPr/>
            <p:nvPr/>
          </p:nvCxnSpPr>
          <p:spPr>
            <a:xfrm>
              <a:off x="1219200" y="5448300"/>
              <a:ext cx="6858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1905000" y="4419600"/>
              <a:ext cx="0" cy="10160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905000" y="44196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19400" y="4419600"/>
              <a:ext cx="14478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52174" y="5181600"/>
              <a:ext cx="7908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19400" y="4343400"/>
              <a:ext cx="15508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control_negate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29200" y="3821668"/>
              <a:ext cx="1062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and_out1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4800" y="3962400"/>
              <a:ext cx="7547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</a:t>
              </a:r>
              <a:r>
                <a:rPr lang="en-US" dirty="0"/>
                <a:t>0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232042" y="4191000"/>
              <a:ext cx="3035158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14800" y="2667000"/>
              <a:ext cx="1193800" cy="787400"/>
            </a:xfrm>
            <a:prstGeom prst="rect">
              <a:avLst/>
            </a:prstGeom>
          </p:spPr>
        </p:pic>
        <p:cxnSp>
          <p:nvCxnSpPr>
            <p:cNvPr id="25" name="Straight Connector 24"/>
            <p:cNvCxnSpPr/>
            <p:nvPr/>
          </p:nvCxnSpPr>
          <p:spPr>
            <a:xfrm flipV="1">
              <a:off x="1600200" y="3200400"/>
              <a:ext cx="0" cy="22479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1524000" y="5410200"/>
              <a:ext cx="76200" cy="87868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600200" y="3203250"/>
              <a:ext cx="26670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52174" y="2743200"/>
              <a:ext cx="7547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</a:t>
              </a:r>
              <a:r>
                <a:rPr lang="en-US" dirty="0"/>
                <a:t>1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295400" y="2971800"/>
              <a:ext cx="3035158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029200" y="2602468"/>
              <a:ext cx="1062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and_out2</a:t>
              </a:r>
              <a:endParaRPr lang="en-US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5029200" y="3048000"/>
              <a:ext cx="11430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6172200" y="3048000"/>
              <a:ext cx="0" cy="9906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105400" y="4251130"/>
              <a:ext cx="1504786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172200" y="4038600"/>
              <a:ext cx="437986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7391400" y="3853934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output</a:t>
              </a:r>
              <a:endParaRPr lang="en-US" dirty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4491603"/>
            <a:ext cx="3810253" cy="2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640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identity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0623" y="2001985"/>
            <a:ext cx="7775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sum of the powers of 2 from from </a:t>
            </a:r>
            <a:r>
              <a:rPr lang="en-US" sz="2800" dirty="0">
                <a:solidFill>
                  <a:srgbClr val="FF0000"/>
                </a:solidFill>
              </a:rPr>
              <a:t>0</a:t>
            </a:r>
            <a:r>
              <a:rPr lang="en-US" sz="2800" dirty="0" smtClean="0">
                <a:solidFill>
                  <a:srgbClr val="FF0000"/>
                </a:solidFill>
              </a:rPr>
              <a:t> to n?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060570"/>
              </p:ext>
            </p:extLst>
          </p:nvPr>
        </p:nvGraphicFramePr>
        <p:xfrm>
          <a:off x="1114425" y="3200400"/>
          <a:ext cx="34686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1" name="Equation" r:id="rId3" imgW="1485900" imgH="457200" progId="Equation.3">
                  <p:embed/>
                </p:oleObj>
              </mc:Choice>
              <mc:Fallback>
                <p:oleObj name="Equation" r:id="rId3" imgW="14859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4425" y="3200400"/>
                        <a:ext cx="3468688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92111" y="3308684"/>
            <a:ext cx="4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4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420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identity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2316" y="4440808"/>
            <a:ext cx="3210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 example, what is: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2825" y="5181600"/>
            <a:ext cx="4349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 + 2 + 4 + 8 + 16 = 31 = 2</a:t>
            </a:r>
            <a:r>
              <a:rPr lang="en-US" sz="2400" baseline="30000" dirty="0">
                <a:solidFill>
                  <a:srgbClr val="0000FF"/>
                </a:solidFill>
              </a:rPr>
              <a:t>5</a:t>
            </a:r>
            <a:r>
              <a:rPr lang="en-US" sz="2400" dirty="0" smtClean="0">
                <a:solidFill>
                  <a:srgbClr val="0000FF"/>
                </a:solidFill>
              </a:rPr>
              <a:t>-1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2825" y="5867400"/>
            <a:ext cx="5343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 + 2 + 4 + 8 + … + 2</a:t>
            </a:r>
            <a:r>
              <a:rPr lang="en-US" sz="2400" baseline="30000" dirty="0" smtClean="0">
                <a:solidFill>
                  <a:srgbClr val="0000FF"/>
                </a:solidFill>
              </a:rPr>
              <a:t>9</a:t>
            </a:r>
            <a:r>
              <a:rPr lang="en-US" sz="2400" dirty="0" smtClean="0">
                <a:solidFill>
                  <a:srgbClr val="0000FF"/>
                </a:solidFill>
              </a:rPr>
              <a:t> = 2</a:t>
            </a:r>
            <a:r>
              <a:rPr lang="en-US" sz="2400" baseline="30000" dirty="0" smtClean="0">
                <a:solidFill>
                  <a:srgbClr val="0000FF"/>
                </a:solidFill>
              </a:rPr>
              <a:t>10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-1=1023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844432"/>
              </p:ext>
            </p:extLst>
          </p:nvPr>
        </p:nvGraphicFramePr>
        <p:xfrm>
          <a:off x="914400" y="2819400"/>
          <a:ext cx="44767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3" name="Equation" r:id="rId3" imgW="1917700" imgH="457200" progId="Equation.3">
                  <p:embed/>
                </p:oleObj>
              </mc:Choice>
              <mc:Fallback>
                <p:oleObj name="Equation" r:id="rId3" imgW="19177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819400"/>
                        <a:ext cx="447675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709248"/>
              </p:ext>
            </p:extLst>
          </p:nvPr>
        </p:nvGraphicFramePr>
        <p:xfrm>
          <a:off x="4191000" y="4270375"/>
          <a:ext cx="60390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4" name="Equation" r:id="rId5" imgW="330200" imgH="457200" progId="Equation.3">
                  <p:embed/>
                </p:oleObj>
              </mc:Choice>
              <mc:Fallback>
                <p:oleObj name="Equation" r:id="rId5" imgW="330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0" y="4270375"/>
                        <a:ext cx="603902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313001"/>
              </p:ext>
            </p:extLst>
          </p:nvPr>
        </p:nvGraphicFramePr>
        <p:xfrm>
          <a:off x="5419224" y="4274204"/>
          <a:ext cx="60390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5" name="Equation" r:id="rId7" imgW="330200" imgH="457200" progId="Equation.3">
                  <p:embed/>
                </p:oleObj>
              </mc:Choice>
              <mc:Fallback>
                <p:oleObj name="Equation" r:id="rId7" imgW="330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9224" y="4274204"/>
                        <a:ext cx="603902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24400" y="4343400"/>
            <a:ext cx="441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4343400"/>
            <a:ext cx="441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623" y="2001985"/>
            <a:ext cx="6864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sum of the powers of 2 from from </a:t>
            </a:r>
            <a:r>
              <a:rPr lang="en-US" sz="2800" dirty="0"/>
              <a:t>0</a:t>
            </a:r>
            <a:r>
              <a:rPr lang="en-US" sz="2800" dirty="0" smtClean="0"/>
              <a:t> to n is: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543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identity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623" y="2001985"/>
            <a:ext cx="6864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sum of the powers of 2 from from </a:t>
            </a:r>
            <a:r>
              <a:rPr lang="en-US" sz="2800" dirty="0"/>
              <a:t>0</a:t>
            </a:r>
            <a:r>
              <a:rPr lang="en-US" sz="2800" dirty="0" smtClean="0"/>
              <a:t> to n is:</a:t>
            </a:r>
            <a:endParaRPr lang="en-US" sz="28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388186"/>
              </p:ext>
            </p:extLst>
          </p:nvPr>
        </p:nvGraphicFramePr>
        <p:xfrm>
          <a:off x="914400" y="2819400"/>
          <a:ext cx="44767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0" name="Equation" r:id="rId3" imgW="1917700" imgH="457200" progId="Equation.3">
                  <p:embed/>
                </p:oleObj>
              </mc:Choice>
              <mc:Fallback>
                <p:oleObj name="Equation" r:id="rId3" imgW="19177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819400"/>
                        <a:ext cx="447675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66800" y="4495800"/>
            <a:ext cx="453441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would you </a:t>
            </a:r>
            <a:r>
              <a:rPr lang="en-US" sz="3200" b="1" dirty="0" smtClean="0">
                <a:solidFill>
                  <a:srgbClr val="FF0000"/>
                </a:solidFill>
              </a:rPr>
              <a:t>prove</a:t>
            </a:r>
            <a:r>
              <a:rPr lang="en-US" sz="3200" dirty="0" smtClean="0">
                <a:solidFill>
                  <a:srgbClr val="FF0000"/>
                </a:solidFill>
              </a:rPr>
              <a:t> this?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2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by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State what you’re trying to prove!</a:t>
            </a:r>
          </a:p>
          <a:p>
            <a:pPr marL="514350" indent="-514350">
              <a:buAutoNum type="arabicPeriod"/>
            </a:pPr>
            <a:r>
              <a:rPr lang="en-US" dirty="0" smtClean="0"/>
              <a:t>State and prove the base case</a:t>
            </a:r>
          </a:p>
          <a:p>
            <a:pPr marL="777240" lvl="1" indent="-457200">
              <a:buFontTx/>
              <a:buChar char="-"/>
            </a:pPr>
            <a:r>
              <a:rPr lang="en-US" dirty="0"/>
              <a:t>What is the smallest possible case you need to consider?</a:t>
            </a:r>
          </a:p>
          <a:p>
            <a:pPr marL="777240" lvl="1" indent="-457200">
              <a:buFontTx/>
              <a:buChar char="-"/>
            </a:pPr>
            <a:r>
              <a:rPr lang="en-US" dirty="0"/>
              <a:t>Should be fairly easy to </a:t>
            </a:r>
            <a:r>
              <a:rPr lang="en-US" dirty="0" smtClean="0"/>
              <a:t>prove</a:t>
            </a:r>
          </a:p>
          <a:p>
            <a:pPr marL="514350" indent="-514350">
              <a:buAutoNum type="arabicPeriod"/>
            </a:pPr>
            <a:r>
              <a:rPr lang="en-US" dirty="0" smtClean="0"/>
              <a:t>Assume it’s true for k (or k-1).  Write out specifically what this assumption is (called the </a:t>
            </a:r>
            <a:r>
              <a:rPr lang="en-US" i="1" dirty="0" smtClean="0"/>
              <a:t>inductive hypothesis)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Prove that it then holds for k+1 (or k)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State what you’re trying to prove (should be a variation on step 1)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dirty="0"/>
              <a:t>Prove it.  </a:t>
            </a:r>
            <a:r>
              <a:rPr lang="en-US" dirty="0" smtClean="0"/>
              <a:t>You will need to use inductive hypothesis.</a:t>
            </a:r>
            <a:endParaRPr lang="en-US" dirty="0"/>
          </a:p>
          <a:p>
            <a:pPr marL="834390" lvl="1" indent="-514350">
              <a:buAutoNum type="alphaL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777240" lvl="1" indent="-45720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8159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609071"/>
              </p:ext>
            </p:extLst>
          </p:nvPr>
        </p:nvGraphicFramePr>
        <p:xfrm>
          <a:off x="1447800" y="2514600"/>
          <a:ext cx="1752600" cy="913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9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514600"/>
                        <a:ext cx="1752600" cy="913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1828800"/>
            <a:ext cx="4814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State what you’re trying to prove!</a:t>
            </a:r>
          </a:p>
        </p:txBody>
      </p:sp>
    </p:spTree>
    <p:extLst>
      <p:ext uri="{BB962C8B-B14F-4D97-AF65-F5344CB8AC3E}">
        <p14:creationId xmlns:p14="http://schemas.microsoft.com/office/powerpoint/2010/main" val="1387474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1676400"/>
            <a:ext cx="2038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2.    Base case: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994324"/>
              </p:ext>
            </p:extLst>
          </p:nvPr>
        </p:nvGraphicFramePr>
        <p:xfrm>
          <a:off x="5486400" y="304800"/>
          <a:ext cx="1492138" cy="777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1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304800"/>
                        <a:ext cx="1492138" cy="777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76800" y="457200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1.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470666"/>
            <a:ext cx="655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1"/>
            <a:r>
              <a:rPr lang="en-US" sz="2400" dirty="0">
                <a:solidFill>
                  <a:srgbClr val="FF0000"/>
                </a:solidFill>
              </a:rPr>
              <a:t>What is the smallest possible case you need to consider?</a:t>
            </a:r>
          </a:p>
        </p:txBody>
      </p:sp>
    </p:spTree>
    <p:extLst>
      <p:ext uri="{BB962C8B-B14F-4D97-AF65-F5344CB8AC3E}">
        <p14:creationId xmlns:p14="http://schemas.microsoft.com/office/powerpoint/2010/main" val="230736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1676400"/>
            <a:ext cx="2038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2.    Base case: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427550"/>
              </p:ext>
            </p:extLst>
          </p:nvPr>
        </p:nvGraphicFramePr>
        <p:xfrm>
          <a:off x="5486400" y="304800"/>
          <a:ext cx="1492138" cy="777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2" name="Equation" r:id="rId3" imgW="876300" imgH="457200" progId="Equation.3">
                  <p:embed/>
                </p:oleObj>
              </mc:Choice>
              <mc:Fallback>
                <p:oleObj name="Equation" r:id="rId3" imgW="8763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304800"/>
                        <a:ext cx="1492138" cy="777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76800" y="457200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1.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2286000"/>
            <a:ext cx="64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= 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2886164"/>
            <a:ext cx="655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1"/>
            <a:r>
              <a:rPr lang="en-US" sz="2400" dirty="0">
                <a:solidFill>
                  <a:srgbClr val="FF0000"/>
                </a:solidFill>
              </a:rPr>
              <a:t>What </a:t>
            </a:r>
            <a:r>
              <a:rPr lang="en-US" sz="2400" dirty="0" smtClean="0">
                <a:solidFill>
                  <a:srgbClr val="FF0000"/>
                </a:solidFill>
              </a:rPr>
              <a:t>does the identity say the answer should be?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37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6674</TotalTime>
  <Words>650</Words>
  <Application>Microsoft Macintosh PowerPoint</Application>
  <PresentationFormat>On-screen Show (4:3)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Median</vt:lpstr>
      <vt:lpstr>Equation</vt:lpstr>
      <vt:lpstr>Induction</vt:lpstr>
      <vt:lpstr>2-to-1 multiplexer</vt:lpstr>
      <vt:lpstr>A useful identity</vt:lpstr>
      <vt:lpstr>A useful identity</vt:lpstr>
      <vt:lpstr>A useful identity</vt:lpstr>
      <vt:lpstr>Proof by induction</vt:lpstr>
      <vt:lpstr>An example</vt:lpstr>
      <vt:lpstr>An example</vt:lpstr>
      <vt:lpstr>An example</vt:lpstr>
      <vt:lpstr>An example</vt:lpstr>
      <vt:lpstr>An example</vt:lpstr>
      <vt:lpstr>An example</vt:lpstr>
      <vt:lpstr>Prove it!</vt:lpstr>
      <vt:lpstr>Prove it!</vt:lpstr>
      <vt:lpstr>Proof by induction</vt:lpstr>
      <vt:lpstr>Proof by induction</vt:lpstr>
      <vt:lpstr>Another useful identity</vt:lpstr>
      <vt:lpstr>A useful identity</vt:lpstr>
      <vt:lpstr>Prove it!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770</cp:revision>
  <dcterms:created xsi:type="dcterms:W3CDTF">2011-02-02T19:47:14Z</dcterms:created>
  <dcterms:modified xsi:type="dcterms:W3CDTF">2015-10-15T19:58:08Z</dcterms:modified>
</cp:coreProperties>
</file>