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9"/>
  </p:notesMasterIdLst>
  <p:handoutMasterIdLst>
    <p:handoutMasterId r:id="rId140"/>
  </p:handoutMasterIdLst>
  <p:sldIdLst>
    <p:sldId id="256" r:id="rId2"/>
    <p:sldId id="336" r:id="rId3"/>
    <p:sldId id="499" r:id="rId4"/>
    <p:sldId id="507" r:id="rId5"/>
    <p:sldId id="267" r:id="rId6"/>
    <p:sldId id="353" r:id="rId7"/>
    <p:sldId id="354" r:id="rId8"/>
    <p:sldId id="355" r:id="rId9"/>
    <p:sldId id="339" r:id="rId10"/>
    <p:sldId id="357" r:id="rId11"/>
    <p:sldId id="375" r:id="rId12"/>
    <p:sldId id="376" r:id="rId13"/>
    <p:sldId id="500" r:id="rId14"/>
    <p:sldId id="377" r:id="rId15"/>
    <p:sldId id="378" r:id="rId16"/>
    <p:sldId id="379" r:id="rId17"/>
    <p:sldId id="380" r:id="rId18"/>
    <p:sldId id="382" r:id="rId19"/>
    <p:sldId id="381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501" r:id="rId28"/>
    <p:sldId id="390" r:id="rId29"/>
    <p:sldId id="391" r:id="rId30"/>
    <p:sldId id="392" r:id="rId31"/>
    <p:sldId id="393" r:id="rId32"/>
    <p:sldId id="394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2" r:id="rId41"/>
    <p:sldId id="405" r:id="rId42"/>
    <p:sldId id="406" r:id="rId43"/>
    <p:sldId id="407" r:id="rId44"/>
    <p:sldId id="404" r:id="rId45"/>
    <p:sldId id="408" r:id="rId46"/>
    <p:sldId id="409" r:id="rId47"/>
    <p:sldId id="410" r:id="rId48"/>
    <p:sldId id="412" r:id="rId49"/>
    <p:sldId id="411" r:id="rId50"/>
    <p:sldId id="413" r:id="rId51"/>
    <p:sldId id="502" r:id="rId52"/>
    <p:sldId id="414" r:id="rId53"/>
    <p:sldId id="415" r:id="rId54"/>
    <p:sldId id="416" r:id="rId55"/>
    <p:sldId id="417" r:id="rId56"/>
    <p:sldId id="418" r:id="rId57"/>
    <p:sldId id="503" r:id="rId58"/>
    <p:sldId id="419" r:id="rId59"/>
    <p:sldId id="420" r:id="rId60"/>
    <p:sldId id="421" r:id="rId61"/>
    <p:sldId id="422" r:id="rId62"/>
    <p:sldId id="423" r:id="rId63"/>
    <p:sldId id="424" r:id="rId64"/>
    <p:sldId id="425" r:id="rId65"/>
    <p:sldId id="426" r:id="rId66"/>
    <p:sldId id="427" r:id="rId67"/>
    <p:sldId id="428" r:id="rId68"/>
    <p:sldId id="429" r:id="rId69"/>
    <p:sldId id="430" r:id="rId70"/>
    <p:sldId id="431" r:id="rId71"/>
    <p:sldId id="432" r:id="rId72"/>
    <p:sldId id="433" r:id="rId73"/>
    <p:sldId id="434" r:id="rId74"/>
    <p:sldId id="504" r:id="rId75"/>
    <p:sldId id="435" r:id="rId76"/>
    <p:sldId id="441" r:id="rId77"/>
    <p:sldId id="436" r:id="rId78"/>
    <p:sldId id="442" r:id="rId79"/>
    <p:sldId id="437" r:id="rId80"/>
    <p:sldId id="443" r:id="rId81"/>
    <p:sldId id="438" r:id="rId82"/>
    <p:sldId id="439" r:id="rId83"/>
    <p:sldId id="440" r:id="rId84"/>
    <p:sldId id="444" r:id="rId85"/>
    <p:sldId id="445" r:id="rId86"/>
    <p:sldId id="446" r:id="rId87"/>
    <p:sldId id="447" r:id="rId88"/>
    <p:sldId id="448" r:id="rId89"/>
    <p:sldId id="505" r:id="rId90"/>
    <p:sldId id="449" r:id="rId91"/>
    <p:sldId id="450" r:id="rId92"/>
    <p:sldId id="451" r:id="rId93"/>
    <p:sldId id="452" r:id="rId94"/>
    <p:sldId id="453" r:id="rId95"/>
    <p:sldId id="454" r:id="rId96"/>
    <p:sldId id="455" r:id="rId97"/>
    <p:sldId id="456" r:id="rId98"/>
    <p:sldId id="457" r:id="rId99"/>
    <p:sldId id="458" r:id="rId100"/>
    <p:sldId id="459" r:id="rId101"/>
    <p:sldId id="460" r:id="rId102"/>
    <p:sldId id="461" r:id="rId103"/>
    <p:sldId id="462" r:id="rId104"/>
    <p:sldId id="463" r:id="rId105"/>
    <p:sldId id="465" r:id="rId106"/>
    <p:sldId id="464" r:id="rId107"/>
    <p:sldId id="466" r:id="rId108"/>
    <p:sldId id="467" r:id="rId109"/>
    <p:sldId id="468" r:id="rId110"/>
    <p:sldId id="469" r:id="rId111"/>
    <p:sldId id="470" r:id="rId112"/>
    <p:sldId id="471" r:id="rId113"/>
    <p:sldId id="472" r:id="rId114"/>
    <p:sldId id="473" r:id="rId115"/>
    <p:sldId id="474" r:id="rId116"/>
    <p:sldId id="475" r:id="rId117"/>
    <p:sldId id="476" r:id="rId118"/>
    <p:sldId id="477" r:id="rId119"/>
    <p:sldId id="478" r:id="rId120"/>
    <p:sldId id="479" r:id="rId121"/>
    <p:sldId id="480" r:id="rId122"/>
    <p:sldId id="481" r:id="rId123"/>
    <p:sldId id="482" r:id="rId124"/>
    <p:sldId id="483" r:id="rId125"/>
    <p:sldId id="484" r:id="rId126"/>
    <p:sldId id="486" r:id="rId127"/>
    <p:sldId id="485" r:id="rId128"/>
    <p:sldId id="489" r:id="rId129"/>
    <p:sldId id="490" r:id="rId130"/>
    <p:sldId id="492" r:id="rId131"/>
    <p:sldId id="493" r:id="rId132"/>
    <p:sldId id="494" r:id="rId133"/>
    <p:sldId id="495" r:id="rId134"/>
    <p:sldId id="496" r:id="rId135"/>
    <p:sldId id="497" r:id="rId136"/>
    <p:sldId id="498" r:id="rId137"/>
    <p:sldId id="506" r:id="rId1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088" y="-1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40" Type="http://schemas.openxmlformats.org/officeDocument/2006/relationships/handoutMaster" Target="handoutMasters/handoutMaster1.xml"/><Relationship Id="rId141" Type="http://schemas.openxmlformats.org/officeDocument/2006/relationships/printerSettings" Target="printerSettings/printerSettings1.bin"/><Relationship Id="rId142" Type="http://schemas.openxmlformats.org/officeDocument/2006/relationships/presProps" Target="presProps.xml"/><Relationship Id="rId143" Type="http://schemas.openxmlformats.org/officeDocument/2006/relationships/viewProps" Target="viewProps.xml"/><Relationship Id="rId144" Type="http://schemas.openxmlformats.org/officeDocument/2006/relationships/theme" Target="theme/theme1.xml"/><Relationship Id="rId1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F6DBD-60BB-0249-A5EA-09B56A9130B9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E706-B18D-A847-A296-392B92B53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2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10/6/15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CS41B 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52 – 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61639" y="1727200"/>
            <a:ext cx="8993971" cy="4622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get variable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increment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call 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r3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write result,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r>
              <a:rPr lang="en-US" dirty="0" smtClean="0">
                <a:latin typeface="Courier New"/>
                <a:cs typeface="Courier New"/>
              </a:rPr>
              <a:t>               ;    </a:t>
            </a:r>
            <a:r>
              <a:rPr lang="en-US" dirty="0">
                <a:latin typeface="Courier New"/>
                <a:cs typeface="Courier New"/>
              </a:rPr>
              <a:t>and halt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  </a:t>
            </a:r>
            <a:r>
              <a:rPr lang="en-US" dirty="0" smtClean="0">
                <a:latin typeface="Courier New"/>
                <a:cs typeface="Courier New"/>
              </a:rPr>
              <a:t> ; </a:t>
            </a:r>
            <a:r>
              <a:rPr lang="en-US" dirty="0">
                <a:latin typeface="Courier New"/>
                <a:cs typeface="Courier New"/>
              </a:rPr>
              <a:t>save the return address on the stack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add 1 to the input parameter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    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get the return address from </a:t>
            </a:r>
            <a:r>
              <a:rPr lang="en-US" dirty="0" smtClean="0">
                <a:latin typeface="Courier New"/>
                <a:cs typeface="Courier New"/>
              </a:rPr>
              <a:t>stack       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</a:t>
            </a:r>
            <a:r>
              <a:rPr lang="en-US" dirty="0" smtClean="0">
                <a:latin typeface="Courier New"/>
                <a:cs typeface="Courier New"/>
              </a:rPr>
              <a:t>   ; </a:t>
            </a:r>
            <a:r>
              <a:rPr lang="en-US" dirty="0">
                <a:latin typeface="Courier New"/>
                <a:cs typeface="Courier New"/>
              </a:rPr>
              <a:t>go back to where we were called </a:t>
            </a:r>
            <a:r>
              <a:rPr lang="en-US" dirty="0" smtClean="0">
                <a:latin typeface="Courier New"/>
                <a:cs typeface="Courier New"/>
              </a:rPr>
              <a:t>from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4053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24806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155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46720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99257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060524" y="1145862"/>
            <a:ext cx="5418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We don’t actually care about this value, but need to get it off the stack to cleanup… just put it in r0, which throws it away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28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039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99257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741393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836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0369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cal1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39458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741393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5715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4697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39458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37726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76297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72728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39458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37726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9786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7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145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39458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021562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0737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71128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021562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8598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716324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610226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68276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41150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610226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653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445" y="4783667"/>
            <a:ext cx="54040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first argument is in r3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return value goes in </a:t>
            </a:r>
            <a:r>
              <a:rPr lang="en-US" sz="2000" dirty="0" smtClean="0"/>
              <a:t>r3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428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72301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906559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04710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54575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906559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8791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8159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881397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1016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28480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33290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360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36266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33290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75211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926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73748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7786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75211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5516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7992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7786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4844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6462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098066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7786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4844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9786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96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962426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7786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076172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017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54791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076172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8671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614333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7778" y="5771444"/>
            <a:ext cx="6599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operation do? What is the 4?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0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76166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60333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8730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76235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60333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95463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34964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923725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501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9590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4923725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80082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51224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14167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2893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17515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67756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452724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869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25974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467756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889000" y="574905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2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43136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5749057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434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59501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8531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059501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29786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4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374444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6315" y="4854222"/>
            <a:ext cx="82509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</a:t>
            </a:r>
            <a:r>
              <a:rPr lang="en-US" sz="2800" dirty="0" smtClean="0">
                <a:solidFill>
                  <a:srgbClr val="0000FF"/>
                </a:solidFill>
              </a:rPr>
              <a:t>values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4549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2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96544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853544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89576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8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109970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79968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3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mult.a41 in simulator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0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programming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Match your push and pops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Follow the register conventions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Develop code incrementally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Debugging: write out stack, registers, etc. on paper and compare against system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75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374444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6315" y="4854222"/>
            <a:ext cx="82509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values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r1+2 is then the top value of the stack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r1+4 is the </a:t>
            </a:r>
            <a:r>
              <a:rPr lang="en-US" sz="2800" dirty="0" smtClean="0">
                <a:solidFill>
                  <a:srgbClr val="0000FF"/>
                </a:solidFill>
              </a:rPr>
              <a:t>2</a:t>
            </a:r>
            <a:r>
              <a:rPr lang="en-US" sz="2800" baseline="30000" dirty="0" smtClean="0">
                <a:solidFill>
                  <a:srgbClr val="0000FF"/>
                </a:solidFill>
              </a:rPr>
              <a:t>nd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value of the stack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3733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code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7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2857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max, </a:t>
            </a:r>
            <a:r>
              <a:rPr lang="en-US" sz="2800" dirty="0" smtClean="0">
                <a:solidFill>
                  <a:srgbClr val="0000FF"/>
                </a:solidFill>
              </a:rPr>
              <a:t>as </a:t>
            </a:r>
            <a:r>
              <a:rPr lang="en-US" sz="2800" dirty="0" smtClean="0">
                <a:solidFill>
                  <a:srgbClr val="0000FF"/>
                </a:solidFill>
              </a:rPr>
              <a:t>a function!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046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r0 </a:t>
            </a:r>
            <a:r>
              <a:rPr lang="en-US" sz="2400" dirty="0" smtClean="0">
                <a:latin typeface="Courier New"/>
                <a:cs typeface="Courier New"/>
              </a:rPr>
              <a:t>r3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9667" y="2497667"/>
            <a:ext cx="2514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Anything different?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9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r0 </a:t>
            </a:r>
            <a:r>
              <a:rPr lang="en-US" sz="2400" dirty="0" smtClean="0">
                <a:latin typeface="Courier New"/>
                <a:cs typeface="Courier New"/>
              </a:rPr>
              <a:t>r3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8667" y="2913165"/>
            <a:ext cx="3826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For the second argument, push it on the stac</a:t>
            </a:r>
            <a:r>
              <a:rPr lang="en-US" sz="2800" dirty="0">
                <a:solidFill>
                  <a:srgbClr val="0000FF"/>
                </a:solidFill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7111" y="3048000"/>
            <a:ext cx="2257778" cy="395111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9087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1270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780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Midterm back on Thursday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Assignments</a:t>
            </a:r>
            <a:endParaRPr lang="en-US" dirty="0"/>
          </a:p>
          <a:p>
            <a:pPr lvl="1"/>
            <a:r>
              <a:rPr lang="en-US" dirty="0" smtClean="0"/>
              <a:t>Assignment 4: due Monday (10/12 at 11:59pm)</a:t>
            </a:r>
          </a:p>
          <a:p>
            <a:pPr lvl="1"/>
            <a:r>
              <a:rPr lang="en-US" dirty="0" smtClean="0"/>
              <a:t>Assignment 5: due Friday (10/23 at 5pm)</a:t>
            </a:r>
          </a:p>
          <a:p>
            <a:pPr lvl="1"/>
            <a:r>
              <a:rPr lang="en-US" dirty="0" smtClean="0"/>
              <a:t>Assignment 6: due Monday (11/2 at 11:59pm)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Survey in assignment 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Academic Honesty</a:t>
            </a:r>
          </a:p>
        </p:txBody>
      </p:sp>
    </p:spTree>
    <p:extLst>
      <p:ext uri="{BB962C8B-B14F-4D97-AF65-F5344CB8AC3E}">
        <p14:creationId xmlns:p14="http://schemas.microsoft.com/office/powerpoint/2010/main" val="253537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14762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488245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6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0411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99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2121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9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27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289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5826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max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257079" y="2342444"/>
            <a:ext cx="35983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Notice that we overwrote the value in r2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If we hadn’t save it on the stack, it would have been lost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0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3190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94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8018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1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7935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3304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2566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loc</a:t>
            </a:r>
            <a:r>
              <a:rPr lang="en-US" sz="2800" dirty="0" smtClean="0">
                <a:solidFill>
                  <a:srgbClr val="0000FF"/>
                </a:solidFill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</a:rPr>
              <a:t>cal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51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15999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618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Honesty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568492" cy="50602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few rules to follow for this course to keep you out of </a:t>
            </a:r>
            <a:r>
              <a:rPr lang="en-US" dirty="0" smtClean="0"/>
              <a:t>trouble: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talk with someone in the class about a problem, you should not take notes. If you understand the material you talked about, you should be able to recreate it on your </a:t>
            </a:r>
            <a:r>
              <a:rPr lang="en-US" dirty="0" smtClean="0"/>
              <a:t>own.</a:t>
            </a:r>
          </a:p>
          <a:p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/>
              <a:t>, if you talk with someone, you must wait 5 minutes before resuming </a:t>
            </a:r>
            <a:r>
              <a:rPr lang="en-US" dirty="0" smtClean="0"/>
              <a:t>work </a:t>
            </a:r>
            <a:r>
              <a:rPr lang="en-US" dirty="0"/>
              <a:t>on the problem. Stretch. Use the restroom. Go for a quick walk. This will ensure that you really understand the </a:t>
            </a:r>
            <a:r>
              <a:rPr lang="en-US" dirty="0" smtClean="0"/>
              <a:t>material.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may not sit next to (or where you can see the screen of) anyone you are talking with about the </a:t>
            </a:r>
            <a:r>
              <a:rPr lang="en-US" dirty="0" smtClean="0"/>
              <a:t>assignment.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only time you may look at someone else's screen is if they are asking you for help with a basic programming problem (e.g. syntax error). You should not look at someone else's code to help yourself!</a:t>
            </a:r>
          </a:p>
        </p:txBody>
      </p:sp>
    </p:spTree>
    <p:extLst>
      <p:ext uri="{BB962C8B-B14F-4D97-AF65-F5344CB8AC3E}">
        <p14:creationId xmlns:p14="http://schemas.microsoft.com/office/powerpoint/2010/main" val="414370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5460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6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2297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8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3367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5" y="4772872"/>
            <a:ext cx="2427111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815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2756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9132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058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8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0930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6138332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284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8843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600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0717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874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5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4380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0444" y="2906889"/>
            <a:ext cx="7274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10!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20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75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5310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3130421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8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Real</a:t>
            </a:r>
            <a:r>
              <a:rPr lang="en-US" sz="3600" dirty="0" smtClean="0"/>
              <a:t> structure of CS41B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60" y="1797755"/>
            <a:ext cx="5582130" cy="4947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 great comments at the top!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lcw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r1 stack        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instruction1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instruction2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hlt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 stack area: 50 </a:t>
            </a:r>
            <a:r>
              <a:rPr lang="nl-NL" sz="1800" dirty="0" err="1">
                <a:latin typeface="Courier New"/>
                <a:cs typeface="Courier New"/>
              </a:rPr>
              <a:t>words</a:t>
            </a:r>
            <a:endParaRPr lang="nl-NL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        dat 100</a:t>
            </a:r>
          </a:p>
          <a:p>
            <a:pPr marL="0" indent="0">
              <a:buNone/>
            </a:pPr>
            <a:r>
              <a:rPr lang="nl-NL" sz="1800" dirty="0" smtClean="0">
                <a:latin typeface="Courier New"/>
                <a:cs typeface="Courier New"/>
              </a:rPr>
              <a:t>stack</a:t>
            </a:r>
            <a:r>
              <a:rPr lang="en-US" sz="1800" dirty="0" smtClean="0">
                <a:latin typeface="Courier New"/>
                <a:cs typeface="Courier New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end			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035778" y="4995333"/>
            <a:ext cx="338666" cy="1622778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52622" y="2217830"/>
            <a:ext cx="368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Save address of highest end (highest address) of the stack in r1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2622" y="5773508"/>
            <a:ext cx="3339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Reserve 50 words for the stack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02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1890" y="5359779"/>
            <a:ext cx="4123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function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06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5223" y="5359779"/>
            <a:ext cx="6426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Multiplication… a*b (assuming b is positive)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6208889"/>
            <a:ext cx="7740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Note to future Dave from past Dave: write the function up on the board </a:t>
            </a:r>
            <a:r>
              <a:rPr lang="en-US" sz="2000" dirty="0" smtClean="0">
                <a:solidFill>
                  <a:srgbClr val="FF6600"/>
                </a:solidFill>
                <a:sym typeface="Wingdings"/>
              </a:rPr>
              <a:t>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15711" y="76200"/>
            <a:ext cx="6544734" cy="6781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</a:t>
            </a:r>
            <a:r>
              <a:rPr lang="en-US" dirty="0" smtClean="0"/>
              <a:t>	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</a:t>
            </a:r>
            <a:r>
              <a:rPr lang="en-US" dirty="0" smtClean="0"/>
              <a:t>stack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6     </a:t>
            </a:r>
            <a:r>
              <a:rPr lang="en-US" dirty="0" smtClean="0"/>
              <a:t>   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dirty="0" smtClean="0"/>
              <a:t>   	; </a:t>
            </a:r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/>
              <a:t>= r2,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r3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blt</a:t>
            </a:r>
            <a:r>
              <a:rPr lang="en-US" dirty="0"/>
              <a:t> r0 r2 else     </a:t>
            </a:r>
            <a:r>
              <a:rPr lang="en-US" dirty="0" smtClean="0"/>
              <a:t>	; </a:t>
            </a:r>
            <a:r>
              <a:rPr lang="en-US" dirty="0"/>
              <a:t>0 &lt; r2, 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adc</a:t>
            </a:r>
            <a:r>
              <a:rPr lang="en-US" dirty="0"/>
              <a:t> r3 r0 0  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sbc</a:t>
            </a:r>
            <a:r>
              <a:rPr lang="en-US" dirty="0"/>
              <a:t> r2 r2 1         </a:t>
            </a:r>
            <a:r>
              <a:rPr lang="en-US" dirty="0" smtClean="0"/>
              <a:t>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</a:t>
            </a:r>
            <a:r>
              <a:rPr lang="en-US" dirty="0" smtClean="0"/>
              <a:t>argument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</a:t>
            </a:r>
            <a:r>
              <a:rPr lang="en-US" dirty="0" smtClean="0"/>
              <a:t>; </a:t>
            </a:r>
            <a:r>
              <a:rPr lang="en-US" dirty="0"/>
              <a:t>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2         </a:t>
            </a:r>
            <a:r>
              <a:rPr lang="en-US" dirty="0" smtClean="0"/>
              <a:t>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 </a:t>
            </a:r>
            <a:r>
              <a:rPr lang="en-US" dirty="0" smtClean="0"/>
              <a:t>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b-1)</a:t>
            </a:r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remove first argument from stack</a:t>
            </a:r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29430" y="625059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13558" y="1798515"/>
            <a:ext cx="1394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Base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6788" y="3924716"/>
            <a:ext cx="192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Recursive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136" y="5094872"/>
            <a:ext cx="1671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answer calculation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76788" y="4047827"/>
            <a:ext cx="126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Recursive call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8013" y="5989515"/>
            <a:ext cx="354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4675136" y="239889"/>
            <a:ext cx="629363" cy="12700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/>
          <p:cNvSpPr/>
          <p:nvPr/>
        </p:nvSpPr>
        <p:spPr>
          <a:xfrm>
            <a:off x="4675136" y="1509889"/>
            <a:ext cx="629363" cy="8890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>
            <a:off x="6032005" y="2566160"/>
            <a:ext cx="629363" cy="2963333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>
            <a:off x="4827536" y="5768622"/>
            <a:ext cx="629363" cy="8890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4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15711" y="76200"/>
            <a:ext cx="6544734" cy="6781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</a:t>
            </a:r>
            <a:r>
              <a:rPr lang="en-US" dirty="0" smtClean="0"/>
              <a:t>	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</a:t>
            </a:r>
            <a:r>
              <a:rPr lang="en-US" dirty="0" smtClean="0"/>
              <a:t>stack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6     </a:t>
            </a:r>
            <a:r>
              <a:rPr lang="en-US" dirty="0" smtClean="0"/>
              <a:t>   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dirty="0" smtClean="0"/>
              <a:t>   	; </a:t>
            </a:r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/>
              <a:t>= r2,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smtClean="0"/>
              <a:t>r3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blt</a:t>
            </a:r>
            <a:r>
              <a:rPr lang="en-US" dirty="0"/>
              <a:t> r0 r2 else     </a:t>
            </a:r>
            <a:r>
              <a:rPr lang="en-US" dirty="0" smtClean="0"/>
              <a:t>	; </a:t>
            </a:r>
            <a:r>
              <a:rPr lang="en-US" dirty="0"/>
              <a:t>0 &lt; r2, 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adc</a:t>
            </a:r>
            <a:r>
              <a:rPr lang="en-US" dirty="0"/>
              <a:t> r3 r0 0  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sbc</a:t>
            </a:r>
            <a:r>
              <a:rPr lang="en-US" dirty="0"/>
              <a:t> r2 r2 1         </a:t>
            </a:r>
            <a:r>
              <a:rPr lang="en-US" dirty="0" smtClean="0"/>
              <a:t>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</a:t>
            </a:r>
            <a:r>
              <a:rPr lang="en-US" dirty="0" smtClean="0"/>
              <a:t>; </a:t>
            </a:r>
            <a:r>
              <a:rPr lang="en-US" dirty="0"/>
              <a:t>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2         </a:t>
            </a:r>
            <a:r>
              <a:rPr lang="en-US" dirty="0" smtClean="0"/>
              <a:t>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 </a:t>
            </a:r>
            <a:r>
              <a:rPr lang="en-US" dirty="0" smtClean="0"/>
              <a:t>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b-1)</a:t>
            </a:r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remove first argument from stack</a:t>
            </a:r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4890" y="2288442"/>
            <a:ext cx="4192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Notice symmetry of </a:t>
            </a:r>
            <a:r>
              <a:rPr lang="en-US" sz="2400" dirty="0" err="1" smtClean="0">
                <a:solidFill>
                  <a:srgbClr val="FF6600"/>
                </a:solidFill>
              </a:rPr>
              <a:t>psh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smtClean="0">
                <a:solidFill>
                  <a:srgbClr val="FF6600"/>
                </a:solidFill>
              </a:rPr>
              <a:t>and pop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999" y="366889"/>
            <a:ext cx="351366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0" y="6008511"/>
            <a:ext cx="3400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999" y="667455"/>
            <a:ext cx="4049891" cy="296333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5000" y="5702299"/>
            <a:ext cx="4205111" cy="296333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4998" y="4368800"/>
            <a:ext cx="3866445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4998" y="3222978"/>
            <a:ext cx="5771446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62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964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61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13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60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8240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9264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9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5221" y="2712961"/>
            <a:ext cx="2709334" cy="327900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1090" y="2111689"/>
            <a:ext cx="812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CPU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61" y="3176666"/>
            <a:ext cx="2240131" cy="1591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7461" y="2767444"/>
            <a:ext cx="10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609" y="2877513"/>
            <a:ext cx="2240131" cy="189082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75045" y="4951484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5667" y="4948663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36289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22555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03177" y="4943021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48332" y="5625075"/>
            <a:ext cx="96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9453970">
            <a:off x="2480917" y="4731023"/>
            <a:ext cx="1828136" cy="386203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92958" y="2808549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57728" y="2795667"/>
            <a:ext cx="3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292958" y="3525394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57728" y="3512512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18359" y="4255483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83129" y="4242601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333529" y="4909097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698299" y="4896215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358930" y="5639186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723700" y="5626304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99671" y="25045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 counter</a:t>
            </a:r>
          </a:p>
          <a:p>
            <a:r>
              <a:rPr lang="en-US" dirty="0" smtClean="0"/>
              <a:t>(location in memory of the next</a:t>
            </a:r>
          </a:p>
          <a:p>
            <a:r>
              <a:rPr lang="en-US" dirty="0" smtClean="0"/>
              <a:t> instruction in memory)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13782" y="3541918"/>
            <a:ext cx="282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holds the value 0 (read only)</a:t>
            </a:r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>
            <a:off x="5799671" y="4233175"/>
            <a:ext cx="578551" cy="182008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89889" y="4705066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general purpose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read/write</a:t>
            </a:r>
          </a:p>
        </p:txBody>
      </p:sp>
    </p:spTree>
    <p:extLst>
      <p:ext uri="{BB962C8B-B14F-4D97-AF65-F5344CB8AC3E}">
        <p14:creationId xmlns:p14="http://schemas.microsoft.com/office/powerpoint/2010/main" val="427589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8273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4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791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702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940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6698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859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586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5390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5678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mult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41679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1230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619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6877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33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7989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67756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cal0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7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762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67756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344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1109" y="1930335"/>
            <a:ext cx="3255223" cy="4278554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919" y="17033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51109" y="1930335"/>
            <a:ext cx="3255223" cy="1018887"/>
          </a:xfrm>
          <a:prstGeom prst="rect">
            <a:avLst/>
          </a:prstGeom>
          <a:solidFill>
            <a:srgbClr val="0080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47334" y="2141557"/>
            <a:ext cx="958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51109" y="2949222"/>
            <a:ext cx="3255223" cy="1018887"/>
          </a:xfrm>
          <a:prstGeom prst="rect">
            <a:avLst/>
          </a:prstGeom>
          <a:solidFill>
            <a:srgbClr val="FF66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7334" y="3134123"/>
            <a:ext cx="977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Heap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51109" y="5190002"/>
            <a:ext cx="3255223" cy="1018887"/>
          </a:xfrm>
          <a:prstGeom prst="rect">
            <a:avLst/>
          </a:prstGeom>
          <a:solidFill>
            <a:srgbClr val="0000FF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47334" y="5409689"/>
            <a:ext cx="962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Stack</a:t>
            </a:r>
            <a:endParaRPr lang="en-US" sz="2800" dirty="0"/>
          </a:p>
        </p:txBody>
      </p:sp>
      <p:cxnSp>
        <p:nvCxnSpPr>
          <p:cNvPr id="13" name="Straight Arrow Connector 12"/>
          <p:cNvCxnSpPr>
            <a:stCxn id="10" idx="0"/>
          </p:cNvCxnSpPr>
          <p:nvPr/>
        </p:nvCxnSpPr>
        <p:spPr>
          <a:xfrm flipV="1">
            <a:off x="2478721" y="468488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78721" y="396810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75666" y="3063801"/>
            <a:ext cx="3767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dynamically allocated program data is stored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5666" y="5154895"/>
            <a:ext cx="3767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program/function execution information is stored, parameters, and local variables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115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431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99000" y="2596444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push r3?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09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945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86509" y="2060222"/>
            <a:ext cx="4162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Not always required, but allows us to use r3 for computation without worrying about losing first parameter</a:t>
            </a:r>
          </a:p>
        </p:txBody>
      </p:sp>
    </p:spTree>
    <p:extLst>
      <p:ext uri="{BB962C8B-B14F-4D97-AF65-F5344CB8AC3E}">
        <p14:creationId xmlns:p14="http://schemas.microsoft.com/office/powerpoint/2010/main" val="275663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29797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5108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8891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53362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5108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74556" y="472784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74556" y="522284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9841" y="5698335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+6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25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33636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5108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74556" y="472784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74556" y="522284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9841" y="5698335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+6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86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7427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147743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6714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2902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648656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238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2495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648656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19011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5113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708811" y="407078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930878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7270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188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930878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1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Key unit for keeping track of a function call</a:t>
            </a:r>
          </a:p>
          <a:p>
            <a:pPr>
              <a:buFontTx/>
              <a:buChar char="-"/>
            </a:pPr>
            <a:r>
              <a:rPr lang="en-US" dirty="0" smtClean="0"/>
              <a:t>return address (where to go when we’re done executing)</a:t>
            </a:r>
          </a:p>
          <a:p>
            <a:pPr>
              <a:buFontTx/>
              <a:buChar char="-"/>
            </a:pPr>
            <a:r>
              <a:rPr lang="en-US" dirty="0" smtClean="0"/>
              <a:t>parameters</a:t>
            </a:r>
          </a:p>
          <a:p>
            <a:pPr>
              <a:buFontTx/>
              <a:buChar char="-"/>
            </a:pPr>
            <a:r>
              <a:rPr lang="en-US" dirty="0" smtClean="0"/>
              <a:t>local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3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832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60951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67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29548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60951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380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0082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mult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757284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5214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218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2206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410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88821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609118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2206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465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5755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14745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2206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9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36449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3147453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38539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9957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2309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38539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11074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36616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34872"/>
            <a:ext cx="1495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97216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941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27100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9478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function call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r1: reserved </a:t>
            </a:r>
            <a:r>
              <a:rPr lang="en-US" dirty="0" smtClean="0"/>
              <a:t>for the stack pointer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r2: </a:t>
            </a:r>
            <a:r>
              <a:rPr lang="en-US" dirty="0" smtClean="0"/>
              <a:t>contains the return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r3: </a:t>
            </a:r>
            <a:r>
              <a:rPr lang="en-US" dirty="0" smtClean="0"/>
              <a:t>contains the first parameter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parameters go on the stack (more on this)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result (i.e. the return value) </a:t>
            </a:r>
            <a:r>
              <a:rPr lang="en-US" dirty="0" smtClean="0"/>
              <a:t>should go in r3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6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6677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1435100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2281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9170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615274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19373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24756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615274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9647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1591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54067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927742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247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8505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927742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6372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9447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69355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3732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138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469355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1171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0593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mult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765688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4475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2173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58423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7282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1125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212323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58423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6607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Structure of a single parameter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as argument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45" y="4783667"/>
            <a:ext cx="63914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argument is in r3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return value goes in </a:t>
            </a:r>
            <a:r>
              <a:rPr lang="en-US" sz="2400" dirty="0" smtClean="0"/>
              <a:t>r3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833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2520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7424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358423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204071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91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31804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7424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54756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66868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204071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6455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892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654756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3047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2271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cal1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51089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7908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38947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951089"/>
            <a:ext cx="1778000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5412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350955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1513972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5189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75411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1778919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1093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770768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1778919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2490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5673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9000" y="2066029"/>
            <a:ext cx="1876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96596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611249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15309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6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blt</a:t>
            </a:r>
            <a:r>
              <a:rPr lang="en-US" dirty="0" smtClean="0">
                <a:latin typeface="Courier New"/>
                <a:cs typeface="Courier New"/>
              </a:rPr>
              <a:t> r0 r2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sbc</a:t>
            </a:r>
            <a:r>
              <a:rPr lang="en-US" dirty="0" smtClean="0">
                <a:latin typeface="Courier New"/>
                <a:cs typeface="Courier New"/>
              </a:rPr>
              <a:t> r2 r2 1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1773" y="513922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0712" y="475839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712" y="4240284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9440" y="3708064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3414" y="3304023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1636" y="2838019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9440" y="237340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67156" y="199257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" name="Rectangle 1"/>
          <p:cNvSpPr/>
          <p:nvPr/>
        </p:nvSpPr>
        <p:spPr>
          <a:xfrm>
            <a:off x="5122333" y="1992570"/>
            <a:ext cx="1763889" cy="1307114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22333" y="3403808"/>
            <a:ext cx="1763889" cy="1307114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2333" y="4814542"/>
            <a:ext cx="1763889" cy="1307114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0370" y="1374461"/>
            <a:ext cx="183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Stack frames!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53097" y="5192889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(6,2)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52041" y="3719353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(6,1)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53097" y="2367337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(6,0)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61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12562</TotalTime>
  <Words>4795</Words>
  <Application>Microsoft Macintosh PowerPoint</Application>
  <PresentationFormat>On-screen Show (4:3)</PresentationFormat>
  <Paragraphs>3595</Paragraphs>
  <Slides>137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38" baseType="lpstr">
      <vt:lpstr>Median</vt:lpstr>
      <vt:lpstr>CS41B recursion</vt:lpstr>
      <vt:lpstr>Admin</vt:lpstr>
      <vt:lpstr>Academic Honesty</vt:lpstr>
      <vt:lpstr>Examples from this lecture</vt:lpstr>
      <vt:lpstr>CS41B machine</vt:lpstr>
      <vt:lpstr>Memory layout</vt:lpstr>
      <vt:lpstr>Stack frame</vt:lpstr>
      <vt:lpstr>CS41B function call conventions</vt:lpstr>
      <vt:lpstr>Structure of a single parameter function</vt:lpstr>
      <vt:lpstr>Our first function call</vt:lpstr>
      <vt:lpstr>Functions with multiple arguments</vt:lpstr>
      <vt:lpstr>Functions with multiple arguments</vt:lpstr>
      <vt:lpstr>Functions with multiple arguments</vt:lpstr>
      <vt:lpstr>Functions with multiple arguments</vt:lpstr>
      <vt:lpstr>Multiple arguments</vt:lpstr>
      <vt:lpstr>Multiple arguments</vt:lpstr>
      <vt:lpstr>Calling max</vt:lpstr>
      <vt:lpstr>Calling max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Real structure of CS41B program</vt:lpstr>
      <vt:lpstr>Recursion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 mult.a41 in simulator</vt:lpstr>
      <vt:lpstr>CS41B programming advice</vt:lpstr>
      <vt:lpstr>Examples from this lecture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2498</cp:revision>
  <cp:lastPrinted>2015-10-06T18:14:53Z</cp:lastPrinted>
  <dcterms:created xsi:type="dcterms:W3CDTF">2013-09-08T20:10:23Z</dcterms:created>
  <dcterms:modified xsi:type="dcterms:W3CDTF">2015-10-06T18:16:13Z</dcterms:modified>
</cp:coreProperties>
</file>