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9.bin" ContentType="application/vnd.openxmlformats-officedocument.oleObject"/>
  <Override PartName="/ppt/notesSlides/notesSlide1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71"/>
  </p:notesMasterIdLst>
  <p:handoutMasterIdLst>
    <p:handoutMasterId r:id="rId72"/>
  </p:handoutMasterIdLst>
  <p:sldIdLst>
    <p:sldId id="257" r:id="rId3"/>
    <p:sldId id="820" r:id="rId4"/>
    <p:sldId id="590" r:id="rId5"/>
    <p:sldId id="839" r:id="rId6"/>
    <p:sldId id="857" r:id="rId7"/>
    <p:sldId id="858" r:id="rId8"/>
    <p:sldId id="859" r:id="rId9"/>
    <p:sldId id="861" r:id="rId10"/>
    <p:sldId id="863" r:id="rId11"/>
    <p:sldId id="864" r:id="rId12"/>
    <p:sldId id="885" r:id="rId13"/>
    <p:sldId id="886" r:id="rId14"/>
    <p:sldId id="887" r:id="rId15"/>
    <p:sldId id="888" r:id="rId16"/>
    <p:sldId id="889" r:id="rId17"/>
    <p:sldId id="890" r:id="rId18"/>
    <p:sldId id="891" r:id="rId19"/>
    <p:sldId id="901" r:id="rId20"/>
    <p:sldId id="876" r:id="rId21"/>
    <p:sldId id="892" r:id="rId22"/>
    <p:sldId id="893" r:id="rId23"/>
    <p:sldId id="875" r:id="rId24"/>
    <p:sldId id="874" r:id="rId25"/>
    <p:sldId id="866" r:id="rId26"/>
    <p:sldId id="894" r:id="rId27"/>
    <p:sldId id="867" r:id="rId28"/>
    <p:sldId id="868" r:id="rId29"/>
    <p:sldId id="896" r:id="rId30"/>
    <p:sldId id="895" r:id="rId31"/>
    <p:sldId id="869" r:id="rId32"/>
    <p:sldId id="897" r:id="rId33"/>
    <p:sldId id="870" r:id="rId34"/>
    <p:sldId id="898" r:id="rId35"/>
    <p:sldId id="871" r:id="rId36"/>
    <p:sldId id="872" r:id="rId37"/>
    <p:sldId id="873" r:id="rId38"/>
    <p:sldId id="903" r:id="rId39"/>
    <p:sldId id="904" r:id="rId40"/>
    <p:sldId id="905" r:id="rId41"/>
    <p:sldId id="907" r:id="rId42"/>
    <p:sldId id="908" r:id="rId43"/>
    <p:sldId id="909" r:id="rId44"/>
    <p:sldId id="910" r:id="rId45"/>
    <p:sldId id="911" r:id="rId46"/>
    <p:sldId id="912" r:id="rId47"/>
    <p:sldId id="899" r:id="rId48"/>
    <p:sldId id="913" r:id="rId49"/>
    <p:sldId id="914" r:id="rId50"/>
    <p:sldId id="915" r:id="rId51"/>
    <p:sldId id="916" r:id="rId52"/>
    <p:sldId id="917" r:id="rId53"/>
    <p:sldId id="918" r:id="rId54"/>
    <p:sldId id="924" r:id="rId55"/>
    <p:sldId id="922" r:id="rId56"/>
    <p:sldId id="921" r:id="rId57"/>
    <p:sldId id="923" r:id="rId58"/>
    <p:sldId id="926" r:id="rId59"/>
    <p:sldId id="927" r:id="rId60"/>
    <p:sldId id="928" r:id="rId61"/>
    <p:sldId id="925" r:id="rId62"/>
    <p:sldId id="929" r:id="rId63"/>
    <p:sldId id="931" r:id="rId64"/>
    <p:sldId id="932" r:id="rId65"/>
    <p:sldId id="930" r:id="rId66"/>
    <p:sldId id="919" r:id="rId67"/>
    <p:sldId id="933" r:id="rId68"/>
    <p:sldId id="934" r:id="rId69"/>
    <p:sldId id="935" r:id="rId70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8080"/>
    <a:srgbClr val="008000"/>
    <a:srgbClr val="00FF00"/>
    <a:srgbClr val="FF0000"/>
    <a:srgbClr val="FF00FF"/>
    <a:srgbClr val="FF3399"/>
    <a:srgbClr val="99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4" autoAdjust="0"/>
    <p:restoredTop sz="90703" autoAdjust="0"/>
  </p:normalViewPr>
  <p:slideViewPr>
    <p:cSldViewPr>
      <p:cViewPr varScale="1">
        <p:scale>
          <a:sx n="121" d="100"/>
          <a:sy n="121" d="100"/>
        </p:scale>
        <p:origin x="-12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5" Type="http://schemas.openxmlformats.org/officeDocument/2006/relationships/image" Target="../media/image35.emf"/><Relationship Id="rId16" Type="http://schemas.openxmlformats.org/officeDocument/2006/relationships/image" Target="../media/image36.emf"/><Relationship Id="rId17" Type="http://schemas.openxmlformats.org/officeDocument/2006/relationships/image" Target="../media/image37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exponential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</a:t>
            </a:r>
            <a:r>
              <a:rPr lang="en-US" smtClean="0"/>
              <a:t>, </a:t>
            </a:r>
            <a:r>
              <a:rPr lang="en-US" smtClean="0"/>
              <a:t>count(e </a:t>
            </a:r>
            <a:r>
              <a:rPr lang="en-US" dirty="0" smtClean="0"/>
              <a:t>aligned-to anything)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</a:t>
            </a:r>
            <a:r>
              <a:rPr lang="en-US" smtClean="0"/>
              <a:t>, </a:t>
            </a:r>
            <a:r>
              <a:rPr lang="en-US" smtClean="0"/>
              <a:t>count(e </a:t>
            </a:r>
            <a:r>
              <a:rPr lang="en-US" dirty="0" smtClean="0"/>
              <a:t>aligned-to anything)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</a:t>
            </a:r>
            <a:r>
              <a:rPr lang="en-US" smtClean="0"/>
              <a:t>, </a:t>
            </a:r>
            <a:r>
              <a:rPr lang="en-US" smtClean="0"/>
              <a:t>count(e </a:t>
            </a:r>
            <a:r>
              <a:rPr lang="en-US" dirty="0" smtClean="0"/>
              <a:t>aligned-to anything)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make the simplifying assumption that each foreign word</a:t>
            </a:r>
            <a:r>
              <a:rPr lang="en-US" baseline="0" dirty="0" smtClean="0"/>
              <a:t> has to be aligned to </a:t>
            </a:r>
            <a:r>
              <a:rPr lang="en-US" baseline="0" dirty="0" err="1" smtClean="0"/>
              <a:t>atleast</a:t>
            </a:r>
            <a:r>
              <a:rPr lang="en-US" baseline="0" dirty="0" smtClean="0"/>
              <a:t> 1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5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5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7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38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2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1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7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81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4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10/30/14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8.bin"/><Relationship Id="rId21" Type="http://schemas.openxmlformats.org/officeDocument/2006/relationships/image" Target="../media/image29.emf"/><Relationship Id="rId22" Type="http://schemas.openxmlformats.org/officeDocument/2006/relationships/oleObject" Target="../embeddings/oleObject29.bin"/><Relationship Id="rId23" Type="http://schemas.openxmlformats.org/officeDocument/2006/relationships/image" Target="../media/image30.emf"/><Relationship Id="rId24" Type="http://schemas.openxmlformats.org/officeDocument/2006/relationships/oleObject" Target="../embeddings/oleObject30.bin"/><Relationship Id="rId25" Type="http://schemas.openxmlformats.org/officeDocument/2006/relationships/image" Target="../media/image31.emf"/><Relationship Id="rId26" Type="http://schemas.openxmlformats.org/officeDocument/2006/relationships/oleObject" Target="../embeddings/oleObject31.bin"/><Relationship Id="rId27" Type="http://schemas.openxmlformats.org/officeDocument/2006/relationships/image" Target="../media/image32.emf"/><Relationship Id="rId28" Type="http://schemas.openxmlformats.org/officeDocument/2006/relationships/oleObject" Target="../embeddings/oleObject32.bin"/><Relationship Id="rId29" Type="http://schemas.openxmlformats.org/officeDocument/2006/relationships/image" Target="../media/image3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1.emf"/><Relationship Id="rId30" Type="http://schemas.openxmlformats.org/officeDocument/2006/relationships/oleObject" Target="../embeddings/oleObject33.bin"/><Relationship Id="rId31" Type="http://schemas.openxmlformats.org/officeDocument/2006/relationships/image" Target="../media/image34.emf"/><Relationship Id="rId32" Type="http://schemas.openxmlformats.org/officeDocument/2006/relationships/oleObject" Target="../embeddings/oleObject34.bin"/><Relationship Id="rId9" Type="http://schemas.openxmlformats.org/officeDocument/2006/relationships/image" Target="../media/image23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2.bin"/><Relationship Id="rId33" Type="http://schemas.openxmlformats.org/officeDocument/2006/relationships/image" Target="../media/image35.emf"/><Relationship Id="rId34" Type="http://schemas.openxmlformats.org/officeDocument/2006/relationships/oleObject" Target="../embeddings/oleObject35.bin"/><Relationship Id="rId35" Type="http://schemas.openxmlformats.org/officeDocument/2006/relationships/image" Target="../media/image36.emf"/><Relationship Id="rId36" Type="http://schemas.openxmlformats.org/officeDocument/2006/relationships/oleObject" Target="../embeddings/Microsoft_Equation4.bin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24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5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26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27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28.emf"/><Relationship Id="rId37" Type="http://schemas.openxmlformats.org/officeDocument/2006/relationships/image" Target="../media/image3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8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39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 smtClean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School of Informatics</a:t>
            </a:r>
          </a:p>
          <a:p>
            <a:r>
              <a:rPr lang="en-US" sz="1000" dirty="0" smtClean="0"/>
              <a:t>University of Edinburgh</a:t>
            </a:r>
            <a:endParaRPr lang="en-US" sz="1000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</a:t>
            </a:r>
            <a:r>
              <a:rPr lang="en-US" sz="1400" dirty="0" smtClean="0"/>
              <a:t>slides </a:t>
            </a:r>
            <a:r>
              <a:rPr lang="en-US" sz="1400" dirty="0"/>
              <a:t>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CS159 – Fall 2014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smtClean="0"/>
              <a:t>Kevin Knight</a:t>
            </a:r>
            <a:r>
              <a:rPr lang="en-US" sz="1800" smtClean="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Computer Science Department</a:t>
            </a:r>
            <a:endParaRPr lang="en-US" sz="1000" dirty="0"/>
          </a:p>
          <a:p>
            <a:r>
              <a:rPr lang="en-US" sz="1000" dirty="0" smtClean="0"/>
              <a:t>UC Berkeley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 smtClean="0"/>
              <a:t>Dan Klein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 #2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52661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54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4676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count(viejo </a:t>
            </a:r>
            <a:r>
              <a:rPr lang="en-US" sz="2400" dirty="0" smtClean="0">
                <a:solidFill>
                  <a:srgbClr val="0000FF"/>
                </a:solidFill>
              </a:rPr>
              <a:t>| man) 0.8</a:t>
            </a:r>
          </a:p>
          <a:p>
            <a:pPr marL="342900" indent="-342900" algn="l"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count(viejo </a:t>
            </a:r>
            <a:r>
              <a:rPr lang="en-US" sz="2400" dirty="0" smtClean="0">
                <a:solidFill>
                  <a:srgbClr val="0000FF"/>
                </a:solidFill>
              </a:rPr>
              <a:t>| old) 0.2</a:t>
            </a:r>
          </a:p>
        </p:txBody>
      </p:sp>
    </p:spTree>
    <p:extLst>
      <p:ext uri="{BB962C8B-B14F-4D97-AF65-F5344CB8AC3E}">
        <p14:creationId xmlns:p14="http://schemas.microsoft.com/office/powerpoint/2010/main" val="27642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Training without alignments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420380"/>
            <a:ext cx="5703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are the possible alignments?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IBM model 1: Each </a:t>
            </a:r>
            <a:r>
              <a:rPr lang="en-US" sz="2400" dirty="0"/>
              <a:t>foreign word is aligned to </a:t>
            </a:r>
            <a:r>
              <a:rPr lang="en-US" sz="2400" dirty="0" smtClean="0"/>
              <a:t>1 </a:t>
            </a:r>
            <a:r>
              <a:rPr lang="en-US" sz="2400" dirty="0" smtClean="0"/>
              <a:t>English word (ignore NULL for now)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31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Training without alignments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IBM model 1: Each </a:t>
            </a:r>
            <a:r>
              <a:rPr lang="en-US" sz="2400" dirty="0"/>
              <a:t>foreign word is aligned </a:t>
            </a:r>
            <a:r>
              <a:rPr lang="en-US" sz="2400" dirty="0" smtClean="0"/>
              <a:t>to 1 English word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6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Training without alignments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IBM model 1: Each </a:t>
            </a:r>
            <a:r>
              <a:rPr lang="en-US" sz="2400" dirty="0"/>
              <a:t>foreign word is aligned to </a:t>
            </a:r>
            <a:r>
              <a:rPr lang="en-US" sz="2400" dirty="0" smtClean="0"/>
              <a:t>1 </a:t>
            </a:r>
            <a:r>
              <a:rPr lang="en-US" sz="2400" dirty="0" smtClean="0"/>
              <a:t>English word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181600"/>
            <a:ext cx="775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If I told you how likely each of these were, does that help us with calculating p(f | e)?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66748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Training without alignments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IBM model 1: Each </a:t>
            </a:r>
            <a:r>
              <a:rPr lang="en-US" sz="2400" dirty="0"/>
              <a:t>foreign word is aligned to </a:t>
            </a:r>
            <a:r>
              <a:rPr lang="en-US" sz="2400" dirty="0" smtClean="0"/>
              <a:t>1 </a:t>
            </a:r>
            <a:r>
              <a:rPr lang="en-US" sz="2400" dirty="0" smtClean="0"/>
              <a:t>English word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0.01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17856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076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57800" y="5105400"/>
            <a:ext cx="36856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count(y </a:t>
            </a:r>
            <a:r>
              <a:rPr lang="en-US" sz="2400" dirty="0" smtClean="0">
                <a:solidFill>
                  <a:srgbClr val="0000FF"/>
                </a:solidFill>
              </a:rPr>
              <a:t>| a)   0.9+0.01</a:t>
            </a:r>
          </a:p>
          <a:p>
            <a:pPr marL="342900" indent="-342900" algn="l"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count(x </a:t>
            </a:r>
            <a:r>
              <a:rPr lang="en-US" sz="2400" dirty="0" smtClean="0">
                <a:solidFill>
                  <a:srgbClr val="0000FF"/>
                </a:solidFill>
              </a:rPr>
              <a:t>| a)   0.01+0.08</a:t>
            </a:r>
          </a:p>
        </p:txBody>
      </p:sp>
    </p:spTree>
    <p:extLst>
      <p:ext uri="{BB962C8B-B14F-4D97-AF65-F5344CB8AC3E}">
        <p14:creationId xmlns:p14="http://schemas.microsoft.com/office/powerpoint/2010/main" val="386252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the one hand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3505200" y="4423009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166741"/>
              </p:ext>
            </p:extLst>
          </p:nvPr>
        </p:nvGraphicFramePr>
        <p:xfrm>
          <a:off x="1828800" y="5794609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097"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5794609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00600" y="4118209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If you had the likelihood of each alignment, you could calculate p(</a:t>
            </a:r>
            <a:r>
              <a:rPr lang="en-US" sz="2400" dirty="0" err="1" smtClean="0">
                <a:solidFill>
                  <a:srgbClr val="FF6600"/>
                </a:solidFill>
              </a:rPr>
              <a:t>f|e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3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One the other hand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 bwMode="auto">
          <a:xfrm rot="10800000">
            <a:off x="3657600" y="4402137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70412"/>
              </p:ext>
            </p:extLst>
          </p:nvPr>
        </p:nvGraphicFramePr>
        <p:xfrm>
          <a:off x="3608388" y="5980112"/>
          <a:ext cx="12414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71" name="Equation" r:id="rId3" imgW="571500" imgH="228600" progId="Equation.3">
                  <p:embed/>
                </p:oleObj>
              </mc:Choice>
              <mc:Fallback>
                <p:oleObj name="Equation" r:id="rId3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8388" y="5980112"/>
                        <a:ext cx="124142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53000" y="4097337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If you had p(</a:t>
            </a:r>
            <a:r>
              <a:rPr lang="en-US" sz="2400" dirty="0" err="1" smtClean="0">
                <a:solidFill>
                  <a:srgbClr val="FF0000"/>
                </a:solidFill>
              </a:rPr>
              <a:t>f|e</a:t>
            </a:r>
            <a:r>
              <a:rPr lang="en-US" sz="2400" dirty="0" smtClean="0">
                <a:solidFill>
                  <a:srgbClr val="FF0000"/>
                </a:solidFill>
              </a:rPr>
              <a:t>) could you calculate the probability of the alignments?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47591"/>
              </p:ext>
            </p:extLst>
          </p:nvPr>
        </p:nvGraphicFramePr>
        <p:xfrm>
          <a:off x="228600" y="45720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72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5720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06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One the other hand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 bwMode="auto">
          <a:xfrm rot="10800000">
            <a:off x="3657600" y="4402137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02518"/>
              </p:ext>
            </p:extLst>
          </p:nvPr>
        </p:nvGraphicFramePr>
        <p:xfrm>
          <a:off x="3608388" y="5980112"/>
          <a:ext cx="12414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5" name="Equation" r:id="rId3" imgW="571500" imgH="228600" progId="Equation.3">
                  <p:embed/>
                </p:oleObj>
              </mc:Choice>
              <mc:Fallback>
                <p:oleObj name="Equation" r:id="rId3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8388" y="5980112"/>
                        <a:ext cx="124142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13550"/>
              </p:ext>
            </p:extLst>
          </p:nvPr>
        </p:nvGraphicFramePr>
        <p:xfrm>
          <a:off x="228600" y="45720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6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5720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68635"/>
              </p:ext>
            </p:extLst>
          </p:nvPr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7" name="Equation" r:id="rId7" imgW="1028700" imgH="203200" progId="Equation.3">
                  <p:embed/>
                </p:oleObj>
              </mc:Choice>
              <mc:Fallback>
                <p:oleObj name="Equation" r:id="rId7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67532"/>
              </p:ext>
            </p:extLst>
          </p:nvPr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8" name="Equation" r:id="rId9" imgW="1028700" imgH="203200" progId="Equation.3">
                  <p:embed/>
                </p:oleObj>
              </mc:Choice>
              <mc:Fallback>
                <p:oleObj name="Equation" r:id="rId9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20782"/>
              </p:ext>
            </p:extLst>
          </p:nvPr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9" name="Equation" r:id="rId11" imgW="1028700" imgH="203200" progId="Equation.3">
                  <p:embed/>
                </p:oleObj>
              </mc:Choice>
              <mc:Fallback>
                <p:oleObj name="Equation" r:id="rId11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08222"/>
              </p:ext>
            </p:extLst>
          </p:nvPr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10" name="Equation" r:id="rId13" imgW="1028700" imgH="203200" progId="Equation.3">
                  <p:embed/>
                </p:oleObj>
              </mc:Choice>
              <mc:Fallback>
                <p:oleObj name="Equation" r:id="rId13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5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we gotten anywhere?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3484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without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Initially assume a p(</a:t>
            </a:r>
            <a:r>
              <a:rPr lang="en-US" dirty="0" err="1" smtClean="0"/>
              <a:t>f|e</a:t>
            </a:r>
            <a:r>
              <a:rPr lang="en-US" dirty="0" smtClean="0"/>
              <a:t>) are equally probable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Repeat:</a:t>
            </a:r>
          </a:p>
          <a:p>
            <a:pPr lvl="1"/>
            <a:r>
              <a:rPr lang="en-US" dirty="0" smtClean="0"/>
              <a:t>Enumerate all possible alignments</a:t>
            </a:r>
          </a:p>
          <a:p>
            <a:pPr lvl="1"/>
            <a:r>
              <a:rPr lang="en-US" dirty="0" smtClean="0"/>
              <a:t>Calculate how probable the alignments are under the current model (i.e. p(</a:t>
            </a:r>
            <a:r>
              <a:rPr lang="en-US" dirty="0" err="1" smtClean="0"/>
              <a:t>f|e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Recalculate p(</a:t>
            </a:r>
            <a:r>
              <a:rPr lang="en-US" dirty="0" err="1" smtClean="0"/>
              <a:t>f|e</a:t>
            </a:r>
            <a:r>
              <a:rPr lang="en-US" dirty="0" smtClean="0"/>
              <a:t>) using counts from </a:t>
            </a:r>
            <a:r>
              <a:rPr lang="en-US" b="1" dirty="0" smtClean="0">
                <a:solidFill>
                  <a:srgbClr val="FF6600"/>
                </a:solidFill>
              </a:rPr>
              <a:t>all</a:t>
            </a:r>
            <a:r>
              <a:rPr lang="en-US" dirty="0" smtClean="0"/>
              <a:t> alignments, </a:t>
            </a:r>
            <a:r>
              <a:rPr lang="en-US" b="1" dirty="0" smtClean="0">
                <a:solidFill>
                  <a:srgbClr val="FF6600"/>
                </a:solidFill>
              </a:rPr>
              <a:t>weighted</a:t>
            </a:r>
            <a:r>
              <a:rPr lang="en-US" dirty="0" smtClean="0"/>
              <a:t> by how probable they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7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Assignment </a:t>
            </a:r>
            <a:r>
              <a:rPr lang="en-US" sz="2400" dirty="0" smtClean="0"/>
              <a:t>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Assignment schedule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algorithm 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smtClean="0"/>
              <a:t>something from nothing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General approach for calculating “</a:t>
            </a:r>
            <a:r>
              <a:rPr lang="en-US" dirty="0" smtClean="0">
                <a:solidFill>
                  <a:srgbClr val="FF6600"/>
                </a:solidFill>
              </a:rPr>
              <a:t>hidden variables</a:t>
            </a:r>
            <a:r>
              <a:rPr lang="en-US" dirty="0" smtClean="0"/>
              <a:t>”, i.e. variables without explicit labels in the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Repeat:</a:t>
            </a:r>
          </a:p>
          <a:p>
            <a:pPr marL="400050" lvl="1" indent="0">
              <a:buNone/>
            </a:pPr>
            <a:r>
              <a:rPr lang="en-US" dirty="0" smtClean="0"/>
              <a:t>E-step: Calculate the expected </a:t>
            </a:r>
            <a:r>
              <a:rPr lang="en-US" dirty="0" smtClean="0"/>
              <a:t>probabilities of the hidden variables </a:t>
            </a:r>
            <a:r>
              <a:rPr lang="en-US" dirty="0" smtClean="0"/>
              <a:t>based on the current model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M-step: Update the model based on the expected counts/probabilities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3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E-step</a:t>
            </a:r>
            <a:endParaRPr lang="en-US" dirty="0"/>
          </a:p>
          <a:p>
            <a:pPr lvl="1"/>
            <a:r>
              <a:rPr lang="en-US" dirty="0" smtClean="0"/>
              <a:t>Enumerate all possible alignments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rgbClr val="FF6600"/>
                </a:solidFill>
              </a:rPr>
              <a:t>how probable the alignments </a:t>
            </a:r>
            <a:r>
              <a:rPr lang="en-US" dirty="0" smtClean="0"/>
              <a:t>are under the current model (i.e. p(</a:t>
            </a:r>
            <a:r>
              <a:rPr lang="en-US" dirty="0" err="1" smtClean="0"/>
              <a:t>f|e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dirty="0" smtClean="0"/>
              <a:t>M-step</a:t>
            </a:r>
          </a:p>
          <a:p>
            <a:pPr lvl="1"/>
            <a:r>
              <a:rPr lang="en-US" dirty="0" smtClean="0"/>
              <a:t>Recalculate </a:t>
            </a:r>
            <a:r>
              <a:rPr lang="en-US" dirty="0" smtClean="0">
                <a:solidFill>
                  <a:srgbClr val="FF6600"/>
                </a:solidFill>
              </a:rPr>
              <a:t>p(</a:t>
            </a:r>
            <a:r>
              <a:rPr lang="en-US" dirty="0" err="1" smtClean="0">
                <a:solidFill>
                  <a:srgbClr val="FF6600"/>
                </a:solidFill>
              </a:rPr>
              <a:t>f|e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r>
              <a:rPr lang="en-US" dirty="0" smtClean="0"/>
              <a:t> using counts from </a:t>
            </a:r>
            <a:r>
              <a:rPr lang="en-US" b="1" dirty="0" smtClean="0"/>
              <a:t>all</a:t>
            </a:r>
            <a:r>
              <a:rPr lang="en-US" dirty="0" smtClean="0"/>
              <a:t> alignments, </a:t>
            </a:r>
            <a:r>
              <a:rPr lang="en-US" b="1" dirty="0" smtClean="0"/>
              <a:t>weighted</a:t>
            </a:r>
            <a:r>
              <a:rPr lang="en-US" dirty="0" smtClean="0"/>
              <a:t> by how probable they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96444"/>
              </p:ext>
            </p:extLst>
          </p:nvPr>
        </p:nvGraphicFramePr>
        <p:xfrm>
          <a:off x="732690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41413"/>
              </p:ext>
            </p:extLst>
          </p:nvPr>
        </p:nvGraphicFramePr>
        <p:xfrm>
          <a:off x="3503246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4154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392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What are the different p(</a:t>
            </a:r>
            <a:r>
              <a:rPr lang="en-US" sz="2400" dirty="0" err="1" smtClean="0">
                <a:solidFill>
                  <a:srgbClr val="FF0000"/>
                </a:solidFill>
              </a:rPr>
              <a:t>f|e</a:t>
            </a:r>
            <a:r>
              <a:rPr lang="en-US" sz="2400" dirty="0" smtClean="0">
                <a:solidFill>
                  <a:srgbClr val="FF0000"/>
                </a:solidFill>
              </a:rPr>
              <a:t>) that make up my model?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564" y="5867400"/>
            <a:ext cx="670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Technically, all combinations of foreign and English words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6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831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8225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6296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9757" y="5791200"/>
            <a:ext cx="500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Start with all p(</a:t>
            </a:r>
            <a:r>
              <a:rPr lang="en-US" sz="2400" dirty="0" err="1" smtClean="0">
                <a:solidFill>
                  <a:srgbClr val="FF6600"/>
                </a:solidFill>
              </a:rPr>
              <a:t>f|e</a:t>
            </a:r>
            <a:r>
              <a:rPr lang="en-US" sz="2400" dirty="0" smtClean="0">
                <a:solidFill>
                  <a:srgbClr val="FF6600"/>
                </a:solidFill>
              </a:rPr>
              <a:t>) equally probable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0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60888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581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542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E-step: What are the probabilities of the alignments?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25019"/>
              </p:ext>
            </p:extLst>
          </p:nvPr>
        </p:nvGraphicFramePr>
        <p:xfrm>
          <a:off x="1828800" y="59436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59436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3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62" grpId="0"/>
      <p:bldP spid="63" grpId="0"/>
      <p:bldP spid="64" grpId="0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010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2910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0878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  <a:endParaRPr lang="en-US" sz="1600" dirty="0" smtClean="0">
              <a:solidFill>
                <a:srgbClr val="FF0000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5257799"/>
            <a:ext cx="8662593" cy="990601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-step: What are the p(</a:t>
            </a:r>
            <a:r>
              <a:rPr lang="en-US" sz="2400" dirty="0" err="1" smtClean="0">
                <a:solidFill>
                  <a:srgbClr val="FF0000"/>
                </a:solidFill>
              </a:rPr>
              <a:t>f|e</a:t>
            </a:r>
            <a:r>
              <a:rPr lang="en-US" sz="2400" dirty="0" smtClean="0">
                <a:solidFill>
                  <a:srgbClr val="FF0000"/>
                </a:solidFill>
              </a:rPr>
              <a:t>) given the alignments?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First, calculate the partial counts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1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56796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01118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526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2/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/9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		         1/9+1/9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4/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2/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/9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= 2/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1/9+1/9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/9</a:t>
            </a:r>
            <a:endParaRPr lang="en-US" sz="16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4800" y="3962401"/>
            <a:ext cx="8662593" cy="1295399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-step: What are the p(</a:t>
            </a:r>
            <a:r>
              <a:rPr lang="en-US" sz="2400" dirty="0" err="1" smtClean="0">
                <a:solidFill>
                  <a:srgbClr val="FF0000"/>
                </a:solidFill>
              </a:rPr>
              <a:t>f|e</a:t>
            </a:r>
            <a:r>
              <a:rPr lang="en-US" sz="2400" dirty="0" smtClean="0">
                <a:solidFill>
                  <a:srgbClr val="FF0000"/>
                </a:solidFill>
              </a:rPr>
              <a:t>) given the alignments?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Then, calculate the probabilities by normalizing the counts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86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5286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1/4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1/4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31295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		        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9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E-step: What are the probabilities of the alignments?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47720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1734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6491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1/3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1/3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		         1/9+1/9 = 2/3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1/3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1/3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1/3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1/9+1/9 = 1/3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2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77771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55529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51325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257800"/>
            <a:ext cx="8662593" cy="990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-step: What are the p(</a:t>
            </a:r>
            <a:r>
              <a:rPr lang="en-US" sz="2400" dirty="0" err="1" smtClean="0">
                <a:solidFill>
                  <a:srgbClr val="FF0000"/>
                </a:solidFill>
              </a:rPr>
              <a:t>f|e</a:t>
            </a:r>
            <a:r>
              <a:rPr lang="en-US" sz="2400" dirty="0" smtClean="0">
                <a:solidFill>
                  <a:srgbClr val="FF0000"/>
                </a:solidFill>
              </a:rPr>
              <a:t>) given the alignments?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First, calculate the partial counts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9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048000" y="2133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Tahoma" pitchFamily="-111" charset="0"/>
              </a:rPr>
              <a:t>Yo quiero Taco Bell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181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70401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89046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smtClean="0"/>
                        <a:t>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 </a:t>
                      </a:r>
                      <a:r>
                        <a:rPr lang="en-US" sz="1600" dirty="0" smtClean="0"/>
                        <a:t>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6865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1/4+1/8+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		         1/4+1/8 = 3/4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1/8+1/8 = 1/4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1/8+1/8 = 1/4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5181595"/>
            <a:ext cx="8662593" cy="121920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Then, calculate the probabilities by normalizing the counts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11976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66849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0540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1/4+1/8+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		         1/4+1/8 = 3/4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1/8+1/8 = 1/4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1/8+1/8 = 1/4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1000" y="4038600"/>
            <a:ext cx="8662593" cy="12405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-step: What are the p(</a:t>
            </a:r>
            <a:r>
              <a:rPr lang="en-US" sz="2400" dirty="0" err="1" smtClean="0">
                <a:solidFill>
                  <a:srgbClr val="FF0000"/>
                </a:solidFill>
              </a:rPr>
              <a:t>f|e</a:t>
            </a:r>
            <a:r>
              <a:rPr lang="en-US" sz="2400" dirty="0" smtClean="0">
                <a:solidFill>
                  <a:srgbClr val="FF0000"/>
                </a:solidFill>
              </a:rPr>
              <a:t>) given the alignments?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3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94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3/7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4/7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086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3/5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1/5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1/5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8834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3/7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4/7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1/4+1/8+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		         1/4+1/8 = 3/4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1/8+1/8 = 1/4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1/8+1/8 = 1/4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1/4+1/4 = 1/2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62874" y="3886200"/>
            <a:ext cx="8662593" cy="140885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88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1599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3/7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4/7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63940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85490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3/7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14653" y="365336"/>
            <a:ext cx="67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(.086)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26459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(.24)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5230" y="366740"/>
            <a:ext cx="679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(.34)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4975" y="32251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(.34)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221045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(.24)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241872"/>
            <a:ext cx="620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(.12)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2485" y="331470"/>
            <a:ext cx="83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(.086)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1/4+1/8+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		         1/4+1/8 = 3/4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1/8+1/8 = 1/4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1/8+1/8 = 1/4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4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1/8+1/4 = 3/8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1/4+1/4 = 1/2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75229" y="2213800"/>
            <a:ext cx="575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(.12)</a:t>
            </a:r>
          </a:p>
        </p:txBody>
      </p:sp>
    </p:spTree>
    <p:extLst>
      <p:ext uri="{BB962C8B-B14F-4D97-AF65-F5344CB8AC3E}">
        <p14:creationId xmlns:p14="http://schemas.microsoft.com/office/powerpoint/2010/main" val="416128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6775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3/7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4/7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43445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32209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3/7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14653" y="365336"/>
            <a:ext cx="67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(.086)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26459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(.245)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5230" y="366740"/>
            <a:ext cx="679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(.343)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4975" y="32251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(.343)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221045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(.245)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241872"/>
            <a:ext cx="620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(.12)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2485" y="331470"/>
            <a:ext cx="83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(.086)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.086+.245=0.331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.343+0.245 = 0.588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920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.343+.12+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		         .343+.12=0.926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.086+.12=0.206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.086+.12=0.206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683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.086+.245=0.331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.343+.245=0.588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75229" y="2213800"/>
            <a:ext cx="575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3/5*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(.12)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5181594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93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75945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0.36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276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0.69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080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0.36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874" y="5328046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.086+.245=0.331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.343+0.245 = 0.588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920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.343+.12+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		         .343+.12=0.926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.086+.12=0.206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.086+.12=0.206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683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.086+.245=0.331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= .343+.245=0.588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3799582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52424"/>
              </p:ext>
            </p:extLst>
          </p:nvPr>
        </p:nvGraphicFramePr>
        <p:xfrm>
          <a:off x="457200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0.76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39243"/>
              </p:ext>
            </p:extLst>
          </p:nvPr>
        </p:nvGraphicFramePr>
        <p:xfrm>
          <a:off x="457200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12102"/>
              </p:ext>
            </p:extLst>
          </p:nvPr>
        </p:nvGraphicFramePr>
        <p:xfrm>
          <a:off x="457200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0.24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2133" y="1693333"/>
            <a:ext cx="125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5 iterations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21162"/>
              </p:ext>
            </p:extLst>
          </p:nvPr>
        </p:nvGraphicFramePr>
        <p:xfrm>
          <a:off x="3674525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14350"/>
              </p:ext>
            </p:extLst>
          </p:nvPr>
        </p:nvGraphicFramePr>
        <p:xfrm>
          <a:off x="3674525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0.98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0838"/>
              </p:ext>
            </p:extLst>
          </p:nvPr>
        </p:nvGraphicFramePr>
        <p:xfrm>
          <a:off x="3674525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9458" y="1693333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 iterations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2958"/>
              </p:ext>
            </p:extLst>
          </p:nvPr>
        </p:nvGraphicFramePr>
        <p:xfrm>
          <a:off x="6451600" y="2321125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/>
                <a:gridCol w="805765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26486"/>
              </p:ext>
            </p:extLst>
          </p:nvPr>
        </p:nvGraphicFramePr>
        <p:xfrm>
          <a:off x="6637859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74099"/>
              </p:ext>
            </p:extLst>
          </p:nvPr>
        </p:nvGraphicFramePr>
        <p:xfrm>
          <a:off x="6637859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/>
                <a:gridCol w="81279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62792" y="1693333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</p:spTree>
    <p:extLst>
      <p:ext uri="{BB962C8B-B14F-4D97-AF65-F5344CB8AC3E}">
        <p14:creationId xmlns:p14="http://schemas.microsoft.com/office/powerpoint/2010/main" val="59778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E-step</a:t>
            </a:r>
            <a:endParaRPr lang="en-US" sz="2800" dirty="0"/>
          </a:p>
          <a:p>
            <a:pPr lvl="1"/>
            <a:r>
              <a:rPr lang="en-US" sz="2400" dirty="0" smtClean="0"/>
              <a:t>Enumerate all possible alignments</a:t>
            </a:r>
          </a:p>
          <a:p>
            <a:pPr lvl="1"/>
            <a:r>
              <a:rPr lang="en-US" sz="2400" dirty="0" smtClean="0"/>
              <a:t>Calculate </a:t>
            </a:r>
            <a:r>
              <a:rPr lang="en-US" sz="24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400" dirty="0" smtClean="0"/>
              <a:t>are under the current model (i.e. p(</a:t>
            </a:r>
            <a:r>
              <a:rPr lang="en-US" sz="2400" dirty="0" err="1" smtClean="0"/>
              <a:t>f|e</a:t>
            </a:r>
            <a:r>
              <a:rPr lang="en-US" sz="2400" dirty="0" smtClean="0"/>
              <a:t>))</a:t>
            </a:r>
          </a:p>
          <a:p>
            <a:pPr marL="0" indent="0">
              <a:buNone/>
            </a:pPr>
            <a:r>
              <a:rPr lang="en-US" sz="2800" dirty="0" smtClean="0"/>
              <a:t>M-step</a:t>
            </a:r>
          </a:p>
          <a:p>
            <a:pPr lvl="1"/>
            <a:r>
              <a:rPr lang="en-US" sz="2400" dirty="0" smtClean="0"/>
              <a:t>Recalculate </a:t>
            </a:r>
            <a:r>
              <a:rPr lang="en-US" sz="2400" dirty="0" smtClean="0">
                <a:solidFill>
                  <a:srgbClr val="FF6600"/>
                </a:solidFill>
              </a:rPr>
              <a:t>p(</a:t>
            </a:r>
            <a:r>
              <a:rPr lang="en-US" sz="2400" dirty="0" err="1" smtClean="0">
                <a:solidFill>
                  <a:srgbClr val="FF6600"/>
                </a:solidFill>
              </a:rPr>
              <a:t>f|e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  <a:r>
              <a:rPr lang="en-US" sz="2400" dirty="0" smtClean="0"/>
              <a:t> using counts from </a:t>
            </a:r>
            <a:r>
              <a:rPr lang="en-US" sz="2400" b="1" dirty="0" smtClean="0"/>
              <a:t>all</a:t>
            </a:r>
            <a:r>
              <a:rPr lang="en-US" sz="2400" dirty="0" smtClean="0"/>
              <a:t> alignments, </a:t>
            </a:r>
            <a:r>
              <a:rPr lang="en-US" sz="2400" b="1" dirty="0" smtClean="0"/>
              <a:t>weighted</a:t>
            </a:r>
            <a:r>
              <a:rPr lang="en-US" sz="2400" dirty="0" smtClean="0"/>
              <a:t> by how probable they are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does it work?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2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E-step</a:t>
            </a:r>
            <a:endParaRPr lang="en-US" sz="2800" dirty="0"/>
          </a:p>
          <a:p>
            <a:pPr lvl="1"/>
            <a:r>
              <a:rPr lang="en-US" sz="2400" dirty="0" smtClean="0"/>
              <a:t>Enumerate all possible alignments</a:t>
            </a:r>
          </a:p>
          <a:p>
            <a:pPr lvl="1"/>
            <a:r>
              <a:rPr lang="en-US" sz="2400" dirty="0" smtClean="0"/>
              <a:t>Calculate </a:t>
            </a:r>
            <a:r>
              <a:rPr lang="en-US" sz="24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400" dirty="0" smtClean="0"/>
              <a:t>are under the current model (i.e. p(</a:t>
            </a:r>
            <a:r>
              <a:rPr lang="en-US" sz="2400" dirty="0" err="1" smtClean="0"/>
              <a:t>f|e</a:t>
            </a:r>
            <a:r>
              <a:rPr lang="en-US" sz="2400" dirty="0" smtClean="0"/>
              <a:t>))</a:t>
            </a:r>
          </a:p>
          <a:p>
            <a:pPr marL="0" indent="0">
              <a:buNone/>
            </a:pPr>
            <a:r>
              <a:rPr lang="en-US" sz="2800" dirty="0" smtClean="0"/>
              <a:t>M-step</a:t>
            </a:r>
          </a:p>
          <a:p>
            <a:pPr lvl="1"/>
            <a:r>
              <a:rPr lang="en-US" sz="2400" dirty="0" smtClean="0"/>
              <a:t>Recalculate </a:t>
            </a:r>
            <a:r>
              <a:rPr lang="en-US" sz="2400" dirty="0" smtClean="0">
                <a:solidFill>
                  <a:srgbClr val="FF6600"/>
                </a:solidFill>
              </a:rPr>
              <a:t>p(</a:t>
            </a:r>
            <a:r>
              <a:rPr lang="en-US" sz="2400" dirty="0" err="1" smtClean="0">
                <a:solidFill>
                  <a:srgbClr val="FF6600"/>
                </a:solidFill>
              </a:rPr>
              <a:t>f|e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  <a:r>
              <a:rPr lang="en-US" sz="2400" dirty="0" smtClean="0"/>
              <a:t> using counts from </a:t>
            </a:r>
            <a:r>
              <a:rPr lang="en-US" sz="2400" b="1" dirty="0" smtClean="0"/>
              <a:t>all</a:t>
            </a:r>
            <a:r>
              <a:rPr lang="en-US" sz="2400" dirty="0" smtClean="0"/>
              <a:t> alignments, </a:t>
            </a:r>
            <a:r>
              <a:rPr lang="en-US" sz="2400" b="1" dirty="0" smtClean="0"/>
              <a:t>weighted</a:t>
            </a:r>
            <a:r>
              <a:rPr lang="en-US" sz="2400" dirty="0" smtClean="0"/>
              <a:t> by how probable they are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does it work?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57492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</a:t>
            </a:r>
            <a:r>
              <a:rPr lang="en-US" sz="2000" dirty="0" smtClean="0"/>
              <a:t>-step</a:t>
            </a:r>
          </a:p>
          <a:p>
            <a:pPr lvl="1"/>
            <a:r>
              <a:rPr lang="en-US" sz="1800" dirty="0" smtClean="0"/>
              <a:t>Recalculate </a:t>
            </a:r>
            <a:r>
              <a:rPr lang="en-US" sz="1800" dirty="0" smtClean="0">
                <a:solidFill>
                  <a:srgbClr val="FF6600"/>
                </a:solidFill>
              </a:rPr>
              <a:t>p(</a:t>
            </a:r>
            <a:r>
              <a:rPr lang="en-US" sz="1800" dirty="0" err="1" smtClean="0">
                <a:solidFill>
                  <a:srgbClr val="FF6600"/>
                </a:solidFill>
              </a:rPr>
              <a:t>f|e</a:t>
            </a:r>
            <a:r>
              <a:rPr lang="en-US" sz="1800" dirty="0" smtClean="0">
                <a:solidFill>
                  <a:srgbClr val="FF6600"/>
                </a:solidFill>
              </a:rPr>
              <a:t>)</a:t>
            </a:r>
            <a:r>
              <a:rPr lang="en-US" sz="1800" dirty="0" smtClean="0"/>
              <a:t> using counts from </a:t>
            </a:r>
            <a:r>
              <a:rPr lang="en-US" sz="1800" b="1" dirty="0" smtClean="0"/>
              <a:t>all</a:t>
            </a:r>
            <a:r>
              <a:rPr lang="en-US" sz="1800" dirty="0" smtClean="0"/>
              <a:t> alignments, </a:t>
            </a:r>
            <a:r>
              <a:rPr lang="en-US" sz="1800" b="1" dirty="0" smtClean="0"/>
              <a:t>weighted</a:t>
            </a:r>
            <a:r>
              <a:rPr lang="en-US" sz="1800" dirty="0" smtClean="0"/>
              <a:t> by how probable they are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75671" y="1524000"/>
            <a:ext cx="155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Intuitively: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11480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E-step</a:t>
            </a:r>
          </a:p>
          <a:p>
            <a:pPr lvl="1"/>
            <a:r>
              <a:rPr lang="en-US" sz="1800" dirty="0" smtClean="0"/>
              <a:t>Calculate </a:t>
            </a:r>
            <a:r>
              <a:rPr lang="en-US" sz="18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1800" dirty="0" smtClean="0"/>
              <a:t>are under the current model (i.e. p(</a:t>
            </a:r>
            <a:r>
              <a:rPr lang="en-US" sz="1800" dirty="0" err="1" smtClean="0"/>
              <a:t>f|e</a:t>
            </a:r>
            <a:r>
              <a:rPr lang="en-US" sz="1800" dirty="0" smtClean="0"/>
              <a:t>))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267200" y="-6096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1714" y="3276600"/>
            <a:ext cx="578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Things that co-occur will have higher probabilities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4267200" y="15240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307" y="5410200"/>
            <a:ext cx="720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Alignments that contain things with higher p(</a:t>
            </a:r>
            <a:r>
              <a:rPr lang="en-US" sz="2000" dirty="0" err="1" smtClean="0">
                <a:solidFill>
                  <a:srgbClr val="0000FF"/>
                </a:solidFill>
              </a:rPr>
              <a:t>f|e</a:t>
            </a:r>
            <a:r>
              <a:rPr lang="en-US" sz="2000" dirty="0" smtClean="0">
                <a:solidFill>
                  <a:srgbClr val="0000FF"/>
                </a:solidFill>
              </a:rPr>
              <a:t>) will be scored higher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 smtClean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Each foreign word is aligned </a:t>
            </a:r>
            <a:r>
              <a:rPr lang="en-US" sz="2000" smtClean="0"/>
              <a:t>to exactly one English word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This is the </a:t>
            </a:r>
            <a:r>
              <a:rPr lang="en-US" sz="2000" b="1" dirty="0" smtClean="0"/>
              <a:t>ONLY </a:t>
            </a:r>
            <a:r>
              <a:rPr lang="en-US" sz="2000" dirty="0" smtClean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p(</a:t>
            </a:r>
            <a:r>
              <a:rPr lang="en-US" dirty="0" err="1" smtClean="0"/>
              <a:t>verde</a:t>
            </a:r>
            <a:r>
              <a:rPr lang="en-US" dirty="0" smtClean="0"/>
              <a:t> | green)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0382"/>
              </p:ext>
            </p:extLst>
          </p:nvPr>
        </p:nvGraphicFramePr>
        <p:xfrm>
          <a:off x="1447800" y="53340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36" name="Equation" r:id="rId4" imgW="2781300" imgH="457200" progId="Equation.3">
                  <p:embed/>
                </p:oleObj>
              </mc:Choice>
              <mc:Fallback>
                <p:oleObj name="Equation" r:id="rId4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53340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888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aside: estimating </a:t>
            </a:r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is the probability of “the” occurring in a sentence?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26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this right?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sentences with “the”</a:t>
            </a:r>
          </a:p>
          <a:p>
            <a:endParaRPr lang="en-US" sz="2000" dirty="0" smtClean="0"/>
          </a:p>
          <a:p>
            <a:r>
              <a:rPr lang="en-US" sz="2000" dirty="0" smtClean="0"/>
              <a:t>   total number of sentences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is the probability of “the” occurring in a sentence?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752" y="426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No.  This is an </a:t>
            </a:r>
            <a:r>
              <a:rPr lang="en-US" sz="2800" i="1" dirty="0" smtClean="0">
                <a:solidFill>
                  <a:srgbClr val="0000FF"/>
                </a:solidFill>
              </a:rPr>
              <a:t>estimate</a:t>
            </a:r>
            <a:r>
              <a:rPr lang="en-US" sz="2800" dirty="0" smtClean="0">
                <a:solidFill>
                  <a:srgbClr val="0000FF"/>
                </a:solidFill>
              </a:rPr>
              <a:t> based on our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sentences with “the”</a:t>
            </a:r>
          </a:p>
          <a:p>
            <a:endParaRPr lang="en-US" sz="2000" dirty="0" smtClean="0"/>
          </a:p>
          <a:p>
            <a:r>
              <a:rPr lang="en-US" sz="2000" dirty="0" smtClean="0"/>
              <a:t>   total number of sentences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5715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8716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flip a coin 100 times.  60 times you get heads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for heads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(head) = 0.60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flip a coin 100 times.  60 times you get heads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likelihood of the data under this model (each coin flip is a data point)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9000" y="4038600"/>
            <a:ext cx="1905000" cy="114300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4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flip a coin 100 times.  60 times you get heads.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MLE for heads: p(head) = 0.60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likelihood of the data under this model (each coin flip is a data point)?</a:t>
            </a:r>
          </a:p>
          <a:p>
            <a:pPr lvl="1"/>
            <a:endParaRPr lang="en-US" dirty="0" smtClean="0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8229"/>
              </p:ext>
            </p:extLst>
          </p:nvPr>
        </p:nvGraphicFramePr>
        <p:xfrm>
          <a:off x="2624138" y="4803775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244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803775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61969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log(0.60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 smtClean="0">
                <a:solidFill>
                  <a:srgbClr val="0000FF"/>
                </a:solidFill>
              </a:rPr>
              <a:t>40</a:t>
            </a:r>
            <a:r>
              <a:rPr lang="en-US" sz="2400" dirty="0" smtClean="0">
                <a:solidFill>
                  <a:srgbClr val="0000FF"/>
                </a:solidFill>
              </a:rPr>
              <a:t>) = -67.3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Can we do any better?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p(heads</a:t>
            </a:r>
            <a:r>
              <a:rPr lang="en-US" dirty="0" smtClean="0"/>
              <a:t>) = 0.5</a:t>
            </a:r>
          </a:p>
          <a:p>
            <a:pPr marL="365760" lvl="1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log(0.50</a:t>
            </a:r>
            <a:r>
              <a:rPr lang="en-US" sz="2800" baseline="30000" dirty="0" smtClean="0">
                <a:solidFill>
                  <a:srgbClr val="0000FF"/>
                </a:solidFill>
              </a:rPr>
              <a:t>60</a:t>
            </a:r>
            <a:r>
              <a:rPr lang="en-US" sz="2800" dirty="0" smtClean="0">
                <a:solidFill>
                  <a:srgbClr val="0000FF"/>
                </a:solidFill>
              </a:rPr>
              <a:t> * 0.50</a:t>
            </a:r>
            <a:r>
              <a:rPr lang="en-US" sz="2800" baseline="30000" dirty="0" smtClean="0">
                <a:solidFill>
                  <a:srgbClr val="0000FF"/>
                </a:solidFill>
              </a:rPr>
              <a:t>40</a:t>
            </a:r>
            <a:r>
              <a:rPr lang="en-US" sz="2800" dirty="0" smtClean="0">
                <a:solidFill>
                  <a:srgbClr val="0000FF"/>
                </a:solidFill>
              </a:rPr>
              <a:t>) =-69.3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p(heads</a:t>
            </a:r>
            <a:r>
              <a:rPr lang="en-US" dirty="0" smtClean="0"/>
              <a:t>) = 0.7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log(0.70</a:t>
            </a:r>
            <a:r>
              <a:rPr lang="en-US" sz="2800" baseline="30000" dirty="0" smtClean="0">
                <a:solidFill>
                  <a:srgbClr val="0000FF"/>
                </a:solidFill>
              </a:rPr>
              <a:t>60</a:t>
            </a:r>
            <a:r>
              <a:rPr lang="en-US" sz="2800" dirty="0" smtClean="0">
                <a:solidFill>
                  <a:srgbClr val="0000FF"/>
                </a:solidFill>
              </a:rPr>
              <a:t> * 0.30</a:t>
            </a:r>
            <a:r>
              <a:rPr lang="en-US" sz="2800" baseline="30000" dirty="0" smtClean="0">
                <a:solidFill>
                  <a:srgbClr val="0000FF"/>
                </a:solidFill>
              </a:rPr>
              <a:t>40</a:t>
            </a:r>
            <a:r>
              <a:rPr lang="en-US" sz="2800" dirty="0" smtClean="0">
                <a:solidFill>
                  <a:srgbClr val="0000FF"/>
                </a:solidFill>
              </a:rPr>
              <a:t>)=-69.5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0926"/>
              </p:ext>
            </p:extLst>
          </p:nvPr>
        </p:nvGraphicFramePr>
        <p:xfrm>
          <a:off x="1524000" y="2362200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68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76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alignment: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EM algorithm tries to find parameters to the model (in our case, p(</a:t>
            </a:r>
            <a:r>
              <a:rPr lang="en-US" sz="2800" dirty="0" err="1" smtClean="0"/>
              <a:t>f|e</a:t>
            </a:r>
            <a:r>
              <a:rPr lang="en-US" sz="2800" dirty="0" smtClean="0"/>
              <a:t>)) that maximize the likelihood of the data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our case: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Each iteration, we increase (or keep the same) the likelihood of the data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68176"/>
              </p:ext>
            </p:extLst>
          </p:nvPr>
        </p:nvGraphicFramePr>
        <p:xfrm>
          <a:off x="1752600" y="3886200"/>
          <a:ext cx="5127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9" name="Equation" r:id="rId3" imgW="2603500" imgH="393700" progId="Equation.3">
                  <p:embed/>
                </p:oleObj>
              </mc:Choice>
              <mc:Fallback>
                <p:oleObj name="Equation" r:id="rId3" imgW="260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51276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59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Repeat:</a:t>
            </a:r>
          </a:p>
          <a:p>
            <a:pPr marL="400050" lvl="1" indent="0"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-step</a:t>
            </a:r>
            <a:endParaRPr lang="en-US" sz="2400" dirty="0"/>
          </a:p>
          <a:p>
            <a:pPr lvl="2"/>
            <a:r>
              <a:rPr lang="en-US" sz="2000" dirty="0" smtClean="0"/>
              <a:t>Enumerate all possible alignments</a:t>
            </a:r>
          </a:p>
          <a:p>
            <a:pPr lvl="2"/>
            <a:r>
              <a:rPr lang="en-US" sz="2000" dirty="0" smtClean="0"/>
              <a:t>Calculate </a:t>
            </a:r>
            <a:r>
              <a:rPr lang="en-US" sz="20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000" dirty="0" smtClean="0"/>
              <a:t>are under the current model (i.e. p(</a:t>
            </a:r>
            <a:r>
              <a:rPr lang="en-US" sz="2000" dirty="0" err="1" smtClean="0"/>
              <a:t>f|e</a:t>
            </a:r>
            <a:r>
              <a:rPr lang="en-US" sz="2000" dirty="0" smtClean="0"/>
              <a:t>))</a:t>
            </a:r>
          </a:p>
          <a:p>
            <a:pPr marL="400050" lvl="1" indent="0">
              <a:buNone/>
            </a:pPr>
            <a:r>
              <a:rPr lang="en-US" sz="2400" dirty="0" smtClean="0"/>
              <a:t>M-step</a:t>
            </a:r>
          </a:p>
          <a:p>
            <a:pPr lvl="2"/>
            <a:r>
              <a:rPr lang="en-US" sz="2000" dirty="0" smtClean="0"/>
              <a:t>Recalculate </a:t>
            </a:r>
            <a:r>
              <a:rPr lang="en-US" sz="2000" dirty="0" smtClean="0">
                <a:solidFill>
                  <a:srgbClr val="FF6600"/>
                </a:solidFill>
              </a:rPr>
              <a:t>p(</a:t>
            </a:r>
            <a:r>
              <a:rPr lang="en-US" sz="2000" dirty="0" err="1" smtClean="0">
                <a:solidFill>
                  <a:srgbClr val="FF6600"/>
                </a:solidFill>
              </a:rPr>
              <a:t>f|e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r>
              <a:rPr lang="en-US" sz="2000" dirty="0" smtClean="0"/>
              <a:t> using counts from </a:t>
            </a:r>
            <a:r>
              <a:rPr lang="en-US" sz="2000" b="1" dirty="0" smtClean="0"/>
              <a:t>all</a:t>
            </a:r>
            <a:r>
              <a:rPr lang="en-US" sz="2000" dirty="0" smtClean="0"/>
              <a:t> alignments, </a:t>
            </a:r>
            <a:r>
              <a:rPr lang="en-US" sz="2000" b="1" dirty="0" smtClean="0"/>
              <a:t>weighted</a:t>
            </a:r>
            <a:r>
              <a:rPr lang="en-US" sz="2000" dirty="0" smtClean="0"/>
              <a:t> by how probable they are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65985" y="1988403"/>
            <a:ext cx="3653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concerns/issues?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Anything underspecified?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8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Repeat:</a:t>
            </a:r>
          </a:p>
          <a:p>
            <a:pPr marL="400050" lvl="1" indent="0"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-step</a:t>
            </a:r>
            <a:endParaRPr lang="en-US" sz="2400" dirty="0"/>
          </a:p>
          <a:p>
            <a:pPr lvl="2"/>
            <a:r>
              <a:rPr lang="en-US" sz="2000" dirty="0" smtClean="0"/>
              <a:t>Enumerate all possible alignments</a:t>
            </a:r>
          </a:p>
          <a:p>
            <a:pPr lvl="2"/>
            <a:r>
              <a:rPr lang="en-US" sz="2000" dirty="0" smtClean="0"/>
              <a:t>Calculate </a:t>
            </a:r>
            <a:r>
              <a:rPr lang="en-US" sz="20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000" dirty="0" smtClean="0"/>
              <a:t>are under the current model (i.e. p(</a:t>
            </a:r>
            <a:r>
              <a:rPr lang="en-US" sz="2000" dirty="0" err="1" smtClean="0"/>
              <a:t>f|e</a:t>
            </a:r>
            <a:r>
              <a:rPr lang="en-US" sz="2000" dirty="0" smtClean="0"/>
              <a:t>))</a:t>
            </a:r>
          </a:p>
          <a:p>
            <a:pPr marL="400050" lvl="1" indent="0">
              <a:buNone/>
            </a:pPr>
            <a:r>
              <a:rPr lang="en-US" sz="2400" dirty="0" smtClean="0"/>
              <a:t>M-step</a:t>
            </a:r>
          </a:p>
          <a:p>
            <a:pPr lvl="2"/>
            <a:r>
              <a:rPr lang="en-US" sz="2000" dirty="0" smtClean="0"/>
              <a:t>Recalculate </a:t>
            </a:r>
            <a:r>
              <a:rPr lang="en-US" sz="2000" dirty="0" smtClean="0">
                <a:solidFill>
                  <a:srgbClr val="FF6600"/>
                </a:solidFill>
              </a:rPr>
              <a:t>p(</a:t>
            </a:r>
            <a:r>
              <a:rPr lang="en-US" sz="2000" dirty="0" err="1" smtClean="0">
                <a:solidFill>
                  <a:srgbClr val="FF6600"/>
                </a:solidFill>
              </a:rPr>
              <a:t>f|e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r>
              <a:rPr lang="en-US" sz="2000" dirty="0" smtClean="0"/>
              <a:t> using counts from </a:t>
            </a:r>
            <a:r>
              <a:rPr lang="en-US" sz="2000" b="1" dirty="0" smtClean="0"/>
              <a:t>all</a:t>
            </a:r>
            <a:r>
              <a:rPr lang="en-US" sz="2000" dirty="0" smtClean="0"/>
              <a:t> alignments, </a:t>
            </a:r>
            <a:r>
              <a:rPr lang="en-US" sz="2000" b="1" dirty="0" smtClean="0"/>
              <a:t>weighted</a:t>
            </a:r>
            <a:r>
              <a:rPr lang="en-US" sz="2000" dirty="0" smtClean="0"/>
              <a:t> by how probable they are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25950" y="1988403"/>
            <a:ext cx="273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do we stop?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Repeat:</a:t>
            </a:r>
          </a:p>
          <a:p>
            <a:pPr marL="400050" lvl="1" indent="0"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-step</a:t>
            </a:r>
            <a:endParaRPr lang="en-US" sz="2400" dirty="0"/>
          </a:p>
          <a:p>
            <a:pPr lvl="2"/>
            <a:r>
              <a:rPr lang="en-US" sz="2000" dirty="0" smtClean="0"/>
              <a:t>Enumerate all possible alignments</a:t>
            </a:r>
          </a:p>
          <a:p>
            <a:pPr lvl="2"/>
            <a:r>
              <a:rPr lang="en-US" sz="2000" dirty="0" smtClean="0"/>
              <a:t>Calculate </a:t>
            </a:r>
            <a:r>
              <a:rPr lang="en-US" sz="20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000" dirty="0" smtClean="0"/>
              <a:t>are under the current model (i.e. p(</a:t>
            </a:r>
            <a:r>
              <a:rPr lang="en-US" sz="2000" dirty="0" err="1" smtClean="0"/>
              <a:t>f|e</a:t>
            </a:r>
            <a:r>
              <a:rPr lang="en-US" sz="2000" dirty="0" smtClean="0"/>
              <a:t>))</a:t>
            </a:r>
          </a:p>
          <a:p>
            <a:pPr marL="400050" lvl="1" indent="0">
              <a:buNone/>
            </a:pPr>
            <a:r>
              <a:rPr lang="en-US" sz="2400" dirty="0" smtClean="0"/>
              <a:t>M-step</a:t>
            </a:r>
          </a:p>
          <a:p>
            <a:pPr lvl="2"/>
            <a:r>
              <a:rPr lang="en-US" sz="2000" dirty="0" smtClean="0"/>
              <a:t>Recalculate </a:t>
            </a:r>
            <a:r>
              <a:rPr lang="en-US" sz="2000" dirty="0" smtClean="0">
                <a:solidFill>
                  <a:srgbClr val="FF6600"/>
                </a:solidFill>
              </a:rPr>
              <a:t>p(</a:t>
            </a:r>
            <a:r>
              <a:rPr lang="en-US" sz="2000" dirty="0" err="1" smtClean="0">
                <a:solidFill>
                  <a:srgbClr val="FF6600"/>
                </a:solidFill>
              </a:rPr>
              <a:t>f|e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r>
              <a:rPr lang="en-US" sz="2000" dirty="0" smtClean="0"/>
              <a:t> using counts from </a:t>
            </a:r>
            <a:r>
              <a:rPr lang="en-US" sz="2000" b="1" dirty="0" smtClean="0"/>
              <a:t>all</a:t>
            </a:r>
            <a:r>
              <a:rPr lang="en-US" sz="2000" dirty="0" smtClean="0"/>
              <a:t> alignments, </a:t>
            </a:r>
            <a:r>
              <a:rPr lang="en-US" sz="2000" b="1" dirty="0" smtClean="0"/>
              <a:t>weighted</a:t>
            </a:r>
            <a:r>
              <a:rPr lang="en-US" sz="2000" dirty="0" smtClean="0"/>
              <a:t> by how probable they are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5584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Repeat for a fixed number of iterations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Repeat until parameters don’t change (much)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Repeat until likelihood of data doesn’t change much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word-level model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84463"/>
              </p:ext>
            </p:extLst>
          </p:nvPr>
        </p:nvGraphicFramePr>
        <p:xfrm>
          <a:off x="1447800" y="48006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57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8006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638800" y="4953000"/>
            <a:ext cx="1524000" cy="609600"/>
          </a:xfrm>
          <a:prstGeom prst="ellipse">
            <a:avLst/>
          </a:prstGeom>
          <a:solidFill>
            <a:srgbClr val="0080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1371600"/>
            <a:ext cx="8077200" cy="1981200"/>
            <a:chOff x="457200" y="4648200"/>
            <a:chExt cx="8077200" cy="1981200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3200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/>
                <a:t>The old man is happy. He has fished many times.  </a:t>
              </a:r>
            </a:p>
            <a:p>
              <a:pPr marL="0" indent="0">
                <a:buNone/>
              </a:pPr>
              <a:r>
                <a:rPr lang="en-US" sz="2000" dirty="0" smtClean="0"/>
                <a:t>His wife talks to him.  </a:t>
              </a:r>
            </a:p>
            <a:p>
              <a:pPr marL="0" indent="0">
                <a:buNone/>
              </a:pPr>
              <a:r>
                <a:rPr lang="en-US" sz="2000" dirty="0" smtClean="0"/>
                <a:t>The sharks await.</a:t>
              </a:r>
            </a:p>
            <a:p>
              <a:pPr marL="0" indent="0">
                <a:buNone/>
              </a:pPr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876800" y="4648200"/>
              <a:ext cx="3657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000" dirty="0"/>
                <a:t>El </a:t>
              </a:r>
              <a:r>
                <a:rPr lang="en-US" sz="2000" dirty="0" err="1"/>
                <a:t>viejo</a:t>
              </a:r>
              <a:r>
                <a:rPr lang="en-US" sz="2000" dirty="0"/>
                <a:t> </a:t>
              </a:r>
              <a:r>
                <a:rPr lang="en-US" sz="2000" dirty="0" err="1"/>
                <a:t>est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á</a:t>
              </a:r>
              <a:r>
                <a:rPr lang="en-US" sz="2000" dirty="0"/>
                <a:t> </a:t>
              </a:r>
              <a:r>
                <a:rPr lang="en-US" sz="2000" dirty="0" err="1"/>
                <a:t>feliz</a:t>
              </a:r>
              <a:r>
                <a:rPr lang="en-US" sz="2000" dirty="0"/>
                <a:t> </a:t>
              </a:r>
              <a:r>
                <a:rPr lang="en-US" sz="2000" dirty="0" err="1"/>
                <a:t>porque</a:t>
              </a:r>
              <a:r>
                <a:rPr lang="en-US" sz="2000" dirty="0"/>
                <a:t> ha </a:t>
              </a:r>
              <a:r>
                <a:rPr lang="en-US" sz="2000" dirty="0" err="1"/>
                <a:t>pescado</a:t>
              </a:r>
              <a:r>
                <a:rPr lang="en-US" sz="2000" dirty="0"/>
                <a:t> </a:t>
              </a:r>
              <a:r>
                <a:rPr lang="en-US" sz="2000" dirty="0" err="1"/>
                <a:t>muchos</a:t>
              </a:r>
              <a:r>
                <a:rPr lang="en-US" sz="2000" dirty="0"/>
                <a:t> </a:t>
              </a:r>
              <a:r>
                <a:rPr lang="en-US" sz="2000" dirty="0" err="1"/>
                <a:t>veces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Su </a:t>
              </a:r>
              <a:r>
                <a:rPr lang="en-US" sz="2000" dirty="0" err="1"/>
                <a:t>mujer</a:t>
              </a:r>
              <a:r>
                <a:rPr lang="en-US" sz="2000" dirty="0"/>
                <a:t> </a:t>
              </a:r>
              <a:r>
                <a:rPr lang="en-US" sz="2000" dirty="0" err="1"/>
                <a:t>habla</a:t>
              </a:r>
              <a:r>
                <a:rPr lang="en-US" sz="2000" dirty="0"/>
                <a:t> con 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é</a:t>
              </a:r>
              <a:r>
                <a:rPr lang="en-US" sz="2000" dirty="0" err="1"/>
                <a:t>l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Los </a:t>
              </a:r>
              <a:r>
                <a:rPr lang="en-US" sz="2000" dirty="0" err="1"/>
                <a:t>tiburones</a:t>
              </a:r>
              <a:r>
                <a:rPr lang="en-US" sz="2000" dirty="0"/>
                <a:t> </a:t>
              </a:r>
              <a:r>
                <a:rPr lang="en-US" sz="2000" dirty="0" err="1"/>
                <a:t>esperan</a:t>
              </a:r>
              <a:r>
                <a:rPr lang="en-US" sz="2000" dirty="0" smtClean="0"/>
                <a:t>.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657600" y="49529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657600" y="5562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657600" y="5943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13801"/>
              </p:ext>
            </p:extLst>
          </p:nvPr>
        </p:nvGraphicFramePr>
        <p:xfrm>
          <a:off x="1126455" y="6157913"/>
          <a:ext cx="1125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58" name="Equation" r:id="rId5" imgW="571500" imgH="228600" progId="Equation.3">
                  <p:embed/>
                </p:oleObj>
              </mc:Choice>
              <mc:Fallback>
                <p:oleObj name="Equation" r:id="rId5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6455" y="6157913"/>
                        <a:ext cx="11255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4487" y="6157913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: probability that </a:t>
            </a:r>
            <a:r>
              <a:rPr lang="en-US" sz="2000" i="1" dirty="0" smtClean="0"/>
              <a:t>e</a:t>
            </a:r>
            <a:r>
              <a:rPr lang="en-US" sz="2000" dirty="0" smtClean="0"/>
              <a:t> is translated as </a:t>
            </a:r>
            <a:r>
              <a:rPr lang="en-US" sz="2000" i="1" dirty="0" smtClean="0"/>
              <a:t>f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3505200" y="3429000"/>
            <a:ext cx="1143000" cy="1219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6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Repeat:</a:t>
            </a:r>
          </a:p>
          <a:p>
            <a:pPr marL="400050" lvl="1" indent="0"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-step</a:t>
            </a:r>
            <a:endParaRPr lang="en-US" sz="2400" dirty="0"/>
          </a:p>
          <a:p>
            <a:pPr lvl="2"/>
            <a:r>
              <a:rPr lang="en-US" sz="2000" dirty="0" smtClean="0"/>
              <a:t>Enumerate all possible alignments</a:t>
            </a:r>
          </a:p>
          <a:p>
            <a:pPr lvl="2"/>
            <a:r>
              <a:rPr lang="en-US" sz="2000" dirty="0" smtClean="0"/>
              <a:t>Calculate </a:t>
            </a:r>
            <a:r>
              <a:rPr lang="en-US" sz="20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000" dirty="0" smtClean="0"/>
              <a:t>are under the current model (i.e. p(</a:t>
            </a:r>
            <a:r>
              <a:rPr lang="en-US" sz="2000" dirty="0" err="1" smtClean="0"/>
              <a:t>f|e</a:t>
            </a:r>
            <a:r>
              <a:rPr lang="en-US" sz="2000" dirty="0" smtClean="0"/>
              <a:t>))</a:t>
            </a:r>
          </a:p>
          <a:p>
            <a:pPr marL="400050" lvl="1" indent="0">
              <a:buNone/>
            </a:pPr>
            <a:r>
              <a:rPr lang="en-US" sz="2400" dirty="0" smtClean="0"/>
              <a:t>M-step</a:t>
            </a:r>
          </a:p>
          <a:p>
            <a:pPr lvl="2"/>
            <a:r>
              <a:rPr lang="en-US" sz="2000" dirty="0" smtClean="0"/>
              <a:t>Recalculate </a:t>
            </a:r>
            <a:r>
              <a:rPr lang="en-US" sz="2000" dirty="0" smtClean="0">
                <a:solidFill>
                  <a:srgbClr val="FF6600"/>
                </a:solidFill>
              </a:rPr>
              <a:t>p(</a:t>
            </a:r>
            <a:r>
              <a:rPr lang="en-US" sz="2000" dirty="0" err="1" smtClean="0">
                <a:solidFill>
                  <a:srgbClr val="FF6600"/>
                </a:solidFill>
              </a:rPr>
              <a:t>f|e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r>
              <a:rPr lang="en-US" sz="2000" dirty="0" smtClean="0"/>
              <a:t> using counts from </a:t>
            </a:r>
            <a:r>
              <a:rPr lang="en-US" sz="2000" b="1" dirty="0" smtClean="0"/>
              <a:t>all</a:t>
            </a:r>
            <a:r>
              <a:rPr lang="en-US" sz="2000" dirty="0" smtClean="0"/>
              <a:t> alignments, </a:t>
            </a:r>
            <a:r>
              <a:rPr lang="en-US" sz="2000" b="1" dirty="0" smtClean="0"/>
              <a:t>weighted</a:t>
            </a:r>
            <a:r>
              <a:rPr lang="en-US" sz="2000" dirty="0" smtClean="0"/>
              <a:t> by how probable they are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8403"/>
            <a:ext cx="816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For |E| English words and |F| foreign words, how many alignments are there?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Repeat:</a:t>
            </a:r>
          </a:p>
          <a:p>
            <a:pPr marL="400050" lvl="1" indent="0"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-step</a:t>
            </a:r>
            <a:endParaRPr lang="en-US" sz="2400" dirty="0"/>
          </a:p>
          <a:p>
            <a:pPr lvl="2"/>
            <a:r>
              <a:rPr lang="en-US" sz="2000" dirty="0" smtClean="0"/>
              <a:t>Enumerate all possible alignments</a:t>
            </a:r>
          </a:p>
          <a:p>
            <a:pPr lvl="2"/>
            <a:r>
              <a:rPr lang="en-US" sz="2000" dirty="0" smtClean="0"/>
              <a:t>Calculate </a:t>
            </a:r>
            <a:r>
              <a:rPr lang="en-US" sz="2000" dirty="0" smtClean="0">
                <a:solidFill>
                  <a:srgbClr val="FF6600"/>
                </a:solidFill>
              </a:rPr>
              <a:t>how probable the alignments </a:t>
            </a:r>
            <a:r>
              <a:rPr lang="en-US" sz="2000" dirty="0" smtClean="0"/>
              <a:t>are under the current model (i.e. p(</a:t>
            </a:r>
            <a:r>
              <a:rPr lang="en-US" sz="2000" dirty="0" err="1" smtClean="0"/>
              <a:t>f|e</a:t>
            </a:r>
            <a:r>
              <a:rPr lang="en-US" sz="2000" dirty="0" smtClean="0"/>
              <a:t>))</a:t>
            </a:r>
          </a:p>
          <a:p>
            <a:pPr marL="400050" lvl="1" indent="0">
              <a:buNone/>
            </a:pPr>
            <a:r>
              <a:rPr lang="en-US" sz="2400" dirty="0" smtClean="0"/>
              <a:t>M-step</a:t>
            </a:r>
          </a:p>
          <a:p>
            <a:pPr lvl="2"/>
            <a:r>
              <a:rPr lang="en-US" sz="2000" dirty="0" smtClean="0"/>
              <a:t>Recalculate </a:t>
            </a:r>
            <a:r>
              <a:rPr lang="en-US" sz="2000" dirty="0" smtClean="0">
                <a:solidFill>
                  <a:srgbClr val="FF6600"/>
                </a:solidFill>
              </a:rPr>
              <a:t>p(</a:t>
            </a:r>
            <a:r>
              <a:rPr lang="en-US" sz="2000" dirty="0" err="1" smtClean="0">
                <a:solidFill>
                  <a:srgbClr val="FF6600"/>
                </a:solidFill>
              </a:rPr>
              <a:t>f|e</a:t>
            </a:r>
            <a:r>
              <a:rPr lang="en-US" sz="2000" dirty="0" smtClean="0">
                <a:solidFill>
                  <a:srgbClr val="FF6600"/>
                </a:solidFill>
              </a:rPr>
              <a:t>)</a:t>
            </a:r>
            <a:r>
              <a:rPr lang="en-US" sz="2000" dirty="0" smtClean="0"/>
              <a:t> using counts from </a:t>
            </a:r>
            <a:r>
              <a:rPr lang="en-US" sz="2000" b="1" dirty="0" smtClean="0"/>
              <a:t>all</a:t>
            </a:r>
            <a:r>
              <a:rPr lang="en-US" sz="2000" dirty="0" smtClean="0"/>
              <a:t> alignments, </a:t>
            </a:r>
            <a:r>
              <a:rPr lang="en-US" sz="2000" b="1" dirty="0" smtClean="0"/>
              <a:t>weighted</a:t>
            </a:r>
            <a:r>
              <a:rPr lang="en-US" sz="2000" dirty="0" smtClean="0"/>
              <a:t> by how probable they are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Each foreign word can be aligned to any of the English words (or NULL)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(|E|+1)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|F|</a:t>
            </a:r>
            <a:endParaRPr lang="en-US" sz="2400" b="1" baseline="30000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1676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 smtClean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07615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00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p(Los | the) = 0.5</a:t>
            </a:r>
          </a:p>
        </p:txBody>
      </p:sp>
    </p:spTree>
    <p:extLst>
      <p:ext uri="{BB962C8B-B14F-4D97-AF65-F5344CB8AC3E}">
        <p14:creationId xmlns:p14="http://schemas.microsoft.com/office/powerpoint/2010/main" val="358093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(E, F) in corpus: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aligned words (e, f) in pair (E,F):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mtClean="0"/>
              <a:t>	</a:t>
            </a:r>
            <a:r>
              <a:rPr lang="en-US" smtClean="0"/>
              <a:t>count(e</a:t>
            </a:r>
            <a:r>
              <a:rPr lang="en-US" dirty="0" err="1" smtClean="0"/>
              <a:t>,f</a:t>
            </a:r>
            <a:r>
              <a:rPr lang="en-US" dirty="0" smtClean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mtClean="0"/>
              <a:t>	</a:t>
            </a:r>
            <a:r>
              <a:rPr lang="en-US" smtClean="0"/>
              <a:t>count(e</a:t>
            </a:r>
            <a:r>
              <a:rPr lang="en-US" dirty="0" smtClean="0"/>
              <a:t>) +=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(</a:t>
            </a:r>
            <a:r>
              <a:rPr lang="en-US" dirty="0" err="1" smtClean="0"/>
              <a:t>e,f</a:t>
            </a:r>
            <a:r>
              <a:rPr lang="en-US" dirty="0" smtClean="0"/>
              <a:t>) in count: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f|e</a:t>
            </a:r>
            <a:r>
              <a:rPr lang="en-US" dirty="0" smtClean="0"/>
              <a:t>) </a:t>
            </a:r>
            <a:r>
              <a:rPr lang="en-US" smtClean="0"/>
              <a:t>= </a:t>
            </a:r>
            <a:r>
              <a:rPr lang="en-US" smtClean="0"/>
              <a:t>count(e</a:t>
            </a:r>
            <a:r>
              <a:rPr lang="en-US" dirty="0" err="1" smtClean="0"/>
              <a:t>,f</a:t>
            </a:r>
            <a:r>
              <a:rPr lang="en-US" dirty="0" smtClean="0"/>
              <a:t>) </a:t>
            </a:r>
            <a:r>
              <a:rPr lang="en-US" smtClean="0"/>
              <a:t>/ </a:t>
            </a:r>
            <a:r>
              <a:rPr lang="en-US" smtClean="0"/>
              <a:t>count(e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8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(E, F) in corpus: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 in 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 f in 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if </a:t>
            </a:r>
            <a:r>
              <a:rPr lang="en-US" dirty="0" smtClean="0"/>
              <a:t>f </a:t>
            </a:r>
            <a:r>
              <a:rPr lang="en-US" dirty="0" smtClean="0"/>
              <a:t>aligned-to </a:t>
            </a:r>
            <a:r>
              <a:rPr lang="en-US" dirty="0" smtClean="0"/>
              <a:t>e: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mtClean="0"/>
              <a:t>	</a:t>
            </a:r>
            <a:r>
              <a:rPr lang="en-US" smtClean="0"/>
              <a:t>count(e</a:t>
            </a:r>
            <a:r>
              <a:rPr lang="en-US" dirty="0" err="1" smtClean="0"/>
              <a:t>,f</a:t>
            </a:r>
            <a:r>
              <a:rPr lang="en-US" dirty="0" smtClean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mtClean="0"/>
              <a:t>	</a:t>
            </a:r>
            <a:r>
              <a:rPr lang="en-US" smtClean="0"/>
              <a:t>count(e</a:t>
            </a:r>
            <a:r>
              <a:rPr lang="en-US" dirty="0" smtClean="0"/>
              <a:t>) +=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(</a:t>
            </a:r>
            <a:r>
              <a:rPr lang="en-US" dirty="0" err="1" smtClean="0"/>
              <a:t>e,f</a:t>
            </a:r>
            <a:r>
              <a:rPr lang="en-US" dirty="0" smtClean="0"/>
              <a:t>) in count: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f|e</a:t>
            </a:r>
            <a:r>
              <a:rPr lang="en-US" dirty="0" smtClean="0"/>
              <a:t>) </a:t>
            </a:r>
            <a:r>
              <a:rPr lang="en-US" smtClean="0"/>
              <a:t>= </a:t>
            </a:r>
            <a:r>
              <a:rPr lang="en-US" smtClean="0"/>
              <a:t>count(e</a:t>
            </a:r>
            <a:r>
              <a:rPr lang="en-US" dirty="0" err="1" smtClean="0"/>
              <a:t>,f</a:t>
            </a:r>
            <a:r>
              <a:rPr lang="en-US" dirty="0" smtClean="0"/>
              <a:t>) </a:t>
            </a:r>
            <a:r>
              <a:rPr lang="en-US" smtClean="0"/>
              <a:t>/ </a:t>
            </a:r>
            <a:r>
              <a:rPr lang="en-US" smtClean="0"/>
              <a:t>count(e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for (E, F) in corpus: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for aligned words (e, f) in pair (E,F):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smtClean="0"/>
              <a:t>	</a:t>
            </a:r>
            <a:r>
              <a:rPr lang="en-US" sz="2000" smtClean="0"/>
              <a:t>count(e</a:t>
            </a:r>
            <a:r>
              <a:rPr lang="en-US" sz="2000" dirty="0" err="1" smtClean="0"/>
              <a:t>,f</a:t>
            </a:r>
            <a:r>
              <a:rPr lang="en-US" sz="2000" dirty="0" smtClean="0"/>
              <a:t>) += 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smtClean="0"/>
              <a:t>	</a:t>
            </a:r>
            <a:r>
              <a:rPr lang="en-US" sz="2000" smtClean="0"/>
              <a:t>count(e</a:t>
            </a:r>
            <a:r>
              <a:rPr lang="en-US" sz="2000" dirty="0" smtClean="0"/>
              <a:t>) += 1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all (</a:t>
            </a:r>
            <a:r>
              <a:rPr lang="en-US" sz="2000" dirty="0" err="1" smtClean="0"/>
              <a:t>e,f</a:t>
            </a:r>
            <a:r>
              <a:rPr lang="en-US" sz="2000" dirty="0" smtClean="0"/>
              <a:t>) in </a:t>
            </a:r>
            <a:r>
              <a:rPr lang="en-US" sz="2000" dirty="0" smtClean="0"/>
              <a:t>count</a:t>
            </a:r>
            <a:r>
              <a:rPr lang="en-US" sz="2000" dirty="0" smtClean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p(</a:t>
            </a:r>
            <a:r>
              <a:rPr lang="en-US" sz="2000" dirty="0" err="1" smtClean="0"/>
              <a:t>f|e</a:t>
            </a:r>
            <a:r>
              <a:rPr lang="en-US" sz="2000" dirty="0" smtClean="0"/>
              <a:t>) </a:t>
            </a:r>
            <a:r>
              <a:rPr lang="en-US" sz="2000" smtClean="0"/>
              <a:t>= </a:t>
            </a:r>
            <a:r>
              <a:rPr lang="en-US" sz="2000" smtClean="0"/>
              <a:t>count(e</a:t>
            </a:r>
            <a:r>
              <a:rPr lang="en-US" sz="2000" dirty="0" err="1" smtClean="0"/>
              <a:t>,f</a:t>
            </a:r>
            <a:r>
              <a:rPr lang="en-US" sz="2000" dirty="0" smtClean="0"/>
              <a:t>) </a:t>
            </a:r>
            <a:r>
              <a:rPr lang="en-US" sz="2000" smtClean="0"/>
              <a:t>/ </a:t>
            </a:r>
            <a:r>
              <a:rPr lang="en-US" sz="2000" smtClean="0"/>
              <a:t>count(e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57800" y="2556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sz="2000" dirty="0">
                <a:latin typeface="+mn-lt"/>
              </a:rPr>
              <a:t>for (E, F) in </a:t>
            </a:r>
            <a:r>
              <a:rPr lang="en-US" sz="2000" dirty="0" smtClean="0">
                <a:latin typeface="+mn-lt"/>
              </a:rPr>
              <a:t>corpus</a:t>
            </a:r>
          </a:p>
          <a:p>
            <a:pPr marL="0" indent="0" algn="l">
              <a:buNone/>
            </a:pPr>
            <a:r>
              <a:rPr lang="en-US" sz="2000" dirty="0" smtClean="0">
                <a:latin typeface="+mn-lt"/>
              </a:rPr>
              <a:t>     for e in E:</a:t>
            </a:r>
          </a:p>
          <a:p>
            <a:pPr marL="0" indent="0" algn="l">
              <a:buNone/>
            </a:pPr>
            <a:r>
              <a:rPr lang="en-US" sz="2000" dirty="0" smtClean="0">
                <a:latin typeface="+mn-lt"/>
              </a:rPr>
              <a:t>          for </a:t>
            </a:r>
            <a:r>
              <a:rPr lang="en-US" sz="2000" dirty="0">
                <a:latin typeface="+mn-lt"/>
              </a:rPr>
              <a:t>f in F:</a:t>
            </a:r>
          </a:p>
          <a:p>
            <a:pPr marL="0" indent="0" algn="l">
              <a:buNone/>
            </a:pPr>
            <a:r>
              <a:rPr lang="en-US" sz="2000" dirty="0" smtClean="0">
                <a:latin typeface="+mn-lt"/>
              </a:rPr>
              <a:t>               if f </a:t>
            </a:r>
            <a:r>
              <a:rPr lang="en-US" sz="2000" dirty="0">
                <a:latin typeface="+mn-lt"/>
              </a:rPr>
              <a:t>aligned-to e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         </a:t>
            </a:r>
            <a:r>
              <a:rPr lang="en-US" sz="2000" smtClean="0">
                <a:latin typeface="+mn-lt"/>
              </a:rPr>
              <a:t> count(e</a:t>
            </a:r>
            <a:r>
              <a:rPr lang="en-US" sz="2000" dirty="0" err="1">
                <a:latin typeface="+mn-lt"/>
              </a:rPr>
              <a:t>,f</a:t>
            </a:r>
            <a:r>
              <a:rPr lang="en-US" sz="2000" dirty="0">
                <a:latin typeface="+mn-lt"/>
              </a:rPr>
              <a:t>) += </a:t>
            </a:r>
            <a:r>
              <a:rPr lang="en-US" sz="2000" dirty="0" smtClean="0">
                <a:latin typeface="+mn-lt"/>
              </a:rPr>
              <a:t>1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         </a:t>
            </a:r>
            <a:r>
              <a:rPr lang="en-US" sz="2000" smtClean="0">
                <a:latin typeface="+mn-lt"/>
              </a:rPr>
              <a:t> count(e</a:t>
            </a:r>
            <a:r>
              <a:rPr lang="en-US" sz="2000" dirty="0">
                <a:latin typeface="+mn-lt"/>
              </a:rPr>
              <a:t>) +=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883" y="4495800"/>
            <a:ext cx="317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these equivalent?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4191000"/>
            <a:ext cx="11430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4114800"/>
            <a:ext cx="10668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(E, F) in corpus: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 in 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 f in 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</a:t>
            </a:r>
            <a:r>
              <a:rPr lang="en-US" dirty="0" smtClean="0"/>
              <a:t>(f -&gt; e): probability that f is aligned to 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6600"/>
                </a:solidFill>
              </a:rPr>
              <a:t>in this pair</a:t>
            </a:r>
            <a:endParaRPr lang="en-US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count(</a:t>
            </a:r>
            <a:r>
              <a:rPr lang="en-US" dirty="0" err="1" smtClean="0"/>
              <a:t>e</a:t>
            </a:r>
            <a:r>
              <a:rPr lang="en-US" dirty="0" err="1" smtClean="0"/>
              <a:t>,f</a:t>
            </a:r>
            <a:r>
              <a:rPr lang="en-US" dirty="0" smtClean="0"/>
              <a:t>) += p( </a:t>
            </a:r>
            <a:r>
              <a:rPr lang="en-US" dirty="0" smtClean="0"/>
              <a:t>f </a:t>
            </a:r>
            <a:r>
              <a:rPr lang="en-US" dirty="0" smtClean="0"/>
              <a:t>-&gt; </a:t>
            </a:r>
            <a:r>
              <a:rPr lang="en-US" dirty="0" smtClean="0"/>
              <a:t>e)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count(e</a:t>
            </a:r>
            <a:r>
              <a:rPr lang="en-US" dirty="0" smtClean="0"/>
              <a:t>) += p</a:t>
            </a:r>
            <a:r>
              <a:rPr lang="en-US" dirty="0" smtClean="0"/>
              <a:t>(f </a:t>
            </a:r>
            <a:r>
              <a:rPr lang="en-US" dirty="0" smtClean="0"/>
              <a:t>-&gt; </a:t>
            </a:r>
            <a:r>
              <a:rPr lang="en-US" dirty="0" smtClean="0"/>
              <a:t>e)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(</a:t>
            </a:r>
            <a:r>
              <a:rPr lang="en-US" dirty="0" err="1" smtClean="0"/>
              <a:t>e,f</a:t>
            </a:r>
            <a:r>
              <a:rPr lang="en-US" dirty="0" smtClean="0"/>
              <a:t>) in count: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f|e</a:t>
            </a:r>
            <a:r>
              <a:rPr lang="en-US" dirty="0" smtClean="0"/>
              <a:t>) = </a:t>
            </a:r>
            <a:r>
              <a:rPr lang="en-US" dirty="0" smtClean="0"/>
              <a:t>count(</a:t>
            </a:r>
            <a:r>
              <a:rPr lang="en-US" dirty="0" err="1" smtClean="0"/>
              <a:t>e</a:t>
            </a:r>
            <a:r>
              <a:rPr lang="en-US" dirty="0" err="1" smtClean="0"/>
              <a:t>,f</a:t>
            </a:r>
            <a:r>
              <a:rPr lang="en-US" dirty="0" smtClean="0"/>
              <a:t>) / </a:t>
            </a:r>
            <a:r>
              <a:rPr lang="en-US" dirty="0" smtClean="0"/>
              <a:t>count(e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4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alignments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 b c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y z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(f </a:t>
            </a:r>
            <a:r>
              <a:rPr lang="en-US" sz="2400" dirty="0"/>
              <a:t>-&gt; </a:t>
            </a:r>
            <a:r>
              <a:rPr lang="en-US" sz="2400" dirty="0" smtClean="0"/>
              <a:t>e)</a:t>
            </a:r>
            <a:r>
              <a:rPr lang="en-US" sz="2400" dirty="0"/>
              <a:t>: probability that </a:t>
            </a:r>
            <a:r>
              <a:rPr lang="en-US" sz="2400" dirty="0" smtClean="0"/>
              <a:t>f </a:t>
            </a:r>
            <a:r>
              <a:rPr lang="en-US" sz="2400" dirty="0"/>
              <a:t>is aligned to </a:t>
            </a:r>
            <a:r>
              <a:rPr lang="en-US" sz="2400" dirty="0" smtClean="0"/>
              <a:t>e</a:t>
            </a:r>
            <a:r>
              <a:rPr lang="en-US" sz="2400" i="1" dirty="0" smtClean="0"/>
              <a:t> </a:t>
            </a:r>
            <a:r>
              <a:rPr lang="en-US" sz="2400" i="1" dirty="0">
                <a:solidFill>
                  <a:srgbClr val="FF6600"/>
                </a:solidFill>
              </a:rPr>
              <a:t>in this pair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3434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What is p(y -&gt; a)?</a:t>
            </a:r>
          </a:p>
          <a:p>
            <a:pPr algn="l"/>
            <a:endParaRPr lang="en-US" sz="2800" dirty="0" smtClean="0">
              <a:solidFill>
                <a:srgbClr val="FF0000"/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Put another way, of all things that y could align to, how likely is it to be a?</a:t>
            </a:r>
          </a:p>
        </p:txBody>
      </p:sp>
    </p:spTree>
    <p:extLst>
      <p:ext uri="{BB962C8B-B14F-4D97-AF65-F5344CB8AC3E}">
        <p14:creationId xmlns:p14="http://schemas.microsoft.com/office/powerpoint/2010/main" val="121909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alignments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 b c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y z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(f </a:t>
            </a:r>
            <a:r>
              <a:rPr lang="en-US" sz="2400" dirty="0"/>
              <a:t>-&gt; </a:t>
            </a:r>
            <a:r>
              <a:rPr lang="en-US" sz="2400" dirty="0" smtClean="0"/>
              <a:t>e)</a:t>
            </a:r>
            <a:r>
              <a:rPr lang="en-US" sz="2400" dirty="0"/>
              <a:t>: probability that </a:t>
            </a:r>
            <a:r>
              <a:rPr lang="en-US" sz="2400" dirty="0" smtClean="0"/>
              <a:t>f </a:t>
            </a:r>
            <a:r>
              <a:rPr lang="en-US" sz="2400" dirty="0"/>
              <a:t>is aligned to </a:t>
            </a:r>
            <a:r>
              <a:rPr lang="en-US" sz="2400" dirty="0" smtClean="0"/>
              <a:t>e</a:t>
            </a:r>
            <a:r>
              <a:rPr lang="en-US" sz="2400" i="1" dirty="0" smtClean="0"/>
              <a:t> </a:t>
            </a:r>
            <a:r>
              <a:rPr lang="en-US" sz="2400" i="1" dirty="0">
                <a:solidFill>
                  <a:srgbClr val="FF6600"/>
                </a:solidFill>
              </a:rPr>
              <a:t>in this pair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Of </a:t>
            </a:r>
            <a:r>
              <a:rPr lang="en-US" sz="2400" dirty="0">
                <a:solidFill>
                  <a:srgbClr val="0000FF"/>
                </a:solidFill>
              </a:rPr>
              <a:t>all things that y could align to, how likely is it to be </a:t>
            </a:r>
            <a:r>
              <a:rPr lang="en-US" sz="2400" dirty="0" smtClean="0">
                <a:solidFill>
                  <a:srgbClr val="0000FF"/>
                </a:solidFill>
              </a:rPr>
              <a:t>a: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715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Does that do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248400"/>
            <a:ext cx="753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No! p(y | a) is how likely y is to align to a over the whole data set.</a:t>
            </a:r>
          </a:p>
        </p:txBody>
      </p:sp>
    </p:spTree>
    <p:extLst>
      <p:ext uri="{BB962C8B-B14F-4D97-AF65-F5344CB8AC3E}">
        <p14:creationId xmlns:p14="http://schemas.microsoft.com/office/powerpoint/2010/main" val="157860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alignments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 b c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y z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(f </a:t>
            </a:r>
            <a:r>
              <a:rPr lang="en-US" sz="2400" dirty="0"/>
              <a:t>-&gt; </a:t>
            </a:r>
            <a:r>
              <a:rPr lang="en-US" sz="2400" dirty="0" smtClean="0"/>
              <a:t>e)</a:t>
            </a:r>
            <a:r>
              <a:rPr lang="en-US" sz="2400" dirty="0"/>
              <a:t>: probability that </a:t>
            </a:r>
            <a:r>
              <a:rPr lang="en-US" sz="2400" dirty="0" smtClean="0"/>
              <a:t>f </a:t>
            </a:r>
            <a:r>
              <a:rPr lang="en-US" sz="2400" dirty="0"/>
              <a:t>is aligned to </a:t>
            </a:r>
            <a:r>
              <a:rPr lang="en-US" sz="2400" dirty="0" smtClean="0"/>
              <a:t>e</a:t>
            </a:r>
            <a:r>
              <a:rPr lang="en-US" sz="2400" i="1" dirty="0" smtClean="0"/>
              <a:t> </a:t>
            </a:r>
            <a:r>
              <a:rPr lang="en-US" sz="2400" i="1" dirty="0">
                <a:solidFill>
                  <a:srgbClr val="FF6600"/>
                </a:solidFill>
              </a:rPr>
              <a:t>in this pair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Of </a:t>
            </a:r>
            <a:r>
              <a:rPr lang="en-US" sz="2400" dirty="0">
                <a:solidFill>
                  <a:srgbClr val="0000FF"/>
                </a:solidFill>
              </a:rPr>
              <a:t>all things that y could align to, how likely is it to be </a:t>
            </a:r>
            <a:r>
              <a:rPr lang="en-US" sz="2400" dirty="0" smtClean="0">
                <a:solidFill>
                  <a:srgbClr val="0000FF"/>
                </a:solidFill>
              </a:rPr>
              <a:t>a: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715000"/>
            <a:ext cx="3124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715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p(y | a) + p(y | b) + p(y | c)</a:t>
            </a:r>
          </a:p>
        </p:txBody>
      </p:sp>
    </p:spTree>
    <p:extLst>
      <p:ext uri="{BB962C8B-B14F-4D97-AF65-F5344CB8AC3E}">
        <p14:creationId xmlns:p14="http://schemas.microsoft.com/office/powerpoint/2010/main" val="281864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 smtClean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56590"/>
              </p:ext>
            </p:extLst>
          </p:nvPr>
        </p:nvGraphicFramePr>
        <p:xfrm>
          <a:off x="2682778" y="5446931"/>
          <a:ext cx="1598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73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778" y="5446931"/>
                        <a:ext cx="15986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669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359178" y="5334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(E, F) in corpus: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 in 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 f in 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</a:t>
            </a:r>
            <a:r>
              <a:rPr lang="en-US" dirty="0" smtClean="0"/>
              <a:t>(f </a:t>
            </a:r>
            <a:r>
              <a:rPr lang="en-US" dirty="0" smtClean="0"/>
              <a:t>-&gt; </a:t>
            </a:r>
            <a:r>
              <a:rPr lang="en-US" dirty="0" smtClean="0"/>
              <a:t>e) </a:t>
            </a:r>
            <a:r>
              <a:rPr lang="en-US" dirty="0" smtClean="0"/>
              <a:t>= p(f | e) / </a:t>
            </a:r>
            <a:r>
              <a:rPr lang="en-US" dirty="0" smtClean="0"/>
              <a:t>( sum_</a:t>
            </a:r>
            <a:r>
              <a:rPr lang="en-US" dirty="0" smtClean="0"/>
              <a:t>(e in E) p( f | e</a:t>
            </a:r>
            <a:r>
              <a:rPr lang="en-US" dirty="0" smtClean="0"/>
              <a:t>) 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count(</a:t>
            </a:r>
            <a:r>
              <a:rPr lang="en-US" dirty="0" err="1" smtClean="0"/>
              <a:t>e</a:t>
            </a:r>
            <a:r>
              <a:rPr lang="en-US" dirty="0" err="1" smtClean="0"/>
              <a:t>,f</a:t>
            </a:r>
            <a:r>
              <a:rPr lang="en-US" dirty="0" smtClean="0"/>
              <a:t>) += p( </a:t>
            </a:r>
            <a:r>
              <a:rPr lang="en-US" dirty="0" smtClean="0"/>
              <a:t>f </a:t>
            </a:r>
            <a:r>
              <a:rPr lang="en-US" dirty="0" smtClean="0"/>
              <a:t>-&gt; </a:t>
            </a:r>
            <a:r>
              <a:rPr lang="en-US" dirty="0" smtClean="0"/>
              <a:t>e)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count(e</a:t>
            </a:r>
            <a:r>
              <a:rPr lang="en-US" dirty="0" smtClean="0"/>
              <a:t>) += p</a:t>
            </a:r>
            <a:r>
              <a:rPr lang="en-US" dirty="0" smtClean="0"/>
              <a:t>(f </a:t>
            </a:r>
            <a:r>
              <a:rPr lang="en-US" dirty="0" smtClean="0"/>
              <a:t>-&gt; </a:t>
            </a:r>
            <a:r>
              <a:rPr lang="en-US" dirty="0" smtClean="0"/>
              <a:t>e)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(</a:t>
            </a:r>
            <a:r>
              <a:rPr lang="en-US" dirty="0" err="1" smtClean="0"/>
              <a:t>e,f</a:t>
            </a:r>
            <a:r>
              <a:rPr lang="en-US" dirty="0" smtClean="0"/>
              <a:t>) in count: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f|e</a:t>
            </a:r>
            <a:r>
              <a:rPr lang="en-US" dirty="0" smtClean="0"/>
              <a:t>) = </a:t>
            </a:r>
            <a:r>
              <a:rPr lang="en-US" dirty="0" smtClean="0"/>
              <a:t>count(</a:t>
            </a:r>
            <a:r>
              <a:rPr lang="en-US" dirty="0" err="1" smtClean="0"/>
              <a:t>e</a:t>
            </a:r>
            <a:r>
              <a:rPr lang="en-US" dirty="0" err="1" smtClean="0"/>
              <a:t>,f</a:t>
            </a:r>
            <a:r>
              <a:rPr lang="en-US" dirty="0" smtClean="0"/>
              <a:t>) / </a:t>
            </a:r>
            <a:r>
              <a:rPr lang="en-US" dirty="0" smtClean="0"/>
              <a:t>count(e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word-level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Rarely used in practice for modern MT </a:t>
            </a:r>
            <a:r>
              <a:rPr lang="en-US" sz="2400" dirty="0" smtClean="0"/>
              <a:t>system</a:t>
            </a:r>
            <a:endParaRPr lang="en-US" sz="24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60787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97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23699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98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14875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99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31950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0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80584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1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36102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2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4779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3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9452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4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96903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5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28215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6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47448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7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1676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8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4583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09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65736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10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09882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11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04659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12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5520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13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05875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/>
                <a:gridCol w="805765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7635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5399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/>
                <a:gridCol w="81279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100230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0871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/>
                <a:gridCol w="805765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3139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9623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/>
                <a:gridCol w="81279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</a:t>
                      </a:r>
                      <a:r>
                        <a:rPr lang="en-US" sz="1600" dirty="0" smtClean="0"/>
                        <a:t>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318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Word-level alignment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797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91" name="Equation" r:id="rId3" imgW="2374900" imgH="203200" progId="Equation.3">
                  <p:embed/>
                </p:oleObj>
              </mc:Choice>
              <mc:Fallback>
                <p:oleObj name="Equation" r:id="rId3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2692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92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71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Given a model (i.e. trained p(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f|e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)),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Align each foreign word (f in F) to the English word (e in E) with highest p(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f|e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77714"/>
              </p:ext>
            </p:extLst>
          </p:nvPr>
        </p:nvGraphicFramePr>
        <p:xfrm>
          <a:off x="2057400" y="6019800"/>
          <a:ext cx="3459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93" name="Equation" r:id="rId7" imgW="1536700" imgH="228600" progId="Equation.3">
                  <p:embed/>
                </p:oleObj>
              </mc:Choice>
              <mc:Fallback>
                <p:oleObj name="Equation" r:id="rId7" imgW="153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6019800"/>
                        <a:ext cx="3459162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can we quantify this?</a:t>
            </a:r>
          </a:p>
        </p:txBody>
      </p:sp>
    </p:spTree>
    <p:extLst>
      <p:ext uri="{BB962C8B-B14F-4D97-AF65-F5344CB8AC3E}">
        <p14:creationId xmlns:p14="http://schemas.microsoft.com/office/powerpoint/2010/main" val="42444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4267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52578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7244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7244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7244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7244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8006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7244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7244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9624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7244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6482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7244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can we quantify this?</a:t>
            </a:r>
          </a:p>
        </p:txBody>
      </p:sp>
    </p:spTree>
    <p:extLst>
      <p:ext uri="{BB962C8B-B14F-4D97-AF65-F5344CB8AC3E}">
        <p14:creationId xmlns:p14="http://schemas.microsoft.com/office/powerpoint/2010/main" val="35382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258619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  <a:endParaRPr lang="en-US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25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 smtClean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36451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20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p(Los | the) = 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358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Any problems concerns?</a:t>
            </a:r>
          </a:p>
        </p:txBody>
      </p:sp>
    </p:spTree>
    <p:extLst>
      <p:ext uri="{BB962C8B-B14F-4D97-AF65-F5344CB8AC3E}">
        <p14:creationId xmlns:p14="http://schemas.microsoft.com/office/powerpoint/2010/main" val="335252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 smtClean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3400" y="495300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Getting data like this is expensive!</a:t>
            </a:r>
          </a:p>
          <a:p>
            <a:pPr algn="l"/>
            <a:endParaRPr lang="en-US" sz="2400" dirty="0" smtClean="0">
              <a:solidFill>
                <a:srgbClr val="0000FF"/>
              </a:solidFill>
            </a:endParaRPr>
          </a:p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Even if we had it, what happens when we switch to a new domain/corpus</a:t>
            </a:r>
          </a:p>
        </p:txBody>
      </p:sp>
    </p:spTree>
    <p:extLst>
      <p:ext uri="{BB962C8B-B14F-4D97-AF65-F5344CB8AC3E}">
        <p14:creationId xmlns:p14="http://schemas.microsoft.com/office/powerpoint/2010/main" val="225652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 #2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</a:t>
            </a:r>
            <a:r>
              <a:rPr lang="en-US" dirty="0" smtClean="0">
                <a:solidFill>
                  <a:srgbClr val="008000"/>
                </a:solidFill>
              </a:rPr>
              <a:t>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78883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31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85877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19203</TotalTime>
  <Words>6032</Words>
  <Application>Microsoft Macintosh PowerPoint</Application>
  <PresentationFormat>On-screen Show (4:3)</PresentationFormat>
  <Paragraphs>1276</Paragraphs>
  <Slides>68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Default Design</vt:lpstr>
      <vt:lpstr>Office Theme</vt:lpstr>
      <vt:lpstr>Equation</vt:lpstr>
      <vt:lpstr>Microsoft Equation</vt:lpstr>
      <vt:lpstr>Word Alignment</vt:lpstr>
      <vt:lpstr>Admin</vt:lpstr>
      <vt:lpstr>Language translation</vt:lpstr>
      <vt:lpstr>Word models: IBM Model 1</vt:lpstr>
      <vt:lpstr>Training a word-level model</vt:lpstr>
      <vt:lpstr>Thought experiment</vt:lpstr>
      <vt:lpstr>Thought experiment</vt:lpstr>
      <vt:lpstr>Thought experiment</vt:lpstr>
      <vt:lpstr>Thought experiment #2</vt:lpstr>
      <vt:lpstr>Thought experiment #2</vt:lpstr>
      <vt:lpstr>Training without alignments</vt:lpstr>
      <vt:lpstr>Training without alignments</vt:lpstr>
      <vt:lpstr>Training without alignments</vt:lpstr>
      <vt:lpstr>Training without alignments</vt:lpstr>
      <vt:lpstr>One the one hand</vt:lpstr>
      <vt:lpstr>One the other hand</vt:lpstr>
      <vt:lpstr>One the other hand</vt:lpstr>
      <vt:lpstr>Have we gotten anywhere?</vt:lpstr>
      <vt:lpstr>Training without alignments</vt:lpstr>
      <vt:lpstr>EM algorithm  (something from nothing)</vt:lpstr>
      <vt:lpstr>EM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Iterate…</vt:lpstr>
      <vt:lpstr>EM alignment</vt:lpstr>
      <vt:lpstr>EM alignment</vt:lpstr>
      <vt:lpstr>EM alignment</vt:lpstr>
      <vt:lpstr>An aside: estimating probabilities</vt:lpstr>
      <vt:lpstr>Estimating probabilities</vt:lpstr>
      <vt:lpstr>Maximum Likelihood Estimation (MLE)</vt:lpstr>
      <vt:lpstr>Maximum Likelihood Estimation (MLE)</vt:lpstr>
      <vt:lpstr>MLE example</vt:lpstr>
      <vt:lpstr>MLE example</vt:lpstr>
      <vt:lpstr>EM alignment: the math</vt:lpstr>
      <vt:lpstr>Implementation details</vt:lpstr>
      <vt:lpstr>Implementation details</vt:lpstr>
      <vt:lpstr>Implementation details</vt:lpstr>
      <vt:lpstr>Implementation details</vt:lpstr>
      <vt:lpstr>Implementation details</vt:lpstr>
      <vt:lpstr>Thought experiment</vt:lpstr>
      <vt:lpstr>If we had the alignments…</vt:lpstr>
      <vt:lpstr>If we had the alignments…</vt:lpstr>
      <vt:lpstr>If we had the alignments…</vt:lpstr>
      <vt:lpstr>Without the alignments</vt:lpstr>
      <vt:lpstr>Without alignments</vt:lpstr>
      <vt:lpstr>Without alignments</vt:lpstr>
      <vt:lpstr>Without alignments</vt:lpstr>
      <vt:lpstr>Without the alignments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</vt:vector>
  </TitlesOfParts>
  <Company>USC/ISI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David Kauchak</cp:lastModifiedBy>
  <cp:revision>699</cp:revision>
  <cp:lastPrinted>2011-04-04T22:28:49Z</cp:lastPrinted>
  <dcterms:created xsi:type="dcterms:W3CDTF">2011-04-04T17:18:47Z</dcterms:created>
  <dcterms:modified xsi:type="dcterms:W3CDTF">2014-10-30T23:46:51Z</dcterms:modified>
</cp:coreProperties>
</file>