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Microsoft_Equation4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363" r:id="rId3"/>
    <p:sldId id="466" r:id="rId4"/>
    <p:sldId id="462" r:id="rId5"/>
    <p:sldId id="463" r:id="rId6"/>
    <p:sldId id="464" r:id="rId7"/>
    <p:sldId id="465" r:id="rId8"/>
    <p:sldId id="317" r:id="rId9"/>
    <p:sldId id="348" r:id="rId10"/>
    <p:sldId id="457" r:id="rId11"/>
    <p:sldId id="349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350" r:id="rId20"/>
    <p:sldId id="351" r:id="rId21"/>
    <p:sldId id="364" r:id="rId22"/>
    <p:sldId id="352" r:id="rId23"/>
    <p:sldId id="353" r:id="rId24"/>
    <p:sldId id="354" r:id="rId25"/>
    <p:sldId id="422" r:id="rId26"/>
    <p:sldId id="423" r:id="rId27"/>
    <p:sldId id="424" r:id="rId28"/>
    <p:sldId id="425" r:id="rId29"/>
    <p:sldId id="426" r:id="rId30"/>
    <p:sldId id="427" r:id="rId31"/>
    <p:sldId id="458" r:id="rId32"/>
    <p:sldId id="428" r:id="rId33"/>
    <p:sldId id="429" r:id="rId34"/>
    <p:sldId id="371" r:id="rId35"/>
    <p:sldId id="372" r:id="rId36"/>
    <p:sldId id="449" r:id="rId37"/>
    <p:sldId id="474" r:id="rId38"/>
    <p:sldId id="450" r:id="rId39"/>
    <p:sldId id="451" r:id="rId40"/>
    <p:sldId id="459" r:id="rId41"/>
    <p:sldId id="460" r:id="rId42"/>
    <p:sldId id="453" r:id="rId43"/>
    <p:sldId id="454" r:id="rId44"/>
    <p:sldId id="455" r:id="rId45"/>
    <p:sldId id="456" r:id="rId46"/>
    <p:sldId id="373" r:id="rId47"/>
    <p:sldId id="374" r:id="rId48"/>
    <p:sldId id="375" r:id="rId49"/>
    <p:sldId id="421" r:id="rId50"/>
    <p:sldId id="430" r:id="rId51"/>
    <p:sldId id="431" r:id="rId52"/>
    <p:sldId id="432" r:id="rId53"/>
    <p:sldId id="434" r:id="rId54"/>
    <p:sldId id="435" r:id="rId55"/>
    <p:sldId id="442" r:id="rId56"/>
    <p:sldId id="443" r:id="rId57"/>
    <p:sldId id="436" r:id="rId58"/>
    <p:sldId id="437" r:id="rId59"/>
    <p:sldId id="438" r:id="rId60"/>
    <p:sldId id="439" r:id="rId61"/>
    <p:sldId id="440" r:id="rId62"/>
    <p:sldId id="441" r:id="rId63"/>
    <p:sldId id="448" r:id="rId64"/>
    <p:sldId id="461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FE164-647F-3241-BCCA-6F5597A5D5DD}" type="datetimeFigureOut">
              <a:rPr lang="en-US" smtClean="0"/>
              <a:t>11/3/11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F9A9-F2AE-E94C-A446-D3D493B9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82E4-5923-6C4F-AD92-C7CEC602DCD1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6AC1-1689-AE4A-82A5-3982CB343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8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 through the math</a:t>
            </a:r>
            <a:r>
              <a:rPr lang="en-US" baseline="0" dirty="0" smtClean="0"/>
              <a:t>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88CD6E-63F7-144B-97A7-1C85EE8E2D34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4.emf"/><Relationship Id="rId7" Type="http://schemas.openxmlformats.org/officeDocument/2006/relationships/oleObject" Target="../embeddings/Microsoft_Equation5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nford.edu/~boyd/cvxbook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8.e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5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57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5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61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6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6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6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gaom.com/mobile/wilson-siri-call-91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143" y="4038600"/>
            <a:ext cx="7170057" cy="182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MaxImum</a:t>
            </a:r>
            <a:r>
              <a:rPr lang="en-US" dirty="0" smtClean="0"/>
              <a:t> </a:t>
            </a:r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3213705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CS457, </a:t>
            </a:r>
            <a:r>
              <a:rPr lang="en-US" dirty="0" smtClean="0"/>
              <a:t>Spring 2011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978952" y="6050037"/>
            <a:ext cx="2165048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material </a:t>
            </a:r>
            <a:r>
              <a:rPr lang="en-US" i="1" dirty="0" smtClean="0">
                <a:solidFill>
                  <a:srgbClr val="FFFFFF"/>
                </a:solidFill>
              </a:rPr>
              <a:t>derived from Jason Eisner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should we learn the parameters for logistic regression (i.e. the </a:t>
            </a:r>
            <a:r>
              <a:rPr lang="en-US" dirty="0" err="1" smtClean="0">
                <a:solidFill>
                  <a:srgbClr val="FF0000"/>
                </a:solidFill>
              </a:rPr>
              <a:t>w’s</a:t>
            </a:r>
            <a:r>
              <a:rPr lang="en-US" dirty="0" smtClean="0">
                <a:solidFill>
                  <a:srgbClr val="FF0000"/>
                </a:solidFill>
              </a:rPr>
              <a:t>)?</a:t>
            </a:r>
          </a:p>
          <a:p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/>
        </p:nvGraphicFramePr>
        <p:xfrm>
          <a:off x="1624769" y="3018517"/>
          <a:ext cx="6162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77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769" y="3018517"/>
                        <a:ext cx="61626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/>
        </p:nvGraphicFramePr>
        <p:xfrm>
          <a:off x="1849362" y="4793759"/>
          <a:ext cx="48148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78" name="Equation" r:id="rId5" imgW="2628900" imgH="355600" progId="Equation.3">
                  <p:embed/>
                </p:oleObj>
              </mc:Choice>
              <mc:Fallback>
                <p:oleObj name="Equation" r:id="rId5" imgW="26289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362" y="4793759"/>
                        <a:ext cx="4814888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6571" y="4003524"/>
            <a:ext cx="218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parameters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41334" y="3580191"/>
            <a:ext cx="495905" cy="350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26859" y="4659901"/>
            <a:ext cx="767619" cy="1935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8584"/>
          </a:xfrm>
        </p:spPr>
        <p:txBody>
          <a:bodyPr>
            <a:normAutofit/>
          </a:bodyPr>
          <a:lstStyle/>
          <a:p>
            <a:r>
              <a:rPr lang="en-US" dirty="0" smtClean="0"/>
              <a:t>Idea 1: minimize the squared error (like linear regression)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Any problems?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We don’t know what the actual probability values are!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/>
        </p:nvGraphicFramePr>
        <p:xfrm>
          <a:off x="1624769" y="3369270"/>
          <a:ext cx="6162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9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769" y="3369270"/>
                        <a:ext cx="61626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851081"/>
              </p:ext>
            </p:extLst>
          </p:nvPr>
        </p:nvGraphicFramePr>
        <p:xfrm>
          <a:off x="1880009" y="4929838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0" name="Equation" r:id="rId5" imgW="1727200" imgH="304800" progId="Equation.3">
                  <p:embed/>
                </p:oleObj>
              </mc:Choice>
              <mc:Fallback>
                <p:oleObj name="Equation" r:id="rId5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009" y="4929838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672136" y="4089995"/>
            <a:ext cx="1331149" cy="9741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115852" y="5125330"/>
            <a:ext cx="428416" cy="4130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693988" y="3946228"/>
            <a:ext cx="2878137" cy="1303337"/>
            <a:chOff x="1697" y="1859"/>
            <a:chExt cx="1813" cy="821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296" y="1859"/>
              <a:ext cx="1214" cy="821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469" y="1973"/>
              <a:ext cx="995" cy="6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Times New Roman" charset="0"/>
                </a:rPr>
                <a:t>Learning/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Times New Roman" charset="0"/>
                </a:rPr>
                <a:t>Training</a:t>
              </a: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697" y="2204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589588" y="3338215"/>
            <a:ext cx="2640012" cy="2625725"/>
            <a:chOff x="3521" y="1476"/>
            <a:chExt cx="1663" cy="1654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4109" y="1476"/>
              <a:ext cx="1075" cy="1654"/>
              <a:chOff x="922" y="2666"/>
              <a:chExt cx="1075" cy="1654"/>
            </a:xfrm>
          </p:grpSpPr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922" y="2666"/>
                <a:ext cx="1075" cy="1405"/>
                <a:chOff x="929" y="2743"/>
                <a:chExt cx="1075" cy="1405"/>
              </a:xfrm>
            </p:grpSpPr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>
                  <a:off x="935" y="2743"/>
                  <a:ext cx="1029" cy="1405"/>
                  <a:chOff x="712" y="2636"/>
                  <a:chExt cx="1029" cy="1405"/>
                </a:xfrm>
              </p:grpSpPr>
              <p:sp>
                <p:nvSpPr>
                  <p:cNvPr id="1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" y="2636"/>
                    <a:ext cx="805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S →</a:t>
                    </a:r>
                    <a:r>
                      <a:rPr lang="en-US" sz="1000" dirty="0">
                        <a:solidFill>
                          <a:srgbClr val="000000"/>
                        </a:solidFill>
                        <a:latin typeface="Times New Roman" charset="0"/>
                      </a:rPr>
                      <a:t> </a:t>
                    </a:r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NP VP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S → VP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NP → </a:t>
                    </a:r>
                    <a:r>
                      <a:rPr lang="en-US" sz="1400" dirty="0" err="1">
                        <a:solidFill>
                          <a:srgbClr val="000000"/>
                        </a:solidFill>
                        <a:latin typeface="Times New Roman" charset="0"/>
                      </a:rPr>
                      <a:t>Det</a:t>
                    </a:r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 A N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NP → NP PP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NP → </a:t>
                    </a:r>
                    <a:r>
                      <a:rPr lang="en-US" sz="1400" dirty="0" err="1">
                        <a:solidFill>
                          <a:srgbClr val="000000"/>
                        </a:solidFill>
                        <a:latin typeface="Times New Roman" charset="0"/>
                      </a:rPr>
                      <a:t>PropN</a:t>
                    </a:r>
                    <a:endParaRPr lang="en-US" sz="1400" dirty="0">
                      <a:solidFill>
                        <a:srgbClr val="000000"/>
                      </a:solidFill>
                      <a:latin typeface="Times New Roman" charset="0"/>
                    </a:endParaRPr>
                  </a:p>
                  <a:p>
                    <a:r>
                      <a:rPr lang="pt-BR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A → ε</a:t>
                    </a:r>
                  </a:p>
                  <a:p>
                    <a:r>
                      <a:rPr lang="pt-BR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A → Adj A</a:t>
                    </a:r>
                    <a:endParaRPr lang="en-US" sz="1400" dirty="0">
                      <a:solidFill>
                        <a:srgbClr val="000000"/>
                      </a:solidFill>
                      <a:latin typeface="Times New Roman" charset="0"/>
                    </a:endParaRP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PP → Prep NP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VP → V NP</a:t>
                    </a:r>
                  </a:p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 charset="0"/>
                      </a:rPr>
                      <a:t>VP → VP PP</a:t>
                    </a:r>
                  </a:p>
                </p:txBody>
              </p:sp>
              <p:sp>
                <p:nvSpPr>
                  <p:cNvPr id="1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7" y="2643"/>
                    <a:ext cx="254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0.9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0.1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0.5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0.2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0.6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0.4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1.0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0.7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  <a:endParaRPr lang="en-US" sz="1200"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929" y="2757"/>
                  <a:ext cx="1075" cy="13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 b="1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1171" y="4070"/>
                <a:ext cx="60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charset="0"/>
                  </a:rPr>
                  <a:t>English</a:t>
                </a:r>
              </a:p>
            </p:txBody>
          </p:sp>
        </p:grp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3521" y="2193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990600" y="3273128"/>
            <a:ext cx="1066800" cy="617537"/>
            <a:chOff x="2448" y="1387"/>
            <a:chExt cx="672" cy="389"/>
          </a:xfrm>
        </p:grpSpPr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2544" y="1387"/>
              <a:ext cx="528" cy="336"/>
              <a:chOff x="3456" y="2400"/>
              <a:chExt cx="672" cy="432"/>
            </a:xfrm>
          </p:grpSpPr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2448" y="1728"/>
              <a:ext cx="672" cy="48"/>
              <a:chOff x="2448" y="1728"/>
              <a:chExt cx="672" cy="48"/>
            </a:xfrm>
          </p:grpSpPr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7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990600" y="4035128"/>
            <a:ext cx="1066800" cy="608012"/>
            <a:chOff x="2448" y="1867"/>
            <a:chExt cx="672" cy="383"/>
          </a:xfrm>
        </p:grpSpPr>
        <p:grpSp>
          <p:nvGrpSpPr>
            <p:cNvPr id="31" name="Group 39"/>
            <p:cNvGrpSpPr>
              <a:grpSpLocks/>
            </p:cNvGrpSpPr>
            <p:nvPr/>
          </p:nvGrpSpPr>
          <p:grpSpPr bwMode="auto">
            <a:xfrm flipH="1">
              <a:off x="2508" y="1867"/>
              <a:ext cx="528" cy="336"/>
              <a:chOff x="3456" y="2400"/>
              <a:chExt cx="672" cy="432"/>
            </a:xfrm>
          </p:grpSpPr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 flipV="1">
                <a:off x="3456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 flipH="1">
                <a:off x="3792" y="2592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 flipH="1">
                <a:off x="3936" y="26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>
                <a:off x="3552" y="273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45"/>
            <p:cNvGrpSpPr>
              <a:grpSpLocks/>
            </p:cNvGrpSpPr>
            <p:nvPr/>
          </p:nvGrpSpPr>
          <p:grpSpPr bwMode="auto">
            <a:xfrm>
              <a:off x="2448" y="2202"/>
              <a:ext cx="672" cy="48"/>
              <a:chOff x="2448" y="2202"/>
              <a:chExt cx="672" cy="48"/>
            </a:xfrm>
          </p:grpSpPr>
          <p:sp>
            <p:nvSpPr>
              <p:cNvPr id="33" name="Rectangle 46"/>
              <p:cNvSpPr>
                <a:spLocks noChangeArrowheads="1"/>
              </p:cNvSpPr>
              <p:nvPr/>
            </p:nvSpPr>
            <p:spPr bwMode="auto">
              <a:xfrm>
                <a:off x="2880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47"/>
              <p:cNvSpPr>
                <a:spLocks noChangeArrowheads="1"/>
              </p:cNvSpPr>
              <p:nvPr/>
            </p:nvSpPr>
            <p:spPr bwMode="auto">
              <a:xfrm>
                <a:off x="2736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48"/>
              <p:cNvSpPr>
                <a:spLocks noChangeArrowheads="1"/>
              </p:cNvSpPr>
              <p:nvPr/>
            </p:nvSpPr>
            <p:spPr bwMode="auto">
              <a:xfrm>
                <a:off x="2592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49"/>
              <p:cNvSpPr>
                <a:spLocks noChangeArrowheads="1"/>
              </p:cNvSpPr>
              <p:nvPr/>
            </p:nvSpPr>
            <p:spPr bwMode="auto">
              <a:xfrm>
                <a:off x="2448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50"/>
              <p:cNvSpPr>
                <a:spLocks noChangeArrowheads="1"/>
              </p:cNvSpPr>
              <p:nvPr/>
            </p:nvSpPr>
            <p:spPr bwMode="auto">
              <a:xfrm>
                <a:off x="3024" y="2202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51"/>
          <p:cNvGrpSpPr>
            <a:grpSpLocks/>
          </p:cNvGrpSpPr>
          <p:nvPr/>
        </p:nvGrpSpPr>
        <p:grpSpPr bwMode="auto">
          <a:xfrm>
            <a:off x="990600" y="4720928"/>
            <a:ext cx="1066800" cy="617537"/>
            <a:chOff x="2448" y="2299"/>
            <a:chExt cx="672" cy="389"/>
          </a:xfrm>
        </p:grpSpPr>
        <p:grpSp>
          <p:nvGrpSpPr>
            <p:cNvPr id="44" name="Group 52"/>
            <p:cNvGrpSpPr>
              <a:grpSpLocks/>
            </p:cNvGrpSpPr>
            <p:nvPr/>
          </p:nvGrpSpPr>
          <p:grpSpPr bwMode="auto">
            <a:xfrm>
              <a:off x="2544" y="2299"/>
              <a:ext cx="528" cy="336"/>
              <a:chOff x="2544" y="2299"/>
              <a:chExt cx="528" cy="336"/>
            </a:xfrm>
          </p:grpSpPr>
          <p:sp>
            <p:nvSpPr>
              <p:cNvPr id="51" name="Line 53"/>
              <p:cNvSpPr>
                <a:spLocks noChangeShapeType="1"/>
              </p:cNvSpPr>
              <p:nvPr/>
            </p:nvSpPr>
            <p:spPr bwMode="auto">
              <a:xfrm flipV="1">
                <a:off x="2544" y="2299"/>
                <a:ext cx="26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4"/>
              <p:cNvSpPr>
                <a:spLocks noChangeShapeType="1"/>
              </p:cNvSpPr>
              <p:nvPr/>
            </p:nvSpPr>
            <p:spPr bwMode="auto">
              <a:xfrm>
                <a:off x="2808" y="2299"/>
                <a:ext cx="26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5"/>
              <p:cNvSpPr>
                <a:spLocks noChangeShapeType="1"/>
              </p:cNvSpPr>
              <p:nvPr/>
            </p:nvSpPr>
            <p:spPr bwMode="auto">
              <a:xfrm flipH="1">
                <a:off x="2808" y="2448"/>
                <a:ext cx="113" cy="1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6"/>
              <p:cNvSpPr>
                <a:spLocks noChangeShapeType="1"/>
              </p:cNvSpPr>
              <p:nvPr/>
            </p:nvSpPr>
            <p:spPr bwMode="auto">
              <a:xfrm flipH="1">
                <a:off x="2921" y="2523"/>
                <a:ext cx="76" cy="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7"/>
              <p:cNvSpPr>
                <a:spLocks noChangeShapeType="1"/>
              </p:cNvSpPr>
              <p:nvPr/>
            </p:nvSpPr>
            <p:spPr bwMode="auto">
              <a:xfrm flipH="1">
                <a:off x="2688" y="2371"/>
                <a:ext cx="174" cy="2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58"/>
            <p:cNvGrpSpPr>
              <a:grpSpLocks/>
            </p:cNvGrpSpPr>
            <p:nvPr/>
          </p:nvGrpSpPr>
          <p:grpSpPr bwMode="auto">
            <a:xfrm>
              <a:off x="2448" y="2640"/>
              <a:ext cx="672" cy="48"/>
              <a:chOff x="2448" y="2640"/>
              <a:chExt cx="672" cy="48"/>
            </a:xfrm>
          </p:grpSpPr>
          <p:sp>
            <p:nvSpPr>
              <p:cNvPr id="46" name="Rectangle 59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2736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2592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62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63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 rot="5400000">
            <a:off x="1191828" y="5800951"/>
            <a:ext cx="87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2693988" y="5567065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0" name="Equation" r:id="rId3" imgW="1828800" imgH="381000" progId="Equation.3">
                  <p:embed/>
                </p:oleObj>
              </mc:Choice>
              <mc:Fallback>
                <p:oleObj name="Equation" r:id="rId3" imgW="1828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5567065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09600" y="2590800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Parsed sentences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02412" y="2590800"/>
            <a:ext cx="223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Grammar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828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called Maximum Likelihood Estimation (MLE)?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0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Maximum likelihood estimation picks the values for the model parameters that maximize the likelihood of the training data</a:t>
            </a:r>
            <a:endParaRPr lang="en-US" dirty="0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627438" y="3480097"/>
            <a:ext cx="1706562" cy="2230438"/>
            <a:chOff x="929" y="2743"/>
            <a:chExt cx="1075" cy="1405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935" y="2743"/>
              <a:ext cx="1029" cy="1405"/>
              <a:chOff x="712" y="2636"/>
              <a:chExt cx="1029" cy="1405"/>
            </a:xfrm>
          </p:grpSpPr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712" y="2636"/>
                <a:ext cx="805" cy="13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S →</a:t>
                </a:r>
                <a:r>
                  <a:rPr lang="en-US" sz="1000" dirty="0">
                    <a:solidFill>
                      <a:srgbClr val="000000"/>
                    </a:solidFill>
                    <a:latin typeface="Times New Roman" charset="0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NP VP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S → VP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NP → </a:t>
                </a:r>
                <a:r>
                  <a:rPr lang="en-US" sz="1400" dirty="0" err="1">
                    <a:solidFill>
                      <a:srgbClr val="000000"/>
                    </a:solidFill>
                    <a:latin typeface="Times New Roman" charset="0"/>
                  </a:rPr>
                  <a:t>Det</a:t>
                </a:r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 A N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NP → NP PP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NP → </a:t>
                </a:r>
                <a:r>
                  <a:rPr lang="en-US" sz="1400" dirty="0" err="1">
                    <a:solidFill>
                      <a:srgbClr val="000000"/>
                    </a:solidFill>
                    <a:latin typeface="Times New Roman" charset="0"/>
                  </a:rPr>
                  <a:t>PropN</a:t>
                </a:r>
                <a:endParaRPr lang="en-US" sz="1400" dirty="0">
                  <a:solidFill>
                    <a:srgbClr val="000000"/>
                  </a:solidFill>
                  <a:latin typeface="Times New Roman" charset="0"/>
                </a:endParaRPr>
              </a:p>
              <a:p>
                <a:r>
                  <a:rPr lang="pt-BR" sz="1400" dirty="0">
                    <a:solidFill>
                      <a:srgbClr val="000000"/>
                    </a:solidFill>
                    <a:latin typeface="Times New Roman" charset="0"/>
                  </a:rPr>
                  <a:t>A → ε</a:t>
                </a:r>
              </a:p>
              <a:p>
                <a:r>
                  <a:rPr lang="pt-BR" sz="1400" dirty="0">
                    <a:solidFill>
                      <a:srgbClr val="000000"/>
                    </a:solidFill>
                    <a:latin typeface="Times New Roman" charset="0"/>
                  </a:rPr>
                  <a:t>A → Adj A</a:t>
                </a:r>
                <a:endParaRPr lang="en-US" sz="1400" dirty="0">
                  <a:solidFill>
                    <a:srgbClr val="000000"/>
                  </a:solidFill>
                  <a:latin typeface="Times New Roman" charset="0"/>
                </a:endParaRP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PP → Prep NP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VP → V NP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charset="0"/>
                  </a:rPr>
                  <a:t>VP → VP PP</a:t>
                </a: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1487" y="2643"/>
                <a:ext cx="254" cy="13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0.9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0.1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0.5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0.3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0.2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0.6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0.4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1.0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0.7</a:t>
                </a:r>
              </a:p>
              <a:p>
                <a:r>
                  <a:rPr lang="en-US" sz="1400">
                    <a:solidFill>
                      <a:srgbClr val="000000"/>
                    </a:solidFill>
                    <a:latin typeface="Times New Roman" charset="0"/>
                  </a:rPr>
                  <a:t>0.3</a:t>
                </a:r>
                <a:endParaRPr lang="en-US" sz="12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929" y="2757"/>
              <a:ext cx="1075" cy="13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7600" y="5867400"/>
            <a:ext cx="147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model (</a:t>
            </a:r>
            <a:r>
              <a:rPr lang="en-US" sz="2400" dirty="0" err="1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7437" y="3513435"/>
            <a:ext cx="1239837" cy="2197100"/>
          </a:xfrm>
          <a:prstGeom prst="rect">
            <a:avLst/>
          </a:prstGeom>
          <a:solidFill>
            <a:srgbClr val="008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4267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parameters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1" y="3505200"/>
            <a:ext cx="393700" cy="2197100"/>
          </a:xfrm>
          <a:prstGeom prst="rect">
            <a:avLst/>
          </a:prstGeom>
          <a:solidFill>
            <a:srgbClr val="FF66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38800" y="4114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parameter values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Maximum likelihood estimation picks the values for the model parameters that maximize the likelihood of the training data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837" y="6255097"/>
            <a:ext cx="147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model (</a:t>
            </a:r>
            <a:r>
              <a:rPr lang="en-US" sz="2400" dirty="0" err="1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3592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parameters</a:t>
            </a:r>
            <a:endParaRPr lang="en-US" sz="1600" dirty="0">
              <a:solidFill>
                <a:srgbClr val="008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0837" y="3793827"/>
            <a:ext cx="1706563" cy="2230438"/>
            <a:chOff x="2027237" y="3636962"/>
            <a:chExt cx="1706563" cy="2230438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027238" y="3636962"/>
              <a:ext cx="1706562" cy="2230438"/>
              <a:chOff x="929" y="2743"/>
              <a:chExt cx="1075" cy="1405"/>
            </a:xfrm>
          </p:grpSpPr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935" y="2743"/>
                <a:ext cx="1029" cy="1405"/>
                <a:chOff x="712" y="2636"/>
                <a:chExt cx="1029" cy="1405"/>
              </a:xfrm>
            </p:grpSpPr>
            <p:sp>
              <p:nvSpPr>
                <p:cNvPr id="1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12" y="2636"/>
                  <a:ext cx="805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S → VP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Det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 A N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NP PP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NP → </a:t>
                  </a:r>
                  <a:r>
                    <a:rPr lang="en-US" sz="1400" dirty="0" err="1">
                      <a:solidFill>
                        <a:srgbClr val="000000"/>
                      </a:solidFill>
                      <a:latin typeface="Times New Roman" charset="0"/>
                    </a:rPr>
                    <a:t>PropN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ε</a:t>
                  </a:r>
                </a:p>
                <a:p>
                  <a:r>
                    <a:rPr lang="pt-BR" sz="1400" dirty="0">
                      <a:solidFill>
                        <a:srgbClr val="000000"/>
                      </a:solidFill>
                      <a:latin typeface="Times New Roman" charset="0"/>
                    </a:rPr>
                    <a:t>A → Adj A</a:t>
                  </a:r>
                  <a:endParaRPr lang="en-US" sz="1400" dirty="0">
                    <a:solidFill>
                      <a:srgbClr val="000000"/>
                    </a:solidFill>
                    <a:latin typeface="Times New Roman" charset="0"/>
                  </a:endParaRP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PP → Prep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 NP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Times New Roman" charset="0"/>
                    </a:rPr>
                    <a:t>VP → VP PP</a:t>
                  </a:r>
                </a:p>
              </p:txBody>
            </p:sp>
            <p:sp>
              <p:nvSpPr>
                <p:cNvPr id="1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7" y="2643"/>
                  <a:ext cx="254" cy="13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0.9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0.1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0.5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0.2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0.6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0.4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1.0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0.7</a:t>
                  </a:r>
                </a:p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charset="0"/>
                    </a:rPr>
                    <a:t>0.3</a:t>
                  </a:r>
                  <a:endParaRPr lang="en-US" sz="12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929" y="2757"/>
                <a:ext cx="1075" cy="1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prstTxWarp prst="textNoShape">
                  <a:avLst/>
                </a:prstTxWarp>
                <a:spAutoFit/>
              </a:bodyPr>
              <a:lstStyle/>
              <a:p>
                <a:endParaRPr lang="en-US" sz="20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027237" y="3670300"/>
              <a:ext cx="1239837" cy="2197100"/>
            </a:xfrm>
            <a:prstGeom prst="rect">
              <a:avLst/>
            </a:prstGeom>
            <a:solidFill>
              <a:srgbClr val="008000">
                <a:alpha val="35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6601" y="3662065"/>
              <a:ext cx="393700" cy="2197100"/>
            </a:xfrm>
            <a:prstGeom prst="rect">
              <a:avLst/>
            </a:prstGeom>
            <a:solidFill>
              <a:srgbClr val="FF6600">
                <a:alpha val="35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33051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parameter values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090863" y="3352800"/>
          <a:ext cx="35385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6" name="Equation" r:id="rId3" imgW="1905000" imgH="368300" progId="Equation.3">
                  <p:embed/>
                </p:oleObj>
              </mc:Choice>
              <mc:Fallback>
                <p:oleObj name="Equation" r:id="rId3" imgW="1905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3352800"/>
                        <a:ext cx="353853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43400" y="5562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this is what you want to optimize, you can do NO BETTER than MLE!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831492" name="Object 4"/>
          <p:cNvGraphicFramePr>
            <a:graphicFrameLocks noChangeAspect="1"/>
          </p:cNvGraphicFramePr>
          <p:nvPr/>
        </p:nvGraphicFramePr>
        <p:xfrm>
          <a:off x="4657725" y="4662488"/>
          <a:ext cx="31607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7" name="Equation" r:id="rId5" imgW="1701800" imgH="444500" progId="Equation.3">
                  <p:embed/>
                </p:oleObj>
              </mc:Choice>
              <mc:Fallback>
                <p:oleObj name="Equation" r:id="rId5" imgW="1701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4662488"/>
                        <a:ext cx="3160713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493" name="Object 5"/>
          <p:cNvGraphicFramePr>
            <a:graphicFrameLocks noChangeAspect="1"/>
          </p:cNvGraphicFramePr>
          <p:nvPr/>
        </p:nvGraphicFramePr>
        <p:xfrm>
          <a:off x="4572000" y="3900488"/>
          <a:ext cx="26654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8" name="Equation" r:id="rId7" imgW="1435100" imgH="444500" progId="Equation.3">
                  <p:embed/>
                </p:oleObj>
              </mc:Choice>
              <mc:Fallback>
                <p:oleObj name="Equation" r:id="rId7" imgW="143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00488"/>
                        <a:ext cx="2665413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46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flip a coin 100 times.  60 times you </a:t>
            </a:r>
            <a:r>
              <a:rPr lang="en-US" smtClean="0"/>
              <a:t>get heads.</a:t>
            </a:r>
            <a:endParaRPr lang="en-US" dirty="0" smtClean="0"/>
          </a:p>
          <a:p>
            <a:r>
              <a:rPr lang="en-US" dirty="0" smtClean="0"/>
              <a:t>What is the MLE for heads?</a:t>
            </a:r>
          </a:p>
          <a:p>
            <a:pPr lvl="1"/>
            <a:r>
              <a:rPr lang="en-US" dirty="0" err="1" smtClean="0"/>
              <a:t>p(head</a:t>
            </a:r>
            <a:r>
              <a:rPr lang="en-US" dirty="0" smtClean="0"/>
              <a:t>) = 0.60</a:t>
            </a:r>
          </a:p>
          <a:p>
            <a:endParaRPr lang="en-US" dirty="0" smtClean="0"/>
          </a:p>
          <a:p>
            <a:r>
              <a:rPr lang="en-US" dirty="0" smtClean="0"/>
              <a:t>What is the likelihood of the data under this model (each coin flip is a data point)?</a:t>
            </a:r>
          </a:p>
          <a:p>
            <a:pPr lvl="1"/>
            <a:endParaRPr lang="en-US" dirty="0" smtClean="0"/>
          </a:p>
        </p:txBody>
      </p:sp>
      <p:graphicFrame>
        <p:nvGraphicFramePr>
          <p:cNvPr id="893954" name="Object 2"/>
          <p:cNvGraphicFramePr>
            <a:graphicFrameLocks noChangeAspect="1"/>
          </p:cNvGraphicFramePr>
          <p:nvPr/>
        </p:nvGraphicFramePr>
        <p:xfrm>
          <a:off x="2389188" y="4662487"/>
          <a:ext cx="36798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8" name="Equation" r:id="rId3" imgW="1981200" imgH="444500" progId="Equation.3">
                  <p:embed/>
                </p:oleObj>
              </mc:Choice>
              <mc:Fallback>
                <p:oleObj name="Equation" r:id="rId3" imgW="1981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4662487"/>
                        <a:ext cx="367982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561969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log(0.60</a:t>
            </a:r>
            <a:r>
              <a:rPr lang="en-US" sz="2400" baseline="30000" dirty="0" smtClean="0">
                <a:solidFill>
                  <a:srgbClr val="0000FF"/>
                </a:solidFill>
              </a:rPr>
              <a:t>60</a:t>
            </a:r>
            <a:r>
              <a:rPr lang="en-US" sz="2400" dirty="0" smtClean="0">
                <a:solidFill>
                  <a:srgbClr val="0000FF"/>
                </a:solidFill>
              </a:rPr>
              <a:t> * 0.40</a:t>
            </a:r>
            <a:r>
              <a:rPr lang="en-US" sz="2400" baseline="30000" dirty="0" smtClean="0">
                <a:solidFill>
                  <a:srgbClr val="0000FF"/>
                </a:solidFill>
              </a:rPr>
              <a:t>40</a:t>
            </a:r>
            <a:r>
              <a:rPr lang="en-US" sz="2400" dirty="0" smtClean="0">
                <a:solidFill>
                  <a:srgbClr val="0000FF"/>
                </a:solidFill>
              </a:rPr>
              <a:t>) = -67.3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9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do any better?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p(heads</a:t>
            </a:r>
            <a:r>
              <a:rPr lang="en-US" dirty="0" smtClean="0"/>
              <a:t>) = 0.5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log(0.50</a:t>
            </a:r>
            <a:r>
              <a:rPr lang="en-US" sz="2800" baseline="30000" dirty="0" smtClean="0">
                <a:solidFill>
                  <a:srgbClr val="0000FF"/>
                </a:solidFill>
              </a:rPr>
              <a:t>60</a:t>
            </a:r>
            <a:r>
              <a:rPr lang="en-US" sz="2800" dirty="0" smtClean="0">
                <a:solidFill>
                  <a:srgbClr val="0000FF"/>
                </a:solidFill>
              </a:rPr>
              <a:t> * 0.50</a:t>
            </a:r>
            <a:r>
              <a:rPr lang="en-US" sz="2800" baseline="30000" dirty="0" smtClean="0">
                <a:solidFill>
                  <a:srgbClr val="0000FF"/>
                </a:solidFill>
              </a:rPr>
              <a:t>40</a:t>
            </a:r>
            <a:r>
              <a:rPr lang="en-US" sz="2800" dirty="0" smtClean="0">
                <a:solidFill>
                  <a:srgbClr val="0000FF"/>
                </a:solidFill>
              </a:rPr>
              <a:t>) =-69.3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p(heads</a:t>
            </a:r>
            <a:r>
              <a:rPr lang="en-US" dirty="0" smtClean="0"/>
              <a:t>) = 0.7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log(0.70</a:t>
            </a:r>
            <a:r>
              <a:rPr lang="en-US" sz="2800" baseline="30000" dirty="0" smtClean="0">
                <a:solidFill>
                  <a:srgbClr val="0000FF"/>
                </a:solidFill>
              </a:rPr>
              <a:t>60</a:t>
            </a:r>
            <a:r>
              <a:rPr lang="en-US" sz="2800" dirty="0" smtClean="0">
                <a:solidFill>
                  <a:srgbClr val="0000FF"/>
                </a:solidFill>
              </a:rPr>
              <a:t> * 0.30</a:t>
            </a:r>
            <a:r>
              <a:rPr lang="en-US" sz="2800" baseline="30000" dirty="0" smtClean="0">
                <a:solidFill>
                  <a:srgbClr val="0000FF"/>
                </a:solidFill>
              </a:rPr>
              <a:t>40</a:t>
            </a:r>
            <a:r>
              <a:rPr lang="en-US" sz="2800" dirty="0" smtClean="0">
                <a:solidFill>
                  <a:srgbClr val="0000FF"/>
                </a:solidFill>
              </a:rPr>
              <a:t>)=-69.5 </a:t>
            </a:r>
            <a:endParaRPr lang="en-US" dirty="0"/>
          </a:p>
        </p:txBody>
      </p:sp>
      <p:graphicFrame>
        <p:nvGraphicFramePr>
          <p:cNvPr id="894978" name="Object 2"/>
          <p:cNvGraphicFramePr>
            <a:graphicFrameLocks noChangeAspect="1"/>
          </p:cNvGraphicFramePr>
          <p:nvPr/>
        </p:nvGraphicFramePr>
        <p:xfrm>
          <a:off x="1600200" y="2286000"/>
          <a:ext cx="36798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2" name="Equation" r:id="rId3" imgW="1981200" imgH="444500" progId="Equation.3">
                  <p:embed/>
                </p:oleObj>
              </mc:Choice>
              <mc:Fallback>
                <p:oleObj name="Equation" r:id="rId3" imgW="1981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3679825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42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8584"/>
          </a:xfrm>
        </p:spPr>
        <p:txBody>
          <a:bodyPr>
            <a:normAutofit/>
          </a:bodyPr>
          <a:lstStyle/>
          <a:p>
            <a:r>
              <a:rPr lang="en-US" dirty="0" smtClean="0"/>
              <a:t>Idea 1: minimize the squared error (like linear regression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We don’t know what the actual probability values are!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5531"/>
              </p:ext>
            </p:extLst>
          </p:nvPr>
        </p:nvGraphicFramePr>
        <p:xfrm>
          <a:off x="1624769" y="2742011"/>
          <a:ext cx="6162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7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769" y="2742011"/>
                        <a:ext cx="61626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474531"/>
              </p:ext>
            </p:extLst>
          </p:nvPr>
        </p:nvGraphicFramePr>
        <p:xfrm>
          <a:off x="1880009" y="4302579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8" name="Equation" r:id="rId5" imgW="1727200" imgH="304800" progId="Equation.3">
                  <p:embed/>
                </p:oleObj>
              </mc:Choice>
              <mc:Fallback>
                <p:oleObj name="Equation" r:id="rId5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009" y="4302579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672136" y="3462736"/>
            <a:ext cx="1331149" cy="9741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115852" y="4498071"/>
            <a:ext cx="428416" cy="4130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12" y="5920906"/>
            <a:ext cx="350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Ideas?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7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Idea 2: maximum likelihood training</a:t>
            </a:r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259761" y="2322286"/>
          <a:ext cx="35385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2" name="Equation" r:id="rId3" imgW="1905000" imgH="368300" progId="Equation.3">
                  <p:embed/>
                </p:oleObj>
              </mc:Choice>
              <mc:Fallback>
                <p:oleObj name="Equation" r:id="rId3" imgW="1905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761" y="2322286"/>
                        <a:ext cx="353853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2398713" y="3005138"/>
          <a:ext cx="304323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3" name="Equation" r:id="rId5" imgW="1638300" imgH="622300" progId="Equation.3">
                  <p:embed/>
                </p:oleObj>
              </mc:Choice>
              <mc:Fallback>
                <p:oleObj name="Equation" r:id="rId5" imgW="16383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3005138"/>
                        <a:ext cx="3043237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7823" y="5334000"/>
            <a:ext cx="1257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90775" y="6096000"/>
            <a:ext cx="429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solve this?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2390775" y="4157663"/>
          <a:ext cx="34226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4" name="Equation" r:id="rId7" imgW="1841500" imgH="622300" progId="Equation.3">
                  <p:embed/>
                </p:oleObj>
              </mc:Choice>
              <mc:Fallback>
                <p:oleObj name="Equation" r:id="rId7" imgW="18415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4157663"/>
                        <a:ext cx="342265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49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Idea 2: maximum likelihood training</a:t>
            </a:r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259761" y="2322286"/>
          <a:ext cx="35385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0" name="Equation" r:id="rId3" imgW="1905000" imgH="368300" progId="Equation.3">
                  <p:embed/>
                </p:oleObj>
              </mc:Choice>
              <mc:Fallback>
                <p:oleObj name="Equation" r:id="rId3" imgW="1905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761" y="2322286"/>
                        <a:ext cx="353853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2398713" y="3005138"/>
          <a:ext cx="304323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1" name="Equation" r:id="rId5" imgW="1638300" imgH="622300" progId="Equation.3">
                  <p:embed/>
                </p:oleObj>
              </mc:Choice>
              <mc:Fallback>
                <p:oleObj name="Equation" r:id="rId5" imgW="1638300" imgH="622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3005138"/>
                        <a:ext cx="3043237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7823" y="5334000"/>
            <a:ext cx="1257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12076" y="6096000"/>
            <a:ext cx="725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Unfortunately, no closed form solution.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2390775" y="4157663"/>
          <a:ext cx="34226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2" name="Equation" r:id="rId7" imgW="1841500" imgH="622300" progId="Equation.3">
                  <p:embed/>
                </p:oleObj>
              </mc:Choice>
              <mc:Fallback>
                <p:oleObj name="Equation" r:id="rId7" imgW="1841500" imgH="622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4157663"/>
                        <a:ext cx="342265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1148" y="4157436"/>
            <a:ext cx="2806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 plug in our logistic equation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2. take partial derivatives and solve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429" y="1600200"/>
            <a:ext cx="8584619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linear classifier predicts the label based on a weighted, linear combination of the features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For two classes, a linear classifier can be viewed as a plane (</a:t>
            </a:r>
            <a:r>
              <a:rPr lang="en-US" sz="2000" dirty="0" err="1" smtClean="0"/>
              <a:t>hyperplane</a:t>
            </a:r>
            <a:r>
              <a:rPr lang="en-US" sz="2000" dirty="0" smtClean="0"/>
              <a:t>) in the feature space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08539" y="2297491"/>
          <a:ext cx="5650200" cy="39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Equation" r:id="rId3" imgW="2540000" imgH="177800" progId="Equation.3">
                  <p:embed/>
                </p:oleObj>
              </mc:Choice>
              <mc:Fallback>
                <p:oleObj name="Equation" r:id="rId3" imgW="2540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539" y="2297491"/>
                        <a:ext cx="5650200" cy="39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1123646" y="4793346"/>
            <a:ext cx="3120568" cy="24192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79094" y="6348796"/>
            <a:ext cx="3379399" cy="1588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329534" y="4434126"/>
            <a:ext cx="2256976" cy="1572373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063711" y="42974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16111" y="46022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20911" y="39394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597111" y="43736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139911" y="38632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53809" y="46022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4777609" y="56690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311009" y="50594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8009" y="63503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8519" y="452381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7036" y="489494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 rot="3600566" flipH="1">
            <a:off x="3081134" y="3721074"/>
            <a:ext cx="1694759" cy="2075373"/>
          </a:xfrm>
          <a:prstGeom prst="parallelogram">
            <a:avLst>
              <a:gd name="adj" fmla="val 55931"/>
            </a:avLst>
          </a:prstGeom>
          <a:solidFill>
            <a:srgbClr val="FF6600">
              <a:alpha val="6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4244209" y="47546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70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Convex functions look something like: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What are some nice properties about convex functions?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can we find the minimum/maximum of a convex function?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45" y="3011714"/>
            <a:ext cx="1409700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808" y="2586564"/>
            <a:ext cx="33401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Partial derivatives give us the slope in that dimension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Approach:</a:t>
            </a:r>
          </a:p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likelihood can’t increase in any dimension: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increasing likelihood (using the derivative)</a:t>
            </a:r>
            <a:endParaRPr lang="en-US" sz="16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3962400"/>
          <a:ext cx="316944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4" name="Equation" r:id="rId3" imgW="1536700" imgH="406400" progId="Equation.3">
                  <p:embed/>
                </p:oleObj>
              </mc:Choice>
              <mc:Fallback>
                <p:oleObj name="Equation" r:id="rId3" imgW="15367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316944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2895600" y="48768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914400" y="5638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learning rate (how much we want to move in the error direction)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Gradient descent is just one approach</a:t>
            </a:r>
          </a:p>
          <a:p>
            <a:r>
              <a:rPr lang="en-US" dirty="0" smtClean="0"/>
              <a:t>A whole field called convex optimization</a:t>
            </a:r>
            <a:endParaRPr lang="en-US" i="1" dirty="0" smtClean="0"/>
          </a:p>
          <a:p>
            <a:pPr lvl="1"/>
            <a:r>
              <a:rPr lang="en-US" dirty="0" smtClean="0">
                <a:hlinkClick r:id="rId2"/>
              </a:rPr>
              <a:t>http://www.stanford.edu/~boyd/cvxbook/</a:t>
            </a:r>
            <a:endParaRPr lang="en-US" dirty="0" smtClean="0"/>
          </a:p>
          <a:p>
            <a:r>
              <a:rPr lang="en-US" dirty="0" smtClean="0"/>
              <a:t>Lots of well known methods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Conjugate gradient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Generalized Iterative Scaling (GIS)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Improved Iterative Scaling (IIS)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Limited-memory quasi-Newton (L-BFGS)</a:t>
            </a:r>
          </a:p>
          <a:p>
            <a:r>
              <a:rPr lang="en-US" dirty="0" smtClean="0"/>
              <a:t>The key: if we get an error function that is convex, we can minimize/maximize it (eventually)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757714"/>
            <a:ext cx="492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You’re a 1-D creature, and you decide to buy a 2-unit apartment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5491238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16063" y="5490444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31313" y="5485609"/>
            <a:ext cx="31447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634468" y="5492869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6190" y="615647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rooms (very, skinny rooms)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5400000" flipH="1" flipV="1">
            <a:off x="110444" y="5635570"/>
            <a:ext cx="1330478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Your job’s going well and you’re making good money.  You upgrade to a 2-D apartment with 2-units per dimension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rooms (very, flat rooms)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rot="5400000" flipH="1" flipV="1">
            <a:off x="241913" y="4475231"/>
            <a:ext cx="2358555" cy="12941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-205214" y="5321500"/>
            <a:ext cx="1959413" cy="79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 get promoted again and start having kids and decide to upgrade to another dimension.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55839" y="4735875"/>
            <a:ext cx="941748" cy="46885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844685" y="4499429"/>
            <a:ext cx="1368744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226561" y="4789821"/>
            <a:ext cx="1313557" cy="68437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640075" y="5086468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8097" y="5378273"/>
            <a:ext cx="3649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Each time you add a dimension, the amount of space you have to work with goes up exponentially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rooms (very, normal rooms)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Larry Page steps down as CEO of </a:t>
            </a:r>
            <a:r>
              <a:rPr lang="en-US" sz="2400" dirty="0" err="1" smtClean="0">
                <a:solidFill>
                  <a:srgbClr val="000090"/>
                </a:solidFill>
              </a:rPr>
              <a:t>google</a:t>
            </a:r>
            <a:r>
              <a:rPr lang="en-US" sz="2400" dirty="0" smtClean="0">
                <a:solidFill>
                  <a:srgbClr val="000090"/>
                </a:solidFill>
              </a:rPr>
              <a:t> and they ask you if you’d like the job.  You decide to upgrade to a 100,000 dimensional apartment.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952" y="4433450"/>
            <a:ext cx="4922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much room do you have? Can you have a big party?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888" y="5782299"/>
            <a:ext cx="805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100,000</a:t>
            </a:r>
            <a:r>
              <a:rPr lang="en-US" sz="2400" dirty="0" smtClean="0">
                <a:solidFill>
                  <a:srgbClr val="0000FF"/>
                </a:solidFill>
              </a:rPr>
              <a:t> rooms (it’s very quiet and lonely…) = ~10</a:t>
            </a:r>
            <a:r>
              <a:rPr lang="en-US" sz="2400" baseline="30000" dirty="0" smtClean="0">
                <a:solidFill>
                  <a:srgbClr val="0000FF"/>
                </a:solidFill>
              </a:rPr>
              <a:t>30</a:t>
            </a:r>
            <a:r>
              <a:rPr lang="en-US" sz="2400" dirty="0" smtClean="0">
                <a:solidFill>
                  <a:srgbClr val="0000FF"/>
                </a:solidFill>
              </a:rPr>
              <a:t> rooms per person if you invited everyone on the planet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62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Because logistic regression has fewer constraints (than, say NB) it has a lot more options</a:t>
            </a:r>
          </a:p>
          <a:p>
            <a:r>
              <a:rPr lang="en-US" dirty="0" smtClean="0"/>
              <a:t>We’re trying to find 100,000 </a:t>
            </a:r>
            <a:r>
              <a:rPr lang="en-US" i="1" dirty="0" err="1" smtClean="0"/>
              <a:t>w</a:t>
            </a:r>
            <a:r>
              <a:rPr lang="en-US" dirty="0" smtClean="0"/>
              <a:t> values (or a point in a 100,000 dimensional space)</a:t>
            </a:r>
          </a:p>
          <a:p>
            <a:r>
              <a:rPr lang="en-US" dirty="0" smtClean="0"/>
              <a:t>It’s easy for logistic regression to fit to nuances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the data: </a:t>
            </a:r>
            <a:r>
              <a:rPr lang="en-US" sz="3600" dirty="0" err="1" smtClean="0">
                <a:solidFill>
                  <a:srgbClr val="0000FF"/>
                </a:solidFill>
              </a:rPr>
              <a:t>overfitting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48" y="16002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800075" y="2680844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7" name="Equation" r:id="rId3" imgW="2184400" imgH="203200" progId="Equation.3">
                  <p:embed/>
                </p:oleObj>
              </mc:Choice>
              <mc:Fallback>
                <p:oleObj name="Equation" r:id="rId3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75" y="2680844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0737" y="3835272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weights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551875" y="3314981"/>
            <a:ext cx="681654" cy="3589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997433" y="3380751"/>
            <a:ext cx="725199" cy="270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87714" y="3878818"/>
            <a:ext cx="129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real value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758825" y="5265738"/>
          <a:ext cx="72866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8" name="Equation" r:id="rId5" imgW="3238500" imgH="304800" progId="Equation.3">
                  <p:embed/>
                </p:oleObj>
              </mc:Choice>
              <mc:Fallback>
                <p:oleObj name="Equation" r:id="rId5" imgW="3238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5265738"/>
                        <a:ext cx="72866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2292" y="4584095"/>
            <a:ext cx="831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Learn weights by minimizing the square error on the training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793984" y="3548873"/>
            <a:ext cx="572798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292" y="1717524"/>
            <a:ext cx="831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 the response based on a weighted, linear combination of the features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>
                <a:ea typeface="ＭＳ Ｐゴシック" pitchFamily="-110" charset="-128"/>
                <a:cs typeface="ＭＳ Ｐゴシック" pitchFamily="-110" charset="-128"/>
              </a:rPr>
              <a:t>Overfitting</a:t>
            </a:r>
            <a:endParaRPr lang="en-US" sz="36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409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9558" y="1563291"/>
            <a:ext cx="5441817" cy="381034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23782" y="5593159"/>
            <a:ext cx="8485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these points as </a:t>
            </a:r>
            <a:r>
              <a:rPr lang="en-US" sz="2800" b="1" dirty="0" smtClean="0">
                <a:solidFill>
                  <a:srgbClr val="FF0000"/>
                </a:solidFill>
              </a:rPr>
              <a:t>training</a:t>
            </a:r>
            <a:r>
              <a:rPr lang="en-US" sz="2800" dirty="0" smtClean="0">
                <a:solidFill>
                  <a:srgbClr val="FF0000"/>
                </a:solidFill>
              </a:rPr>
              <a:t> data, which is a better line to learn to separate the points?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graphicFrame>
        <p:nvGraphicFramePr>
          <p:cNvPr id="191490" name="Object 4"/>
          <p:cNvGraphicFramePr>
            <a:graphicFrameLocks noChangeAspect="1"/>
          </p:cNvGraphicFramePr>
          <p:nvPr/>
        </p:nvGraphicFramePr>
        <p:xfrm>
          <a:off x="1296459" y="1751013"/>
          <a:ext cx="6162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3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459" y="1751013"/>
                        <a:ext cx="61626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648" y="2978668"/>
            <a:ext cx="836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want to avoid any </a:t>
            </a:r>
            <a:r>
              <a:rPr lang="en-US" sz="2400" dirty="0" smtClean="0">
                <a:solidFill>
                  <a:srgbClr val="0000FF"/>
                </a:solidFill>
              </a:rPr>
              <a:t>single</a:t>
            </a:r>
            <a:r>
              <a:rPr lang="en-US" sz="2400" dirty="0" smtClean="0">
                <a:solidFill>
                  <a:srgbClr val="0000FF"/>
                </a:solidFill>
              </a:rPr>
              <a:t> feature from having </a:t>
            </a:r>
            <a:r>
              <a:rPr lang="en-US" sz="2400" dirty="0" smtClean="0">
                <a:solidFill>
                  <a:srgbClr val="0000FF"/>
                </a:solidFill>
              </a:rPr>
              <a:t>too much weight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612648" y="3867872"/>
          <a:ext cx="42941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4" name="Equation" r:id="rId5" imgW="2311400" imgH="622300" progId="Equation.3">
                  <p:embed/>
                </p:oleObj>
              </mc:Choice>
              <mc:Fallback>
                <p:oleObj name="Equation" r:id="rId5" imgW="2311400" imgH="622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" y="3867872"/>
                        <a:ext cx="4294187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4428" y="4098704"/>
            <a:ext cx="26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normal MLE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5619" y="5757333"/>
            <a:ext cx="2161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ideas?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graphicFrame>
        <p:nvGraphicFramePr>
          <p:cNvPr id="191490" name="Object 4"/>
          <p:cNvGraphicFramePr>
            <a:graphicFrameLocks noChangeAspect="1"/>
          </p:cNvGraphicFramePr>
          <p:nvPr/>
        </p:nvGraphicFramePr>
        <p:xfrm>
          <a:off x="1296459" y="1751013"/>
          <a:ext cx="6162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3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459" y="1751013"/>
                        <a:ext cx="61626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612648" y="3867872"/>
          <a:ext cx="42941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4" name="Equation" r:id="rId5" imgW="2311400" imgH="622300" progId="Equation.3">
                  <p:embed/>
                </p:oleObj>
              </mc:Choice>
              <mc:Fallback>
                <p:oleObj name="Equation" r:id="rId5" imgW="2311400" imgH="622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" y="3867872"/>
                        <a:ext cx="4294187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591689" y="5473408"/>
          <a:ext cx="54975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5" name="Equation" r:id="rId7" imgW="2959100" imgH="622300" progId="Equation.3">
                  <p:embed/>
                </p:oleObj>
              </mc:Choice>
              <mc:Fallback>
                <p:oleObj name="Equation" r:id="rId7" imgW="2959100" imgH="622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89" y="5473408"/>
                        <a:ext cx="5497512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4428" y="4098704"/>
            <a:ext cx="26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normal MLE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4428" y="5647453"/>
            <a:ext cx="26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regularized MLE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6835" y="5647453"/>
            <a:ext cx="1182366" cy="978480"/>
          </a:xfrm>
          <a:prstGeom prst="rect">
            <a:avLst/>
          </a:prstGeom>
          <a:solidFill>
            <a:srgbClr val="008000">
              <a:alpha val="2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648" y="2978668"/>
            <a:ext cx="836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want to avoid any </a:t>
            </a:r>
            <a:r>
              <a:rPr lang="en-US" sz="2400" dirty="0" smtClean="0">
                <a:solidFill>
                  <a:srgbClr val="0000FF"/>
                </a:solidFill>
              </a:rPr>
              <a:t>single</a:t>
            </a:r>
            <a:r>
              <a:rPr lang="en-US" sz="2400" dirty="0" smtClean="0">
                <a:solidFill>
                  <a:srgbClr val="0000FF"/>
                </a:solidFill>
              </a:rPr>
              <a:t> feature from having </a:t>
            </a:r>
            <a:r>
              <a:rPr lang="en-US" sz="2400" dirty="0" smtClean="0">
                <a:solidFill>
                  <a:srgbClr val="0000FF"/>
                </a:solidFill>
              </a:rPr>
              <a:t>too much weight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</a:t>
            </a:r>
            <a:r>
              <a:rPr lang="en-US" dirty="0" err="1" smtClean="0"/>
              <a:t>overfitting</a:t>
            </a:r>
            <a:r>
              <a:rPr lang="en-US" dirty="0" smtClean="0"/>
              <a:t>: regularization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61880" y="1620762"/>
          <a:ext cx="54975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9" name="Equation" r:id="rId3" imgW="2959100" imgH="622300" progId="Equation.3">
                  <p:embed/>
                </p:oleObj>
              </mc:Choice>
              <mc:Fallback>
                <p:oleObj name="Equation" r:id="rId3" imgW="2959100" imgH="622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80" y="1620762"/>
                        <a:ext cx="5497512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4619" y="1794807"/>
            <a:ext cx="26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regularized MLE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7026" y="1794807"/>
            <a:ext cx="1182366" cy="978480"/>
          </a:xfrm>
          <a:prstGeom prst="rect">
            <a:avLst/>
          </a:prstGeom>
          <a:solidFill>
            <a:srgbClr val="008000">
              <a:alpha val="2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902" y="4378476"/>
            <a:ext cx="377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penalize large weights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encourage smaller weights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902" y="3302000"/>
            <a:ext cx="752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affect will this have on the learned weights assuming a positive </a:t>
            </a:r>
            <a:r>
              <a:rPr lang="en-US" sz="2400" dirty="0" err="1" smtClean="0">
                <a:solidFill>
                  <a:srgbClr val="FF0000"/>
                </a:solidFill>
              </a:rPr>
              <a:t>α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27" y="5409290"/>
            <a:ext cx="7529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 still a convex problem!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 equivalent to assuming your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are distributed from a Gaussian with mean </a:t>
            </a:r>
            <a:r>
              <a:rPr lang="en-US" sz="2400" dirty="0" smtClean="0">
                <a:solidFill>
                  <a:srgbClr val="0000FF"/>
                </a:solidFill>
              </a:rPr>
              <a:t>0 (called a prior)</a:t>
            </a:r>
            <a:endParaRPr lang="en-US" sz="2400" baseline="-250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vs.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NB and logistic regression look very similar</a:t>
            </a:r>
          </a:p>
          <a:p>
            <a:pPr lvl="1"/>
            <a:r>
              <a:rPr lang="en-US" dirty="0" smtClean="0"/>
              <a:t>both are probabilistic models</a:t>
            </a:r>
          </a:p>
          <a:p>
            <a:pPr lvl="1"/>
            <a:r>
              <a:rPr lang="en-US" dirty="0" smtClean="0"/>
              <a:t>both are linear</a:t>
            </a:r>
          </a:p>
          <a:p>
            <a:pPr lvl="1"/>
            <a:r>
              <a:rPr lang="en-US" dirty="0" smtClean="0"/>
              <a:t>both learn parameters that maximize the log-likelihood of the training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are they different?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vs. Logistic regression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0943" y="1643929"/>
            <a:ext cx="157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NB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25143" y="1643929"/>
            <a:ext cx="291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Logistic regression</a:t>
            </a:r>
            <a:endParaRPr lang="en-US" sz="2400" dirty="0"/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644525" y="2738438"/>
          <a:ext cx="374332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6" name="Equation" r:id="rId3" imgW="3060700" imgH="203200" progId="Equation.3">
                  <p:embed/>
                </p:oleObj>
              </mc:Choice>
              <mc:Fallback>
                <p:oleObj name="Equation" r:id="rId3" imgW="30607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738438"/>
                        <a:ext cx="3743325" cy="24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2173" y="3652762"/>
            <a:ext cx="38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Estimates the weights under the strict assumption that the features are independent</a:t>
            </a:r>
          </a:p>
          <a:p>
            <a:endParaRPr lang="en-US" sz="2000" dirty="0" smtClean="0"/>
          </a:p>
          <a:p>
            <a:r>
              <a:rPr lang="en-US" sz="2000" dirty="0" smtClean="0"/>
              <a:t>Naïve </a:t>
            </a:r>
            <a:r>
              <a:rPr lang="en-US" sz="2000" dirty="0" err="1" smtClean="0"/>
              <a:t>bayes</a:t>
            </a:r>
            <a:r>
              <a:rPr lang="en-US" sz="2000" dirty="0" smtClean="0"/>
              <a:t> is called a </a:t>
            </a:r>
            <a:r>
              <a:rPr lang="en-US" sz="2000" i="1" dirty="0" smtClean="0"/>
              <a:t>generative</a:t>
            </a:r>
            <a:r>
              <a:rPr lang="en-US" sz="2000" dirty="0" smtClean="0"/>
              <a:t> model; it models the joint distribution </a:t>
            </a:r>
            <a:r>
              <a:rPr lang="en-US" sz="2000" dirty="0" err="1" smtClean="0"/>
              <a:t>p(features</a:t>
            </a:r>
            <a:r>
              <a:rPr lang="en-US" sz="2000" dirty="0" smtClean="0"/>
              <a:t>, labels)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7648" y="3635832"/>
            <a:ext cx="38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NB assumption doesn’t hold, </a:t>
            </a:r>
            <a:r>
              <a:rPr lang="en-US" sz="2000" dirty="0" smtClean="0"/>
              <a:t>we can </a:t>
            </a:r>
            <a:r>
              <a:rPr lang="en-US" sz="2000" dirty="0" smtClean="0"/>
              <a:t>adjust the weights to compensate for this</a:t>
            </a:r>
          </a:p>
          <a:p>
            <a:endParaRPr lang="en-US" sz="2000" dirty="0" smtClean="0"/>
          </a:p>
          <a:p>
            <a:r>
              <a:rPr lang="en-US" sz="2000" dirty="0" smtClean="0"/>
              <a:t>Logistic regression is called a </a:t>
            </a:r>
            <a:r>
              <a:rPr lang="en-US" sz="2000" i="1" dirty="0" smtClean="0"/>
              <a:t>discriminative</a:t>
            </a:r>
            <a:r>
              <a:rPr lang="en-US" sz="2000" dirty="0" smtClean="0"/>
              <a:t> model; it models the conditional distribution directly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p(labels</a:t>
            </a:r>
            <a:r>
              <a:rPr lang="en-US" sz="2000" dirty="0" smtClean="0"/>
              <a:t> | features)</a:t>
            </a:r>
            <a:endParaRPr lang="en-US" sz="2000" dirty="0"/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5164668" y="2446410"/>
          <a:ext cx="24431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7" name="Equation" r:id="rId5" imgW="1333500" imgH="381000" progId="Equation.3">
                  <p:embed/>
                </p:oleObj>
              </mc:Choice>
              <mc:Fallback>
                <p:oleObj name="Equation" r:id="rId5" imgW="1333500" imgH="38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668" y="2446410"/>
                        <a:ext cx="244316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historical perspective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04950"/>
            <a:ext cx="6400800" cy="3848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7143" y="5684761"/>
            <a:ext cx="7644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http://www.reputation.com/blog/2010/02/17/privacy-a-historical-perspective/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best chess state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4536" y="4620448"/>
            <a:ext cx="7344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a function that takes as input a “state” representation of tic </a:t>
            </a:r>
            <a:r>
              <a:rPr lang="en-US" sz="2400" dirty="0" err="1" smtClean="0"/>
              <a:t>tac</a:t>
            </a:r>
            <a:r>
              <a:rPr lang="en-US" sz="2400" dirty="0" smtClean="0"/>
              <a:t> toe and scores how good it is for you if you’re X.  </a:t>
            </a:r>
            <a:r>
              <a:rPr lang="en-US" sz="2400" dirty="0" smtClean="0">
                <a:solidFill>
                  <a:srgbClr val="FF0000"/>
                </a:solidFill>
              </a:rPr>
              <a:t>How would you do it?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86" y="1705512"/>
            <a:ext cx="26797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1777" y="6069105"/>
            <a:ext cx="734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(Called a </a:t>
            </a:r>
            <a:r>
              <a:rPr lang="en-US" sz="2400" i="1" dirty="0" smtClean="0">
                <a:solidFill>
                  <a:srgbClr val="0000FF"/>
                </a:solidFill>
              </a:rPr>
              <a:t>state evaluation function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8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school optimization</a:t>
            </a:r>
            <a:endParaRPr lang="en-US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3999"/>
            <a:ext cx="8178800" cy="50316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Possible </a:t>
            </a:r>
            <a:r>
              <a:rPr lang="en-US" sz="2400" dirty="0"/>
              <a:t>parses (or whatever) have </a:t>
            </a:r>
            <a:r>
              <a:rPr lang="en-US" sz="2400" dirty="0" smtClean="0"/>
              <a:t>scores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Pick the one with the best </a:t>
            </a:r>
            <a:r>
              <a:rPr lang="en-US" sz="2400" dirty="0" smtClean="0"/>
              <a:t>score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do you define the score?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Completely ad hoc!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Throw anything you want into the</a:t>
            </a:r>
            <a:r>
              <a:rPr lang="en-US" sz="2400" b="1" dirty="0" smtClean="0"/>
              <a:t> mix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Add a bonus for this, a penalty for that, etc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State evaluation function for chess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412681" name="Picture 9" descr="C:\Documents and Settings\Jason Eisner\Application Data\Microsoft\Media Catalog\Downloaded Clips\cl74\j029023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216" y="4574418"/>
            <a:ext cx="1958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school optimization</a:t>
            </a:r>
            <a:endParaRPr lang="en-US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3999"/>
            <a:ext cx="8178800" cy="50316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“Learning”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500" dirty="0" smtClean="0"/>
              <a:t>adjust </a:t>
            </a:r>
            <a:r>
              <a:rPr lang="en-US" sz="2500" dirty="0"/>
              <a:t>bonuses and penalties by hand to improve performance. </a:t>
            </a:r>
            <a:r>
              <a:rPr lang="en-US" sz="2500" dirty="0" err="1">
                <a:sym typeface="Wingdings" charset="2"/>
              </a:rPr>
              <a:t></a:t>
            </a: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800" dirty="0"/>
              <a:t>Total kludge, but totally flexible too 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throw in </a:t>
            </a:r>
            <a:r>
              <a:rPr lang="en-US" sz="2400" b="1" dirty="0"/>
              <a:t>any </a:t>
            </a:r>
            <a:r>
              <a:rPr lang="en-US" sz="2400" dirty="0"/>
              <a:t>intuitions you might </a:t>
            </a:r>
            <a:r>
              <a:rPr lang="en-US" sz="2400" dirty="0" smtClean="0"/>
              <a:t>have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But we’re purists… we only use probabilities!</a:t>
            </a:r>
            <a:endParaRPr lang="en-US" sz="2700" dirty="0"/>
          </a:p>
        </p:txBody>
      </p:sp>
      <p:pic>
        <p:nvPicPr>
          <p:cNvPr id="5" name="Picture 9" descr="C:\Documents and Settings\Jason Eisner\Application Data\Microsoft\Media Catalog\Downloaded Clips\cl74\j029023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216" y="4574418"/>
            <a:ext cx="1958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/>
        </p:nvGraphicFramePr>
        <p:xfrm>
          <a:off x="1250043" y="1751806"/>
          <a:ext cx="6162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043" y="1751806"/>
                        <a:ext cx="61626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4"/>
          <p:cNvGraphicFramePr>
            <a:graphicFrameLocks noChangeAspect="1"/>
          </p:cNvGraphicFramePr>
          <p:nvPr/>
        </p:nvGraphicFramePr>
        <p:xfrm>
          <a:off x="1674813" y="2984500"/>
          <a:ext cx="45831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2501900" imgH="393700" progId="Equation.3">
                  <p:embed/>
                </p:oleObj>
              </mc:Choice>
              <mc:Fallback>
                <p:oleObj name="Equation" r:id="rId5" imgW="2501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984500"/>
                        <a:ext cx="45831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780754"/>
              </p:ext>
            </p:extLst>
          </p:nvPr>
        </p:nvGraphicFramePr>
        <p:xfrm>
          <a:off x="1319213" y="4133850"/>
          <a:ext cx="6350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7" imgW="3467100" imgH="241300" progId="Equation.3">
                  <p:embed/>
                </p:oleObj>
              </mc:Choice>
              <mc:Fallback>
                <p:oleObj name="Equation" r:id="rId7" imgW="346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133850"/>
                        <a:ext cx="63500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/>
        </p:nvGraphicFramePr>
        <p:xfrm>
          <a:off x="2093913" y="5616575"/>
          <a:ext cx="48148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9" imgW="2628900" imgH="355600" progId="Equation.3">
                  <p:embed/>
                </p:oleObj>
              </mc:Choice>
              <mc:Fallback>
                <p:oleObj name="Equation" r:id="rId9" imgW="262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5616575"/>
                        <a:ext cx="48148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93143" y="4777619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174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“revolution”?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Probabilities!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31" y="2404230"/>
            <a:ext cx="2646740" cy="3197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“revolution”?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Probabilities!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31" y="2404230"/>
            <a:ext cx="2646740" cy="3197507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1524000"/>
            <a:ext cx="5334000" cy="310854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urier New" charset="0"/>
              </a:rPr>
              <a:t>Expos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é at 9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Impact" charset="0"/>
                <a:ea typeface="Courier New" charset="0"/>
                <a:cs typeface="Courier New" charset="0"/>
              </a:rPr>
              <a:t>Probabilistic Revolution</a:t>
            </a:r>
            <a:br>
              <a:rPr lang="en-US" dirty="0">
                <a:latin typeface="Impact" charset="0"/>
                <a:ea typeface="Courier New" charset="0"/>
                <a:cs typeface="Courier New" charset="0"/>
              </a:rPr>
            </a:br>
            <a:r>
              <a:rPr lang="en-US" dirty="0">
                <a:latin typeface="Impact" charset="0"/>
                <a:ea typeface="Courier New" charset="0"/>
                <a:cs typeface="Courier New" charset="0"/>
              </a:rPr>
              <a:t>Not Really a Revolution, </a:t>
            </a:r>
            <a:br>
              <a:rPr lang="en-US" dirty="0">
                <a:latin typeface="Impact" charset="0"/>
                <a:ea typeface="Courier New" charset="0"/>
                <a:cs typeface="Courier New" charset="0"/>
              </a:rPr>
            </a:br>
            <a:r>
              <a:rPr lang="en-US" dirty="0">
                <a:latin typeface="Impact" charset="0"/>
                <a:ea typeface="Courier New" charset="0"/>
                <a:cs typeface="Courier New" charset="0"/>
              </a:rPr>
              <a:t>Critics Say</a:t>
            </a:r>
            <a:br>
              <a:rPr lang="en-US" dirty="0">
                <a:latin typeface="Impact" charset="0"/>
                <a:ea typeface="Courier New" charset="0"/>
                <a:cs typeface="Courier New" charset="0"/>
              </a:rPr>
            </a:br>
            <a:endParaRPr lang="en-US" sz="1000" dirty="0">
              <a:latin typeface="Impact" charset="0"/>
              <a:ea typeface="Courier New" charset="0"/>
              <a:cs typeface="Courier New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omic Sans MS" charset="0"/>
                <a:ea typeface="Courier New" charset="0"/>
                <a:cs typeface="Courier New" charset="0"/>
              </a:rPr>
              <a:t>P</a:t>
            </a:r>
            <a:r>
              <a:rPr lang="en-US" sz="2400" dirty="0" smtClean="0">
                <a:latin typeface="Comic Sans MS" charset="0"/>
                <a:ea typeface="Courier New" charset="0"/>
                <a:cs typeface="Courier New" charset="0"/>
              </a:rPr>
              <a:t>robabilities </a:t>
            </a:r>
            <a:r>
              <a:rPr lang="en-US" sz="2400" dirty="0">
                <a:latin typeface="Comic Sans MS" charset="0"/>
                <a:ea typeface="Courier New" charset="0"/>
                <a:cs typeface="Courier New" charset="0"/>
              </a:rPr>
              <a:t>no more </a:t>
            </a:r>
            <a:br>
              <a:rPr lang="en-US" sz="2400" dirty="0">
                <a:latin typeface="Comic Sans MS" charset="0"/>
                <a:ea typeface="Courier New" charset="0"/>
                <a:cs typeface="Courier New" charset="0"/>
              </a:rPr>
            </a:br>
            <a:r>
              <a:rPr lang="en-US" sz="2400" dirty="0">
                <a:latin typeface="Comic Sans MS" charset="0"/>
                <a:ea typeface="Courier New" charset="0"/>
                <a:cs typeface="Courier New" charset="0"/>
              </a:rPr>
              <a:t>than scores in disguise</a:t>
            </a:r>
            <a:endParaRPr lang="en-US" sz="2400" dirty="0">
              <a:latin typeface="Impact" charset="0"/>
              <a:ea typeface="Courier New" charset="0"/>
              <a:cs typeface="Courier New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charset="0"/>
                <a:ea typeface="Courier New" charset="0"/>
                <a:cs typeface="Courier New" charset="0"/>
              </a:rPr>
              <a:t>“We’re just adding stuff up like the old corrupt regime did,” admits spokesperson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62830"/>
            <a:ext cx="8204200" cy="1143000"/>
          </a:xfrm>
        </p:spPr>
        <p:txBody>
          <a:bodyPr/>
          <a:lstStyle/>
          <a:p>
            <a:r>
              <a:rPr kumimoji="0" lang="en-US" sz="3600" dirty="0" err="1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Probabilists</a:t>
            </a:r>
            <a:r>
              <a:rPr kumimoji="0" lang="en-US" sz="3600" dirty="0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   Rally   Behind    Paradigm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5181600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None/>
            </a:pPr>
            <a:r>
              <a:rPr lang="en-US" sz="2400" dirty="0">
                <a:latin typeface="Comic Sans MS" charset="0"/>
              </a:rPr>
              <a:t>“.2, .4, .6, .8!  We’re not </a:t>
            </a:r>
            <a:r>
              <a:rPr lang="en-US" sz="2400" dirty="0" err="1">
                <a:latin typeface="Comic Sans MS" charset="0"/>
              </a:rPr>
              <a:t>gonna</a:t>
            </a:r>
            <a:r>
              <a:rPr lang="en-US" sz="2400" dirty="0">
                <a:latin typeface="Comic Sans MS" charset="0"/>
              </a:rPr>
              <a:t> take your bait!”</a:t>
            </a:r>
            <a:endParaRPr lang="en-US" sz="2800" dirty="0"/>
          </a:p>
          <a:p>
            <a:pPr marL="457200" indent="-457200">
              <a:lnSpc>
                <a:spcPct val="130000"/>
              </a:lnSpc>
              <a:buFont typeface="Wingdings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Can estimate </a:t>
            </a:r>
            <a:r>
              <a:rPr lang="en-US" sz="2400" u="sng" dirty="0">
                <a:solidFill>
                  <a:srgbClr val="FF0000"/>
                </a:solidFill>
              </a:rPr>
              <a:t>our</a:t>
            </a:r>
            <a:r>
              <a:rPr lang="en-US" sz="2400" dirty="0">
                <a:solidFill>
                  <a:srgbClr val="FF0000"/>
                </a:solidFill>
              </a:rPr>
              <a:t> parameters </a:t>
            </a:r>
            <a:r>
              <a:rPr lang="en-US" sz="2400" i="1" dirty="0">
                <a:solidFill>
                  <a:srgbClr val="FF0000"/>
                </a:solidFill>
              </a:rPr>
              <a:t>automatically</a:t>
            </a:r>
            <a:r>
              <a:rPr lang="en-US" sz="2400" dirty="0"/>
              <a:t> </a:t>
            </a:r>
          </a:p>
          <a:p>
            <a:pPr marL="914400" lvl="1" indent="-342900"/>
            <a:r>
              <a:rPr lang="en-US" sz="2000" dirty="0"/>
              <a:t>e.g., </a:t>
            </a:r>
            <a:r>
              <a:rPr lang="en-US" sz="2000" dirty="0" smtClean="0"/>
              <a:t>p</a:t>
            </a:r>
            <a:r>
              <a:rPr lang="en-US" sz="2000" dirty="0"/>
              <a:t>(t7 | t5, t6)               (</a:t>
            </a:r>
            <a:r>
              <a:rPr lang="en-US" sz="2000" dirty="0" smtClean="0"/>
              <a:t>trigram </a:t>
            </a:r>
            <a:r>
              <a:rPr lang="en-US" sz="2000" dirty="0"/>
              <a:t>probability)</a:t>
            </a:r>
          </a:p>
          <a:p>
            <a:pPr marL="914400" lvl="1" indent="-342900"/>
            <a:r>
              <a:rPr lang="en-US" sz="2000" dirty="0"/>
              <a:t>from supervised or unsupervised data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sz="2400" u="sng" dirty="0">
                <a:solidFill>
                  <a:srgbClr val="FF0000"/>
                </a:solidFill>
              </a:rPr>
              <a:t>Our</a:t>
            </a:r>
            <a:r>
              <a:rPr lang="en-US" sz="2400" dirty="0">
                <a:solidFill>
                  <a:srgbClr val="FF0000"/>
                </a:solidFill>
              </a:rPr>
              <a:t> results are more meaningful</a:t>
            </a:r>
          </a:p>
          <a:p>
            <a:pPr marL="914400" lvl="1" indent="-342900"/>
            <a:r>
              <a:rPr lang="en-US" sz="2000" dirty="0"/>
              <a:t>Can use probabilities to place bets, quantify risk</a:t>
            </a:r>
          </a:p>
          <a:p>
            <a:pPr marL="914400" lvl="1" indent="-342900"/>
            <a:r>
              <a:rPr lang="en-US" sz="2000" dirty="0"/>
              <a:t>e.g., how sure are we that this is the correct parse?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sz="2400" u="sng" dirty="0">
                <a:solidFill>
                  <a:srgbClr val="FF0000"/>
                </a:solidFill>
              </a:rPr>
              <a:t>Our</a:t>
            </a:r>
            <a:r>
              <a:rPr lang="en-US" sz="2400" dirty="0">
                <a:solidFill>
                  <a:srgbClr val="FF0000"/>
                </a:solidFill>
              </a:rPr>
              <a:t> results can be meaningfully combined </a:t>
            </a:r>
            <a:r>
              <a:rPr lang="en-US" sz="2400" dirty="0" err="1">
                <a:solidFill>
                  <a:srgbClr val="FF0000"/>
                </a:solidFill>
                <a:sym typeface="Symbol" charset="2"/>
              </a:rPr>
              <a:t></a:t>
            </a:r>
            <a:r>
              <a:rPr lang="en-US" sz="2400" dirty="0">
                <a:solidFill>
                  <a:srgbClr val="FF0000"/>
                </a:solidFill>
              </a:rPr>
              <a:t> modularity! </a:t>
            </a:r>
          </a:p>
          <a:p>
            <a:pPr marL="914400" lvl="1" indent="-342900"/>
            <a:r>
              <a:rPr lang="en-US" sz="2000" dirty="0"/>
              <a:t>Multiply </a:t>
            </a:r>
            <a:r>
              <a:rPr lang="en-US" sz="2000" dirty="0" err="1"/>
              <a:t>indep</a:t>
            </a:r>
            <a:r>
              <a:rPr lang="en-US" sz="2000" dirty="0"/>
              <a:t>. conditional </a:t>
            </a:r>
            <a:r>
              <a:rPr lang="en-US" sz="2000" dirty="0" err="1"/>
              <a:t>probs</a:t>
            </a:r>
            <a:r>
              <a:rPr lang="en-US" sz="2000" dirty="0"/>
              <a:t> – normalized, unlike scores</a:t>
            </a:r>
          </a:p>
          <a:p>
            <a:pPr marL="914400" lvl="1" indent="-342900"/>
            <a:r>
              <a:rPr lang="en-US" sz="2000" dirty="0" err="1"/>
              <a:t>p(English</a:t>
            </a:r>
            <a:r>
              <a:rPr lang="en-US" sz="2000" dirty="0"/>
              <a:t> text) * </a:t>
            </a:r>
            <a:r>
              <a:rPr lang="en-US" sz="2000" dirty="0" err="1"/>
              <a:t>p(English</a:t>
            </a:r>
            <a:r>
              <a:rPr lang="en-US" sz="2000" dirty="0"/>
              <a:t> phonemes | English text) * </a:t>
            </a:r>
            <a:r>
              <a:rPr lang="en-US" sz="2000" dirty="0" err="1"/>
              <a:t>p(Jap</a:t>
            </a:r>
            <a:r>
              <a:rPr lang="en-US" sz="2000" dirty="0"/>
              <a:t>. phonemes | English phonemes) * </a:t>
            </a:r>
            <a:r>
              <a:rPr lang="en-US" sz="2000" dirty="0" err="1"/>
              <a:t>p(Jap</a:t>
            </a:r>
            <a:r>
              <a:rPr lang="en-US" sz="2000" dirty="0"/>
              <a:t>. text | Jap. phonemes)</a:t>
            </a:r>
          </a:p>
          <a:p>
            <a:pPr marL="914400" lvl="1" indent="-342900"/>
            <a:r>
              <a:rPr lang="en-US" sz="2000" dirty="0" err="1"/>
              <a:t>p(semantics</a:t>
            </a:r>
            <a:r>
              <a:rPr lang="en-US" sz="2000" dirty="0"/>
              <a:t>) * </a:t>
            </a:r>
            <a:r>
              <a:rPr lang="en-US" sz="2000" dirty="0" err="1"/>
              <a:t>p(syntax</a:t>
            </a:r>
            <a:r>
              <a:rPr lang="en-US" sz="2000" dirty="0"/>
              <a:t> | semantics) * </a:t>
            </a:r>
            <a:r>
              <a:rPr lang="en-US" sz="2000" dirty="0" err="1"/>
              <a:t>p(morphology</a:t>
            </a:r>
            <a:r>
              <a:rPr lang="en-US" sz="2000" dirty="0"/>
              <a:t> | syntax) * </a:t>
            </a:r>
            <a:r>
              <a:rPr lang="en-US" sz="2000" dirty="0" err="1"/>
              <a:t>p(phonology</a:t>
            </a:r>
            <a:r>
              <a:rPr lang="en-US" sz="2000" dirty="0"/>
              <a:t> | morphology) * </a:t>
            </a:r>
            <a:r>
              <a:rPr lang="en-US" sz="2000" dirty="0" err="1"/>
              <a:t>p(sounds</a:t>
            </a:r>
            <a:r>
              <a:rPr lang="en-US" sz="2000" dirty="0"/>
              <a:t> | phonology)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5118100" y="-20560"/>
            <a:ext cx="1454244" cy="64633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Impact" charset="0"/>
                <a:ea typeface="Courier New" charset="0"/>
                <a:cs typeface="Courier New" charset="0"/>
              </a:rPr>
              <a:t>83% of</a:t>
            </a: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5462588" y="838200"/>
            <a:ext cx="415498" cy="64633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Impact" charset="0"/>
                <a:ea typeface="Courier New" charset="0"/>
                <a:cs typeface="Courier New" charset="0"/>
              </a:rPr>
              <a:t>^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3975"/>
            <a:ext cx="8585200" cy="1143000"/>
          </a:xfrm>
        </p:spPr>
        <p:txBody>
          <a:bodyPr/>
          <a:lstStyle/>
          <a:p>
            <a:r>
              <a:rPr kumimoji="0" lang="en-US" sz="3600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Probabilists Regret Being Bound by Principle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Ad-hoc approach does have one advantage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Consider e.g. Naïve </a:t>
            </a:r>
            <a:r>
              <a:rPr lang="en-US" sz="2400" dirty="0" err="1"/>
              <a:t>Bayes</a:t>
            </a:r>
            <a:r>
              <a:rPr lang="en-US" sz="2400" dirty="0" smtClean="0"/>
              <a:t> for spam categorization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ourier New" charset="0"/>
              </a:rPr>
              <a:t>Buy this </a:t>
            </a:r>
            <a:r>
              <a:rPr lang="en-US" sz="2000" dirty="0" err="1">
                <a:latin typeface="Courier New" charset="0"/>
              </a:rPr>
              <a:t>supercalifragilistic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dirty="0" err="1">
                <a:latin typeface="Courier New" charset="0"/>
              </a:rPr>
              <a:t>Ginsu</a:t>
            </a:r>
            <a:r>
              <a:rPr lang="en-US" sz="2000" dirty="0">
                <a:latin typeface="Courier New" charset="0"/>
              </a:rPr>
              <a:t> knife set for only $39 today 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Some useful features: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Contains </a:t>
            </a:r>
            <a:r>
              <a:rPr lang="en-US" sz="2000" dirty="0">
                <a:latin typeface="Courier New" charset="0"/>
              </a:rPr>
              <a:t>Buy</a:t>
            </a:r>
            <a:r>
              <a:rPr lang="en-US" sz="2000" dirty="0">
                <a:solidFill>
                  <a:srgbClr val="3399FF"/>
                </a:solidFill>
                <a:latin typeface="Courier New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Contains </a:t>
            </a:r>
            <a:r>
              <a:rPr lang="en-US" sz="2000" dirty="0" err="1">
                <a:latin typeface="Courier New" charset="0"/>
              </a:rPr>
              <a:t>supercalifragilistic</a:t>
            </a:r>
            <a:r>
              <a:rPr lang="en-US" sz="2000" dirty="0">
                <a:solidFill>
                  <a:srgbClr val="3399FF"/>
                </a:solidFill>
                <a:latin typeface="Courier New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Contains a dollar amount under </a:t>
            </a:r>
            <a:r>
              <a:rPr lang="en-US" sz="2000" dirty="0">
                <a:latin typeface="Courier New" charset="0"/>
              </a:rPr>
              <a:t>$100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Contains an imperative sentence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Reading level = 8</a:t>
            </a:r>
            <a:r>
              <a:rPr lang="en-US" sz="2000" baseline="30000" dirty="0">
                <a:solidFill>
                  <a:srgbClr val="3399FF"/>
                </a:solidFill>
              </a:rPr>
              <a:t>th</a:t>
            </a:r>
            <a:r>
              <a:rPr lang="en-US" sz="2000" dirty="0">
                <a:solidFill>
                  <a:srgbClr val="3399FF"/>
                </a:solidFill>
              </a:rPr>
              <a:t> grade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Mentions money (use word classes and/or </a:t>
            </a:r>
            <a:r>
              <a:rPr lang="en-US" sz="2000" dirty="0" err="1">
                <a:solidFill>
                  <a:srgbClr val="3399FF"/>
                </a:solidFill>
              </a:rPr>
              <a:t>regexp</a:t>
            </a:r>
            <a:r>
              <a:rPr lang="en-US" sz="2000" dirty="0">
                <a:solidFill>
                  <a:srgbClr val="3399FF"/>
                </a:solidFill>
              </a:rPr>
              <a:t> to detect this</a:t>
            </a:r>
            <a:r>
              <a:rPr lang="en-US" sz="2000" dirty="0" smtClean="0">
                <a:solidFill>
                  <a:srgbClr val="3399FF"/>
                </a:solidFill>
              </a:rPr>
              <a:t>)</a:t>
            </a: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973" y="5882770"/>
            <a:ext cx="602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problem with these features for NB?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3975"/>
            <a:ext cx="8585200" cy="1143000"/>
          </a:xfrm>
        </p:spPr>
        <p:txBody>
          <a:bodyPr/>
          <a:lstStyle/>
          <a:p>
            <a:r>
              <a:rPr kumimoji="0" lang="en-US" sz="3600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Probabilists Regret Being Bound by Principle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2455332"/>
            <a:ext cx="8153400" cy="12567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3399FF"/>
                </a:solidFill>
              </a:rPr>
              <a:t>Contains </a:t>
            </a:r>
            <a:r>
              <a:rPr lang="en-US" sz="2000" dirty="0">
                <a:solidFill>
                  <a:srgbClr val="3399FF"/>
                </a:solidFill>
              </a:rPr>
              <a:t>a dollar amount under </a:t>
            </a:r>
            <a:r>
              <a:rPr lang="en-US" sz="2000" dirty="0">
                <a:latin typeface="Courier New" charset="0"/>
              </a:rPr>
              <a:t>$100 </a:t>
            </a:r>
            <a:endParaRPr lang="en-US" sz="2000" dirty="0" smtClean="0">
              <a:latin typeface="Courier New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3399FF"/>
                </a:solidFill>
              </a:rPr>
              <a:t>Mentions </a:t>
            </a:r>
            <a:r>
              <a:rPr lang="en-US" sz="2000" dirty="0">
                <a:solidFill>
                  <a:srgbClr val="3399FF"/>
                </a:solidFill>
              </a:rPr>
              <a:t>money (use word classes and/or </a:t>
            </a:r>
            <a:r>
              <a:rPr lang="en-US" sz="2000" dirty="0" err="1">
                <a:solidFill>
                  <a:srgbClr val="3399FF"/>
                </a:solidFill>
              </a:rPr>
              <a:t>regexp</a:t>
            </a:r>
            <a:r>
              <a:rPr lang="en-US" sz="2000" dirty="0">
                <a:solidFill>
                  <a:srgbClr val="3399FF"/>
                </a:solidFill>
              </a:rPr>
              <a:t> to detect this</a:t>
            </a:r>
            <a:r>
              <a:rPr lang="en-US" sz="2000" dirty="0" smtClean="0">
                <a:solidFill>
                  <a:srgbClr val="3399FF"/>
                </a:solidFill>
              </a:rPr>
              <a:t>)</a:t>
            </a: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588" y="1598257"/>
            <a:ext cx="8191837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 smtClean="0">
                <a:latin typeface="Courier New" charset="0"/>
              </a:rPr>
              <a:t>Buy this </a:t>
            </a:r>
            <a:r>
              <a:rPr lang="en-US" sz="2000" dirty="0" err="1" smtClean="0">
                <a:latin typeface="Courier New" charset="0"/>
              </a:rPr>
              <a:t>supercalifragilistic</a:t>
            </a:r>
            <a:r>
              <a:rPr lang="en-US" sz="2000" dirty="0" smtClean="0">
                <a:latin typeface="Courier New" charset="0"/>
              </a:rPr>
              <a:t> </a:t>
            </a:r>
            <a:r>
              <a:rPr lang="en-US" sz="2000" dirty="0" err="1" smtClean="0">
                <a:latin typeface="Courier New" charset="0"/>
              </a:rPr>
              <a:t>Ginsu</a:t>
            </a:r>
            <a:r>
              <a:rPr lang="en-US" sz="2000" dirty="0" smtClean="0">
                <a:latin typeface="Courier New" charset="0"/>
              </a:rPr>
              <a:t> knife set for only $39 today …</a:t>
            </a:r>
            <a:endParaRPr lang="en-US" sz="2000" dirty="0">
              <a:latin typeface="Courier New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393457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not-Spam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Money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0" y="5491238"/>
            <a:ext cx="685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likely is it to see both features in either class using NB?  Is this right?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3975"/>
            <a:ext cx="8585200" cy="1143000"/>
          </a:xfrm>
        </p:spPr>
        <p:txBody>
          <a:bodyPr/>
          <a:lstStyle/>
          <a:p>
            <a:r>
              <a:rPr kumimoji="0" lang="en-US" sz="3600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Probabilists Regret Being Bound by Principle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2455332"/>
            <a:ext cx="8153400" cy="12567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3399FF"/>
                </a:solidFill>
              </a:rPr>
              <a:t>Contains </a:t>
            </a:r>
            <a:r>
              <a:rPr lang="en-US" sz="2000" dirty="0">
                <a:solidFill>
                  <a:srgbClr val="3399FF"/>
                </a:solidFill>
              </a:rPr>
              <a:t>a dollar amount under </a:t>
            </a:r>
            <a:r>
              <a:rPr lang="en-US" sz="2000" dirty="0">
                <a:latin typeface="Courier New" charset="0"/>
              </a:rPr>
              <a:t>$100 </a:t>
            </a:r>
            <a:endParaRPr lang="en-US" sz="2000" dirty="0" smtClean="0">
              <a:latin typeface="Courier New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3399FF"/>
                </a:solidFill>
              </a:rPr>
              <a:t>Mentions </a:t>
            </a:r>
            <a:r>
              <a:rPr lang="en-US" sz="2000" dirty="0">
                <a:solidFill>
                  <a:srgbClr val="3399FF"/>
                </a:solidFill>
              </a:rPr>
              <a:t>money (use word classes and/or </a:t>
            </a:r>
            <a:r>
              <a:rPr lang="en-US" sz="2000" dirty="0" err="1">
                <a:solidFill>
                  <a:srgbClr val="3399FF"/>
                </a:solidFill>
              </a:rPr>
              <a:t>regexp</a:t>
            </a:r>
            <a:r>
              <a:rPr lang="en-US" sz="2000" dirty="0">
                <a:solidFill>
                  <a:srgbClr val="3399FF"/>
                </a:solidFill>
              </a:rPr>
              <a:t> to detect this</a:t>
            </a:r>
            <a:r>
              <a:rPr lang="en-US" sz="2000" dirty="0" smtClean="0">
                <a:solidFill>
                  <a:srgbClr val="3399FF"/>
                </a:solidFill>
              </a:rPr>
              <a:t>)</a:t>
            </a: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588" y="1598257"/>
            <a:ext cx="8191837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 smtClean="0">
                <a:latin typeface="Courier New" charset="0"/>
              </a:rPr>
              <a:t>Buy this </a:t>
            </a:r>
            <a:r>
              <a:rPr lang="en-US" sz="2000" dirty="0" err="1" smtClean="0">
                <a:latin typeface="Courier New" charset="0"/>
              </a:rPr>
              <a:t>supercalifragilistic</a:t>
            </a:r>
            <a:r>
              <a:rPr lang="en-US" sz="2000" dirty="0" smtClean="0">
                <a:latin typeface="Courier New" charset="0"/>
              </a:rPr>
              <a:t> </a:t>
            </a:r>
            <a:r>
              <a:rPr lang="en-US" sz="2000" dirty="0" err="1" smtClean="0">
                <a:latin typeface="Courier New" charset="0"/>
              </a:rPr>
              <a:t>Ginsu</a:t>
            </a:r>
            <a:r>
              <a:rPr lang="en-US" sz="2000" dirty="0" smtClean="0">
                <a:latin typeface="Courier New" charset="0"/>
              </a:rPr>
              <a:t> knife set for only $39 today …</a:t>
            </a:r>
            <a:endParaRPr lang="en-US" sz="2000" dirty="0">
              <a:latin typeface="Courier New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3924180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not-Spam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355369">
                <a:tc>
                  <a:txBody>
                    <a:bodyPr/>
                    <a:lstStyle/>
                    <a:p>
                      <a:r>
                        <a:rPr lang="en-US" dirty="0" smtClean="0"/>
                        <a:t>Money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7809" y="5285619"/>
            <a:ext cx="22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0.5*0.9=0.45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7352" y="5261429"/>
            <a:ext cx="22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0.02*0.1=0.002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235" y="5855513"/>
            <a:ext cx="68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Overestimates!  The problem is that the features are not independent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vs.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 allows us to put in features that overlap and adjust the probabilities accordingly</a:t>
            </a:r>
          </a:p>
          <a:p>
            <a:endParaRPr lang="en-US" dirty="0" smtClean="0"/>
          </a:p>
          <a:p>
            <a:r>
              <a:rPr lang="en-US" dirty="0" smtClean="0"/>
              <a:t>Which to use?</a:t>
            </a:r>
          </a:p>
          <a:p>
            <a:pPr lvl="1"/>
            <a:r>
              <a:rPr lang="en-US" dirty="0" smtClean="0"/>
              <a:t>NB is better for small data sets: strong model assumptions keep the model from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Logistic regression is better for larger data sets: can exploit the fact that NB assumption is rarely true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     vs.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612900"/>
            <a:ext cx="8140700" cy="4483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60286" y="774095"/>
            <a:ext cx="532191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76495" y="775683"/>
            <a:ext cx="532191" cy="1588"/>
          </a:xfrm>
          <a:prstGeom prst="line">
            <a:avLst/>
          </a:prstGeom>
          <a:ln w="19050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     vs.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60286" y="774095"/>
            <a:ext cx="532191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76495" y="775683"/>
            <a:ext cx="532191" cy="1588"/>
          </a:xfrm>
          <a:prstGeom prst="line">
            <a:avLst/>
          </a:prstGeom>
          <a:ln w="19050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0" y="1638300"/>
            <a:ext cx="81534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with more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NB works on multiple classes</a:t>
            </a:r>
          </a:p>
          <a:p>
            <a:r>
              <a:rPr lang="en-US" sz="2400" dirty="0" smtClean="0"/>
              <a:t>Logistic regression only works on two classes</a:t>
            </a:r>
          </a:p>
          <a:p>
            <a:r>
              <a:rPr lang="en-US" sz="2400" dirty="0" smtClean="0"/>
              <a:t>Idea: something like logistic regression, but with more classes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Like NB, one model per each class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The model is a weight vector</a:t>
            </a:r>
            <a:endParaRPr lang="en-US" sz="2100" dirty="0">
              <a:solidFill>
                <a:srgbClr val="0000FF"/>
              </a:solidFill>
            </a:endParaRPr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1651000" y="4171951"/>
          <a:ext cx="50466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2" name="Equation" r:id="rId3" imgW="2755900" imgH="215900" progId="Equation.3">
                  <p:embed/>
                </p:oleObj>
              </mc:Choice>
              <mc:Fallback>
                <p:oleObj name="Equation" r:id="rId3" imgW="27559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171951"/>
                        <a:ext cx="5046663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1654175" y="4781551"/>
          <a:ext cx="51149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3" name="Equation" r:id="rId5" imgW="2794000" imgH="215900" progId="Equation.3">
                  <p:embed/>
                </p:oleObj>
              </mc:Choice>
              <mc:Fallback>
                <p:oleObj name="Equation" r:id="rId5" imgW="2794000" imgH="215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4781551"/>
                        <a:ext cx="51149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1671638" y="5365751"/>
          <a:ext cx="51149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4" name="Equation" r:id="rId7" imgW="2794000" imgH="215900" progId="Equation.3">
                  <p:embed/>
                </p:oleObj>
              </mc:Choice>
              <mc:Fallback>
                <p:oleObj name="Equation" r:id="rId7" imgW="27940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5365751"/>
                        <a:ext cx="51149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4381" y="6048703"/>
            <a:ext cx="97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59049" y="6096000"/>
            <a:ext cx="358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anything wrong with this?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42924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8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45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probabilistic modeling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81049" y="1771979"/>
          <a:ext cx="50466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1" name="Equation" r:id="rId3" imgW="2755900" imgH="215900" progId="Equation.3">
                  <p:embed/>
                </p:oleObj>
              </mc:Choice>
              <mc:Fallback>
                <p:oleObj name="Equation" r:id="rId3" imgW="27559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49" y="1771979"/>
                        <a:ext cx="5046663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084224" y="2381579"/>
          <a:ext cx="51149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2" name="Equation" r:id="rId5" imgW="2794000" imgH="215900" progId="Equation.3">
                  <p:embed/>
                </p:oleObj>
              </mc:Choice>
              <mc:Fallback>
                <p:oleObj name="Equation" r:id="rId5" imgW="2794000" imgH="215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24" y="2381579"/>
                        <a:ext cx="51149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01687" y="2965779"/>
          <a:ext cx="51149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3" name="Equation" r:id="rId7" imgW="2794000" imgH="215900" progId="Equation.3">
                  <p:embed/>
                </p:oleObj>
              </mc:Choice>
              <mc:Fallback>
                <p:oleObj name="Equation" r:id="rId7" imgW="27940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687" y="2965779"/>
                        <a:ext cx="51149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4430" y="3648731"/>
            <a:ext cx="97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81049" y="1771979"/>
            <a:ext cx="285713" cy="1589087"/>
          </a:xfrm>
          <a:prstGeom prst="rect">
            <a:avLst/>
          </a:prstGeom>
          <a:solidFill>
            <a:srgbClr val="FF0000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267" y="4652182"/>
            <a:ext cx="699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are supposed to be probabilities!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814388" y="5405438"/>
          <a:ext cx="77501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4" name="Equation" r:id="rId9" imgW="4686300" imgH="177800" progId="Equation.3">
                  <p:embed/>
                </p:oleObj>
              </mc:Choice>
              <mc:Fallback>
                <p:oleObj name="Equation" r:id="rId9" imgW="46863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5405438"/>
                        <a:ext cx="77501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278850" y="5405438"/>
            <a:ext cx="285713" cy="295275"/>
          </a:xfrm>
          <a:prstGeom prst="rect">
            <a:avLst/>
          </a:prstGeom>
          <a:solidFill>
            <a:srgbClr val="FF0000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2667" y="5975048"/>
            <a:ext cx="699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88" y="15603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Maximum Entropy Modeling aka </a:t>
            </a:r>
            <a:br>
              <a:rPr lang="en-US" dirty="0" smtClean="0"/>
            </a:br>
            <a:r>
              <a:rPr lang="en-US" dirty="0" smtClean="0"/>
              <a:t>Multinomial Logistic Regression</a:t>
            </a:r>
            <a:endParaRPr lang="en-US" dirty="0"/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369590" y="2429861"/>
          <a:ext cx="7898143" cy="57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2" name="Equation" r:id="rId3" imgW="5981700" imgH="431800" progId="Equation.3">
                  <p:embed/>
                </p:oleObj>
              </mc:Choice>
              <mc:Fallback>
                <p:oleObj name="Equation" r:id="rId3" imgW="5981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90" y="2429861"/>
                        <a:ext cx="7898143" cy="57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369590" y="3613575"/>
          <a:ext cx="6536822" cy="143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3" name="Equation" r:id="rId5" imgW="2997200" imgH="660400" progId="Equation.3">
                  <p:embed/>
                </p:oleObj>
              </mc:Choice>
              <mc:Fallback>
                <p:oleObj name="Equation" r:id="rId5" imgW="2997200" imgH="660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90" y="3613575"/>
                        <a:ext cx="6536822" cy="1439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967" y="1675155"/>
            <a:ext cx="716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Normalize each class probability by the sum over all the classes</a:t>
            </a:r>
          </a:p>
        </p:txBody>
      </p:sp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3324172" y="5177613"/>
          <a:ext cx="35448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4" name="Equation" r:id="rId7" imgW="1625600" imgH="660400" progId="Equation.3">
                  <p:embed/>
                </p:oleObj>
              </mc:Choice>
              <mc:Fallback>
                <p:oleObj name="Equation" r:id="rId7" imgW="16256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172" y="5177613"/>
                        <a:ext cx="3544887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648261" y="5678163"/>
            <a:ext cx="3220798" cy="939312"/>
          </a:xfrm>
          <a:prstGeom prst="rect">
            <a:avLst/>
          </a:prstGeom>
          <a:solidFill>
            <a:srgbClr val="008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50447" y="5678163"/>
            <a:ext cx="198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normalizing constant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Log-linear model</a:t>
            </a:r>
            <a:endParaRPr lang="en-US" dirty="0"/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1129424" y="1774819"/>
          <a:ext cx="6535737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3" name="Equation" r:id="rId3" imgW="2997200" imgH="660400" progId="Equation.3">
                  <p:embed/>
                </p:oleObj>
              </mc:Choice>
              <mc:Fallback>
                <p:oleObj name="Equation" r:id="rId3" imgW="29972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424" y="1774819"/>
                        <a:ext cx="6535737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7" name="Object 3"/>
          <p:cNvGraphicFramePr>
            <a:graphicFrameLocks noChangeAspect="1"/>
          </p:cNvGraphicFramePr>
          <p:nvPr/>
        </p:nvGraphicFramePr>
        <p:xfrm>
          <a:off x="181119" y="4886875"/>
          <a:ext cx="8435254" cy="71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4" name="Equation" r:id="rId5" imgW="5575300" imgH="469900" progId="Equation.3">
                  <p:embed/>
                </p:oleObj>
              </mc:Choice>
              <mc:Fallback>
                <p:oleObj name="Equation" r:id="rId5" imgW="5575300" imgH="469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19" y="4886875"/>
                        <a:ext cx="8435254" cy="711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3959547" y="3573755"/>
            <a:ext cx="871598" cy="1014269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9424" y="5783107"/>
            <a:ext cx="705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- still just a linear combination of feature weightings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 class specific features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still use maximum likelihood training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regularization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Plug into a convex optimization package</a:t>
            </a:r>
          </a:p>
          <a:p>
            <a:pPr lvl="1"/>
            <a:r>
              <a:rPr lang="en-US" dirty="0" smtClean="0"/>
              <a:t>there are a few complications, but this is the basic idea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592948" y="2244801"/>
          <a:ext cx="464820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3" name="Equation" r:id="rId3" imgW="2501900" imgH="622300" progId="Equation.3">
                  <p:embed/>
                </p:oleObj>
              </mc:Choice>
              <mc:Fallback>
                <p:oleObj name="Equation" r:id="rId3" imgW="2501900" imgH="622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948" y="2244801"/>
                        <a:ext cx="4648200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1592948" y="4247772"/>
          <a:ext cx="561498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4" name="Equation" r:id="rId5" imgW="3022600" imgH="622300" progId="Equation.3">
                  <p:embed/>
                </p:oleObj>
              </mc:Choice>
              <mc:Fallback>
                <p:oleObj name="Equation" r:id="rId5" imgW="3022600" imgH="622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948" y="4247772"/>
                        <a:ext cx="5614987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76400"/>
            <a:ext cx="8966200" cy="492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Suppose there are 10 classes, A through J.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 don’t give you any other information.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Question: </a:t>
            </a:r>
            <a:r>
              <a:rPr lang="en-US" sz="2400" dirty="0" smtClean="0"/>
              <a:t>Given a new example </a:t>
            </a:r>
            <a:r>
              <a:rPr lang="en-US" sz="2400" dirty="0" err="1" smtClean="0"/>
              <a:t>m</a:t>
            </a:r>
            <a:r>
              <a:rPr lang="en-US" sz="2400" dirty="0" smtClean="0"/>
              <a:t>: </a:t>
            </a:r>
            <a:r>
              <a:rPr lang="en-US" sz="2400" dirty="0"/>
              <a:t>what is your guess for </a:t>
            </a:r>
            <a:r>
              <a:rPr lang="en-US" sz="2400" dirty="0" err="1"/>
              <a:t>p(C</a:t>
            </a:r>
            <a:r>
              <a:rPr lang="en-US" sz="2400" dirty="0"/>
              <a:t> |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dirty="0" smtClean="0"/>
              <a:t>)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Suppose I tell you that 55% of all</a:t>
            </a:r>
            <a:r>
              <a:rPr lang="en-US" sz="2400" dirty="0" smtClean="0"/>
              <a:t> examples </a:t>
            </a:r>
            <a:r>
              <a:rPr lang="en-US" sz="2400" dirty="0"/>
              <a:t>are in class A.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Question: </a:t>
            </a:r>
            <a:r>
              <a:rPr lang="en-US" sz="2400" dirty="0"/>
              <a:t>Now what is your guess for </a:t>
            </a:r>
            <a:r>
              <a:rPr lang="en-US" sz="2400" dirty="0" err="1"/>
              <a:t>p(C</a:t>
            </a:r>
            <a:r>
              <a:rPr lang="en-US" sz="2400" dirty="0"/>
              <a:t> | </a:t>
            </a:r>
            <a:r>
              <a:rPr lang="en-US" sz="2400" dirty="0" err="1"/>
              <a:t>m</a:t>
            </a:r>
            <a:r>
              <a:rPr lang="en-US" sz="2400" dirty="0"/>
              <a:t>)?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Suppose I </a:t>
            </a:r>
            <a:r>
              <a:rPr lang="en-US" sz="2400" u="sng" dirty="0"/>
              <a:t>also</a:t>
            </a:r>
            <a:r>
              <a:rPr lang="en-US" sz="2400" dirty="0"/>
              <a:t> tell you that 10% of all</a:t>
            </a:r>
            <a:r>
              <a:rPr lang="en-US" sz="2400" dirty="0" smtClean="0"/>
              <a:t> examples </a:t>
            </a:r>
            <a:r>
              <a:rPr lang="en-US" sz="2400" dirty="0"/>
              <a:t>contain </a:t>
            </a:r>
            <a:r>
              <a:rPr lang="en-US" sz="2400" dirty="0">
                <a:latin typeface="Courier New" charset="0"/>
              </a:rPr>
              <a:t>Buy</a:t>
            </a:r>
            <a:r>
              <a:rPr lang="en-US" sz="2400" dirty="0"/>
              <a:t> and 80% of these are in class A or C.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Question: </a:t>
            </a:r>
            <a:r>
              <a:rPr lang="en-US" sz="2400" dirty="0"/>
              <a:t>Now what is your guess for </a:t>
            </a:r>
            <a:r>
              <a:rPr lang="en-US" sz="2400" dirty="0" err="1"/>
              <a:t>p(C</a:t>
            </a:r>
            <a:r>
              <a:rPr lang="en-US" sz="2400" dirty="0"/>
              <a:t> | </a:t>
            </a:r>
            <a:r>
              <a:rPr lang="en-US" sz="2400" dirty="0" err="1"/>
              <a:t>m</a:t>
            </a:r>
            <a:r>
              <a:rPr lang="en-US" sz="2400" dirty="0"/>
              <a:t>), </a:t>
            </a:r>
            <a:br>
              <a:rPr lang="en-US" sz="2400" dirty="0"/>
            </a:br>
            <a:r>
              <a:rPr lang="en-US" sz="2400" dirty="0"/>
              <a:t>		if </a:t>
            </a:r>
            <a:r>
              <a:rPr lang="en-US" sz="2400" dirty="0" err="1"/>
              <a:t>m</a:t>
            </a:r>
            <a:r>
              <a:rPr lang="en-US" sz="2400" dirty="0"/>
              <a:t> contains </a:t>
            </a:r>
            <a:r>
              <a:rPr lang="en-US" sz="2400" dirty="0">
                <a:latin typeface="Courier New" charset="0"/>
              </a:rPr>
              <a:t>Buy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Entropy</a:t>
            </a:r>
            <a:endParaRPr lang="en-US" dirty="0"/>
          </a:p>
        </p:txBody>
      </p:sp>
      <p:graphicFrame>
        <p:nvGraphicFramePr>
          <p:cNvPr id="4" name="Group 120"/>
          <p:cNvGraphicFramePr>
            <a:graphicFrameLocks noGrp="1"/>
          </p:cNvGraphicFramePr>
          <p:nvPr/>
        </p:nvGraphicFramePr>
        <p:xfrm>
          <a:off x="152400" y="1828800"/>
          <a:ext cx="8839200" cy="1150938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prob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686" y="3543905"/>
            <a:ext cx="832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Maximum entropy principle</a:t>
            </a:r>
            <a:r>
              <a:rPr lang="en-US" sz="2400" dirty="0" smtClean="0"/>
              <a:t>: given the constraints, pick the probabilities as “equally as possible”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6115" y="3089908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Qualitatively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15" y="4386997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Quantitatively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686" y="4910217"/>
            <a:ext cx="8551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Maximum entropy</a:t>
            </a:r>
            <a:r>
              <a:rPr lang="en-US" sz="2400" dirty="0" smtClean="0"/>
              <a:t>: given the constraints, pick the probabilities so as to maximize the entropy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62125" y="5988050"/>
          <a:ext cx="35845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0" name="Equation" r:id="rId3" imgW="2108200" imgH="355600" progId="Equation.3">
                  <p:embed/>
                </p:oleObj>
              </mc:Choice>
              <mc:Fallback>
                <p:oleObj name="Equation" r:id="rId3" imgW="2108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988050"/>
                        <a:ext cx="35845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Entropy</a:t>
            </a:r>
            <a:endParaRPr lang="en-US" dirty="0"/>
          </a:p>
        </p:txBody>
      </p:sp>
      <p:graphicFrame>
        <p:nvGraphicFramePr>
          <p:cNvPr id="4" name="Group 120"/>
          <p:cNvGraphicFramePr>
            <a:graphicFrameLocks noGrp="1"/>
          </p:cNvGraphicFramePr>
          <p:nvPr/>
        </p:nvGraphicFramePr>
        <p:xfrm>
          <a:off x="152400" y="1828800"/>
          <a:ext cx="8839200" cy="1150938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prob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686" y="3543905"/>
            <a:ext cx="832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Maximum entropy principle</a:t>
            </a:r>
            <a:r>
              <a:rPr lang="en-US" sz="2400" dirty="0" smtClean="0"/>
              <a:t>: given the constraints, pick the probabilities as “equally as possible”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6115" y="3089908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Qualitatively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15" y="4386997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Quantitatively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686" y="4910217"/>
            <a:ext cx="8551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Maximum entropy</a:t>
            </a:r>
            <a:r>
              <a:rPr lang="en-US" sz="2400" dirty="0" smtClean="0"/>
              <a:t>: given the constraints, pick the probabilities so as to maximize the entropy</a:t>
            </a:r>
            <a:endParaRPr lang="en-US" sz="2400" dirty="0"/>
          </a:p>
        </p:txBody>
      </p:sp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1762125" y="5988050"/>
          <a:ext cx="35845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7" name="Equation" r:id="rId3" imgW="2108200" imgH="355600" progId="Equation.3">
                  <p:embed/>
                </p:oleObj>
              </mc:Choice>
              <mc:Fallback>
                <p:oleObj name="Equation" r:id="rId3" imgW="2108200" imgH="355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988050"/>
                        <a:ext cx="35845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graphicFrame>
        <p:nvGraphicFramePr>
          <p:cNvPr id="431224" name="Group 120"/>
          <p:cNvGraphicFramePr>
            <a:graphicFrameLocks noGrp="1"/>
          </p:cNvGraphicFramePr>
          <p:nvPr/>
        </p:nvGraphicFramePr>
        <p:xfrm>
          <a:off x="152400" y="1828800"/>
          <a:ext cx="8839200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3" name="Text Box 98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44" name="Rectangle 100"/>
          <p:cNvSpPr>
            <a:spLocks noGrp="1" noChangeArrowheads="1"/>
          </p:cNvSpPr>
          <p:nvPr>
            <p:ph type="body" idx="1"/>
          </p:nvPr>
        </p:nvSpPr>
        <p:spPr>
          <a:xfrm>
            <a:off x="177800" y="3657600"/>
            <a:ext cx="8737600" cy="457200"/>
          </a:xfrm>
          <a:noFill/>
        </p:spPr>
        <p:txBody>
          <a:bodyPr/>
          <a:lstStyle/>
          <a:p>
            <a:r>
              <a:rPr lang="en-US" sz="2400"/>
              <a:t>Column A sums to 0.55   </a:t>
            </a:r>
            <a:r>
              <a:rPr lang="en-US" sz="2000"/>
              <a:t>(“55% of all messages are in class A”)</a:t>
            </a:r>
          </a:p>
          <a:p>
            <a:pPr>
              <a:buFont typeface="Wingdings" charset="2"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graphicFrame>
        <p:nvGraphicFramePr>
          <p:cNvPr id="436280" name="Group 56"/>
          <p:cNvGraphicFramePr>
            <a:graphicFrameLocks noGrp="1"/>
          </p:cNvGraphicFramePr>
          <p:nvPr/>
        </p:nvGraphicFramePr>
        <p:xfrm>
          <a:off x="152400" y="1828800"/>
          <a:ext cx="8839200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7" name="Text Box 53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68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177800" y="3693885"/>
            <a:ext cx="8737600" cy="685800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Column A sums to 0.55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Row </a:t>
            </a:r>
            <a:r>
              <a:rPr lang="en-US" sz="2400" dirty="0">
                <a:latin typeface="Courier New" charset="0"/>
              </a:rPr>
              <a:t>Buy</a:t>
            </a:r>
            <a:r>
              <a:rPr lang="en-US" sz="2400" dirty="0"/>
              <a:t> sums to 0.1   </a:t>
            </a:r>
            <a:r>
              <a:rPr lang="en-US" sz="2000" dirty="0"/>
              <a:t>(“10% of all messages contain </a:t>
            </a:r>
            <a:r>
              <a:rPr lang="en-US" sz="2000" dirty="0">
                <a:latin typeface="Courier New" charset="0"/>
              </a:rPr>
              <a:t>Buy</a:t>
            </a:r>
            <a:r>
              <a:rPr lang="en-US" sz="2000" dirty="0"/>
              <a:t>”)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graphicFrame>
        <p:nvGraphicFramePr>
          <p:cNvPr id="437304" name="Group 56"/>
          <p:cNvGraphicFramePr>
            <a:graphicFrameLocks noGrp="1"/>
          </p:cNvGraphicFramePr>
          <p:nvPr/>
        </p:nvGraphicFramePr>
        <p:xfrm>
          <a:off x="152400" y="1828800"/>
          <a:ext cx="8839200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91" name="Text Box 53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92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177800" y="3657600"/>
            <a:ext cx="8737600" cy="1295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Column A sums to 0.55</a:t>
            </a:r>
          </a:p>
          <a:p>
            <a:pPr>
              <a:lnSpc>
                <a:spcPct val="90000"/>
              </a:lnSpc>
            </a:pPr>
            <a:r>
              <a:rPr lang="en-US" sz="2400"/>
              <a:t>Row 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 sums to 0.1</a:t>
            </a:r>
          </a:p>
          <a:p>
            <a:pPr>
              <a:lnSpc>
                <a:spcPct val="90000"/>
              </a:lnSpc>
            </a:pPr>
            <a:r>
              <a:rPr lang="en-US" sz="2400"/>
              <a:t>(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, A) and (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, C) cells sum to 0.08  </a:t>
            </a:r>
            <a:r>
              <a:rPr lang="en-US" sz="2000"/>
              <a:t>(“80% of the 10%”)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/>
          </a:p>
        </p:txBody>
      </p:sp>
      <p:sp>
        <p:nvSpPr>
          <p:cNvPr id="437305" name="Rectangle 57"/>
          <p:cNvSpPr>
            <a:spLocks noChangeArrowheads="1"/>
          </p:cNvSpPr>
          <p:nvPr/>
        </p:nvSpPr>
        <p:spPr bwMode="auto">
          <a:xfrm>
            <a:off x="177800" y="5105400"/>
            <a:ext cx="873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2400" dirty="0"/>
              <a:t>Given these constraints, fill in cells “as equally as possible”: maximize the entropy  </a:t>
            </a:r>
            <a:r>
              <a:rPr kumimoji="1" lang="en-US" sz="2000" dirty="0"/>
              <a:t>(related to cross-entropy, perplexity)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en-US" sz="2400" dirty="0">
                <a:solidFill>
                  <a:srgbClr val="FF0000"/>
                </a:solidFill>
              </a:rPr>
              <a:t>Entropy = -.051 log .051 - .0025 log .0025 - .029 log .029 - …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en-US" sz="2400" dirty="0">
                <a:solidFill>
                  <a:srgbClr val="FF0000"/>
                </a:solidFill>
              </a:rPr>
              <a:t>Largest if probabilities are evenly distributed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0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r>
              <a:rPr lang="en-US" dirty="0" smtClean="0"/>
              <a:t>Find the best fit of the data based on a logistic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graphicFrame>
        <p:nvGraphicFramePr>
          <p:cNvPr id="438275" name="Group 3"/>
          <p:cNvGraphicFramePr>
            <a:graphicFrameLocks noGrp="1"/>
          </p:cNvGraphicFramePr>
          <p:nvPr/>
        </p:nvGraphicFramePr>
        <p:xfrm>
          <a:off x="152400" y="1828800"/>
          <a:ext cx="8839200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15" name="Text Box 53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6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177800" y="3657600"/>
            <a:ext cx="8737600" cy="1295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Column A sums to 0.55</a:t>
            </a:r>
          </a:p>
          <a:p>
            <a:pPr>
              <a:lnSpc>
                <a:spcPct val="90000"/>
              </a:lnSpc>
            </a:pPr>
            <a:r>
              <a:rPr lang="en-US" sz="2400"/>
              <a:t>Row 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 sums to 0.1</a:t>
            </a:r>
          </a:p>
          <a:p>
            <a:pPr>
              <a:lnSpc>
                <a:spcPct val="90000"/>
              </a:lnSpc>
            </a:pPr>
            <a:r>
              <a:rPr lang="en-US" sz="2400"/>
              <a:t>(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, A) and (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, C) cells sum to 0.08  </a:t>
            </a:r>
            <a:r>
              <a:rPr lang="en-US" sz="2000"/>
              <a:t>(“80% of the 10%”)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/>
          </a:p>
        </p:txBody>
      </p:sp>
      <p:sp>
        <p:nvSpPr>
          <p:cNvPr id="41017" name="Rectangle 55"/>
          <p:cNvSpPr>
            <a:spLocks noChangeArrowheads="1"/>
          </p:cNvSpPr>
          <p:nvPr/>
        </p:nvSpPr>
        <p:spPr bwMode="auto">
          <a:xfrm>
            <a:off x="177800" y="5105400"/>
            <a:ext cx="873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2400"/>
              <a:t>Given these constraints, fill in cells “as equally as possible”: maximize the entropy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2400"/>
              <a:t>Now p(</a:t>
            </a:r>
            <a:r>
              <a:rPr kumimoji="1" lang="en-US" sz="2400">
                <a:latin typeface="Courier New" charset="0"/>
              </a:rPr>
              <a:t>Buy</a:t>
            </a:r>
            <a:r>
              <a:rPr kumimoji="1" lang="en-US" sz="2400"/>
              <a:t>, C) = .029  and  p(C | </a:t>
            </a:r>
            <a:r>
              <a:rPr kumimoji="1" lang="en-US" sz="2400">
                <a:latin typeface="Courier New" charset="0"/>
              </a:rPr>
              <a:t>Buy</a:t>
            </a:r>
            <a:r>
              <a:rPr kumimoji="1" lang="en-US" sz="2400"/>
              <a:t>) = .29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2400"/>
              <a:t>We got a compromise: p(C | </a:t>
            </a:r>
            <a:r>
              <a:rPr kumimoji="1" lang="en-US" sz="2400">
                <a:latin typeface="Courier New" charset="0"/>
              </a:rPr>
              <a:t>Buy</a:t>
            </a:r>
            <a:r>
              <a:rPr kumimoji="1" lang="en-US" sz="2400"/>
              <a:t>) &lt; p(A | </a:t>
            </a:r>
            <a:r>
              <a:rPr kumimoji="1" lang="en-US" sz="2400">
                <a:latin typeface="Courier New" charset="0"/>
              </a:rPr>
              <a:t>Buy</a:t>
            </a:r>
            <a:r>
              <a:rPr kumimoji="1" lang="en-US" sz="2400"/>
              <a:t>) &lt; .55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endParaRPr kumimoji="1"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Generalizing to More Features</a:t>
            </a:r>
          </a:p>
        </p:txBody>
      </p:sp>
      <p:graphicFrame>
        <p:nvGraphicFramePr>
          <p:cNvPr id="439354" name="Group 58"/>
          <p:cNvGraphicFramePr>
            <a:graphicFrameLocks noGrp="1"/>
          </p:cNvGraphicFramePr>
          <p:nvPr/>
        </p:nvGraphicFramePr>
        <p:xfrm>
          <a:off x="152400" y="3073400"/>
          <a:ext cx="8054975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35" name="Text Box 53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36" name="AutoShape 57"/>
          <p:cNvSpPr>
            <a:spLocks noChangeArrowheads="1"/>
          </p:cNvSpPr>
          <p:nvPr/>
        </p:nvSpPr>
        <p:spPr bwMode="auto">
          <a:xfrm>
            <a:off x="152400" y="2133600"/>
            <a:ext cx="8991600" cy="2667000"/>
          </a:xfrm>
          <a:prstGeom prst="cube">
            <a:avLst>
              <a:gd name="adj" fmla="val 34523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37" name="Line 59"/>
          <p:cNvSpPr>
            <a:spLocks noChangeShapeType="1"/>
          </p:cNvSpPr>
          <p:nvPr/>
        </p:nvSpPr>
        <p:spPr bwMode="auto">
          <a:xfrm>
            <a:off x="609600" y="2514600"/>
            <a:ext cx="815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38" name="Line 60"/>
          <p:cNvSpPr>
            <a:spLocks noChangeShapeType="1"/>
          </p:cNvSpPr>
          <p:nvPr/>
        </p:nvSpPr>
        <p:spPr bwMode="auto">
          <a:xfrm flipV="1">
            <a:off x="11430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39" name="Line 69"/>
          <p:cNvSpPr>
            <a:spLocks noChangeShapeType="1"/>
          </p:cNvSpPr>
          <p:nvPr/>
        </p:nvSpPr>
        <p:spPr bwMode="auto">
          <a:xfrm flipV="1">
            <a:off x="73914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0" name="Line 70"/>
          <p:cNvSpPr>
            <a:spLocks noChangeShapeType="1"/>
          </p:cNvSpPr>
          <p:nvPr/>
        </p:nvSpPr>
        <p:spPr bwMode="auto">
          <a:xfrm flipV="1">
            <a:off x="66294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1" name="Line 71"/>
          <p:cNvSpPr>
            <a:spLocks noChangeShapeType="1"/>
          </p:cNvSpPr>
          <p:nvPr/>
        </p:nvSpPr>
        <p:spPr bwMode="auto">
          <a:xfrm flipV="1">
            <a:off x="58674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2" name="Line 72"/>
          <p:cNvSpPr>
            <a:spLocks noChangeShapeType="1"/>
          </p:cNvSpPr>
          <p:nvPr/>
        </p:nvSpPr>
        <p:spPr bwMode="auto">
          <a:xfrm flipV="1">
            <a:off x="5029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3" name="Line 73"/>
          <p:cNvSpPr>
            <a:spLocks noChangeShapeType="1"/>
          </p:cNvSpPr>
          <p:nvPr/>
        </p:nvSpPr>
        <p:spPr bwMode="auto">
          <a:xfrm flipV="1">
            <a:off x="4267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4" name="Line 74"/>
          <p:cNvSpPr>
            <a:spLocks noChangeShapeType="1"/>
          </p:cNvSpPr>
          <p:nvPr/>
        </p:nvSpPr>
        <p:spPr bwMode="auto">
          <a:xfrm flipV="1">
            <a:off x="3505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5" name="Line 75"/>
          <p:cNvSpPr>
            <a:spLocks noChangeShapeType="1"/>
          </p:cNvSpPr>
          <p:nvPr/>
        </p:nvSpPr>
        <p:spPr bwMode="auto">
          <a:xfrm flipV="1">
            <a:off x="2743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6" name="Line 76"/>
          <p:cNvSpPr>
            <a:spLocks noChangeShapeType="1"/>
          </p:cNvSpPr>
          <p:nvPr/>
        </p:nvSpPr>
        <p:spPr bwMode="auto">
          <a:xfrm flipV="1">
            <a:off x="1981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7" name="Line 78"/>
          <p:cNvSpPr>
            <a:spLocks noChangeShapeType="1"/>
          </p:cNvSpPr>
          <p:nvPr/>
        </p:nvSpPr>
        <p:spPr bwMode="auto">
          <a:xfrm flipV="1">
            <a:off x="8229600" y="27432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8" name="Line 79"/>
          <p:cNvSpPr>
            <a:spLocks noChangeShapeType="1"/>
          </p:cNvSpPr>
          <p:nvPr/>
        </p:nvSpPr>
        <p:spPr bwMode="auto">
          <a:xfrm flipV="1">
            <a:off x="8229600" y="3276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9" name="Line 80"/>
          <p:cNvSpPr>
            <a:spLocks noChangeShapeType="1"/>
          </p:cNvSpPr>
          <p:nvPr/>
        </p:nvSpPr>
        <p:spPr bwMode="auto">
          <a:xfrm>
            <a:off x="8763000" y="25146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50" name="Rectangle 83"/>
          <p:cNvSpPr>
            <a:spLocks noChangeArrowheads="1"/>
          </p:cNvSpPr>
          <p:nvPr/>
        </p:nvSpPr>
        <p:spPr bwMode="auto">
          <a:xfrm rot="617304">
            <a:off x="800100" y="2057400"/>
            <a:ext cx="10731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en-US" sz="2400" i="1"/>
              <a:t>&lt;$100</a:t>
            </a:r>
          </a:p>
        </p:txBody>
      </p:sp>
      <p:sp>
        <p:nvSpPr>
          <p:cNvPr id="42051" name="Rectangle 84"/>
          <p:cNvSpPr>
            <a:spLocks noChangeArrowheads="1"/>
          </p:cNvSpPr>
          <p:nvPr/>
        </p:nvSpPr>
        <p:spPr bwMode="auto">
          <a:xfrm rot="617304">
            <a:off x="381000" y="2590800"/>
            <a:ext cx="941388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en-US" sz="2400" i="1"/>
              <a:t>Other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just did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4286"/>
            <a:ext cx="81788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For each feature (“contains Buy”), see what fraction of training data has 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Many distributions </a:t>
            </a:r>
            <a:r>
              <a:rPr lang="en-US" sz="2800" dirty="0" err="1"/>
              <a:t>p(c,m</a:t>
            </a:r>
            <a:r>
              <a:rPr lang="en-US" sz="2800" dirty="0"/>
              <a:t>) would predict these fractions</a:t>
            </a:r>
            <a:r>
              <a:rPr lang="en-US" sz="2800" dirty="0" smtClean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Of these, pick distribution that has max entropy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Amazing Theorem</a:t>
            </a:r>
            <a:r>
              <a:rPr lang="en-US" sz="2800" dirty="0"/>
              <a:t>:</a:t>
            </a:r>
            <a:r>
              <a:rPr lang="en-US" sz="2800" dirty="0" smtClean="0"/>
              <a:t> The maximum entropy model is the same as the maximum likelihood model!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If we calculate the maximum likelihood parameters, we’re also calculating the maximum entropy model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take home…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799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Many learning approaches</a:t>
            </a:r>
          </a:p>
          <a:p>
            <a:pPr lvl="1"/>
            <a:r>
              <a:rPr lang="en-US" sz="2000" dirty="0" smtClean="0"/>
              <a:t>Bayesian approaches (of which NB is just one)</a:t>
            </a:r>
          </a:p>
          <a:p>
            <a:pPr lvl="1"/>
            <a:r>
              <a:rPr lang="en-US" sz="2000" dirty="0" smtClean="0"/>
              <a:t>Linear regression</a:t>
            </a:r>
          </a:p>
          <a:p>
            <a:pPr lvl="1"/>
            <a:r>
              <a:rPr lang="en-US" sz="2000" dirty="0" smtClean="0"/>
              <a:t>Logistic regression</a:t>
            </a:r>
          </a:p>
          <a:p>
            <a:pPr lvl="1"/>
            <a:r>
              <a:rPr lang="en-US" sz="2000" dirty="0" smtClean="0"/>
              <a:t>Maximum Entropy (multinomial logistic regression)</a:t>
            </a:r>
          </a:p>
          <a:p>
            <a:pPr lvl="1"/>
            <a:r>
              <a:rPr lang="en-US" sz="2000" dirty="0" err="1" smtClean="0"/>
              <a:t>SVMs</a:t>
            </a:r>
            <a:endParaRPr lang="en-US" sz="2000" dirty="0" smtClean="0"/>
          </a:p>
          <a:p>
            <a:pPr lvl="1"/>
            <a:r>
              <a:rPr lang="en-US" sz="2000" dirty="0" smtClean="0"/>
              <a:t>Decision trees</a:t>
            </a:r>
          </a:p>
          <a:p>
            <a:pPr lvl="1"/>
            <a:r>
              <a:rPr lang="en-US" sz="2000" dirty="0" smtClean="0"/>
              <a:t>…</a:t>
            </a:r>
          </a:p>
          <a:p>
            <a:r>
              <a:rPr lang="en-US" sz="2300" dirty="0" smtClean="0"/>
              <a:t>Different models have different strengths/weaknesses/uses</a:t>
            </a:r>
          </a:p>
          <a:p>
            <a:pPr lvl="1"/>
            <a:r>
              <a:rPr lang="en-US" sz="2000" dirty="0" smtClean="0"/>
              <a:t>Understand what the model is doing</a:t>
            </a:r>
          </a:p>
          <a:p>
            <a:pPr lvl="1"/>
            <a:r>
              <a:rPr lang="en-US" sz="2000" dirty="0" smtClean="0"/>
              <a:t>Understand what assumptions the model is making</a:t>
            </a:r>
          </a:p>
          <a:p>
            <a:pPr lvl="1"/>
            <a:r>
              <a:rPr lang="en-US" sz="2000" dirty="0" smtClean="0"/>
              <a:t>Pick the model that makes the most sense for your problem/data</a:t>
            </a:r>
          </a:p>
          <a:p>
            <a:r>
              <a:rPr lang="en-US" sz="2300" dirty="0" smtClean="0"/>
              <a:t>Feature selection is important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gigaom.com</a:t>
            </a:r>
            <a:r>
              <a:rPr lang="en-US" dirty="0">
                <a:hlinkClick r:id="rId2"/>
              </a:rPr>
              <a:t>/mobile/wilson-siri-call-911/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135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would we classify examples once we had a trained model?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the sum &gt; 0 then p(1)/p(0) &gt; 1, so positive</a:t>
            </a:r>
          </a:p>
          <a:p>
            <a:r>
              <a:rPr lang="en-US" dirty="0" smtClean="0"/>
              <a:t>if the sum &lt; 0 then p(1)/p(0) &lt; 1, so negative</a:t>
            </a:r>
          </a:p>
          <a:p>
            <a:r>
              <a:rPr lang="en-US" dirty="0" smtClean="0"/>
              <a:t>Still a </a:t>
            </a:r>
            <a:r>
              <a:rPr lang="en-US" i="1" dirty="0" smtClean="0"/>
              <a:t>linear</a:t>
            </a:r>
            <a:r>
              <a:rPr lang="en-US" dirty="0" smtClean="0"/>
              <a:t> classifier (decision boundary is a line)</a:t>
            </a:r>
            <a:endParaRPr lang="en-US" dirty="0"/>
          </a:p>
        </p:txBody>
      </p:sp>
      <p:graphicFrame>
        <p:nvGraphicFramePr>
          <p:cNvPr id="95235" name="Object 4"/>
          <p:cNvGraphicFramePr>
            <a:graphicFrameLocks noChangeAspect="1"/>
          </p:cNvGraphicFramePr>
          <p:nvPr/>
        </p:nvGraphicFramePr>
        <p:xfrm>
          <a:off x="1321933" y="3127375"/>
          <a:ext cx="6162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2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933" y="3127375"/>
                        <a:ext cx="61626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9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views of logistic regression</a:t>
            </a:r>
            <a:endParaRPr lang="en-US" dirty="0"/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/>
        </p:nvGraphicFramePr>
        <p:xfrm>
          <a:off x="364659" y="1751806"/>
          <a:ext cx="6162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0" name="Equation" r:id="rId4" imgW="3365500" imgH="393700" progId="Equation.3">
                  <p:embed/>
                </p:oleObj>
              </mc:Choice>
              <mc:Fallback>
                <p:oleObj name="Equation" r:id="rId4" imgW="33655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59" y="1751806"/>
                        <a:ext cx="61626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/>
        </p:nvGraphicFramePr>
        <p:xfrm>
          <a:off x="482829" y="5616575"/>
          <a:ext cx="48148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1" name="Equation" r:id="rId6" imgW="2628900" imgH="355600" progId="Equation.3">
                  <p:embed/>
                </p:oleObj>
              </mc:Choice>
              <mc:Fallback>
                <p:oleObj name="Equation" r:id="rId6" imgW="2628900" imgH="355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29" y="5616575"/>
                        <a:ext cx="48148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77093" y="2636762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404523" y="4760932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490830" y="3641725"/>
          <a:ext cx="46053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2" name="Equation" r:id="rId8" imgW="2514600" imgH="381000" progId="Equation.3">
                  <p:embed/>
                </p:oleObj>
              </mc:Choice>
              <mc:Fallback>
                <p:oleObj name="Equation" r:id="rId8" imgW="2514600" imgH="381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30" y="3641725"/>
                        <a:ext cx="46053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78950" y="1751806"/>
            <a:ext cx="216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linear classifier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1236" y="3740060"/>
            <a:ext cx="216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exponential model (log-linear model)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5715" y="5723788"/>
            <a:ext cx="216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logistic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r>
              <a:rPr lang="en-US" dirty="0" smtClean="0"/>
              <a:t>Find the best fit of the data based on a logistic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1193</TotalTime>
  <Words>3063</Words>
  <Application>Microsoft Macintosh PowerPoint</Application>
  <PresentationFormat>On-screen Show (4:3)</PresentationFormat>
  <Paragraphs>643</Paragraphs>
  <Slides>64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Median</vt:lpstr>
      <vt:lpstr>Equation</vt:lpstr>
      <vt:lpstr>Microsoft Equation</vt:lpstr>
      <vt:lpstr>MaxImum entropy</vt:lpstr>
      <vt:lpstr>Linear classifier</vt:lpstr>
      <vt:lpstr>Linear regression</vt:lpstr>
      <vt:lpstr>Logistic regression</vt:lpstr>
      <vt:lpstr>Logistic function</vt:lpstr>
      <vt:lpstr>Logistic regression</vt:lpstr>
      <vt:lpstr>Logistic regression</vt:lpstr>
      <vt:lpstr>3 views of logistic regression</vt:lpstr>
      <vt:lpstr>Logistic regression</vt:lpstr>
      <vt:lpstr>Training logistic regression models</vt:lpstr>
      <vt:lpstr>Training logistic regression models</vt:lpstr>
      <vt:lpstr>A digression</vt:lpstr>
      <vt:lpstr>MLE</vt:lpstr>
      <vt:lpstr>MLE</vt:lpstr>
      <vt:lpstr>MLE example</vt:lpstr>
      <vt:lpstr>MLE Example</vt:lpstr>
      <vt:lpstr>Training logistic regression models</vt:lpstr>
      <vt:lpstr>Training logistic regression models</vt:lpstr>
      <vt:lpstr>Training logistic regression models</vt:lpstr>
      <vt:lpstr>Convex functions</vt:lpstr>
      <vt:lpstr>Finding the minimum</vt:lpstr>
      <vt:lpstr>One approach: gradient descent</vt:lpstr>
      <vt:lpstr>Gradient descent</vt:lpstr>
      <vt:lpstr>Solving convex functions</vt:lpstr>
      <vt:lpstr>Another thought experiment</vt:lpstr>
      <vt:lpstr>Another thought experiment</vt:lpstr>
      <vt:lpstr>Another thought experiment</vt:lpstr>
      <vt:lpstr>Another thought experiment</vt:lpstr>
      <vt:lpstr>The challenge</vt:lpstr>
      <vt:lpstr>Overfitting</vt:lpstr>
      <vt:lpstr>Preventing overfitting</vt:lpstr>
      <vt:lpstr>Preventing overfitting</vt:lpstr>
      <vt:lpstr>Preventing overfitting: regularization</vt:lpstr>
      <vt:lpstr>NB vs. Logistic regression</vt:lpstr>
      <vt:lpstr>NB vs. Logistic regression</vt:lpstr>
      <vt:lpstr>Some historical perspective</vt:lpstr>
      <vt:lpstr>Estimating the best chess state</vt:lpstr>
      <vt:lpstr>Old school optimization</vt:lpstr>
      <vt:lpstr>Old school optimization</vt:lpstr>
      <vt:lpstr>New “revolution”?</vt:lpstr>
      <vt:lpstr>New “revolution”?</vt:lpstr>
      <vt:lpstr>Probabilists   Rally   Behind    Paradigm</vt:lpstr>
      <vt:lpstr>Probabilists Regret Being Bound by Principle</vt:lpstr>
      <vt:lpstr>Probabilists Regret Being Bound by Principle</vt:lpstr>
      <vt:lpstr>Probabilists Regret Being Bound by Principle</vt:lpstr>
      <vt:lpstr>NB vs. Logistic regression</vt:lpstr>
      <vt:lpstr>NB      vs. Logistic regression</vt:lpstr>
      <vt:lpstr>NB      vs. Logistic regression</vt:lpstr>
      <vt:lpstr>Logistic regression with more classes</vt:lpstr>
      <vt:lpstr>Challenge: probabilistic modeling</vt:lpstr>
      <vt:lpstr>Maximum Entropy Modeling aka  Multinomial Logistic Regression</vt:lpstr>
      <vt:lpstr>Log-linear model</vt:lpstr>
      <vt:lpstr>Training the model</vt:lpstr>
      <vt:lpstr>Maximum Entropy</vt:lpstr>
      <vt:lpstr>Maximum Entropy</vt:lpstr>
      <vt:lpstr>Maximum Entropy</vt:lpstr>
      <vt:lpstr>Maximum Entropy</vt:lpstr>
      <vt:lpstr>Maximum Entropy</vt:lpstr>
      <vt:lpstr>Maximum Entropy</vt:lpstr>
      <vt:lpstr>Maximum Entropy</vt:lpstr>
      <vt:lpstr>Generalizing to More Features</vt:lpstr>
      <vt:lpstr>What we just did</vt:lpstr>
      <vt:lpstr>What to take home…</vt:lpstr>
      <vt:lpstr>Articles discussion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Learning: Regression</dc:title>
  <dc:creator>Dave Kauchak</dc:creator>
  <cp:lastModifiedBy>David Kauchak</cp:lastModifiedBy>
  <cp:revision>199</cp:revision>
  <cp:lastPrinted>2011-11-03T16:27:14Z</cp:lastPrinted>
  <dcterms:created xsi:type="dcterms:W3CDTF">2011-03-02T22:44:11Z</dcterms:created>
  <dcterms:modified xsi:type="dcterms:W3CDTF">2011-11-03T16:27:45Z</dcterms:modified>
</cp:coreProperties>
</file>